
<file path=[Content_Types].xml><?xml version="1.0" encoding="utf-8"?>
<Types xmlns="http://schemas.openxmlformats.org/package/2006/content-types">
  <Default Extension="xml" ContentType="application/xml"/>
  <Default Extension="wmf" ContentType="image/x-wmf"/>
  <Default Extension="doc" ContentType="application/msword"/>
  <Default Extension="jpg" ContentType="image/jpeg"/>
  <Default Extension="jpeg" ContentType="image/jpeg"/>
  <Default Extension="emf" ContentType="image/x-emf"/>
  <Default Extension="rels" ContentType="application/vnd.openxmlformats-package.relationships+xml"/>
  <Default Extension="vml" ContentType="application/vnd.openxmlformats-officedocument.vmlDrawing"/>
  <Default Extension="xls" ContentType="application/vnd.ms-excel"/>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embeddings/oleObject1.bin" ContentType="application/vnd.openxmlformats-officedocument.oleObject"/>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embeddings/oleObject2.bin" ContentType="application/vnd.openxmlformats-officedocument.oleObject"/>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embeddings/oleObject3.bin" ContentType="application/vnd.openxmlformats-officedocument.oleObject"/>
  <Override PartName="/ppt/notesSlides/notesSlide14.xml" ContentType="application/vnd.openxmlformats-officedocument.presentationml.notesSlide+xml"/>
  <Override PartName="/ppt/embeddings/oleObject4.bin" ContentType="application/vnd.openxmlformats-officedocument.oleObject"/>
  <Override PartName="/ppt/embeddings/oleObject5.bin" ContentType="application/vnd.openxmlformats-officedocument.oleObject"/>
  <Override PartName="/ppt/embeddings/oleObject6.bin" ContentType="application/vnd.openxmlformats-officedocument.oleObject"/>
  <Override PartName="/ppt/embeddings/oleObject7.bin" ContentType="application/vnd.openxmlformats-officedocument.oleObject"/>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embeddings/oleObject8.bin" ContentType="application/vnd.openxmlformats-officedocument.oleObject"/>
  <Override PartName="/ppt/notesSlides/notesSlide18.xml" ContentType="application/vnd.openxmlformats-officedocument.presentationml.notesSlide+xml"/>
  <Override PartName="/ppt/notesSlides/notesSlide19.xml" ContentType="application/vnd.openxmlformats-officedocument.presentationml.notesSlide+xml"/>
  <Override PartName="/ppt/embeddings/oleObject9.bin" ContentType="application/vnd.openxmlformats-officedocument.oleObject"/>
  <Override PartName="/ppt/embeddings/oleObject10.bin" ContentType="application/vnd.openxmlformats-officedocument.oleObject"/>
  <Override PartName="/ppt/notesSlides/notesSlide20.xml" ContentType="application/vnd.openxmlformats-officedocument.presentationml.notesSlide+xml"/>
  <Override PartName="/ppt/notesSlides/notesSlide21.xml" ContentType="application/vnd.openxmlformats-officedocument.presentationml.notesSlide+xml"/>
  <Override PartName="/ppt/embeddings/oleObject11.bin" ContentType="application/vnd.openxmlformats-officedocument.oleObject"/>
  <Override PartName="/ppt/notesSlides/notesSlide22.xml" ContentType="application/vnd.openxmlformats-officedocument.presentationml.notesSlide+xml"/>
  <Override PartName="/ppt/embeddings/oleObject12.bin" ContentType="application/vnd.openxmlformats-officedocument.oleObject"/>
  <Override PartName="/ppt/embeddings/oleObject13.bin" ContentType="application/vnd.openxmlformats-officedocument.oleObject"/>
  <Override PartName="/ppt/notesSlides/notesSlide23.xml" ContentType="application/vnd.openxmlformats-officedocument.presentationml.notesSlide+xml"/>
  <Override PartName="/ppt/embeddings/oleObject14.bin" ContentType="application/vnd.openxmlformats-officedocument.oleObject"/>
  <Override PartName="/ppt/notesSlides/notesSlide24.xml" ContentType="application/vnd.openxmlformats-officedocument.presentationml.notesSlide+xml"/>
  <Override PartName="/ppt/embeddings/oleObject15.bin" ContentType="application/vnd.openxmlformats-officedocument.oleObject"/>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embeddings/oleObject16.bin" ContentType="application/vnd.openxmlformats-officedocument.oleObject"/>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embeddings/oleObject17.bin" ContentType="application/vnd.openxmlformats-officedocument.oleObject"/>
  <Override PartName="/ppt/notesSlides/notesSlide34.xml" ContentType="application/vnd.openxmlformats-officedocument.presentationml.notesSlide+xml"/>
  <Override PartName="/ppt/embeddings/oleObject18.bin" ContentType="application/vnd.openxmlformats-officedocument.oleObject"/>
  <Override PartName="/ppt/embeddings/oleObject19.bin" ContentType="application/vnd.openxmlformats-officedocument.oleObject"/>
  <Override PartName="/ppt/embeddings/oleObject20.bin" ContentType="application/vnd.openxmlformats-officedocument.oleObject"/>
  <Override PartName="/ppt/embeddings/oleObject21.bin" ContentType="application/vnd.openxmlformats-officedocument.oleObject"/>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embeddings/oleObject22.bin" ContentType="application/vnd.openxmlformats-officedocument.oleObject"/>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embeddings/oleObject23.bin" ContentType="application/vnd.openxmlformats-officedocument.oleObject"/>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embeddings/oleObject24.bin" ContentType="application/vnd.openxmlformats-officedocument.oleObject"/>
  <Override PartName="/ppt/embeddings/oleObject25.bin" ContentType="application/vnd.openxmlformats-officedocument.oleObject"/>
  <Override PartName="/ppt/notesSlides/notesSlide63.xml" ContentType="application/vnd.openxmlformats-officedocument.presentationml.notesSlide+xml"/>
  <Override PartName="/ppt/embeddings/oleObject26.bin" ContentType="application/vnd.openxmlformats-officedocument.oleObject"/>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embeddings/oleObject27.bin" ContentType="application/vnd.openxmlformats-officedocument.oleObject"/>
  <Override PartName="/ppt/notesSlides/notesSlide84.xml" ContentType="application/vnd.openxmlformats-officedocument.presentationml.notesSlide+xml"/>
  <Override PartName="/ppt/embeddings/oleObject28.bin" ContentType="application/vnd.openxmlformats-officedocument.oleObject"/>
  <Override PartName="/ppt/notesSlides/notesSlide85.xml" ContentType="application/vnd.openxmlformats-officedocument.presentationml.notesSlide+xml"/>
  <Override PartName="/ppt/notesSlides/notesSlide86.xml" ContentType="application/vnd.openxmlformats-officedocument.presentationml.notesSlide+xml"/>
  <Override PartName="/ppt/embeddings/oleObject29.bin" ContentType="application/vnd.openxmlformats-officedocument.oleObject"/>
  <Override PartName="/ppt/embeddings/oleObject30.bin" ContentType="application/vnd.openxmlformats-officedocument.oleObject"/>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embeddings/oleObject31.bin" ContentType="application/vnd.openxmlformats-officedocument.oleObject"/>
  <Override PartName="/ppt/notesSlides/notesSlide97.xml" ContentType="application/vnd.openxmlformats-officedocument.presentationml.notesSlide+xml"/>
  <Override PartName="/ppt/embeddings/oleObject32.bin" ContentType="application/vnd.openxmlformats-officedocument.oleObject"/>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embeddings/oleObject33.bin" ContentType="application/vnd.openxmlformats-officedocument.oleObject"/>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embeddings/oleObject34.bin" ContentType="application/vnd.openxmlformats-officedocument.oleObject"/>
  <Override PartName="/ppt/notesSlides/notesSlide113.xml" ContentType="application/vnd.openxmlformats-officedocument.presentationml.notesSlide+xml"/>
  <Override PartName="/ppt/notesSlides/notesSlide114.xml" ContentType="application/vnd.openxmlformats-officedocument.presentationml.notesSlide+xml"/>
  <Override PartName="/ppt/embeddings/oleObject35.bin" ContentType="application/vnd.openxmlformats-officedocument.oleObject"/>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embeddings/oleObject36.bin" ContentType="application/vnd.openxmlformats-officedocument.oleObject"/>
  <Override PartName="/ppt/notesSlides/notesSlide118.xml" ContentType="application/vnd.openxmlformats-officedocument.presentationml.notesSlide+xml"/>
  <Override PartName="/ppt/embeddings/oleObject37.bin" ContentType="application/vnd.openxmlformats-officedocument.oleObject"/>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embeddings/oleObject38.bin" ContentType="application/vnd.openxmlformats-officedocument.oleObject"/>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embeddings/oleObject39.bin" ContentType="application/vnd.openxmlformats-officedocument.oleObject"/>
  <Override PartName="/ppt/notesSlides/notesSlide129.xml" ContentType="application/vnd.openxmlformats-officedocument.presentationml.notesSlide+xml"/>
  <Override PartName="/ppt/embeddings/oleObject40.bin" ContentType="application/vnd.openxmlformats-officedocument.oleObject"/>
  <Override PartName="/ppt/notesSlides/notesSlide130.xml" ContentType="application/vnd.openxmlformats-officedocument.presentationml.notesSlide+xml"/>
  <Override PartName="/ppt/embeddings/oleObject41.bin" ContentType="application/vnd.openxmlformats-officedocument.oleObject"/>
  <Override PartName="/ppt/notesSlides/notesSlide131.xml" ContentType="application/vnd.openxmlformats-officedocument.presentationml.notesSlide+xml"/>
  <Override PartName="/ppt/embeddings/oleObject42.bin" ContentType="application/vnd.openxmlformats-officedocument.oleObject"/>
  <Override PartName="/ppt/embeddings/oleObject43.bin" ContentType="application/vnd.openxmlformats-officedocument.oleObject"/>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embeddings/oleObject44.bin" ContentType="application/vnd.openxmlformats-officedocument.oleObject"/>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embeddings/oleObject45.bin" ContentType="application/vnd.openxmlformats-officedocument.oleObject"/>
  <Override PartName="/ppt/notesSlides/notesSlide143.xml" ContentType="application/vnd.openxmlformats-officedocument.presentationml.notesSlide+xml"/>
  <Override PartName="/ppt/notesSlides/notesSlide144.xml" ContentType="application/vnd.openxmlformats-officedocument.presentationml.notesSlide+xml"/>
  <Override PartName="/ppt/embeddings/oleObject46.bin" ContentType="application/vnd.openxmlformats-officedocument.oleObject"/>
  <Override PartName="/ppt/embeddings/oleObject47.bin" ContentType="application/vnd.openxmlformats-officedocument.oleObject"/>
  <Override PartName="/ppt/embeddings/oleObject48.bin" ContentType="application/vnd.openxmlformats-officedocument.oleObject"/>
  <Override PartName="/ppt/embeddings/oleObject49.bin" ContentType="application/vnd.openxmlformats-officedocument.oleObject"/>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embeddings/oleObject50.bin" ContentType="application/vnd.openxmlformats-officedocument.oleObject"/>
  <Override PartName="/ppt/notesSlides/notesSlide152.xml" ContentType="application/vnd.openxmlformats-officedocument.presentationml.notesSlide+xml"/>
  <Override PartName="/ppt/notesSlides/notesSlide153.xml" ContentType="application/vnd.openxmlformats-officedocument.presentationml.notesSlide+xml"/>
  <Override PartName="/ppt/embeddings/oleObject51.bin" ContentType="application/vnd.openxmlformats-officedocument.oleObject"/>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embeddings/oleObject52.bin" ContentType="application/vnd.openxmlformats-officedocument.oleObject"/>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notesSlides/notesSlide165.xml" ContentType="application/vnd.openxmlformats-officedocument.presentationml.notesSlide+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embeddings/oleObject53.bin" ContentType="application/vnd.openxmlformats-officedocument.oleObject"/>
  <Override PartName="/ppt/notesSlides/notesSlide171.xml" ContentType="application/vnd.openxmlformats-officedocument.presentationml.notesSlide+xml"/>
  <Override PartName="/ppt/embeddings/oleObject54.bin" ContentType="application/vnd.openxmlformats-officedocument.oleObject"/>
  <Override PartName="/ppt/notesSlides/notesSlide172.xml" ContentType="application/vnd.openxmlformats-officedocument.presentationml.notesSlide+xml"/>
  <Override PartName="/ppt/notesSlides/notesSlide173.xml" ContentType="application/vnd.openxmlformats-officedocument.presentationml.notesSlide+xml"/>
  <Override PartName="/ppt/embeddings/oleObject55.bin" ContentType="application/vnd.openxmlformats-officedocument.oleObject"/>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embeddings/oleObject56.bin" ContentType="application/vnd.openxmlformats-officedocument.oleObject"/>
  <Override PartName="/ppt/notesSlides/notesSlide177.xml" ContentType="application/vnd.openxmlformats-officedocument.presentationml.notesSlide+xml"/>
  <Override PartName="/ppt/notesSlides/notesSlide178.xml" ContentType="application/vnd.openxmlformats-officedocument.presentationml.notesSlide+xml"/>
  <Override PartName="/ppt/embeddings/oleObject57.bin" ContentType="application/vnd.openxmlformats-officedocument.oleObject"/>
  <Override PartName="/ppt/embeddings/oleObject58.bin" ContentType="application/vnd.openxmlformats-officedocument.oleObject"/>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notesSlides/notesSlide182.xml" ContentType="application/vnd.openxmlformats-officedocument.presentationml.notesSlide+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media/audio1.bin" ContentType="audio/unknown"/>
  <Override PartName="/ppt/notesSlides/notesSlide185.xml" ContentType="application/vnd.openxmlformats-officedocument.presentationml.notesSlide+xml"/>
  <Override PartName="/ppt/notesSlides/notesSlide186.xml" ContentType="application/vnd.openxmlformats-officedocument.presentationml.notesSlide+xml"/>
  <Override PartName="/ppt/notesSlides/notesSlide187.xml" ContentType="application/vnd.openxmlformats-officedocument.presentationml.notesSlide+xml"/>
  <Override PartName="/ppt/notesSlides/notesSlide188.xml" ContentType="application/vnd.openxmlformats-officedocument.presentationml.notesSlide+xml"/>
  <Override PartName="/ppt/notesSlides/notesSlide189.xml" ContentType="application/vnd.openxmlformats-officedocument.presentationml.notesSlide+xml"/>
  <Override PartName="/ppt/embeddings/oleObject59.bin" ContentType="application/vnd.openxmlformats-officedocument.oleObject"/>
  <Override PartName="/ppt/notesSlides/notesSlide190.xml" ContentType="application/vnd.openxmlformats-officedocument.presentationml.notesSlide+xml"/>
  <Override PartName="/ppt/embeddings/oleObject60.bin" ContentType="application/vnd.openxmlformats-officedocument.oleObject"/>
  <Override PartName="/ppt/notesSlides/notesSlide191.xml" ContentType="application/vnd.openxmlformats-officedocument.presentationml.notesSlide+xml"/>
  <Override PartName="/ppt/notesSlides/notesSlide192.xml" ContentType="application/vnd.openxmlformats-officedocument.presentationml.notesSlide+xml"/>
  <Override PartName="/ppt/notesSlides/notesSlide193.xml" ContentType="application/vnd.openxmlformats-officedocument.presentationml.notesSlide+xml"/>
  <Override PartName="/ppt/notesSlides/notesSlide194.xml" ContentType="application/vnd.openxmlformats-officedocument.presentationml.notesSlide+xml"/>
  <Override PartName="/ppt/notesSlides/notesSlide195.xml" ContentType="application/vnd.openxmlformats-officedocument.presentationml.notesSlide+xml"/>
  <Override PartName="/ppt/notesSlides/notesSlide196.xml" ContentType="application/vnd.openxmlformats-officedocument.presentationml.notesSlide+xml"/>
  <Override PartName="/ppt/notesSlides/notesSlide197.xml" ContentType="application/vnd.openxmlformats-officedocument.presentationml.notesSlide+xml"/>
  <Override PartName="/ppt/notesSlides/notesSlide198.xml" ContentType="application/vnd.openxmlformats-officedocument.presentationml.notesSlide+xml"/>
  <Override PartName="/ppt/notesSlides/notesSlide199.xml" ContentType="application/vnd.openxmlformats-officedocument.presentationml.notesSlide+xml"/>
  <Override PartName="/ppt/notesSlides/notesSlide200.xml" ContentType="application/vnd.openxmlformats-officedocument.presentationml.notesSlide+xml"/>
  <Override PartName="/ppt/notesSlides/notesSlide201.xml" ContentType="application/vnd.openxmlformats-officedocument.presentationml.notesSlide+xml"/>
  <Override PartName="/ppt/notesSlides/notesSlide202.xml" ContentType="application/vnd.openxmlformats-officedocument.presentationml.notesSlide+xml"/>
  <Override PartName="/ppt/notesSlides/notesSlide203.xml" ContentType="application/vnd.openxmlformats-officedocument.presentationml.notesSlide+xml"/>
  <Override PartName="/ppt/notesSlides/notesSlide204.xml" ContentType="application/vnd.openxmlformats-officedocument.presentationml.notesSlide+xml"/>
  <Override PartName="/ppt/notesSlides/notesSlide205.xml" ContentType="application/vnd.openxmlformats-officedocument.presentationml.notesSlide+xml"/>
  <Override PartName="/ppt/notesSlides/notesSlide206.xml" ContentType="application/vnd.openxmlformats-officedocument.presentationml.notesSlide+xml"/>
  <Override PartName="/ppt/notesSlides/notesSlide207.xml" ContentType="application/vnd.openxmlformats-officedocument.presentationml.notesSlide+xml"/>
  <Override PartName="/ppt/notesSlides/notesSlide208.xml" ContentType="application/vnd.openxmlformats-officedocument.presentationml.notesSlide+xml"/>
  <Override PartName="/ppt/notesSlides/notesSlide209.xml" ContentType="application/vnd.openxmlformats-officedocument.presentationml.notesSlide+xml"/>
  <Override PartName="/ppt/notesSlides/notesSlide210.xml" ContentType="application/vnd.openxmlformats-officedocument.presentationml.notesSlide+xml"/>
  <Override PartName="/ppt/notesSlides/notesSlide211.xml" ContentType="application/vnd.openxmlformats-officedocument.presentationml.notesSlide+xml"/>
  <Override PartName="/ppt/notesSlides/notesSlide212.xml" ContentType="application/vnd.openxmlformats-officedocument.presentationml.notesSlide+xml"/>
  <Override PartName="/ppt/notesSlides/notesSlide213.xml" ContentType="application/vnd.openxmlformats-officedocument.presentationml.notesSlide+xml"/>
  <Override PartName="/ppt/notesSlides/notesSlide214.xml" ContentType="application/vnd.openxmlformats-officedocument.presentationml.notesSlide+xml"/>
  <Override PartName="/ppt/notesSlides/notesSlide215.xml" ContentType="application/vnd.openxmlformats-officedocument.presentationml.notesSlide+xml"/>
  <Override PartName="/ppt/notesSlides/notesSlide216.xml" ContentType="application/vnd.openxmlformats-officedocument.presentationml.notesSlide+xml"/>
  <Override PartName="/ppt/notesSlides/notesSlide217.xml" ContentType="application/vnd.openxmlformats-officedocument.presentationml.notesSlide+xml"/>
  <Override PartName="/ppt/notesSlides/notesSlide218.xml" ContentType="application/vnd.openxmlformats-officedocument.presentationml.notesSlide+xml"/>
  <Override PartName="/ppt/notesSlides/notesSlide219.xml" ContentType="application/vnd.openxmlformats-officedocument.presentationml.notesSlide+xml"/>
  <Override PartName="/ppt/notesSlides/notesSlide220.xml" ContentType="application/vnd.openxmlformats-officedocument.presentationml.notesSlide+xml"/>
  <Override PartName="/ppt/notesSlides/notesSlide221.xml" ContentType="application/vnd.openxmlformats-officedocument.presentationml.notesSlide+xml"/>
  <Override PartName="/ppt/notesSlides/notesSlide222.xml" ContentType="application/vnd.openxmlformats-officedocument.presentationml.notesSlide+xml"/>
  <Override PartName="/ppt/notesSlides/notesSlide2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225"/>
  </p:notesMasterIdLst>
  <p:handoutMasterIdLst>
    <p:handoutMasterId r:id="rId226"/>
  </p:handoutMasterIdLst>
  <p:sldIdLst>
    <p:sldId id="301" r:id="rId2"/>
    <p:sldId id="302" r:id="rId3"/>
    <p:sldId id="378" r:id="rId4"/>
    <p:sldId id="341" r:id="rId5"/>
    <p:sldId id="342" r:id="rId6"/>
    <p:sldId id="390" r:id="rId7"/>
    <p:sldId id="391" r:id="rId8"/>
    <p:sldId id="394" r:id="rId9"/>
    <p:sldId id="259" r:id="rId10"/>
    <p:sldId id="373" r:id="rId11"/>
    <p:sldId id="319" r:id="rId12"/>
    <p:sldId id="432" r:id="rId13"/>
    <p:sldId id="469" r:id="rId14"/>
    <p:sldId id="456" r:id="rId15"/>
    <p:sldId id="308" r:id="rId16"/>
    <p:sldId id="465" r:id="rId17"/>
    <p:sldId id="258" r:id="rId18"/>
    <p:sldId id="466" r:id="rId19"/>
    <p:sldId id="307" r:id="rId20"/>
    <p:sldId id="260" r:id="rId21"/>
    <p:sldId id="467" r:id="rId22"/>
    <p:sldId id="288" r:id="rId23"/>
    <p:sldId id="282" r:id="rId24"/>
    <p:sldId id="264" r:id="rId25"/>
    <p:sldId id="257" r:id="rId26"/>
    <p:sldId id="468" r:id="rId27"/>
    <p:sldId id="311" r:id="rId28"/>
    <p:sldId id="265" r:id="rId29"/>
    <p:sldId id="256" r:id="rId30"/>
    <p:sldId id="374" r:id="rId31"/>
    <p:sldId id="312" r:id="rId32"/>
    <p:sldId id="438" r:id="rId33"/>
    <p:sldId id="263" r:id="rId34"/>
    <p:sldId id="310" r:id="rId35"/>
    <p:sldId id="389" r:id="rId36"/>
    <p:sldId id="464" r:id="rId37"/>
    <p:sldId id="470" r:id="rId38"/>
    <p:sldId id="350" r:id="rId39"/>
    <p:sldId id="384" r:id="rId40"/>
    <p:sldId id="439" r:id="rId41"/>
    <p:sldId id="353" r:id="rId42"/>
    <p:sldId id="385" r:id="rId43"/>
    <p:sldId id="392" r:id="rId44"/>
    <p:sldId id="434" r:id="rId45"/>
    <p:sldId id="487" r:id="rId46"/>
    <p:sldId id="488" r:id="rId47"/>
    <p:sldId id="489" r:id="rId48"/>
    <p:sldId id="490" r:id="rId49"/>
    <p:sldId id="351" r:id="rId50"/>
    <p:sldId id="472" r:id="rId51"/>
    <p:sldId id="501" r:id="rId52"/>
    <p:sldId id="502" r:id="rId53"/>
    <p:sldId id="504" r:id="rId54"/>
    <p:sldId id="503" r:id="rId55"/>
    <p:sldId id="386" r:id="rId56"/>
    <p:sldId id="486" r:id="rId57"/>
    <p:sldId id="500" r:id="rId58"/>
    <p:sldId id="388" r:id="rId59"/>
    <p:sldId id="387" r:id="rId60"/>
    <p:sldId id="474" r:id="rId61"/>
    <p:sldId id="476" r:id="rId62"/>
    <p:sldId id="478" r:id="rId63"/>
    <p:sldId id="481" r:id="rId64"/>
    <p:sldId id="482" r:id="rId65"/>
    <p:sldId id="485" r:id="rId66"/>
    <p:sldId id="440" r:id="rId67"/>
    <p:sldId id="435" r:id="rId68"/>
    <p:sldId id="352" r:id="rId69"/>
    <p:sldId id="382" r:id="rId70"/>
    <p:sldId id="458" r:id="rId71"/>
    <p:sldId id="436" r:id="rId72"/>
    <p:sldId id="442" r:id="rId73"/>
    <p:sldId id="447" r:id="rId74"/>
    <p:sldId id="443" r:id="rId75"/>
    <p:sldId id="448" r:id="rId76"/>
    <p:sldId id="446" r:id="rId77"/>
    <p:sldId id="445" r:id="rId78"/>
    <p:sldId id="444" r:id="rId79"/>
    <p:sldId id="441" r:id="rId80"/>
    <p:sldId id="383" r:id="rId81"/>
    <p:sldId id="358" r:id="rId82"/>
    <p:sldId id="343" r:id="rId83"/>
    <p:sldId id="316" r:id="rId84"/>
    <p:sldId id="261" r:id="rId85"/>
    <p:sldId id="303" r:id="rId86"/>
    <p:sldId id="304" r:id="rId87"/>
    <p:sldId id="305" r:id="rId88"/>
    <p:sldId id="317" r:id="rId89"/>
    <p:sldId id="348" r:id="rId90"/>
    <p:sldId id="262" r:id="rId91"/>
    <p:sldId id="457" r:id="rId92"/>
    <p:sldId id="361" r:id="rId93"/>
    <p:sldId id="365" r:id="rId94"/>
    <p:sldId id="360" r:id="rId95"/>
    <p:sldId id="359" r:id="rId96"/>
    <p:sldId id="354" r:id="rId97"/>
    <p:sldId id="355" r:id="rId98"/>
    <p:sldId id="362" r:id="rId99"/>
    <p:sldId id="363" r:id="rId100"/>
    <p:sldId id="366" r:id="rId101"/>
    <p:sldId id="367" r:id="rId102"/>
    <p:sldId id="368" r:id="rId103"/>
    <p:sldId id="393" r:id="rId104"/>
    <p:sldId id="370" r:id="rId105"/>
    <p:sldId id="371" r:id="rId106"/>
    <p:sldId id="369" r:id="rId107"/>
    <p:sldId id="372" r:id="rId108"/>
    <p:sldId id="318" r:id="rId109"/>
    <p:sldId id="345" r:id="rId110"/>
    <p:sldId id="320" r:id="rId111"/>
    <p:sldId id="321" r:id="rId112"/>
    <p:sldId id="267" r:id="rId113"/>
    <p:sldId id="324" r:id="rId114"/>
    <p:sldId id="266" r:id="rId115"/>
    <p:sldId id="325" r:id="rId116"/>
    <p:sldId id="326" r:id="rId117"/>
    <p:sldId id="322" r:id="rId118"/>
    <p:sldId id="270" r:id="rId119"/>
    <p:sldId id="314" r:id="rId120"/>
    <p:sldId id="323" r:id="rId121"/>
    <p:sldId id="471" r:id="rId122"/>
    <p:sldId id="284" r:id="rId123"/>
    <p:sldId id="344" r:id="rId124"/>
    <p:sldId id="315" r:id="rId125"/>
    <p:sldId id="452" r:id="rId126"/>
    <p:sldId id="453" r:id="rId127"/>
    <p:sldId id="451" r:id="rId128"/>
    <p:sldId id="313" r:id="rId129"/>
    <p:sldId id="395" r:id="rId130"/>
    <p:sldId id="396" r:id="rId131"/>
    <p:sldId id="273" r:id="rId132"/>
    <p:sldId id="277" r:id="rId133"/>
    <p:sldId id="275" r:id="rId134"/>
    <p:sldId id="276" r:id="rId135"/>
    <p:sldId id="462" r:id="rId136"/>
    <p:sldId id="463" r:id="rId137"/>
    <p:sldId id="491" r:id="rId138"/>
    <p:sldId id="492" r:id="rId139"/>
    <p:sldId id="493" r:id="rId140"/>
    <p:sldId id="494" r:id="rId141"/>
    <p:sldId id="459" r:id="rId142"/>
    <p:sldId id="460" r:id="rId143"/>
    <p:sldId id="461" r:id="rId144"/>
    <p:sldId id="272" r:id="rId145"/>
    <p:sldId id="449" r:id="rId146"/>
    <p:sldId id="450" r:id="rId147"/>
    <p:sldId id="271" r:id="rId148"/>
    <p:sldId id="337" r:id="rId149"/>
    <p:sldId id="274" r:id="rId150"/>
    <p:sldId id="376" r:id="rId151"/>
    <p:sldId id="336" r:id="rId152"/>
    <p:sldId id="377" r:id="rId153"/>
    <p:sldId id="331" r:id="rId154"/>
    <p:sldId id="403" r:id="rId155"/>
    <p:sldId id="404" r:id="rId156"/>
    <p:sldId id="405" r:id="rId157"/>
    <p:sldId id="406" r:id="rId158"/>
    <p:sldId id="409" r:id="rId159"/>
    <p:sldId id="407" r:id="rId160"/>
    <p:sldId id="408" r:id="rId161"/>
    <p:sldId id="410" r:id="rId162"/>
    <p:sldId id="411" r:id="rId163"/>
    <p:sldId id="412" r:id="rId164"/>
    <p:sldId id="413" r:id="rId165"/>
    <p:sldId id="278" r:id="rId166"/>
    <p:sldId id="397" r:id="rId167"/>
    <p:sldId id="398" r:id="rId168"/>
    <p:sldId id="399" r:id="rId169"/>
    <p:sldId id="279" r:id="rId170"/>
    <p:sldId id="281" r:id="rId171"/>
    <p:sldId id="285" r:id="rId172"/>
    <p:sldId id="375" r:id="rId173"/>
    <p:sldId id="286" r:id="rId174"/>
    <p:sldId id="338" r:id="rId175"/>
    <p:sldId id="339" r:id="rId176"/>
    <p:sldId id="283" r:id="rId177"/>
    <p:sldId id="340" r:id="rId178"/>
    <p:sldId id="287" r:id="rId179"/>
    <p:sldId id="280" r:id="rId180"/>
    <p:sldId id="332" r:id="rId181"/>
    <p:sldId id="330" r:id="rId182"/>
    <p:sldId id="289" r:id="rId183"/>
    <p:sldId id="328" r:id="rId184"/>
    <p:sldId id="290" r:id="rId185"/>
    <p:sldId id="291" r:id="rId186"/>
    <p:sldId id="292" r:id="rId187"/>
    <p:sldId id="327" r:id="rId188"/>
    <p:sldId id="329" r:id="rId189"/>
    <p:sldId id="414" r:id="rId190"/>
    <p:sldId id="300" r:id="rId191"/>
    <p:sldId id="437" r:id="rId192"/>
    <p:sldId id="293" r:id="rId193"/>
    <p:sldId id="299" r:id="rId194"/>
    <p:sldId id="294" r:id="rId195"/>
    <p:sldId id="334" r:id="rId196"/>
    <p:sldId id="347" r:id="rId197"/>
    <p:sldId id="295" r:id="rId198"/>
    <p:sldId id="296" r:id="rId199"/>
    <p:sldId id="346" r:id="rId200"/>
    <p:sldId id="297" r:id="rId201"/>
    <p:sldId id="415" r:id="rId202"/>
    <p:sldId id="454" r:id="rId203"/>
    <p:sldId id="416" r:id="rId204"/>
    <p:sldId id="417" r:id="rId205"/>
    <p:sldId id="418" r:id="rId206"/>
    <p:sldId id="419" r:id="rId207"/>
    <p:sldId id="420" r:id="rId208"/>
    <p:sldId id="421" r:id="rId209"/>
    <p:sldId id="422" r:id="rId210"/>
    <p:sldId id="423" r:id="rId211"/>
    <p:sldId id="424" r:id="rId212"/>
    <p:sldId id="425" r:id="rId213"/>
    <p:sldId id="426" r:id="rId214"/>
    <p:sldId id="427" r:id="rId215"/>
    <p:sldId id="428" r:id="rId216"/>
    <p:sldId id="429" r:id="rId217"/>
    <p:sldId id="430" r:id="rId218"/>
    <p:sldId id="431" r:id="rId219"/>
    <p:sldId id="495" r:id="rId220"/>
    <p:sldId id="496" r:id="rId221"/>
    <p:sldId id="497" r:id="rId222"/>
    <p:sldId id="498" r:id="rId223"/>
    <p:sldId id="499" r:id="rId224"/>
  </p:sldIdLst>
  <p:sldSz cx="9144000" cy="6858000" type="letter"/>
  <p:notesSz cx="6858000" cy="9144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1600" kern="1200">
        <a:solidFill>
          <a:schemeClr val="tx1"/>
        </a:solidFill>
        <a:latin typeface="Arial" charset="0"/>
        <a:ea typeface="ＭＳ Ｐゴシック" charset="0"/>
        <a:cs typeface="+mn-cs"/>
      </a:defRPr>
    </a:lvl1pPr>
    <a:lvl2pPr marL="457200" algn="l" rtl="0" eaLnBrk="0" fontAlgn="base" hangingPunct="0">
      <a:spcBef>
        <a:spcPct val="0"/>
      </a:spcBef>
      <a:spcAft>
        <a:spcPct val="0"/>
      </a:spcAft>
      <a:defRPr sz="1600" kern="1200">
        <a:solidFill>
          <a:schemeClr val="tx1"/>
        </a:solidFill>
        <a:latin typeface="Arial" charset="0"/>
        <a:ea typeface="ＭＳ Ｐゴシック" charset="0"/>
        <a:cs typeface="+mn-cs"/>
      </a:defRPr>
    </a:lvl2pPr>
    <a:lvl3pPr marL="914400" algn="l" rtl="0" eaLnBrk="0" fontAlgn="base" hangingPunct="0">
      <a:spcBef>
        <a:spcPct val="0"/>
      </a:spcBef>
      <a:spcAft>
        <a:spcPct val="0"/>
      </a:spcAft>
      <a:defRPr sz="1600" kern="1200">
        <a:solidFill>
          <a:schemeClr val="tx1"/>
        </a:solidFill>
        <a:latin typeface="Arial" charset="0"/>
        <a:ea typeface="ＭＳ Ｐゴシック" charset="0"/>
        <a:cs typeface="+mn-cs"/>
      </a:defRPr>
    </a:lvl3pPr>
    <a:lvl4pPr marL="1371600" algn="l" rtl="0" eaLnBrk="0" fontAlgn="base" hangingPunct="0">
      <a:spcBef>
        <a:spcPct val="0"/>
      </a:spcBef>
      <a:spcAft>
        <a:spcPct val="0"/>
      </a:spcAft>
      <a:defRPr sz="1600" kern="1200">
        <a:solidFill>
          <a:schemeClr val="tx1"/>
        </a:solidFill>
        <a:latin typeface="Arial" charset="0"/>
        <a:ea typeface="ＭＳ Ｐゴシック" charset="0"/>
        <a:cs typeface="+mn-cs"/>
      </a:defRPr>
    </a:lvl4pPr>
    <a:lvl5pPr marL="1828800" algn="l" rtl="0" eaLnBrk="0" fontAlgn="base" hangingPunct="0">
      <a:spcBef>
        <a:spcPct val="0"/>
      </a:spcBef>
      <a:spcAft>
        <a:spcPct val="0"/>
      </a:spcAft>
      <a:defRPr sz="1600" kern="1200">
        <a:solidFill>
          <a:schemeClr val="tx1"/>
        </a:solidFill>
        <a:latin typeface="Arial" charset="0"/>
        <a:ea typeface="ＭＳ Ｐゴシック" charset="0"/>
        <a:cs typeface="+mn-cs"/>
      </a:defRPr>
    </a:lvl5pPr>
    <a:lvl6pPr marL="2286000" algn="l" defTabSz="457200" rtl="0" eaLnBrk="1" latinLnBrk="0" hangingPunct="1">
      <a:defRPr sz="1600" kern="1200">
        <a:solidFill>
          <a:schemeClr val="tx1"/>
        </a:solidFill>
        <a:latin typeface="Arial" charset="0"/>
        <a:ea typeface="ＭＳ Ｐゴシック" charset="0"/>
        <a:cs typeface="+mn-cs"/>
      </a:defRPr>
    </a:lvl6pPr>
    <a:lvl7pPr marL="2743200" algn="l" defTabSz="457200" rtl="0" eaLnBrk="1" latinLnBrk="0" hangingPunct="1">
      <a:defRPr sz="1600" kern="1200">
        <a:solidFill>
          <a:schemeClr val="tx1"/>
        </a:solidFill>
        <a:latin typeface="Arial" charset="0"/>
        <a:ea typeface="ＭＳ Ｐゴシック" charset="0"/>
        <a:cs typeface="+mn-cs"/>
      </a:defRPr>
    </a:lvl7pPr>
    <a:lvl8pPr marL="3200400" algn="l" defTabSz="457200" rtl="0" eaLnBrk="1" latinLnBrk="0" hangingPunct="1">
      <a:defRPr sz="1600" kern="1200">
        <a:solidFill>
          <a:schemeClr val="tx1"/>
        </a:solidFill>
        <a:latin typeface="Arial" charset="0"/>
        <a:ea typeface="ＭＳ Ｐゴシック" charset="0"/>
        <a:cs typeface="+mn-cs"/>
      </a:defRPr>
    </a:lvl8pPr>
    <a:lvl9pPr marL="3657600" algn="l" defTabSz="457200" rtl="0" eaLnBrk="1" latinLnBrk="0" hangingPunct="1">
      <a:defRPr sz="1600" kern="1200">
        <a:solidFill>
          <a:schemeClr val="tx1"/>
        </a:solidFill>
        <a:latin typeface="Arial" charset="0"/>
        <a:ea typeface="ＭＳ Ｐゴシック" charset="0"/>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FC0128"/>
    <a:srgbClr val="8CF4EA"/>
    <a:srgbClr val="D49FFF"/>
    <a:srgbClr val="A2C1FE"/>
    <a:srgbClr val="000066"/>
    <a:srgbClr val="B90120"/>
    <a:srgbClr val="0066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08" autoAdjust="0"/>
    <p:restoredTop sz="87117" autoAdjust="0"/>
  </p:normalViewPr>
  <p:slideViewPr>
    <p:cSldViewPr>
      <p:cViewPr>
        <p:scale>
          <a:sx n="150" d="100"/>
          <a:sy n="150" d="100"/>
        </p:scale>
        <p:origin x="-840" y="-536"/>
      </p:cViewPr>
      <p:guideLst>
        <p:guide orient="horz" pos="2160"/>
        <p:guide pos="2880"/>
      </p:guideLst>
    </p:cSldViewPr>
  </p:slideViewPr>
  <p:outlineViewPr>
    <p:cViewPr>
      <p:scale>
        <a:sx n="75" d="100"/>
        <a:sy n="75" d="100"/>
      </p:scale>
      <p:origin x="0" y="23048"/>
    </p:cViewPr>
  </p:outlineViewPr>
  <p:notesTextViewPr>
    <p:cViewPr>
      <p:scale>
        <a:sx n="100" d="100"/>
        <a:sy n="100" d="100"/>
      </p:scale>
      <p:origin x="0" y="0"/>
    </p:cViewPr>
  </p:notesTextViewPr>
  <p:sorterViewPr>
    <p:cViewPr>
      <p:scale>
        <a:sx n="100" d="100"/>
        <a:sy n="100" d="100"/>
      </p:scale>
      <p:origin x="0" y="16200"/>
    </p:cViewPr>
  </p:sorterViewPr>
  <p:notesViewPr>
    <p:cSldViewPr>
      <p:cViewPr>
        <p:scale>
          <a:sx n="108" d="100"/>
          <a:sy n="108" d="100"/>
        </p:scale>
        <p:origin x="-4976" y="-13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42" Type="http://schemas.openxmlformats.org/officeDocument/2006/relationships/slide" Target="slides/slide141.xml"/><Relationship Id="rId143" Type="http://schemas.openxmlformats.org/officeDocument/2006/relationships/slide" Target="slides/slide142.xml"/><Relationship Id="rId144" Type="http://schemas.openxmlformats.org/officeDocument/2006/relationships/slide" Target="slides/slide143.xml"/><Relationship Id="rId145" Type="http://schemas.openxmlformats.org/officeDocument/2006/relationships/slide" Target="slides/slide144.xml"/><Relationship Id="rId146" Type="http://schemas.openxmlformats.org/officeDocument/2006/relationships/slide" Target="slides/slide145.xml"/><Relationship Id="rId147" Type="http://schemas.openxmlformats.org/officeDocument/2006/relationships/slide" Target="slides/slide146.xml"/><Relationship Id="rId148" Type="http://schemas.openxmlformats.org/officeDocument/2006/relationships/slide" Target="slides/slide147.xml"/><Relationship Id="rId149" Type="http://schemas.openxmlformats.org/officeDocument/2006/relationships/slide" Target="slides/slide148.xml"/><Relationship Id="rId180" Type="http://schemas.openxmlformats.org/officeDocument/2006/relationships/slide" Target="slides/slide179.xml"/><Relationship Id="rId181" Type="http://schemas.openxmlformats.org/officeDocument/2006/relationships/slide" Target="slides/slide180.xml"/><Relationship Id="rId182" Type="http://schemas.openxmlformats.org/officeDocument/2006/relationships/slide" Target="slides/slide181.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83" Type="http://schemas.openxmlformats.org/officeDocument/2006/relationships/slide" Target="slides/slide182.xml"/><Relationship Id="rId184" Type="http://schemas.openxmlformats.org/officeDocument/2006/relationships/slide" Target="slides/slide183.xml"/><Relationship Id="rId185" Type="http://schemas.openxmlformats.org/officeDocument/2006/relationships/slide" Target="slides/slide184.xml"/><Relationship Id="rId186" Type="http://schemas.openxmlformats.org/officeDocument/2006/relationships/slide" Target="slides/slide185.xml"/><Relationship Id="rId187" Type="http://schemas.openxmlformats.org/officeDocument/2006/relationships/slide" Target="slides/slide186.xml"/><Relationship Id="rId188" Type="http://schemas.openxmlformats.org/officeDocument/2006/relationships/slide" Target="slides/slide187.xml"/><Relationship Id="rId189" Type="http://schemas.openxmlformats.org/officeDocument/2006/relationships/slide" Target="slides/slide188.xml"/><Relationship Id="rId220" Type="http://schemas.openxmlformats.org/officeDocument/2006/relationships/slide" Target="slides/slide219.xml"/><Relationship Id="rId221" Type="http://schemas.openxmlformats.org/officeDocument/2006/relationships/slide" Target="slides/slide220.xml"/><Relationship Id="rId222" Type="http://schemas.openxmlformats.org/officeDocument/2006/relationships/slide" Target="slides/slide221.xml"/><Relationship Id="rId223" Type="http://schemas.openxmlformats.org/officeDocument/2006/relationships/slide" Target="slides/slide222.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slide" Target="slides/slide83.xml"/><Relationship Id="rId85" Type="http://schemas.openxmlformats.org/officeDocument/2006/relationships/slide" Target="slides/slide84.xml"/><Relationship Id="rId86" Type="http://schemas.openxmlformats.org/officeDocument/2006/relationships/slide" Target="slides/slide85.xml"/><Relationship Id="rId87" Type="http://schemas.openxmlformats.org/officeDocument/2006/relationships/slide" Target="slides/slide86.xml"/><Relationship Id="rId88" Type="http://schemas.openxmlformats.org/officeDocument/2006/relationships/slide" Target="slides/slide87.xml"/><Relationship Id="rId89" Type="http://schemas.openxmlformats.org/officeDocument/2006/relationships/slide" Target="slides/slide88.xml"/><Relationship Id="rId224" Type="http://schemas.openxmlformats.org/officeDocument/2006/relationships/slide" Target="slides/slide223.xml"/><Relationship Id="rId225" Type="http://schemas.openxmlformats.org/officeDocument/2006/relationships/notesMaster" Target="notesMasters/notesMaster1.xml"/><Relationship Id="rId226" Type="http://schemas.openxmlformats.org/officeDocument/2006/relationships/handoutMaster" Target="handoutMasters/handoutMaster1.xml"/><Relationship Id="rId227" Type="http://schemas.openxmlformats.org/officeDocument/2006/relationships/printerSettings" Target="printerSettings/printerSettings1.bin"/><Relationship Id="rId228" Type="http://schemas.openxmlformats.org/officeDocument/2006/relationships/presProps" Target="presProps.xml"/><Relationship Id="rId229" Type="http://schemas.openxmlformats.org/officeDocument/2006/relationships/viewProps" Target="viewProps.xml"/><Relationship Id="rId110" Type="http://schemas.openxmlformats.org/officeDocument/2006/relationships/slide" Target="slides/slide109.xml"/><Relationship Id="rId111" Type="http://schemas.openxmlformats.org/officeDocument/2006/relationships/slide" Target="slides/slide110.xml"/><Relationship Id="rId112" Type="http://schemas.openxmlformats.org/officeDocument/2006/relationships/slide" Target="slides/slide111.xml"/><Relationship Id="rId113" Type="http://schemas.openxmlformats.org/officeDocument/2006/relationships/slide" Target="slides/slide112.xml"/><Relationship Id="rId114" Type="http://schemas.openxmlformats.org/officeDocument/2006/relationships/slide" Target="slides/slide113.xml"/><Relationship Id="rId115" Type="http://schemas.openxmlformats.org/officeDocument/2006/relationships/slide" Target="slides/slide114.xml"/><Relationship Id="rId116" Type="http://schemas.openxmlformats.org/officeDocument/2006/relationships/slide" Target="slides/slide115.xml"/><Relationship Id="rId117" Type="http://schemas.openxmlformats.org/officeDocument/2006/relationships/slide" Target="slides/slide116.xml"/><Relationship Id="rId118" Type="http://schemas.openxmlformats.org/officeDocument/2006/relationships/slide" Target="slides/slide117.xml"/><Relationship Id="rId119" Type="http://schemas.openxmlformats.org/officeDocument/2006/relationships/slide" Target="slides/slide118.xml"/><Relationship Id="rId150" Type="http://schemas.openxmlformats.org/officeDocument/2006/relationships/slide" Target="slides/slide149.xml"/><Relationship Id="rId151" Type="http://schemas.openxmlformats.org/officeDocument/2006/relationships/slide" Target="slides/slide150.xml"/><Relationship Id="rId152" Type="http://schemas.openxmlformats.org/officeDocument/2006/relationships/slide" Target="slides/slide15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53" Type="http://schemas.openxmlformats.org/officeDocument/2006/relationships/slide" Target="slides/slide152.xml"/><Relationship Id="rId154" Type="http://schemas.openxmlformats.org/officeDocument/2006/relationships/slide" Target="slides/slide153.xml"/><Relationship Id="rId155" Type="http://schemas.openxmlformats.org/officeDocument/2006/relationships/slide" Target="slides/slide154.xml"/><Relationship Id="rId156" Type="http://schemas.openxmlformats.org/officeDocument/2006/relationships/slide" Target="slides/slide155.xml"/><Relationship Id="rId157" Type="http://schemas.openxmlformats.org/officeDocument/2006/relationships/slide" Target="slides/slide156.xml"/><Relationship Id="rId158" Type="http://schemas.openxmlformats.org/officeDocument/2006/relationships/slide" Target="slides/slide157.xml"/><Relationship Id="rId159" Type="http://schemas.openxmlformats.org/officeDocument/2006/relationships/slide" Target="slides/slide158.xml"/><Relationship Id="rId190" Type="http://schemas.openxmlformats.org/officeDocument/2006/relationships/slide" Target="slides/slide189.xml"/><Relationship Id="rId191" Type="http://schemas.openxmlformats.org/officeDocument/2006/relationships/slide" Target="slides/slide190.xml"/><Relationship Id="rId192" Type="http://schemas.openxmlformats.org/officeDocument/2006/relationships/slide" Target="slides/slide191.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193" Type="http://schemas.openxmlformats.org/officeDocument/2006/relationships/slide" Target="slides/slide192.xml"/><Relationship Id="rId194" Type="http://schemas.openxmlformats.org/officeDocument/2006/relationships/slide" Target="slides/slide193.xml"/><Relationship Id="rId195" Type="http://schemas.openxmlformats.org/officeDocument/2006/relationships/slide" Target="slides/slide194.xml"/><Relationship Id="rId196" Type="http://schemas.openxmlformats.org/officeDocument/2006/relationships/slide" Target="slides/slide195.xml"/><Relationship Id="rId197" Type="http://schemas.openxmlformats.org/officeDocument/2006/relationships/slide" Target="slides/slide196.xml"/><Relationship Id="rId198" Type="http://schemas.openxmlformats.org/officeDocument/2006/relationships/slide" Target="slides/slide197.xml"/><Relationship Id="rId199" Type="http://schemas.openxmlformats.org/officeDocument/2006/relationships/slide" Target="slides/slide198.xml"/><Relationship Id="rId230" Type="http://schemas.openxmlformats.org/officeDocument/2006/relationships/theme" Target="theme/theme1.xml"/><Relationship Id="rId231" Type="http://schemas.openxmlformats.org/officeDocument/2006/relationships/tableStyles" Target="tableStyles.xml"/><Relationship Id="rId90" Type="http://schemas.openxmlformats.org/officeDocument/2006/relationships/slide" Target="slides/slide89.xml"/><Relationship Id="rId91" Type="http://schemas.openxmlformats.org/officeDocument/2006/relationships/slide" Target="slides/slide90.xml"/><Relationship Id="rId92" Type="http://schemas.openxmlformats.org/officeDocument/2006/relationships/slide" Target="slides/slide91.xml"/><Relationship Id="rId93" Type="http://schemas.openxmlformats.org/officeDocument/2006/relationships/slide" Target="slides/slide92.xml"/><Relationship Id="rId94" Type="http://schemas.openxmlformats.org/officeDocument/2006/relationships/slide" Target="slides/slide93.xml"/><Relationship Id="rId95" Type="http://schemas.openxmlformats.org/officeDocument/2006/relationships/slide" Target="slides/slide94.xml"/><Relationship Id="rId96" Type="http://schemas.openxmlformats.org/officeDocument/2006/relationships/slide" Target="slides/slide95.xml"/><Relationship Id="rId97" Type="http://schemas.openxmlformats.org/officeDocument/2006/relationships/slide" Target="slides/slide96.xml"/><Relationship Id="rId98" Type="http://schemas.openxmlformats.org/officeDocument/2006/relationships/slide" Target="slides/slide97.xml"/><Relationship Id="rId99" Type="http://schemas.openxmlformats.org/officeDocument/2006/relationships/slide" Target="slides/slide98.xml"/><Relationship Id="rId120" Type="http://schemas.openxmlformats.org/officeDocument/2006/relationships/slide" Target="slides/slide119.xml"/><Relationship Id="rId121" Type="http://schemas.openxmlformats.org/officeDocument/2006/relationships/slide" Target="slides/slide120.xml"/><Relationship Id="rId122" Type="http://schemas.openxmlformats.org/officeDocument/2006/relationships/slide" Target="slides/slide121.xml"/><Relationship Id="rId123" Type="http://schemas.openxmlformats.org/officeDocument/2006/relationships/slide" Target="slides/slide122.xml"/><Relationship Id="rId124" Type="http://schemas.openxmlformats.org/officeDocument/2006/relationships/slide" Target="slides/slide123.xml"/><Relationship Id="rId125" Type="http://schemas.openxmlformats.org/officeDocument/2006/relationships/slide" Target="slides/slide124.xml"/><Relationship Id="rId126" Type="http://schemas.openxmlformats.org/officeDocument/2006/relationships/slide" Target="slides/slide125.xml"/><Relationship Id="rId127" Type="http://schemas.openxmlformats.org/officeDocument/2006/relationships/slide" Target="slides/slide126.xml"/><Relationship Id="rId128" Type="http://schemas.openxmlformats.org/officeDocument/2006/relationships/slide" Target="slides/slide127.xml"/><Relationship Id="rId129" Type="http://schemas.openxmlformats.org/officeDocument/2006/relationships/slide" Target="slides/slide128.xml"/><Relationship Id="rId160" Type="http://schemas.openxmlformats.org/officeDocument/2006/relationships/slide" Target="slides/slide159.xml"/><Relationship Id="rId161" Type="http://schemas.openxmlformats.org/officeDocument/2006/relationships/slide" Target="slides/slide160.xml"/><Relationship Id="rId162" Type="http://schemas.openxmlformats.org/officeDocument/2006/relationships/slide" Target="slides/slide16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63" Type="http://schemas.openxmlformats.org/officeDocument/2006/relationships/slide" Target="slides/slide162.xml"/><Relationship Id="rId164" Type="http://schemas.openxmlformats.org/officeDocument/2006/relationships/slide" Target="slides/slide163.xml"/><Relationship Id="rId165" Type="http://schemas.openxmlformats.org/officeDocument/2006/relationships/slide" Target="slides/slide164.xml"/><Relationship Id="rId166" Type="http://schemas.openxmlformats.org/officeDocument/2006/relationships/slide" Target="slides/slide165.xml"/><Relationship Id="rId167" Type="http://schemas.openxmlformats.org/officeDocument/2006/relationships/slide" Target="slides/slide166.xml"/><Relationship Id="rId168" Type="http://schemas.openxmlformats.org/officeDocument/2006/relationships/slide" Target="slides/slide167.xml"/><Relationship Id="rId169" Type="http://schemas.openxmlformats.org/officeDocument/2006/relationships/slide" Target="slides/slide168.xml"/><Relationship Id="rId200" Type="http://schemas.openxmlformats.org/officeDocument/2006/relationships/slide" Target="slides/slide199.xml"/><Relationship Id="rId201" Type="http://schemas.openxmlformats.org/officeDocument/2006/relationships/slide" Target="slides/slide200.xml"/><Relationship Id="rId202" Type="http://schemas.openxmlformats.org/officeDocument/2006/relationships/slide" Target="slides/slide201.xml"/><Relationship Id="rId203" Type="http://schemas.openxmlformats.org/officeDocument/2006/relationships/slide" Target="slides/slide202.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204" Type="http://schemas.openxmlformats.org/officeDocument/2006/relationships/slide" Target="slides/slide203.xml"/><Relationship Id="rId205" Type="http://schemas.openxmlformats.org/officeDocument/2006/relationships/slide" Target="slides/slide204.xml"/><Relationship Id="rId206" Type="http://schemas.openxmlformats.org/officeDocument/2006/relationships/slide" Target="slides/slide205.xml"/><Relationship Id="rId207" Type="http://schemas.openxmlformats.org/officeDocument/2006/relationships/slide" Target="slides/slide206.xml"/><Relationship Id="rId208" Type="http://schemas.openxmlformats.org/officeDocument/2006/relationships/slide" Target="slides/slide207.xml"/><Relationship Id="rId209" Type="http://schemas.openxmlformats.org/officeDocument/2006/relationships/slide" Target="slides/slide208.xml"/><Relationship Id="rId130" Type="http://schemas.openxmlformats.org/officeDocument/2006/relationships/slide" Target="slides/slide129.xml"/><Relationship Id="rId131" Type="http://schemas.openxmlformats.org/officeDocument/2006/relationships/slide" Target="slides/slide130.xml"/><Relationship Id="rId132" Type="http://schemas.openxmlformats.org/officeDocument/2006/relationships/slide" Target="slides/slide131.xml"/><Relationship Id="rId133" Type="http://schemas.openxmlformats.org/officeDocument/2006/relationships/slide" Target="slides/slide132.xml"/><Relationship Id="rId134" Type="http://schemas.openxmlformats.org/officeDocument/2006/relationships/slide" Target="slides/slide133.xml"/><Relationship Id="rId135" Type="http://schemas.openxmlformats.org/officeDocument/2006/relationships/slide" Target="slides/slide134.xml"/><Relationship Id="rId136" Type="http://schemas.openxmlformats.org/officeDocument/2006/relationships/slide" Target="slides/slide135.xml"/><Relationship Id="rId137" Type="http://schemas.openxmlformats.org/officeDocument/2006/relationships/slide" Target="slides/slide136.xml"/><Relationship Id="rId138" Type="http://schemas.openxmlformats.org/officeDocument/2006/relationships/slide" Target="slides/slide137.xml"/><Relationship Id="rId139" Type="http://schemas.openxmlformats.org/officeDocument/2006/relationships/slide" Target="slides/slide138.xml"/><Relationship Id="rId170" Type="http://schemas.openxmlformats.org/officeDocument/2006/relationships/slide" Target="slides/slide169.xml"/><Relationship Id="rId171" Type="http://schemas.openxmlformats.org/officeDocument/2006/relationships/slide" Target="slides/slide170.xml"/><Relationship Id="rId172" Type="http://schemas.openxmlformats.org/officeDocument/2006/relationships/slide" Target="slides/slide171.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173" Type="http://schemas.openxmlformats.org/officeDocument/2006/relationships/slide" Target="slides/slide172.xml"/><Relationship Id="rId174" Type="http://schemas.openxmlformats.org/officeDocument/2006/relationships/slide" Target="slides/slide173.xml"/><Relationship Id="rId175" Type="http://schemas.openxmlformats.org/officeDocument/2006/relationships/slide" Target="slides/slide174.xml"/><Relationship Id="rId176" Type="http://schemas.openxmlformats.org/officeDocument/2006/relationships/slide" Target="slides/slide175.xml"/><Relationship Id="rId177" Type="http://schemas.openxmlformats.org/officeDocument/2006/relationships/slide" Target="slides/slide176.xml"/><Relationship Id="rId178" Type="http://schemas.openxmlformats.org/officeDocument/2006/relationships/slide" Target="slides/slide177.xml"/><Relationship Id="rId179" Type="http://schemas.openxmlformats.org/officeDocument/2006/relationships/slide" Target="slides/slide178.xml"/><Relationship Id="rId210" Type="http://schemas.openxmlformats.org/officeDocument/2006/relationships/slide" Target="slides/slide209.xml"/><Relationship Id="rId211" Type="http://schemas.openxmlformats.org/officeDocument/2006/relationships/slide" Target="slides/slide210.xml"/><Relationship Id="rId212" Type="http://schemas.openxmlformats.org/officeDocument/2006/relationships/slide" Target="slides/slide211.xml"/><Relationship Id="rId213" Type="http://schemas.openxmlformats.org/officeDocument/2006/relationships/slide" Target="slides/slide212.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214" Type="http://schemas.openxmlformats.org/officeDocument/2006/relationships/slide" Target="slides/slide213.xml"/><Relationship Id="rId215" Type="http://schemas.openxmlformats.org/officeDocument/2006/relationships/slide" Target="slides/slide214.xml"/><Relationship Id="rId216" Type="http://schemas.openxmlformats.org/officeDocument/2006/relationships/slide" Target="slides/slide215.xml"/><Relationship Id="rId217" Type="http://schemas.openxmlformats.org/officeDocument/2006/relationships/slide" Target="slides/slide216.xml"/><Relationship Id="rId218" Type="http://schemas.openxmlformats.org/officeDocument/2006/relationships/slide" Target="slides/slide217.xml"/><Relationship Id="rId219" Type="http://schemas.openxmlformats.org/officeDocument/2006/relationships/slide" Target="slides/slide2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100" Type="http://schemas.openxmlformats.org/officeDocument/2006/relationships/slide" Target="slides/slide99.xml"/><Relationship Id="rId101" Type="http://schemas.openxmlformats.org/officeDocument/2006/relationships/slide" Target="slides/slide100.xml"/><Relationship Id="rId102" Type="http://schemas.openxmlformats.org/officeDocument/2006/relationships/slide" Target="slides/slide101.xml"/><Relationship Id="rId103" Type="http://schemas.openxmlformats.org/officeDocument/2006/relationships/slide" Target="slides/slide102.xml"/><Relationship Id="rId104" Type="http://schemas.openxmlformats.org/officeDocument/2006/relationships/slide" Target="slides/slide103.xml"/><Relationship Id="rId105" Type="http://schemas.openxmlformats.org/officeDocument/2006/relationships/slide" Target="slides/slide104.xml"/><Relationship Id="rId106" Type="http://schemas.openxmlformats.org/officeDocument/2006/relationships/slide" Target="slides/slide105.xml"/><Relationship Id="rId107" Type="http://schemas.openxmlformats.org/officeDocument/2006/relationships/slide" Target="slides/slide106.xml"/><Relationship Id="rId108" Type="http://schemas.openxmlformats.org/officeDocument/2006/relationships/slide" Target="slides/slide107.xml"/><Relationship Id="rId109" Type="http://schemas.openxmlformats.org/officeDocument/2006/relationships/slide" Target="slides/slide108.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40" Type="http://schemas.openxmlformats.org/officeDocument/2006/relationships/slide" Target="slides/slide139.xml"/><Relationship Id="rId141" Type="http://schemas.openxmlformats.org/officeDocument/2006/relationships/slide" Target="slides/slide14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6.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9.emf"/><Relationship Id="rId4" Type="http://schemas.openxmlformats.org/officeDocument/2006/relationships/image" Target="../media/image15.emf"/><Relationship Id="rId1" Type="http://schemas.openxmlformats.org/officeDocument/2006/relationships/image" Target="../media/image18.emf"/><Relationship Id="rId2" Type="http://schemas.openxmlformats.org/officeDocument/2006/relationships/image" Target="../media/image16.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27.emf"/><Relationship Id="rId2" Type="http://schemas.openxmlformats.org/officeDocument/2006/relationships/image" Target="../media/image28.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9.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3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34.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36.emf"/><Relationship Id="rId2" Type="http://schemas.openxmlformats.org/officeDocument/2006/relationships/image" Target="../media/image37.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42.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45.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46.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47.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48.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49.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50.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51.emf"/><Relationship Id="rId2" Type="http://schemas.openxmlformats.org/officeDocument/2006/relationships/image" Target="../media/image52.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54.emf"/></Relationships>
</file>

<file path=ppt/drawings/_rels/vmlDrawing35.v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33.emf"/><Relationship Id="rId1" Type="http://schemas.openxmlformats.org/officeDocument/2006/relationships/image" Target="../media/image55.emf"/><Relationship Id="rId2" Type="http://schemas.openxmlformats.org/officeDocument/2006/relationships/image" Target="../media/image56.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58.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44.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61.e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7.emf"/><Relationship Id="rId4" Type="http://schemas.openxmlformats.org/officeDocument/2006/relationships/image" Target="../media/image8.emf"/><Relationship Id="rId1" Type="http://schemas.openxmlformats.org/officeDocument/2006/relationships/image" Target="../media/image5.emf"/><Relationship Id="rId2" Type="http://schemas.openxmlformats.org/officeDocument/2006/relationships/image" Target="../media/image6.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64.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65.emf"/><Relationship Id="rId2" Type="http://schemas.openxmlformats.org/officeDocument/2006/relationships/image" Target="../media/image66.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68.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69.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9.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0.emf"/><Relationship Id="rId2" Type="http://schemas.openxmlformats.org/officeDocument/2006/relationships/image" Target="../media/image1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3.emf"/><Relationship Id="rId2" Type="http://schemas.openxmlformats.org/officeDocument/2006/relationships/image" Target="../media/image14.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5.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6391275" y="8750300"/>
            <a:ext cx="3968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spAutoFit/>
          </a:bodyPr>
          <a:lstStyle/>
          <a:p>
            <a:pPr algn="r"/>
            <a:fld id="{CF56F662-FA76-B146-BE12-3BAA2C116B28}" type="slidenum">
              <a:rPr lang="en-US" sz="1400"/>
              <a:pPr algn="r"/>
              <a:t>‹#›</a:t>
            </a:fld>
            <a:endParaRPr lang="en-US" sz="1400"/>
          </a:p>
        </p:txBody>
      </p:sp>
      <p:sp>
        <p:nvSpPr>
          <p:cNvPr id="3075" name="Rectangle 3"/>
          <p:cNvSpPr>
            <a:spLocks noChangeArrowheads="1"/>
          </p:cNvSpPr>
          <p:nvPr/>
        </p:nvSpPr>
        <p:spPr bwMode="auto">
          <a:xfrm>
            <a:off x="1920875" y="8763000"/>
            <a:ext cx="2898775" cy="271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spAutoFit/>
          </a:bodyPr>
          <a:lstStyle/>
          <a:p>
            <a:pPr algn="ctr"/>
            <a:r>
              <a:rPr lang="en-US" sz="1200"/>
              <a:t>© Cayman Business Systems</a:t>
            </a:r>
          </a:p>
        </p:txBody>
      </p:sp>
      <p:sp>
        <p:nvSpPr>
          <p:cNvPr id="3076" name="Rectangle 4"/>
          <p:cNvSpPr>
            <a:spLocks noChangeArrowheads="1"/>
          </p:cNvSpPr>
          <p:nvPr/>
        </p:nvSpPr>
        <p:spPr bwMode="auto">
          <a:xfrm>
            <a:off x="3575050" y="6210300"/>
            <a:ext cx="2767013" cy="2084388"/>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7" name="Rectangle 5"/>
          <p:cNvSpPr>
            <a:spLocks noChangeArrowheads="1"/>
          </p:cNvSpPr>
          <p:nvPr/>
        </p:nvSpPr>
        <p:spPr bwMode="auto">
          <a:xfrm>
            <a:off x="501650" y="6210300"/>
            <a:ext cx="2768600" cy="2071688"/>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8" name="Line 6"/>
          <p:cNvSpPr>
            <a:spLocks noChangeShapeType="1"/>
          </p:cNvSpPr>
          <p:nvPr/>
        </p:nvSpPr>
        <p:spPr bwMode="auto">
          <a:xfrm>
            <a:off x="1162050" y="5886450"/>
            <a:ext cx="4559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79" name="Rectangle 7"/>
          <p:cNvSpPr>
            <a:spLocks noChangeArrowheads="1"/>
          </p:cNvSpPr>
          <p:nvPr/>
        </p:nvSpPr>
        <p:spPr bwMode="auto">
          <a:xfrm>
            <a:off x="3581400" y="3554413"/>
            <a:ext cx="2767013" cy="2084387"/>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0" name="Rectangle 8"/>
          <p:cNvSpPr>
            <a:spLocks noChangeArrowheads="1"/>
          </p:cNvSpPr>
          <p:nvPr/>
        </p:nvSpPr>
        <p:spPr bwMode="auto">
          <a:xfrm>
            <a:off x="508000" y="3554413"/>
            <a:ext cx="2768600" cy="2071687"/>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2" name="Rectangle 10"/>
          <p:cNvSpPr>
            <a:spLocks noChangeArrowheads="1"/>
          </p:cNvSpPr>
          <p:nvPr/>
        </p:nvSpPr>
        <p:spPr bwMode="auto">
          <a:xfrm>
            <a:off x="3590925" y="887413"/>
            <a:ext cx="2767013" cy="2084387"/>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3" name="Rectangle 11"/>
          <p:cNvSpPr>
            <a:spLocks noChangeArrowheads="1"/>
          </p:cNvSpPr>
          <p:nvPr/>
        </p:nvSpPr>
        <p:spPr bwMode="auto">
          <a:xfrm>
            <a:off x="517525" y="887413"/>
            <a:ext cx="2768600" cy="2071687"/>
          </a:xfrm>
          <a:prstGeom prst="rect">
            <a:avLst/>
          </a:prstGeom>
          <a:noFill/>
          <a:ln w="12700">
            <a:solidFill>
              <a:schemeClr val="hlink"/>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5" name="Line 13"/>
          <p:cNvSpPr>
            <a:spLocks noChangeShapeType="1"/>
          </p:cNvSpPr>
          <p:nvPr/>
        </p:nvSpPr>
        <p:spPr bwMode="auto">
          <a:xfrm>
            <a:off x="1295400" y="3276600"/>
            <a:ext cx="4559300"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86" name="Text Box 14"/>
          <p:cNvSpPr txBox="1">
            <a:spLocks noChangeArrowheads="1"/>
          </p:cNvSpPr>
          <p:nvPr/>
        </p:nvSpPr>
        <p:spPr bwMode="auto">
          <a:xfrm>
            <a:off x="2400300" y="152400"/>
            <a:ext cx="20193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279F"/>
                </a:solidFill>
              </a:rPr>
              <a:t>Internal Auditing</a:t>
            </a:r>
          </a:p>
        </p:txBody>
      </p:sp>
    </p:spTree>
    <p:extLst>
      <p:ext uri="{BB962C8B-B14F-4D97-AF65-F5344CB8AC3E}">
        <p14:creationId xmlns:p14="http://schemas.microsoft.com/office/powerpoint/2010/main" val="3206765971"/>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Rot="1" noChangeAspect="1" noChangeArrowheads="1" noTextEdit="1"/>
          </p:cNvSpPr>
          <p:nvPr>
            <p:ph type="sldImg" idx="2"/>
          </p:nvPr>
        </p:nvSpPr>
        <p:spPr bwMode="auto">
          <a:xfrm>
            <a:off x="381000" y="228600"/>
            <a:ext cx="6172200" cy="4267200"/>
          </a:xfrm>
          <a:prstGeom prst="rect">
            <a:avLst/>
          </a:prstGeom>
          <a:noFill/>
          <a:ln w="12700">
            <a:solidFill>
              <a:schemeClr val="tx1"/>
            </a:solidFill>
            <a:miter lim="800000"/>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 uri="{53640926-AAD7-44d8-BBD7-CCE9431645EC}">
              <a14:shadowObscured xmlns:a14="http://schemas.microsoft.com/office/drawing/2010/main" val="1"/>
            </a:ext>
          </a:extLst>
        </p:spPr>
      </p:sp>
      <p:sp>
        <p:nvSpPr>
          <p:cNvPr id="2051" name="Rectangle 3"/>
          <p:cNvSpPr>
            <a:spLocks noGrp="1" noChangeArrowheads="1"/>
          </p:cNvSpPr>
          <p:nvPr>
            <p:ph type="body" sz="quarter" idx="3"/>
          </p:nvPr>
        </p:nvSpPr>
        <p:spPr bwMode="auto">
          <a:xfrm>
            <a:off x="685800" y="5410200"/>
            <a:ext cx="55626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a:t>Click to edit Master notes styles</a:t>
            </a:r>
          </a:p>
          <a:p>
            <a:pPr lvl="1"/>
            <a:r>
              <a:rPr lang="en-US"/>
              <a:t>Second Level</a:t>
            </a:r>
          </a:p>
          <a:p>
            <a:pPr lvl="2"/>
            <a:r>
              <a:rPr lang="en-US"/>
              <a:t>Third Level</a:t>
            </a:r>
          </a:p>
          <a:p>
            <a:pPr lvl="3"/>
            <a:r>
              <a:rPr lang="en-US"/>
              <a:t>Fourth Level</a:t>
            </a:r>
          </a:p>
          <a:p>
            <a:pPr lvl="4"/>
            <a:r>
              <a:rPr lang="en-US"/>
              <a:t>Fifth Level</a:t>
            </a:r>
          </a:p>
        </p:txBody>
      </p:sp>
      <p:sp>
        <p:nvSpPr>
          <p:cNvPr id="2052" name="Rectangle 4"/>
          <p:cNvSpPr>
            <a:spLocks noChangeArrowheads="1"/>
          </p:cNvSpPr>
          <p:nvPr/>
        </p:nvSpPr>
        <p:spPr bwMode="auto">
          <a:xfrm>
            <a:off x="5486400" y="8780463"/>
            <a:ext cx="1301750"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spAutoFit/>
          </a:bodyPr>
          <a:lstStyle/>
          <a:p>
            <a:pPr algn="r"/>
            <a:r>
              <a:rPr lang="en-US" sz="1000">
                <a:solidFill>
                  <a:srgbClr val="FC0128"/>
                </a:solidFill>
              </a:rPr>
              <a:t>Page </a:t>
            </a:r>
            <a:fld id="{ACA6F98B-54E8-9842-9258-0117C3A1A540}" type="slidenum">
              <a:rPr lang="en-US" sz="1000">
                <a:solidFill>
                  <a:srgbClr val="FC0128"/>
                </a:solidFill>
              </a:rPr>
              <a:pPr algn="r"/>
              <a:t>‹#›</a:t>
            </a:fld>
            <a:endParaRPr lang="en-US" sz="1000"/>
          </a:p>
        </p:txBody>
      </p:sp>
      <p:sp>
        <p:nvSpPr>
          <p:cNvPr id="2053" name="Rectangle 5"/>
          <p:cNvSpPr>
            <a:spLocks noChangeArrowheads="1"/>
          </p:cNvSpPr>
          <p:nvPr/>
        </p:nvSpPr>
        <p:spPr bwMode="auto">
          <a:xfrm>
            <a:off x="1524000" y="8890714"/>
            <a:ext cx="3810000" cy="243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square" lIns="90487" tIns="44450" rIns="90487" bIns="44450" anchor="ctr">
            <a:spAutoFit/>
          </a:bodyPr>
          <a:lstStyle/>
          <a:p>
            <a:pPr algn="ctr"/>
            <a:r>
              <a:rPr lang="en-US" sz="1000" dirty="0" err="1" smtClean="0">
                <a:solidFill>
                  <a:srgbClr val="00279F"/>
                </a:solidFill>
              </a:rPr>
              <a:t>Elsmar.com</a:t>
            </a:r>
            <a:endParaRPr lang="en-US" sz="1000" dirty="0">
              <a:solidFill>
                <a:srgbClr val="00279F"/>
              </a:solidFill>
            </a:endParaRPr>
          </a:p>
        </p:txBody>
      </p:sp>
      <p:sp>
        <p:nvSpPr>
          <p:cNvPr id="2054" name="Rectangle 6"/>
          <p:cNvSpPr>
            <a:spLocks noChangeArrowheads="1"/>
          </p:cNvSpPr>
          <p:nvPr/>
        </p:nvSpPr>
        <p:spPr bwMode="auto">
          <a:xfrm>
            <a:off x="609600" y="4648200"/>
            <a:ext cx="5715000" cy="3962400"/>
          </a:xfrm>
          <a:prstGeom prst="rect">
            <a:avLst/>
          </a:prstGeom>
          <a:noFill/>
          <a:ln w="28575">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056" name="WordArt 8"/>
          <p:cNvSpPr>
            <a:spLocks noChangeArrowheads="1" noChangeShapeType="1" noTextEdit="1"/>
          </p:cNvSpPr>
          <p:nvPr/>
        </p:nvSpPr>
        <p:spPr bwMode="auto">
          <a:xfrm>
            <a:off x="2819400" y="4724400"/>
            <a:ext cx="1219200" cy="533400"/>
          </a:xfrm>
          <a:prstGeom prst="rect">
            <a:avLst/>
          </a:prstGeom>
        </p:spPr>
        <p:txBody>
          <a:bodyPr wrap="none" fromWordArt="1">
            <a:prstTxWarp prst="textFadeUp">
              <a:avLst>
                <a:gd name="adj" fmla="val 9991"/>
              </a:avLst>
            </a:prstTxWarp>
          </a:bodyPr>
          <a:lstStyle/>
          <a:p>
            <a:pPr algn="ctr"/>
            <a:r>
              <a:rPr lang="en-US" sz="3600" kern="10">
                <a:ln w="12700">
                  <a:solidFill>
                    <a:srgbClr val="B2B2B2"/>
                  </a:solidFill>
                  <a:round/>
                  <a:headEnd/>
                  <a:tailEnd/>
                </a:ln>
                <a:gradFill rotWithShape="0">
                  <a:gsLst>
                    <a:gs pos="0">
                      <a:srgbClr val="520402"/>
                    </a:gs>
                    <a:gs pos="100000">
                      <a:srgbClr val="FFCC00"/>
                    </a:gs>
                  </a:gsLst>
                  <a:lin ang="5400000" scaled="1"/>
                </a:gradFill>
                <a:effectLst>
                  <a:outerShdw blurRad="63500" dist="38099" dir="2700000" sy="50000" rotWithShape="0">
                    <a:srgbClr val="875B0D">
                      <a:alpha val="74998"/>
                    </a:srgbClr>
                  </a:outerShdw>
                </a:effectLst>
                <a:latin typeface="Arial Black"/>
                <a:ea typeface="Arial Black"/>
                <a:cs typeface="Arial Black"/>
              </a:rPr>
              <a:t>Notes</a:t>
            </a:r>
          </a:p>
        </p:txBody>
      </p:sp>
      <p:sp>
        <p:nvSpPr>
          <p:cNvPr id="2" name="TextBox 1"/>
          <p:cNvSpPr txBox="1"/>
          <p:nvPr/>
        </p:nvSpPr>
        <p:spPr>
          <a:xfrm>
            <a:off x="76200" y="8867001"/>
            <a:ext cx="1676400" cy="246221"/>
          </a:xfrm>
          <a:prstGeom prst="rect">
            <a:avLst/>
          </a:prstGeom>
          <a:noFill/>
        </p:spPr>
        <p:txBody>
          <a:bodyPr wrap="square" rtlCol="0">
            <a:spAutoFit/>
          </a:bodyPr>
          <a:lstStyle/>
          <a:p>
            <a:r>
              <a:rPr lang="en-US" sz="1000" dirty="0" smtClean="0"/>
              <a:t> Printed 24 May 2013</a:t>
            </a:r>
            <a:endParaRPr lang="en-US" sz="1000" dirty="0"/>
          </a:p>
        </p:txBody>
      </p:sp>
    </p:spTree>
    <p:extLst>
      <p:ext uri="{BB962C8B-B14F-4D97-AF65-F5344CB8AC3E}">
        <p14:creationId xmlns:p14="http://schemas.microsoft.com/office/powerpoint/2010/main" val="4229845147"/>
      </p:ext>
    </p:extLst>
  </p:cSld>
  <p:clrMap bg1="lt1" tx1="dk1" bg2="lt2" tx2="dk2" accent1="accent1" accent2="accent2" accent3="accent3" accent4="accent4" accent5="accent5" accent6="accent6" hlink="hlink" folHlink="folHlink"/>
  <p:hf hdr="0" ftr="0"/>
  <p:notesStyle>
    <a:lvl1pPr algn="l" rtl="0" eaLnBrk="0" fontAlgn="base" hangingPunct="0">
      <a:spcBef>
        <a:spcPct val="30000"/>
      </a:spcBef>
      <a:spcAft>
        <a:spcPct val="0"/>
      </a:spcAft>
      <a:defRPr sz="1400" kern="1200">
        <a:solidFill>
          <a:schemeClr val="tx1"/>
        </a:solidFill>
        <a:latin typeface="Arial" charset="0"/>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0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9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800" kern="1200">
        <a:solidFill>
          <a:schemeClr val="tx1"/>
        </a:solidFill>
        <a:latin typeface="Arial" charset="0"/>
        <a:ea typeface="ＭＳ Ｐゴシック" charset="0"/>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0.xml"/></Relationships>
</file>

<file path=ppt/notesSlides/_rels/notesSlide1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1.xml"/></Relationships>
</file>

<file path=ppt/notesSlides/_rels/notesSlide1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2.xml"/></Relationships>
</file>

<file path=ppt/notesSlides/_rels/notesSlide1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3.xml"/></Relationships>
</file>

<file path=ppt/notesSlides/_rels/notesSlide1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4.xml"/></Relationships>
</file>

<file path=ppt/notesSlides/_rels/notesSlide1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5.xml"/></Relationships>
</file>

<file path=ppt/notesSlides/_rels/notesSlide1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6.xml"/></Relationships>
</file>

<file path=ppt/notesSlides/_rels/notesSlide1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7.xml"/></Relationships>
</file>

<file path=ppt/notesSlides/_rels/notesSlide1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8.xml"/></Relationships>
</file>

<file path=ppt/notesSlides/_rels/notesSlide1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9.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0.xml"/></Relationships>
</file>

<file path=ppt/notesSlides/_rels/notesSlide1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1.xml"/></Relationships>
</file>

<file path=ppt/notesSlides/_rels/notesSlide1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2.xml"/></Relationships>
</file>

<file path=ppt/notesSlides/_rels/notesSlide1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3.xml"/></Relationships>
</file>

<file path=ppt/notesSlides/_rels/notesSlide1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4.xml"/></Relationships>
</file>

<file path=ppt/notesSlides/_rels/notesSlide1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5.xml"/></Relationships>
</file>

<file path=ppt/notesSlides/_rels/notesSlide1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6.xml"/></Relationships>
</file>

<file path=ppt/notesSlides/_rels/notesSlide1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7.xml"/></Relationships>
</file>

<file path=ppt/notesSlides/_rels/notesSlide1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8.xml"/></Relationships>
</file>

<file path=ppt/notesSlides/_rels/notesSlide1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9.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0.xml"/></Relationships>
</file>

<file path=ppt/notesSlides/_rels/notesSlide1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1.xml"/></Relationships>
</file>

<file path=ppt/notesSlides/_rels/notesSlide1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2.xml"/></Relationships>
</file>

<file path=ppt/notesSlides/_rels/notesSlide1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3.xml"/></Relationships>
</file>

<file path=ppt/notesSlides/_rels/notesSlide1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4.xml"/></Relationships>
</file>

<file path=ppt/notesSlides/_rels/notesSlide1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5.xml"/></Relationships>
</file>

<file path=ppt/notesSlides/_rels/notesSlide1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6.xml"/></Relationships>
</file>

<file path=ppt/notesSlides/_rels/notesSlide1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7.xml"/></Relationships>
</file>

<file path=ppt/notesSlides/_rels/notesSlide1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8.xml"/></Relationships>
</file>

<file path=ppt/notesSlides/_rels/notesSlide1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0.xml"/></Relationships>
</file>

<file path=ppt/notesSlides/_rels/notesSlide1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1.xml"/></Relationships>
</file>

<file path=ppt/notesSlides/_rels/notesSlide1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2.xml"/></Relationships>
</file>

<file path=ppt/notesSlides/_rels/notesSlide1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3.xml"/></Relationships>
</file>

<file path=ppt/notesSlides/_rels/notesSlide1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4.xml"/></Relationships>
</file>

<file path=ppt/notesSlides/_rels/notesSlide1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5.xml"/></Relationships>
</file>

<file path=ppt/notesSlides/_rels/notesSlide1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6.xml"/></Relationships>
</file>

<file path=ppt/notesSlides/_rels/notesSlide1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7.xml"/></Relationships>
</file>

<file path=ppt/notesSlides/_rels/notesSlide1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8.xml"/></Relationships>
</file>

<file path=ppt/notesSlides/_rels/notesSlide1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9.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0.xml"/></Relationships>
</file>

<file path=ppt/notesSlides/_rels/notesSlide1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1.xml"/></Relationships>
</file>

<file path=ppt/notesSlides/_rels/notesSlide1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2.xml"/></Relationships>
</file>

<file path=ppt/notesSlides/_rels/notesSlide1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3.xml"/></Relationships>
</file>

<file path=ppt/notesSlides/_rels/notesSlide1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4.xml"/></Relationships>
</file>

<file path=ppt/notesSlides/_rels/notesSlide1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5.xml"/></Relationships>
</file>

<file path=ppt/notesSlides/_rels/notesSlide1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6.xml"/></Relationships>
</file>

<file path=ppt/notesSlides/_rels/notesSlide1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7.xml"/></Relationships>
</file>

<file path=ppt/notesSlides/_rels/notesSlide1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8.xml"/></Relationships>
</file>

<file path=ppt/notesSlides/_rels/notesSlide1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9.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0.xml"/></Relationships>
</file>

<file path=ppt/notesSlides/_rels/notesSlide1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1.xml"/></Relationships>
</file>

<file path=ppt/notesSlides/_rels/notesSlide1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2.xml"/></Relationships>
</file>

<file path=ppt/notesSlides/_rels/notesSlide1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3.xml"/></Relationships>
</file>

<file path=ppt/notesSlides/_rels/notesSlide1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4.xml"/></Relationships>
</file>

<file path=ppt/notesSlides/_rels/notesSlide1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5.xml"/></Relationships>
</file>

<file path=ppt/notesSlides/_rels/notesSlide1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6.xml"/></Relationships>
</file>

<file path=ppt/notesSlides/_rels/notesSlide1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7.xml"/></Relationships>
</file>

<file path=ppt/notesSlides/_rels/notesSlide1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8.xml"/></Relationships>
</file>

<file path=ppt/notesSlides/_rels/notesSlide1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0.xml"/></Relationships>
</file>

<file path=ppt/notesSlides/_rels/notesSlide1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1.xml"/></Relationships>
</file>

<file path=ppt/notesSlides/_rels/notesSlide1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2.xml"/></Relationships>
</file>

<file path=ppt/notesSlides/_rels/notesSlide1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3.xml"/></Relationships>
</file>

<file path=ppt/notesSlides/_rels/notesSlide1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4.xml"/></Relationships>
</file>

<file path=ppt/notesSlides/_rels/notesSlide1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5.xml"/></Relationships>
</file>

<file path=ppt/notesSlides/_rels/notesSlide1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6.xml"/></Relationships>
</file>

<file path=ppt/notesSlides/_rels/notesSlide1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7.xml"/></Relationships>
</file>

<file path=ppt/notesSlides/_rels/notesSlide1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8.xml"/></Relationships>
</file>

<file path=ppt/notesSlides/_rels/notesSlide1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0.xml"/></Relationships>
</file>

<file path=ppt/notesSlides/_rels/notesSlide1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1.xml"/></Relationships>
</file>

<file path=ppt/notesSlides/_rels/notesSlide1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2.xml"/></Relationships>
</file>

<file path=ppt/notesSlides/_rels/notesSlide1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3.xml"/></Relationships>
</file>

<file path=ppt/notesSlides/_rels/notesSlide1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4.xml"/></Relationships>
</file>

<file path=ppt/notesSlides/_rels/notesSlide1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5.xml"/></Relationships>
</file>

<file path=ppt/notesSlides/_rels/notesSlide1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6.xml"/></Relationships>
</file>

<file path=ppt/notesSlides/_rels/notesSlide1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7.xml"/></Relationships>
</file>

<file path=ppt/notesSlides/_rels/notesSlide1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8.xml"/></Relationships>
</file>

<file path=ppt/notesSlides/_rels/notesSlide1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9.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0.xml"/></Relationships>
</file>

<file path=ppt/notesSlides/_rels/notesSlide1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1.xml"/></Relationships>
</file>

<file path=ppt/notesSlides/_rels/notesSlide1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2.xml"/></Relationships>
</file>

<file path=ppt/notesSlides/_rels/notesSlide1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3.xml"/></Relationships>
</file>

<file path=ppt/notesSlides/_rels/notesSlide1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4.xml"/></Relationships>
</file>

<file path=ppt/notesSlides/_rels/notesSlide1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5.xml"/></Relationships>
</file>

<file path=ppt/notesSlides/_rels/notesSlide1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6.xml"/></Relationships>
</file>

<file path=ppt/notesSlides/_rels/notesSlide1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7.xml"/></Relationships>
</file>

<file path=ppt/notesSlides/_rels/notesSlide1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8.xml"/></Relationships>
</file>

<file path=ppt/notesSlides/_rels/notesSlide1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9.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0.xml"/></Relationships>
</file>

<file path=ppt/notesSlides/_rels/notesSlide1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1.xml"/></Relationships>
</file>

<file path=ppt/notesSlides/_rels/notesSlide1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2.xml"/></Relationships>
</file>

<file path=ppt/notesSlides/_rels/notesSlide1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3.xml"/></Relationships>
</file>

<file path=ppt/notesSlides/_rels/notesSlide1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4.xml"/></Relationships>
</file>

<file path=ppt/notesSlides/_rels/notesSlide1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5.xml"/></Relationships>
</file>

<file path=ppt/notesSlides/_rels/notesSlide1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6.xml"/></Relationships>
</file>

<file path=ppt/notesSlides/_rels/notesSlide1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7.xml"/></Relationships>
</file>

<file path=ppt/notesSlides/_rels/notesSlide1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8.xml"/></Relationships>
</file>

<file path=ppt/notesSlides/_rels/notesSlide1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0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0.xml"/></Relationships>
</file>

<file path=ppt/notesSlides/_rels/notesSlide20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1.xml"/></Relationships>
</file>

<file path=ppt/notesSlides/_rels/notesSlide20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2.xml"/></Relationships>
</file>

<file path=ppt/notesSlides/_rels/notesSlide20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3.xml"/></Relationships>
</file>

<file path=ppt/notesSlides/_rels/notesSlide20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4.xml"/></Relationships>
</file>

<file path=ppt/notesSlides/_rels/notesSlide20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5.xml"/></Relationships>
</file>

<file path=ppt/notesSlides/_rels/notesSlide20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6.xml"/></Relationships>
</file>

<file path=ppt/notesSlides/_rels/notesSlide20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7.xml"/></Relationships>
</file>

<file path=ppt/notesSlides/_rels/notesSlide20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8.xml"/></Relationships>
</file>

<file path=ppt/notesSlides/_rels/notesSlide20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9.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0.xml"/></Relationships>
</file>

<file path=ppt/notesSlides/_rels/notesSlide2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1.xml"/></Relationships>
</file>

<file path=ppt/notesSlides/_rels/notesSlide2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2.xml"/></Relationships>
</file>

<file path=ppt/notesSlides/_rels/notesSlide2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3.xml"/></Relationships>
</file>

<file path=ppt/notesSlides/_rels/notesSlide2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4.xml"/></Relationships>
</file>

<file path=ppt/notesSlides/_rels/notesSlide2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5.xml"/></Relationships>
</file>

<file path=ppt/notesSlides/_rels/notesSlide2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6.xml"/></Relationships>
</file>

<file path=ppt/notesSlides/_rels/notesSlide2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7.xml"/></Relationships>
</file>

<file path=ppt/notesSlides/_rels/notesSlide2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8.xml"/></Relationships>
</file>

<file path=ppt/notesSlides/_rels/notesSlide2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9.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0.xml"/></Relationships>
</file>

<file path=ppt/notesSlides/_rels/notesSlide2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1.xml"/></Relationships>
</file>

<file path=ppt/notesSlides/_rels/notesSlide2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2.xml"/></Relationships>
</file>

<file path=ppt/notesSlides/_rels/notesSlide2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3.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8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8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8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5.xml"/></Relationships>
</file>

<file path=ppt/notesSlides/_rels/notesSlide8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8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8.xml"/></Relationships>
</file>

<file path=ppt/notesSlides/_rels/notesSlide8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0.xml"/></Relationships>
</file>

<file path=ppt/notesSlides/_rels/notesSlide9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1.xml"/></Relationships>
</file>

<file path=ppt/notesSlides/_rels/notesSlide9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2.xml"/></Relationships>
</file>

<file path=ppt/notesSlides/_rels/notesSlide9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3.xml"/></Relationships>
</file>

<file path=ppt/notesSlides/_rels/notesSlide9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4.xml"/></Relationships>
</file>

<file path=ppt/notesSlides/_rels/notesSlide9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5.xml"/></Relationships>
</file>

<file path=ppt/notesSlides/_rels/notesSlide9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6.xml"/></Relationships>
</file>

<file path=ppt/notesSlides/_rels/notesSlide9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7.xml"/></Relationships>
</file>

<file path=ppt/notesSlides/_rels/notesSlide9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8.xml"/></Relationships>
</file>

<file path=ppt/notesSlides/_rels/notesSlide9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body" idx="1"/>
          </p:nvPr>
        </p:nvSpPr>
        <p:spPr>
          <a:noFill/>
          <a:ln/>
        </p:spPr>
        <p:txBody>
          <a:bodyPr/>
          <a:lstStyle/>
          <a:p>
            <a:r>
              <a:rPr lang="en-US" dirty="0"/>
              <a:t>Whether auditing or being audited, the experience is not always pleasant - particularly for the person being audited.</a:t>
            </a:r>
          </a:p>
          <a:p>
            <a:r>
              <a:rPr lang="en-US" dirty="0"/>
              <a:t>Both parties need to know not only what to do, but also what NOT to do.</a:t>
            </a:r>
          </a:p>
        </p:txBody>
      </p:sp>
      <p:sp>
        <p:nvSpPr>
          <p:cNvPr id="57347" name="Rectangle 3"/>
          <p:cNvSpPr>
            <a:spLocks noGrp="1" noRot="1" noChangeAspect="1" noChangeArrowheads="1" noTextEdit="1"/>
          </p:cNvSpPr>
          <p:nvPr>
            <p:ph type="sldImg"/>
          </p:nvPr>
        </p:nvSpPr>
        <p:spPr>
          <a:xfrm>
            <a:off x="622300" y="228600"/>
            <a:ext cx="5689600" cy="4267200"/>
          </a:xfrm>
          <a:ln cap="flat"/>
          <a:extLst>
            <a:ext uri="{FAA26D3D-D897-4be2-8F04-BA451C77F1D7}">
              <ma14:placeholderFlag xmlns:ma14="http://schemas.microsoft.com/office/mac/drawingml/2011/main" val="1"/>
            </a:ext>
          </a:extLst>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56003" name="Rectangle 3"/>
          <p:cNvSpPr>
            <a:spLocks noGrp="1" noChangeArrowheads="1"/>
          </p:cNvSpPr>
          <p:nvPr>
            <p:ph type="body" idx="1"/>
          </p:nvPr>
        </p:nvSpPr>
        <p:spPr/>
        <p:txBody>
          <a:bodyPr/>
          <a:lstStyle/>
          <a:p>
            <a:r>
              <a:rPr lang="en-US"/>
              <a:t>These definitions are the most commonly used within the Auditors</a:t>
            </a:r>
            <a:r>
              <a:rPr lang="ja-JP" altLang="en-US">
                <a:latin typeface="Arial"/>
              </a:rPr>
              <a:t>’</a:t>
            </a:r>
            <a:r>
              <a:rPr lang="en-US"/>
              <a:t> world, sometimes with different wording, but almost exact meaning.</a:t>
            </a:r>
          </a:p>
          <a:p>
            <a:endParaRPr lang="en-US"/>
          </a:p>
          <a:p>
            <a:r>
              <a:rPr lang="en-US"/>
              <a:t>It is very important to teach the internal auditors about these definitions, as it could help them understand their own role –and boundaries- within the auditing structure (their place in the food chain)</a:t>
            </a:r>
          </a:p>
        </p:txBody>
      </p:sp>
    </p:spTree>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41667" name="Rectangle 3"/>
          <p:cNvSpPr>
            <a:spLocks noGrp="1" noChangeArrowheads="1"/>
          </p:cNvSpPr>
          <p:nvPr>
            <p:ph type="body" idx="1"/>
          </p:nvPr>
        </p:nvSpPr>
        <p:spPr/>
        <p:txBody>
          <a:bodyPr/>
          <a:lstStyle/>
          <a:p>
            <a:r>
              <a:rPr lang="en-US"/>
              <a:t>This is another way of looking at the extended system with a focus on the details of your company and it</a:t>
            </a:r>
            <a:r>
              <a:rPr lang="ja-JP" altLang="en-US">
                <a:latin typeface="Arial"/>
              </a:rPr>
              <a:t>’</a:t>
            </a:r>
            <a:r>
              <a:rPr lang="en-US"/>
              <a:t>s internal systems and processes.</a:t>
            </a:r>
          </a:p>
          <a:p>
            <a:endParaRPr lang="en-US"/>
          </a:p>
          <a:p>
            <a:r>
              <a:rPr lang="en-US"/>
              <a:t>As is evident on the right side of the system, your end users are the product recipients.</a:t>
            </a:r>
          </a:p>
        </p:txBody>
      </p:sp>
    </p:spTree>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37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43715" name="Rectangle 3"/>
          <p:cNvSpPr>
            <a:spLocks noGrp="1" noChangeArrowheads="1"/>
          </p:cNvSpPr>
          <p:nvPr>
            <p:ph type="body" idx="1"/>
          </p:nvPr>
        </p:nvSpPr>
        <p:spPr/>
        <p:txBody>
          <a:bodyPr/>
          <a:lstStyle/>
          <a:p>
            <a:r>
              <a:rPr lang="en-US" sz="1200"/>
              <a:t>As mentioned earlier, if you look at a system or a process, there will be other systems and/or processes acting in concert with it. That these links work and that communication is effective is an important factor.</a:t>
            </a:r>
          </a:p>
          <a:p>
            <a:r>
              <a:rPr lang="en-US" sz="1200"/>
              <a:t>Here we add several </a:t>
            </a:r>
            <a:r>
              <a:rPr lang="ja-JP" altLang="en-US" sz="1200">
                <a:latin typeface="Arial"/>
              </a:rPr>
              <a:t>‘</a:t>
            </a:r>
            <a:r>
              <a:rPr lang="en-US" sz="1200"/>
              <a:t>influences</a:t>
            </a:r>
            <a:r>
              <a:rPr lang="ja-JP" altLang="en-US" sz="1200">
                <a:latin typeface="Arial"/>
              </a:rPr>
              <a:t>’</a:t>
            </a:r>
            <a:r>
              <a:rPr lang="en-US" sz="1200"/>
              <a:t> on the company systems, including feedback loops. The feedback loops become important in ISO 9001. To most companies this is already a given. Feedback is historically important to most companies. While we can always cite examples of companies we believe do not care about any feedback (telecos, public utilities and government agencies are always being accused of not caring about customers), the truth is most companies are looking for and evaluating feedback. Sales is looking for information about their customers and what people want. Internally, manufacturing is always feeding back information to the design folks.</a:t>
            </a:r>
          </a:p>
        </p:txBody>
      </p:sp>
    </p:spTree>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45763" name="Rectangle 3"/>
          <p:cNvSpPr>
            <a:spLocks noGrp="1" noChangeArrowheads="1"/>
          </p:cNvSpPr>
          <p:nvPr>
            <p:ph type="body" idx="1"/>
          </p:nvPr>
        </p:nvSpPr>
        <p:spPr>
          <a:xfrm>
            <a:off x="685800" y="5334000"/>
            <a:ext cx="5562600" cy="3200400"/>
          </a:xfrm>
        </p:spPr>
        <p:txBody>
          <a:bodyPr/>
          <a:lstStyle/>
          <a:p>
            <a:r>
              <a:rPr lang="en-US" sz="1200"/>
              <a:t>The biggest problem in the feedback loop is effectiveness of communications. As an internal example, I have seen very high walls between departments. Design and manufacturing and quality all often have very high walls. Manufacturing feeds back to design problems the have or are encountering where they think a design change should be evaluated and design says </a:t>
            </a:r>
            <a:r>
              <a:rPr lang="ja-JP" altLang="en-US" sz="1200">
                <a:latin typeface="Arial"/>
              </a:rPr>
              <a:t>“</a:t>
            </a:r>
            <a:r>
              <a:rPr lang="en-US" sz="1200"/>
              <a:t>Tough. We have our own problems.</a:t>
            </a:r>
            <a:r>
              <a:rPr lang="ja-JP" altLang="en-US" sz="1200">
                <a:latin typeface="Arial"/>
              </a:rPr>
              <a:t>”</a:t>
            </a:r>
            <a:r>
              <a:rPr lang="en-US" sz="1200"/>
              <a:t> Sometimes this is the result of a lack of resources but typically it</a:t>
            </a:r>
            <a:r>
              <a:rPr lang="ja-JP" altLang="en-US" sz="1200">
                <a:latin typeface="Arial"/>
              </a:rPr>
              <a:t>’</a:t>
            </a:r>
            <a:r>
              <a:rPr lang="en-US" sz="1200"/>
              <a:t>s a combination of that and a failure to work as a team. I believe this is one reason Japanese manufacturing works so well. My experiences with Mexican companies has also been that there is more of a team work atmosphere. </a:t>
            </a:r>
          </a:p>
          <a:p>
            <a:r>
              <a:rPr lang="en-US" sz="1200"/>
              <a:t>No matter what extended systems exist in your company, it is important that it is understood that feedback has to be evaluated. To do that, in 99% of the cases, some type of measurables have to be evolved. For example,  in your quality policy you are required to state quality objectives. In addition, they qualify their requirement by requiring that objectives must be measurable. The logic is simple. If they are not measurable you cannot know if you are meeting your goals.</a:t>
            </a:r>
          </a:p>
        </p:txBody>
      </p:sp>
    </p:spTree>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1058"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301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98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498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What is a Process?</a:t>
            </a:r>
          </a:p>
          <a:p>
            <a:endParaRPr lang="en-US" dirty="0"/>
          </a:p>
        </p:txBody>
      </p:sp>
    </p:spTree>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19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51907" name="Rectangle 3"/>
          <p:cNvSpPr>
            <a:spLocks noGrp="1" noChangeArrowheads="1"/>
          </p:cNvSpPr>
          <p:nvPr>
            <p:ph type="body" idx="1"/>
          </p:nvPr>
        </p:nvSpPr>
        <p:spPr/>
        <p:txBody>
          <a:bodyPr/>
          <a:lstStyle/>
          <a:p>
            <a:r>
              <a:rPr lang="en-US"/>
              <a:t>There are two ways in English to use the word. You can process something, such as physically processing a material, and there are methods of doing something. We discussed this in an earlier slide.</a:t>
            </a:r>
          </a:p>
        </p:txBody>
      </p:sp>
    </p:spTree>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47811" name="Rectangle 3"/>
          <p:cNvSpPr>
            <a:spLocks noGrp="1" noChangeArrowheads="1"/>
          </p:cNvSpPr>
          <p:nvPr>
            <p:ph type="body" idx="1"/>
          </p:nvPr>
        </p:nvSpPr>
        <p:spPr/>
        <p:txBody>
          <a:bodyPr/>
          <a:lstStyle/>
          <a:p>
            <a:r>
              <a:rPr lang="en-US"/>
              <a:t>Only through the </a:t>
            </a:r>
            <a:r>
              <a:rPr lang="en-US">
                <a:solidFill>
                  <a:srgbClr val="FC0128"/>
                </a:solidFill>
              </a:rPr>
              <a:t>evaluation of feedback</a:t>
            </a:r>
            <a:r>
              <a:rPr lang="en-US"/>
              <a:t> can one learn and thus improve. Rarely does improvement come through chance. Evaluation requires </a:t>
            </a:r>
            <a:r>
              <a:rPr lang="en-US">
                <a:solidFill>
                  <a:srgbClr val="FC0128"/>
                </a:solidFill>
              </a:rPr>
              <a:t>measurables</a:t>
            </a:r>
            <a:r>
              <a:rPr lang="en-US"/>
              <a:t>. No measurables, no evaluation. So - we need to think </a:t>
            </a:r>
            <a:r>
              <a:rPr lang="en-US" b="1">
                <a:solidFill>
                  <a:srgbClr val="FC0128"/>
                </a:solidFill>
              </a:rPr>
              <a:t>DATA</a:t>
            </a:r>
            <a:r>
              <a:rPr lang="en-US"/>
              <a:t>!</a:t>
            </a:r>
          </a:p>
        </p:txBody>
      </p:sp>
    </p:spTree>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39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5395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Significant and Critical Processes</a:t>
            </a:r>
          </a:p>
          <a:p>
            <a:endParaRPr lang="en-US" dirty="0"/>
          </a:p>
        </p:txBody>
      </p:sp>
    </p:spTree>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438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Responsibilities</a:t>
            </a:r>
          </a:p>
          <a:p>
            <a:endParaRPr lang="en-US" dirty="0"/>
          </a:p>
        </p:txBody>
      </p:sp>
    </p:spTree>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54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541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Client</a:t>
            </a:r>
            <a:r>
              <a:rPr lang="ja-JP" altLang="en-US" b="1" dirty="0" smtClean="0">
                <a:latin typeface="Arial"/>
              </a:rPr>
              <a:t>’</a:t>
            </a:r>
            <a:r>
              <a:rPr lang="en-US" b="1" dirty="0" smtClean="0"/>
              <a:t>s Responsibility</a:t>
            </a:r>
          </a:p>
          <a:p>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3907" name="Rectangle 3"/>
          <p:cNvSpPr>
            <a:spLocks noGrp="1" noChangeArrowheads="1"/>
          </p:cNvSpPr>
          <p:nvPr>
            <p:ph type="body" idx="1"/>
          </p:nvPr>
        </p:nvSpPr>
        <p:spPr/>
        <p:txBody>
          <a:bodyPr/>
          <a:lstStyle/>
          <a:p>
            <a:r>
              <a:rPr lang="en-US" dirty="0"/>
              <a:t>These definitions are as well valid, but less used as subtypes, they are rather used as </a:t>
            </a:r>
            <a:r>
              <a:rPr lang="ja-JP" altLang="en-US" dirty="0">
                <a:latin typeface="Arial"/>
              </a:rPr>
              <a:t>“</a:t>
            </a:r>
            <a:r>
              <a:rPr lang="en-US" dirty="0"/>
              <a:t>auditing techniques</a:t>
            </a:r>
            <a:r>
              <a:rPr lang="ja-JP" altLang="en-US" dirty="0">
                <a:latin typeface="Arial"/>
              </a:rPr>
              <a:t>”</a:t>
            </a:r>
            <a:r>
              <a:rPr lang="en-US" dirty="0"/>
              <a:t> or auditing approaches.</a:t>
            </a:r>
          </a:p>
          <a:p>
            <a:endParaRPr lang="en-US" dirty="0"/>
          </a:p>
          <a:p>
            <a:r>
              <a:rPr lang="en-US" dirty="0"/>
              <a:t>The fact that ISO 9001</a:t>
            </a:r>
            <a:r>
              <a:rPr lang="en-US" dirty="0" smtClean="0"/>
              <a:t>:2008 </a:t>
            </a:r>
            <a:r>
              <a:rPr lang="en-US" dirty="0"/>
              <a:t>focuses on process approach, has changed dramatically the meaning of </a:t>
            </a:r>
            <a:r>
              <a:rPr lang="ja-JP" altLang="en-US" dirty="0">
                <a:latin typeface="Arial"/>
              </a:rPr>
              <a:t>“</a:t>
            </a:r>
            <a:r>
              <a:rPr lang="en-US" dirty="0"/>
              <a:t>process audit</a:t>
            </a:r>
            <a:r>
              <a:rPr lang="ja-JP" altLang="en-US" dirty="0">
                <a:latin typeface="Arial"/>
              </a:rPr>
              <a:t>”</a:t>
            </a:r>
            <a:r>
              <a:rPr lang="en-US" dirty="0"/>
              <a:t>, and also changing it from a kind-of-optional audit method to a </a:t>
            </a:r>
            <a:r>
              <a:rPr lang="ja-JP" altLang="en-US" dirty="0">
                <a:latin typeface="Arial"/>
              </a:rPr>
              <a:t>“</a:t>
            </a:r>
            <a:r>
              <a:rPr lang="en-US" dirty="0"/>
              <a:t>must</a:t>
            </a:r>
            <a:r>
              <a:rPr lang="ja-JP" altLang="en-US" dirty="0">
                <a:latin typeface="Arial"/>
              </a:rPr>
              <a:t>”</a:t>
            </a:r>
            <a:endParaRPr lang="en-US" dirty="0"/>
          </a:p>
        </p:txBody>
      </p:sp>
    </p:spTree>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64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Auditor</a:t>
            </a:r>
            <a:r>
              <a:rPr lang="ja-JP" altLang="en-US" b="1" dirty="0" smtClean="0">
                <a:latin typeface="Arial"/>
              </a:rPr>
              <a:t>’</a:t>
            </a:r>
            <a:r>
              <a:rPr lang="en-US" b="1" dirty="0" smtClean="0"/>
              <a:t>s Responsibility</a:t>
            </a:r>
          </a:p>
          <a:p>
            <a:endParaRPr lang="en-US" dirty="0"/>
          </a:p>
        </p:txBody>
      </p:sp>
    </p:spTree>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74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74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err="1" smtClean="0"/>
              <a:t>Auditee</a:t>
            </a:r>
            <a:r>
              <a:rPr lang="ja-JP" altLang="en-US" b="1" dirty="0" smtClean="0">
                <a:latin typeface="Arial"/>
              </a:rPr>
              <a:t>’</a:t>
            </a:r>
            <a:r>
              <a:rPr lang="en-US" b="1" dirty="0" smtClean="0"/>
              <a:t>s Responsibility</a:t>
            </a:r>
          </a:p>
          <a:p>
            <a:endParaRPr lang="en-US" dirty="0"/>
          </a:p>
        </p:txBody>
      </p:sp>
    </p:spTree>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15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155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Auditor Qualifications</a:t>
            </a:r>
          </a:p>
          <a:p>
            <a:endParaRPr lang="en-US" dirty="0"/>
          </a:p>
        </p:txBody>
      </p:sp>
    </p:spTree>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2579" name="Rectangle 3"/>
          <p:cNvSpPr>
            <a:spLocks noGrp="1" noChangeArrowheads="1"/>
          </p:cNvSpPr>
          <p:nvPr>
            <p:ph type="body" idx="1"/>
          </p:nvPr>
        </p:nvSpPr>
        <p:spPr/>
        <p:txBody>
          <a:bodyPr/>
          <a:lstStyle/>
          <a:p>
            <a:r>
              <a:rPr lang="en-US" dirty="0"/>
              <a:t>When considering the above for consideration in qualifying an auditor, one should bear in mind it really depends upon the intent of the auditor. This is to say, if you want to be an RAB Lead Auditor you are going to need more than if the intent is for internal auditing.</a:t>
            </a:r>
          </a:p>
          <a:p>
            <a:r>
              <a:rPr lang="en-US" dirty="0"/>
              <a:t>For the individual company, the important part is that you define your minimum requirements. In some companies it is as simple as having attended an internal auditing course. One of my clients sent their QA Manager to a Lead Auditor course. He then used my </a:t>
            </a:r>
            <a:r>
              <a:rPr lang="ja-JP" altLang="en-US" dirty="0">
                <a:latin typeface="Arial"/>
              </a:rPr>
              <a:t>‘</a:t>
            </a:r>
            <a:r>
              <a:rPr lang="en-US" dirty="0"/>
              <a:t>Guide</a:t>
            </a:r>
            <a:r>
              <a:rPr lang="ja-JP" altLang="en-US" dirty="0">
                <a:latin typeface="Arial"/>
              </a:rPr>
              <a:t>’</a:t>
            </a:r>
            <a:r>
              <a:rPr lang="en-US" dirty="0"/>
              <a:t> files to train his own internal auditors. This passed muster in their ISO </a:t>
            </a:r>
            <a:r>
              <a:rPr lang="en-US" dirty="0" smtClean="0"/>
              <a:t>9001 audit. </a:t>
            </a:r>
            <a:r>
              <a:rPr lang="en-US" dirty="0"/>
              <a:t>He has added a </a:t>
            </a:r>
            <a:r>
              <a:rPr lang="ja-JP" altLang="en-US" dirty="0">
                <a:latin typeface="Arial"/>
              </a:rPr>
              <a:t>‘</a:t>
            </a:r>
            <a:r>
              <a:rPr lang="en-US" dirty="0"/>
              <a:t>training</a:t>
            </a:r>
            <a:r>
              <a:rPr lang="ja-JP" altLang="en-US" dirty="0">
                <a:latin typeface="Arial"/>
              </a:rPr>
              <a:t>’</a:t>
            </a:r>
            <a:r>
              <a:rPr lang="en-US" dirty="0"/>
              <a:t> audit where another </a:t>
            </a:r>
            <a:r>
              <a:rPr lang="ja-JP" altLang="en-US" dirty="0">
                <a:latin typeface="Arial"/>
              </a:rPr>
              <a:t>‘</a:t>
            </a:r>
            <a:r>
              <a:rPr lang="en-US" dirty="0"/>
              <a:t>qualified</a:t>
            </a:r>
            <a:r>
              <a:rPr lang="ja-JP" altLang="en-US" dirty="0">
                <a:latin typeface="Arial"/>
              </a:rPr>
              <a:t>’</a:t>
            </a:r>
            <a:r>
              <a:rPr lang="en-US" dirty="0"/>
              <a:t> auditor observes the first audit the </a:t>
            </a:r>
            <a:r>
              <a:rPr lang="ja-JP" altLang="en-US" dirty="0">
                <a:latin typeface="Arial"/>
              </a:rPr>
              <a:t>‘</a:t>
            </a:r>
            <a:r>
              <a:rPr lang="en-US" dirty="0"/>
              <a:t>new</a:t>
            </a:r>
            <a:r>
              <a:rPr lang="ja-JP" altLang="en-US" dirty="0">
                <a:latin typeface="Arial"/>
              </a:rPr>
              <a:t>’</a:t>
            </a:r>
            <a:r>
              <a:rPr lang="en-US" dirty="0"/>
              <a:t> auditor performs.</a:t>
            </a:r>
          </a:p>
        </p:txBody>
      </p:sp>
    </p:spTree>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3603" name="Rectangle 3"/>
          <p:cNvSpPr>
            <a:spLocks noGrp="1" noChangeArrowheads="1"/>
          </p:cNvSpPr>
          <p:nvPr>
            <p:ph type="body" idx="1"/>
          </p:nvPr>
        </p:nvSpPr>
        <p:spPr/>
        <p:txBody>
          <a:bodyPr/>
          <a:lstStyle/>
          <a:p>
            <a:r>
              <a:rPr lang="en-US" sz="1200"/>
              <a:t>The personal nature of auditing makes these qualities desirable. On the other hand, the reality is not everyone has all of these qualities. What I am trying to say here is that there are people who are good auditors who are not </a:t>
            </a:r>
            <a:r>
              <a:rPr lang="ja-JP" altLang="en-US" sz="1200">
                <a:latin typeface="Arial"/>
              </a:rPr>
              <a:t>‘</a:t>
            </a:r>
            <a:r>
              <a:rPr lang="en-US" sz="1200"/>
              <a:t>perfect</a:t>
            </a:r>
            <a:r>
              <a:rPr lang="ja-JP" altLang="en-US" sz="1200">
                <a:latin typeface="Arial"/>
              </a:rPr>
              <a:t>’</a:t>
            </a:r>
            <a:r>
              <a:rPr lang="en-US" sz="1200"/>
              <a:t> in accordance with the above (and many following) attributes.</a:t>
            </a:r>
          </a:p>
          <a:p>
            <a:r>
              <a:rPr lang="en-US" sz="1200"/>
              <a:t>In addition, to a large degree auditing is as much an art as it can be a profession. That said, there are good plumbers and there are bad plumbers. Both may be professionals, but that doesn</a:t>
            </a:r>
            <a:r>
              <a:rPr lang="ja-JP" altLang="en-US" sz="1200">
                <a:latin typeface="Arial"/>
              </a:rPr>
              <a:t>’</a:t>
            </a:r>
            <a:r>
              <a:rPr lang="en-US" sz="1200"/>
              <a:t>t mean they are equally qualified and competent.</a:t>
            </a:r>
          </a:p>
          <a:p>
            <a:r>
              <a:rPr lang="en-US" sz="1200"/>
              <a:t>I go to a dentist in Midway, KY - over 100 miles away. My brother is a dentist with an office about 20 miles from me. Both men are good, but my Midway, KY dentist is a true artist. Even my brother, who has seen me from time to time, comments on John</a:t>
            </a:r>
            <a:r>
              <a:rPr lang="ja-JP" altLang="en-US" sz="1200">
                <a:latin typeface="Arial"/>
              </a:rPr>
              <a:t>’</a:t>
            </a:r>
            <a:r>
              <a:rPr lang="en-US" sz="1200"/>
              <a:t>s excellent work. Yes - John is an artist in so far as dentistry goes - especially bridges and crowns.</a:t>
            </a:r>
          </a:p>
        </p:txBody>
      </p:sp>
    </p:spTree>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6"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1546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6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56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974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Preparing for the Audit</a:t>
            </a:r>
          </a:p>
          <a:p>
            <a:endParaRPr lang="en-US" dirty="0"/>
          </a:p>
        </p:txBody>
      </p:sp>
    </p:spTree>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58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58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Planning The Audit</a:t>
            </a:r>
          </a:p>
          <a:p>
            <a:endParaRPr lang="en-US" dirty="0"/>
          </a:p>
        </p:txBody>
      </p:sp>
    </p:spTree>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87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9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81955" name="Rectangle 3"/>
          <p:cNvSpPr>
            <a:spLocks noGrp="1" noChangeArrowheads="1"/>
          </p:cNvSpPr>
          <p:nvPr>
            <p:ph type="body" idx="1"/>
          </p:nvPr>
        </p:nvSpPr>
        <p:spPr/>
        <p:txBody>
          <a:bodyPr/>
          <a:lstStyle/>
          <a:p>
            <a:r>
              <a:rPr lang="en-US"/>
              <a:t>Audit types visually explained</a:t>
            </a:r>
          </a:p>
        </p:txBody>
      </p:sp>
    </p:spTree>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486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Audit Plan</a:t>
            </a:r>
          </a:p>
          <a:p>
            <a:endParaRPr lang="en-US" dirty="0"/>
          </a:p>
        </p:txBody>
      </p:sp>
    </p:spTree>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899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689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Audit Failure Modes</a:t>
            </a:r>
          </a:p>
          <a:p>
            <a:endParaRPr lang="en-US" dirty="0"/>
          </a:p>
        </p:txBody>
      </p:sp>
    </p:spTree>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0771" name="Rectangle 3"/>
          <p:cNvSpPr>
            <a:spLocks noGrp="1" noChangeArrowheads="1"/>
          </p:cNvSpPr>
          <p:nvPr>
            <p:ph type="body" idx="1"/>
          </p:nvPr>
        </p:nvSpPr>
        <p:spPr/>
        <p:txBody>
          <a:bodyPr/>
          <a:lstStyle/>
          <a:p>
            <a:r>
              <a:rPr lang="en-US"/>
              <a:t>Most internal audits do not require a second (or third or more) auditor. These are more common in larger audits with a wide scope. Company size also plays an important part. In this Guide package, you will find a document named Audit_Man-days.doc which gives guidelines for Man-Days.</a:t>
            </a:r>
          </a:p>
          <a:p>
            <a:r>
              <a:rPr lang="en-US"/>
              <a:t>Recently a client was told by a registrar that the requirement for a company their size (registration audit) was 6 man-days. He said they may send 1 auditor for 6 days, 3 for 2 days or 2 for 3 days. This assumed 1 </a:t>
            </a:r>
            <a:r>
              <a:rPr lang="ja-JP" altLang="en-US">
                <a:latin typeface="Arial"/>
              </a:rPr>
              <a:t>‘</a:t>
            </a:r>
            <a:r>
              <a:rPr lang="en-US"/>
              <a:t>man</a:t>
            </a:r>
            <a:r>
              <a:rPr lang="ja-JP" altLang="en-US">
                <a:latin typeface="Arial"/>
              </a:rPr>
              <a:t>’</a:t>
            </a:r>
            <a:r>
              <a:rPr lang="en-US"/>
              <a:t> per </a:t>
            </a:r>
            <a:r>
              <a:rPr lang="ja-JP" altLang="en-US">
                <a:latin typeface="Arial"/>
              </a:rPr>
              <a:t>‘</a:t>
            </a:r>
            <a:r>
              <a:rPr lang="en-US"/>
              <a:t>team</a:t>
            </a:r>
            <a:r>
              <a:rPr lang="ja-JP" altLang="en-US">
                <a:latin typeface="Arial"/>
              </a:rPr>
              <a:t>’</a:t>
            </a:r>
            <a:r>
              <a:rPr lang="en-US"/>
              <a:t>.</a:t>
            </a:r>
          </a:p>
          <a:p>
            <a:r>
              <a:rPr lang="en-US"/>
              <a:t>Sometimes it is nice to have a second auditor, but typically it</a:t>
            </a:r>
            <a:r>
              <a:rPr lang="ja-JP" altLang="en-US">
                <a:latin typeface="Arial"/>
              </a:rPr>
              <a:t>’</a:t>
            </a:r>
            <a:r>
              <a:rPr lang="en-US"/>
              <a:t>s a luxury unless it</a:t>
            </a:r>
            <a:r>
              <a:rPr lang="ja-JP" altLang="en-US">
                <a:latin typeface="Arial"/>
              </a:rPr>
              <a:t>’</a:t>
            </a:r>
            <a:r>
              <a:rPr lang="en-US"/>
              <a:t>s a training audit.</a:t>
            </a:r>
          </a:p>
        </p:txBody>
      </p:sp>
    </p:spTree>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179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17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Audit Team Assignments</a:t>
            </a:r>
          </a:p>
          <a:p>
            <a:endParaRPr lang="en-US" dirty="0"/>
          </a:p>
        </p:txBody>
      </p:sp>
    </p:spTree>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2819" name="Rectangle 3"/>
          <p:cNvSpPr>
            <a:spLocks noGrp="1" noChangeArrowheads="1"/>
          </p:cNvSpPr>
          <p:nvPr>
            <p:ph type="body" idx="1"/>
          </p:nvPr>
        </p:nvSpPr>
        <p:spPr/>
        <p:txBody>
          <a:bodyPr/>
          <a:lstStyle/>
          <a:p>
            <a:r>
              <a:rPr lang="en-US" sz="1600" dirty="0" smtClean="0">
                <a:solidFill>
                  <a:srgbClr val="000066"/>
                </a:solidFill>
              </a:rPr>
              <a:t>Again</a:t>
            </a:r>
            <a:r>
              <a:rPr lang="en-US" sz="1600" dirty="0">
                <a:solidFill>
                  <a:srgbClr val="000066"/>
                </a:solidFill>
              </a:rPr>
              <a:t>, one should note that scheduling of audits is dependent upon your specific company and the type of audit. Those working for registrars are more consistent because of guidelines set up within Guide 62 and related documents.</a:t>
            </a:r>
            <a:endParaRPr lang="en-US" sz="1600" dirty="0"/>
          </a:p>
        </p:txBody>
      </p:sp>
    </p:spTree>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803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28035" name="Rectangle 3"/>
          <p:cNvSpPr>
            <a:spLocks noGrp="1" noChangeArrowheads="1"/>
          </p:cNvSpPr>
          <p:nvPr>
            <p:ph type="body" idx="1"/>
          </p:nvPr>
        </p:nvSpPr>
        <p:spPr/>
        <p:txBody>
          <a:bodyPr/>
          <a:lstStyle/>
          <a:p>
            <a:r>
              <a:rPr lang="en-US" sz="1200" dirty="0"/>
              <a:t>8.2.2 correlates to the old 8.2.2 of ISO 9001:1994. The new standard states that your company must plan and conduct periodic internal audits to determine whether your quality management system:</a:t>
            </a:r>
          </a:p>
          <a:p>
            <a:pPr lvl="1"/>
            <a:r>
              <a:rPr lang="en-US" dirty="0"/>
              <a:t>a) Conforms to the ISO </a:t>
            </a:r>
            <a:r>
              <a:rPr lang="en-US" dirty="0" smtClean="0"/>
              <a:t>9001 </a:t>
            </a:r>
            <a:r>
              <a:rPr lang="en-US" dirty="0"/>
              <a:t>standard, and</a:t>
            </a:r>
          </a:p>
          <a:p>
            <a:pPr lvl="1"/>
            <a:r>
              <a:rPr lang="en-US" dirty="0"/>
              <a:t>b) Has been effectively implemented and maintained.</a:t>
            </a:r>
            <a:endParaRPr lang="en-US" sz="1000" dirty="0"/>
          </a:p>
          <a:p>
            <a:r>
              <a:rPr lang="en-US" sz="1200" dirty="0"/>
              <a:t>Your company may take into consideration the status and importance of the activities and areas to be audited and the results of previous audits when planning your audit program. You must define the audit scope, frequency and methodologies. Your audits must be conducted by someone other than the personnel who perform the activity being audited.</a:t>
            </a:r>
          </a:p>
          <a:p>
            <a:r>
              <a:rPr lang="en-US" sz="1200" dirty="0"/>
              <a:t>You must also have a documented procedure that includes the responsibilities and requirements for conducting audits, ensuring the audit is independent, recording the results of the audit and reporting the results of the audit to management.</a:t>
            </a:r>
          </a:p>
        </p:txBody>
      </p:sp>
    </p:spTree>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8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30083" name="Rectangle 3"/>
          <p:cNvSpPr>
            <a:spLocks noGrp="1" noChangeArrowheads="1"/>
          </p:cNvSpPr>
          <p:nvPr>
            <p:ph type="body" idx="1"/>
          </p:nvPr>
        </p:nvSpPr>
        <p:spPr/>
        <p:txBody>
          <a:bodyPr/>
          <a:lstStyle/>
          <a:p>
            <a:r>
              <a:rPr lang="en-US" sz="1200" dirty="0"/>
              <a:t>You must define the audit scope, frequency and your audit method, in doing this you must place into consideration the importance of activities and areas within your company to be audited, obviously placing the most importance on the areas having the most effect on quality. This is not a new requirement of ISO </a:t>
            </a:r>
            <a:r>
              <a:rPr lang="en-US" sz="1200" dirty="0" smtClean="0"/>
              <a:t>9001.</a:t>
            </a:r>
            <a:endParaRPr lang="en-US" sz="1200" dirty="0"/>
          </a:p>
          <a:p>
            <a:endParaRPr lang="en-US" sz="1200" dirty="0"/>
          </a:p>
          <a:p>
            <a:r>
              <a:rPr lang="en-US" sz="1200" dirty="0"/>
              <a:t>When choosing your auditor you must select an individual other than one who performs the activity being audited. The Internal Quality Audits are often assigned to the financial manager. however the quality manager, as the management representative, will usually maintain responsibility for the development of, and implementation of the quality audit activity. Internal quality auditors will require training; in addition those performing audits can start their activity during development and implementation, to ensure that the quality system reflects reality and is being deployed effectively.</a:t>
            </a:r>
          </a:p>
        </p:txBody>
      </p:sp>
    </p:spTree>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5986"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425987" name="Rectangle 3"/>
          <p:cNvSpPr>
            <a:spLocks noGrp="1" noChangeArrowheads="1"/>
          </p:cNvSpPr>
          <p:nvPr>
            <p:ph type="body" idx="1"/>
          </p:nvPr>
        </p:nvSpPr>
        <p:spPr/>
        <p:txBody>
          <a:bodyPr/>
          <a:lstStyle/>
          <a:p>
            <a:r>
              <a:rPr lang="en-US" sz="1600" dirty="0"/>
              <a:t>TS 16949 requires that the entire </a:t>
            </a:r>
            <a:r>
              <a:rPr lang="ja-JP" altLang="en-US" sz="1600" dirty="0">
                <a:latin typeface="Arial"/>
              </a:rPr>
              <a:t>‘</a:t>
            </a:r>
            <a:r>
              <a:rPr lang="en-US" sz="1600" dirty="0"/>
              <a:t>quality system</a:t>
            </a:r>
            <a:r>
              <a:rPr lang="ja-JP" altLang="en-US" sz="1600" dirty="0">
                <a:latin typeface="Arial"/>
              </a:rPr>
              <a:t>’</a:t>
            </a:r>
            <a:r>
              <a:rPr lang="en-US" sz="1600" dirty="0"/>
              <a:t> be audited yearly. </a:t>
            </a:r>
          </a:p>
        </p:txBody>
      </p:sp>
    </p:spTree>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4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3843" name="Rectangle 3"/>
          <p:cNvSpPr>
            <a:spLocks noGrp="1" noChangeArrowheads="1"/>
          </p:cNvSpPr>
          <p:nvPr>
            <p:ph type="body" idx="1"/>
          </p:nvPr>
        </p:nvSpPr>
        <p:spPr/>
        <p:txBody>
          <a:bodyPr/>
          <a:lstStyle/>
          <a:p>
            <a:r>
              <a:rPr lang="en-US"/>
              <a:t>This audit schedule is one from an implementation project. In it, you can see where I and M are supervised to help bring new auditors </a:t>
            </a:r>
            <a:r>
              <a:rPr lang="ja-JP" altLang="en-US">
                <a:latin typeface="Arial"/>
              </a:rPr>
              <a:t>‘</a:t>
            </a:r>
            <a:r>
              <a:rPr lang="en-US"/>
              <a:t>up to speed</a:t>
            </a:r>
            <a:r>
              <a:rPr lang="ja-JP" altLang="en-US">
                <a:latin typeface="Arial"/>
              </a:rPr>
              <a:t>’</a:t>
            </a:r>
            <a:r>
              <a:rPr lang="en-US"/>
              <a:t>.</a:t>
            </a:r>
          </a:p>
          <a:p>
            <a:r>
              <a:rPr lang="en-US"/>
              <a:t>The scope of the audits was the entire department against all relevant documentation. Understand that the purpose for these </a:t>
            </a:r>
            <a:r>
              <a:rPr lang="ja-JP" altLang="en-US">
                <a:latin typeface="Arial"/>
              </a:rPr>
              <a:t>‘</a:t>
            </a:r>
            <a:r>
              <a:rPr lang="en-US"/>
              <a:t>internal audits</a:t>
            </a:r>
            <a:r>
              <a:rPr lang="ja-JP" altLang="en-US">
                <a:latin typeface="Arial"/>
              </a:rPr>
              <a:t>’</a:t>
            </a:r>
            <a:r>
              <a:rPr lang="en-US"/>
              <a:t> was in large part to drive ISO 9001:1994 implementation in the company.</a:t>
            </a:r>
          </a:p>
          <a:p>
            <a:r>
              <a:rPr lang="en-US"/>
              <a:t>You might also have noticed that this schedule is one based upon departments of the company. This is one way to do it. This </a:t>
            </a:r>
            <a:r>
              <a:rPr lang="ja-JP" altLang="en-US">
                <a:latin typeface="Arial"/>
              </a:rPr>
              <a:t>‘</a:t>
            </a:r>
            <a:r>
              <a:rPr lang="en-US"/>
              <a:t>schedule</a:t>
            </a:r>
            <a:r>
              <a:rPr lang="ja-JP" altLang="en-US">
                <a:latin typeface="Arial"/>
              </a:rPr>
              <a:t>’</a:t>
            </a:r>
            <a:r>
              <a:rPr lang="en-US"/>
              <a:t> was used in conjunction with a responsibilities matrix (see next slide).</a:t>
            </a:r>
          </a:p>
        </p:txBody>
      </p:sp>
    </p:spTree>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1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051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28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6285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A Typical Audit System</a:t>
            </a:r>
          </a:p>
          <a:p>
            <a:endParaRPr lang="en-US" dirty="0"/>
          </a:p>
        </p:txBody>
      </p:sp>
    </p:spTree>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07203" name="Rectangle 3"/>
          <p:cNvSpPr>
            <a:spLocks noGrp="1" noChangeArrowheads="1"/>
          </p:cNvSpPr>
          <p:nvPr>
            <p:ph type="body" idx="1"/>
          </p:nvPr>
        </p:nvSpPr>
        <p:spPr/>
        <p:txBody>
          <a:bodyPr/>
          <a:lstStyle/>
          <a:p>
            <a:r>
              <a:rPr lang="en-US" sz="1200"/>
              <a:t>The above is a sample compliance audit. An important consideration here is to notice that this is an audit by one person. This is why there is no column for </a:t>
            </a:r>
            <a:r>
              <a:rPr lang="ja-JP" altLang="en-US" sz="1200">
                <a:latin typeface="Arial"/>
              </a:rPr>
              <a:t>“</a:t>
            </a:r>
            <a:r>
              <a:rPr lang="en-US" sz="1200"/>
              <a:t>Auditor</a:t>
            </a:r>
            <a:r>
              <a:rPr lang="ja-JP" altLang="en-US" sz="1200">
                <a:latin typeface="Arial"/>
              </a:rPr>
              <a:t>”</a:t>
            </a:r>
            <a:r>
              <a:rPr lang="en-US" sz="1200"/>
              <a:t>. In situations where there is more than 1 auditor, you will want to include an </a:t>
            </a:r>
            <a:r>
              <a:rPr lang="ja-JP" altLang="en-US" sz="1200">
                <a:latin typeface="Arial"/>
              </a:rPr>
              <a:t>“</a:t>
            </a:r>
            <a:r>
              <a:rPr lang="en-US" sz="1200"/>
              <a:t>Auditor</a:t>
            </a:r>
            <a:r>
              <a:rPr lang="ja-JP" altLang="en-US" sz="1200">
                <a:latin typeface="Arial"/>
              </a:rPr>
              <a:t>”</a:t>
            </a:r>
            <a:r>
              <a:rPr lang="en-US" sz="1200"/>
              <a:t> column.</a:t>
            </a:r>
          </a:p>
          <a:p>
            <a:r>
              <a:rPr lang="en-US" sz="1200"/>
              <a:t>In addition, you many have noticed, for the same reason, there are no scheduled auditor conferences. During multi-auditor audits it is common to have several </a:t>
            </a:r>
            <a:r>
              <a:rPr lang="ja-JP" altLang="en-US" sz="1200">
                <a:latin typeface="Arial"/>
              </a:rPr>
              <a:t>“</a:t>
            </a:r>
            <a:r>
              <a:rPr lang="en-US" sz="1200"/>
              <a:t>Auditor Conferences</a:t>
            </a:r>
            <a:r>
              <a:rPr lang="ja-JP" altLang="en-US" sz="1200">
                <a:latin typeface="Arial"/>
              </a:rPr>
              <a:t>”</a:t>
            </a:r>
            <a:r>
              <a:rPr lang="en-US" sz="1200"/>
              <a:t>. Some use part of the lunch break or just before or after lunch. Some do not Some do and also have an </a:t>
            </a:r>
            <a:r>
              <a:rPr lang="ja-JP" altLang="en-US" sz="1200">
                <a:latin typeface="Arial"/>
              </a:rPr>
              <a:t>‘</a:t>
            </a:r>
            <a:r>
              <a:rPr lang="en-US" sz="1200"/>
              <a:t>end of the day</a:t>
            </a:r>
            <a:r>
              <a:rPr lang="ja-JP" altLang="en-US" sz="1200">
                <a:latin typeface="Arial"/>
              </a:rPr>
              <a:t>’</a:t>
            </a:r>
            <a:r>
              <a:rPr lang="en-US" sz="1200"/>
              <a:t> conference. It is in these conferences where they alone discuss their findings and </a:t>
            </a:r>
            <a:r>
              <a:rPr lang="ja-JP" altLang="en-US" sz="1200">
                <a:latin typeface="Arial"/>
              </a:rPr>
              <a:t>‘</a:t>
            </a:r>
            <a:r>
              <a:rPr lang="en-US" sz="1200"/>
              <a:t>where to go from here</a:t>
            </a:r>
            <a:r>
              <a:rPr lang="ja-JP" altLang="en-US" sz="1200">
                <a:latin typeface="Arial"/>
              </a:rPr>
              <a:t>’</a:t>
            </a:r>
            <a:r>
              <a:rPr lang="en-US" sz="1200"/>
              <a:t>.</a:t>
            </a:r>
          </a:p>
          <a:p>
            <a:r>
              <a:rPr lang="en-US" sz="1200"/>
              <a:t>One last consideration is that there is no </a:t>
            </a:r>
            <a:r>
              <a:rPr lang="ja-JP" altLang="en-US" sz="1200">
                <a:latin typeface="Arial"/>
              </a:rPr>
              <a:t>‘</a:t>
            </a:r>
            <a:r>
              <a:rPr lang="en-US" sz="1200"/>
              <a:t>numbering</a:t>
            </a:r>
            <a:r>
              <a:rPr lang="ja-JP" altLang="en-US" sz="1200">
                <a:latin typeface="Arial"/>
              </a:rPr>
              <a:t>’</a:t>
            </a:r>
            <a:r>
              <a:rPr lang="en-US" sz="1200"/>
              <a:t> of the compliance elements. Many companies do structure around the element numbering scheme of ISO 9001 or TS 16949. Registrar audits almost always cite the specific </a:t>
            </a:r>
            <a:r>
              <a:rPr lang="ja-JP" altLang="en-US" sz="1200">
                <a:latin typeface="Arial"/>
              </a:rPr>
              <a:t>‘</a:t>
            </a:r>
            <a:r>
              <a:rPr lang="en-US" sz="1200"/>
              <a:t>section</a:t>
            </a:r>
            <a:r>
              <a:rPr lang="ja-JP" altLang="en-US" sz="1200">
                <a:latin typeface="Arial"/>
              </a:rPr>
              <a:t>’</a:t>
            </a:r>
            <a:r>
              <a:rPr lang="en-US" sz="1200"/>
              <a:t> or </a:t>
            </a:r>
            <a:r>
              <a:rPr lang="ja-JP" altLang="en-US" sz="1200">
                <a:latin typeface="Arial"/>
              </a:rPr>
              <a:t>‘</a:t>
            </a:r>
            <a:r>
              <a:rPr lang="en-US" sz="1200"/>
              <a:t>paragraph</a:t>
            </a:r>
            <a:r>
              <a:rPr lang="ja-JP" altLang="en-US" sz="1200">
                <a:latin typeface="Arial"/>
              </a:rPr>
              <a:t>’</a:t>
            </a:r>
            <a:r>
              <a:rPr lang="en-US" sz="1200"/>
              <a:t> they are addressing.</a:t>
            </a:r>
          </a:p>
        </p:txBody>
      </p:sp>
    </p:spTree>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998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99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203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Check Lists</a:t>
            </a:r>
          </a:p>
          <a:p>
            <a:endParaRPr lang="en-US" dirty="0"/>
          </a:p>
        </p:txBody>
      </p:sp>
    </p:spTree>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30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8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408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Check List Preparation</a:t>
            </a:r>
          </a:p>
          <a:p>
            <a:endParaRPr lang="en-US" dirty="0"/>
          </a:p>
        </p:txBody>
      </p:sp>
    </p:spTree>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7490"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4474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In-Process Audit Check List Example</a:t>
            </a:r>
          </a:p>
          <a:p>
            <a:r>
              <a:rPr lang="en-US" dirty="0" smtClean="0"/>
              <a:t>A </a:t>
            </a:r>
            <a:r>
              <a:rPr lang="en-US" dirty="0"/>
              <a:t>check list may be </a:t>
            </a:r>
            <a:r>
              <a:rPr lang="ja-JP" altLang="en-US" dirty="0">
                <a:latin typeface="Arial"/>
              </a:rPr>
              <a:t>‘</a:t>
            </a:r>
            <a:r>
              <a:rPr lang="en-US" dirty="0"/>
              <a:t>simple</a:t>
            </a:r>
            <a:r>
              <a:rPr lang="ja-JP" altLang="en-US" dirty="0">
                <a:latin typeface="Arial"/>
              </a:rPr>
              <a:t>’</a:t>
            </a:r>
            <a:r>
              <a:rPr lang="en-US" dirty="0"/>
              <a:t> such as this, or very complex. You will find that the most important part of planning is time. One can dwell on one thing for hours if one wishes. This is the reason the scope of the audit should be well defined and a good reason for check lists.</a:t>
            </a:r>
          </a:p>
          <a:p>
            <a:r>
              <a:rPr lang="en-US" dirty="0"/>
              <a:t>This check list is more along the lines of what one might see for an auditor who pretty well knows the process. It is relatively specific to a particular company. On the other hand, it dos not cite specific operator instructions or other specific documents (by number or other specific identifier). I am not trying to say there should be more detail. Or less detail. Most importantly, ask yourself what you are trying to achieve -- and how much time you have to do it in.</a:t>
            </a:r>
          </a:p>
        </p:txBody>
      </p:sp>
    </p:spTree>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00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700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89347010"/>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8848046"/>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138196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622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36227" name="Rectangle 3"/>
          <p:cNvSpPr>
            <a:spLocks noGrp="1" noChangeArrowheads="1"/>
          </p:cNvSpPr>
          <p:nvPr>
            <p:ph type="body" idx="1"/>
          </p:nvPr>
        </p:nvSpPr>
        <p:spPr/>
        <p:txBody>
          <a:bodyPr/>
          <a:lstStyle/>
          <a:p>
            <a:r>
              <a:rPr lang="en-US"/>
              <a:t>Remember, we are not limiting ourselves to internal audits in this guide!</a:t>
            </a:r>
          </a:p>
        </p:txBody>
      </p:sp>
    </p:spTree>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19849323"/>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544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454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Sample Size</a:t>
            </a:r>
          </a:p>
          <a:p>
            <a:endParaRPr lang="en-US" dirty="0"/>
          </a:p>
        </p:txBody>
      </p:sp>
    </p:spTree>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23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4237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Sample Size</a:t>
            </a:r>
          </a:p>
          <a:p>
            <a:endParaRPr lang="en-US" dirty="0"/>
          </a:p>
        </p:txBody>
      </p:sp>
    </p:spTree>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44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44419" name="Rectangle 3"/>
          <p:cNvSpPr>
            <a:spLocks noGrp="1" noChangeArrowheads="1"/>
          </p:cNvSpPr>
          <p:nvPr>
            <p:ph type="body" idx="1"/>
          </p:nvPr>
        </p:nvSpPr>
        <p:spPr/>
        <p:txBody>
          <a:bodyPr/>
          <a:lstStyle/>
          <a:p>
            <a:r>
              <a:rPr lang="en-US"/>
              <a:t>I mention this as you may want to validate my premise that sample size is nothing more than what you feel comfortable with.</a:t>
            </a:r>
          </a:p>
          <a:p>
            <a:endParaRPr lang="en-US"/>
          </a:p>
          <a:p>
            <a:r>
              <a:rPr lang="en-US"/>
              <a:t>But remember - you have to </a:t>
            </a:r>
            <a:r>
              <a:rPr lang="en-US">
                <a:solidFill>
                  <a:srgbClr val="000066"/>
                </a:solidFill>
              </a:rPr>
              <a:t>be ready to give your reasoning on why you chose the sample and the size you did</a:t>
            </a:r>
            <a:r>
              <a:rPr lang="en-US"/>
              <a:t>. </a:t>
            </a:r>
            <a:r>
              <a:rPr lang="ja-JP" altLang="en-US">
                <a:latin typeface="Arial"/>
              </a:rPr>
              <a:t>“</a:t>
            </a:r>
            <a:r>
              <a:rPr lang="en-US"/>
              <a:t>Duh</a:t>
            </a:r>
            <a:r>
              <a:rPr lang="ja-JP" altLang="en-US">
                <a:latin typeface="Arial"/>
              </a:rPr>
              <a:t>”</a:t>
            </a:r>
            <a:r>
              <a:rPr lang="en-US"/>
              <a:t> or </a:t>
            </a:r>
            <a:r>
              <a:rPr lang="ja-JP" altLang="en-US">
                <a:latin typeface="Arial"/>
              </a:rPr>
              <a:t>“</a:t>
            </a:r>
            <a:r>
              <a:rPr lang="en-US"/>
              <a:t>Well, why not?</a:t>
            </a:r>
            <a:r>
              <a:rPr lang="ja-JP" altLang="en-US">
                <a:latin typeface="Arial"/>
              </a:rPr>
              <a:t>”</a:t>
            </a:r>
            <a:r>
              <a:rPr lang="en-US"/>
              <a:t> does not fly well with auditors.</a:t>
            </a:r>
          </a:p>
          <a:p>
            <a:r>
              <a:rPr lang="en-US"/>
              <a:t>Key word - REASONING</a:t>
            </a:r>
          </a:p>
          <a:p>
            <a:endParaRPr lang="en-US"/>
          </a:p>
          <a:p>
            <a:r>
              <a:rPr lang="en-US"/>
              <a:t>Key </a:t>
            </a:r>
            <a:r>
              <a:rPr lang="ja-JP" altLang="en-US">
                <a:latin typeface="Arial"/>
              </a:rPr>
              <a:t>‘</a:t>
            </a:r>
            <a:r>
              <a:rPr lang="en-US"/>
              <a:t>Question</a:t>
            </a:r>
            <a:r>
              <a:rPr lang="ja-JP" altLang="en-US">
                <a:latin typeface="Arial"/>
              </a:rPr>
              <a:t>’</a:t>
            </a:r>
            <a:r>
              <a:rPr lang="en-US"/>
              <a:t>: </a:t>
            </a:r>
            <a:r>
              <a:rPr lang="ja-JP" altLang="en-US">
                <a:latin typeface="Arial"/>
              </a:rPr>
              <a:t>“</a:t>
            </a:r>
            <a:r>
              <a:rPr lang="en-US"/>
              <a:t>Please explain why and how you chose the sample you chose and the size.</a:t>
            </a:r>
            <a:r>
              <a:rPr lang="ja-JP" altLang="en-US">
                <a:latin typeface="Arial"/>
              </a:rPr>
              <a:t>”</a:t>
            </a:r>
            <a:endParaRPr lang="en-US"/>
          </a:p>
        </p:txBody>
      </p:sp>
    </p:spTree>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9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6915" name="Rectangle 3"/>
          <p:cNvSpPr>
            <a:spLocks noGrp="1" noChangeArrowheads="1"/>
          </p:cNvSpPr>
          <p:nvPr>
            <p:ph type="body" idx="1"/>
          </p:nvPr>
        </p:nvSpPr>
        <p:spPr/>
        <p:txBody>
          <a:bodyPr/>
          <a:lstStyle/>
          <a:p>
            <a:r>
              <a:rPr lang="en-US" dirty="0" smtClean="0"/>
              <a:t>Audit Strategy – Vertical</a:t>
            </a:r>
            <a:r>
              <a:rPr lang="en-US" baseline="0" dirty="0" smtClean="0"/>
              <a:t> vs. Horizontal and Upstream vs. Downstream.</a:t>
            </a:r>
            <a:endParaRPr lang="en-US" dirty="0"/>
          </a:p>
        </p:txBody>
      </p:sp>
    </p:spTree>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18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21891" name="Rectangle 3"/>
          <p:cNvSpPr>
            <a:spLocks noGrp="1" noChangeArrowheads="1"/>
          </p:cNvSpPr>
          <p:nvPr>
            <p:ph type="body" idx="1"/>
          </p:nvPr>
        </p:nvSpPr>
        <p:spPr/>
        <p:txBody>
          <a:bodyPr/>
          <a:lstStyle/>
          <a:p>
            <a:r>
              <a:rPr lang="en-US"/>
              <a:t>One of the things you will find about auditing is that you will develop your own method of approaching an audit. As is noted above, the way you audit will in part be a function of the purpose and scope of the audit. In the case of a customer auditing you (or you auditing a customer) there will probably be a focus on that product and related paperwork alone whilst in an ISO registration audit, the auditor will be most interested in the systems in general. They may track a single product through all the systems, however the focus will be on the systems, not so much any specific product.</a:t>
            </a:r>
          </a:p>
          <a:p>
            <a:r>
              <a:rPr lang="en-US"/>
              <a:t>On the other hand a product audit may consist only of taking a sample and inspecting them.</a:t>
            </a:r>
          </a:p>
          <a:p>
            <a:r>
              <a:rPr lang="en-US"/>
              <a:t>Internal audits are another matter entirely.</a:t>
            </a:r>
          </a:p>
        </p:txBody>
      </p:sp>
    </p:spTree>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9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23939" name="Rectangle 3"/>
          <p:cNvSpPr>
            <a:spLocks noGrp="1" noChangeArrowheads="1"/>
          </p:cNvSpPr>
          <p:nvPr>
            <p:ph type="body" idx="1"/>
          </p:nvPr>
        </p:nvSpPr>
        <p:spPr/>
        <p:txBody>
          <a:bodyPr/>
          <a:lstStyle/>
          <a:p>
            <a:endParaRPr lang="en-US" sz="1600"/>
          </a:p>
        </p:txBody>
      </p:sp>
    </p:spTree>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9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79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96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6896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Review of Working Documents</a:t>
            </a:r>
          </a:p>
          <a:p>
            <a:endParaRPr lang="en-US" dirty="0"/>
          </a:p>
        </p:txBody>
      </p:sp>
    </p:spTree>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10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101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Representative Samples</a:t>
            </a:r>
          </a:p>
          <a:p>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9027" name="Rectangle 3"/>
          <p:cNvSpPr>
            <a:spLocks noGrp="1" noChangeArrowheads="1"/>
          </p:cNvSpPr>
          <p:nvPr>
            <p:ph type="body" idx="1"/>
          </p:nvPr>
        </p:nvSpPr>
        <p:spPr/>
        <p:txBody>
          <a:bodyPr/>
          <a:lstStyle/>
          <a:p>
            <a:r>
              <a:rPr lang="en-US" sz="1800" dirty="0"/>
              <a:t>Also see </a:t>
            </a:r>
            <a:r>
              <a:rPr lang="en-US" sz="1800" dirty="0" smtClean="0"/>
              <a:t>“</a:t>
            </a:r>
            <a:r>
              <a:rPr lang="en-US" sz="1800" b="1" dirty="0" smtClean="0">
                <a:solidFill>
                  <a:srgbClr val="B90120"/>
                </a:solidFill>
              </a:rPr>
              <a:t>Master</a:t>
            </a:r>
            <a:r>
              <a:rPr lang="en-US" sz="1800" b="1" baseline="0" dirty="0" smtClean="0">
                <a:solidFill>
                  <a:srgbClr val="B90120"/>
                </a:solidFill>
              </a:rPr>
              <a:t> </a:t>
            </a:r>
            <a:r>
              <a:rPr lang="en-US" sz="1800" b="1" dirty="0" err="1" smtClean="0">
                <a:solidFill>
                  <a:srgbClr val="B90120"/>
                </a:solidFill>
              </a:rPr>
              <a:t>Glossary.xls</a:t>
            </a:r>
            <a:r>
              <a:rPr lang="en-US" sz="1800" b="1" dirty="0" smtClean="0">
                <a:solidFill>
                  <a:srgbClr val="B90120"/>
                </a:solidFill>
              </a:rPr>
              <a:t>”</a:t>
            </a:r>
            <a:r>
              <a:rPr lang="en-US" sz="1800" dirty="0" smtClean="0"/>
              <a:t>. </a:t>
            </a:r>
            <a:r>
              <a:rPr lang="en-US" sz="1800" dirty="0"/>
              <a:t>It is a list of approximately 100 common definitions.</a:t>
            </a:r>
          </a:p>
        </p:txBody>
      </p:sp>
    </p:spTree>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32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321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Pre-Audit Confirmation</a:t>
            </a:r>
          </a:p>
          <a:p>
            <a:endParaRPr lang="en-US" dirty="0"/>
          </a:p>
        </p:txBody>
      </p:sp>
    </p:spTree>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51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Executing the Audit</a:t>
            </a:r>
          </a:p>
          <a:p>
            <a:endParaRPr lang="en-US" dirty="0"/>
          </a:p>
        </p:txBody>
      </p:sp>
    </p:spTree>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42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Changes Happen</a:t>
            </a:r>
          </a:p>
          <a:p>
            <a:endParaRPr lang="en-US" dirty="0"/>
          </a:p>
        </p:txBody>
      </p:sp>
    </p:spTree>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17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8179" name="Rectangle 3"/>
          <p:cNvSpPr>
            <a:spLocks noGrp="1" noChangeArrowheads="1"/>
          </p:cNvSpPr>
          <p:nvPr>
            <p:ph type="body" idx="1"/>
          </p:nvPr>
        </p:nvSpPr>
        <p:spPr/>
        <p:txBody>
          <a:bodyPr/>
          <a:lstStyle/>
          <a:p>
            <a:r>
              <a:rPr lang="en-US" sz="1600"/>
              <a:t>Your opening meeting, if there is one, will depend upon the audit specifics. If you</a:t>
            </a:r>
            <a:r>
              <a:rPr lang="ja-JP" altLang="en-US" sz="1600">
                <a:latin typeface="Arial"/>
              </a:rPr>
              <a:t>’</a:t>
            </a:r>
            <a:r>
              <a:rPr lang="en-US" sz="1600"/>
              <a:t>re doing an internal audit of a manufacturing area, you might hold the meeting right there - standing - at or in the area. Or - you might want to grab a conference room and more thoroughly go over the agenda and other issues.</a:t>
            </a:r>
          </a:p>
          <a:p>
            <a:r>
              <a:rPr lang="en-US" sz="1600"/>
              <a:t>The level of formality will depend upon you and your company. And the specifics. If you are doing a third party audit the meeting is typically quite formal. Formal audits almost always have agendas. In the case of an audit by a registrar you will find they have very formal, detailed agendas.</a:t>
            </a:r>
          </a:p>
        </p:txBody>
      </p:sp>
    </p:spTree>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15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21539" name="Rectangle 3"/>
          <p:cNvSpPr>
            <a:spLocks noGrp="1" noChangeArrowheads="1"/>
          </p:cNvSpPr>
          <p:nvPr>
            <p:ph type="body" idx="1"/>
          </p:nvPr>
        </p:nvSpPr>
        <p:spPr/>
        <p:txBody>
          <a:bodyPr/>
          <a:lstStyle/>
          <a:p>
            <a:r>
              <a:rPr lang="en-US" dirty="0"/>
              <a:t>Each line item in this registrar </a:t>
            </a:r>
            <a:r>
              <a:rPr lang="ja-JP" altLang="en-US" dirty="0">
                <a:latin typeface="Arial"/>
              </a:rPr>
              <a:t>‘</a:t>
            </a:r>
            <a:r>
              <a:rPr lang="en-US" dirty="0"/>
              <a:t>check list</a:t>
            </a:r>
            <a:r>
              <a:rPr lang="ja-JP" altLang="en-US" dirty="0">
                <a:latin typeface="Arial"/>
              </a:rPr>
              <a:t>’</a:t>
            </a:r>
            <a:r>
              <a:rPr lang="en-US" dirty="0"/>
              <a:t> for the introductory meeting is a discussion topic. Different auditors and registrars handle this differently. I have never seen one without a check list such as this. The biggest difference is how much </a:t>
            </a:r>
            <a:r>
              <a:rPr lang="ja-JP" altLang="en-US" dirty="0">
                <a:latin typeface="Arial"/>
              </a:rPr>
              <a:t>‘</a:t>
            </a:r>
            <a:r>
              <a:rPr lang="en-US" dirty="0"/>
              <a:t>bull</a:t>
            </a:r>
            <a:r>
              <a:rPr lang="ja-JP" altLang="en-US" dirty="0">
                <a:latin typeface="Arial"/>
              </a:rPr>
              <a:t>’</a:t>
            </a:r>
            <a:r>
              <a:rPr lang="en-US" dirty="0"/>
              <a:t> the auditor throws in. Some meetings are 20 minutes. I have seen them drag out (quite literally) into 90 minute boredom sessions</a:t>
            </a:r>
            <a:r>
              <a:rPr lang="en-US" dirty="0" smtClean="0"/>
              <a:t>.</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800" dirty="0" smtClean="0"/>
              <a:t>ISO/IEC Guide 62 </a:t>
            </a:r>
            <a:r>
              <a:rPr lang="en-US" sz="1400" dirty="0" smtClean="0"/>
              <a:t>(General requirements for bodies operating assessment and certification/registration of quality systems)</a:t>
            </a:r>
          </a:p>
          <a:p>
            <a:endParaRPr lang="en-US" dirty="0"/>
          </a:p>
        </p:txBody>
      </p:sp>
    </p:spTree>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358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2358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563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25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8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276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5267" name="Rectangle 3"/>
          <p:cNvSpPr>
            <a:spLocks noGrp="1" noChangeArrowheads="1"/>
          </p:cNvSpPr>
          <p:nvPr>
            <p:ph type="body" idx="1"/>
          </p:nvPr>
        </p:nvSpPr>
        <p:spPr/>
        <p:txBody>
          <a:bodyPr/>
          <a:lstStyle/>
          <a:p>
            <a:r>
              <a:rPr lang="en-US" sz="1400" dirty="0" smtClean="0"/>
              <a:t>A Typical Registrar</a:t>
            </a:r>
            <a:r>
              <a:rPr lang="ja-JP" altLang="en-US" sz="1400" dirty="0" smtClean="0">
                <a:latin typeface="Arial"/>
              </a:rPr>
              <a:t>’</a:t>
            </a:r>
            <a:r>
              <a:rPr lang="en-US" sz="1400" dirty="0" smtClean="0"/>
              <a:t>s Finding Record</a:t>
            </a:r>
            <a:endParaRPr lang="en-US" dirty="0"/>
          </a:p>
        </p:txBody>
      </p:sp>
    </p:spTree>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97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29731" name="Rectangle 3"/>
          <p:cNvSpPr>
            <a:spLocks noGrp="1" noChangeArrowheads="1"/>
          </p:cNvSpPr>
          <p:nvPr>
            <p:ph type="body" idx="1"/>
          </p:nvPr>
        </p:nvSpPr>
        <p:spPr/>
        <p:txBody>
          <a:bodyPr/>
          <a:lstStyle/>
          <a:p>
            <a:r>
              <a:rPr lang="en-US" dirty="0"/>
              <a:t>This is the </a:t>
            </a:r>
            <a:r>
              <a:rPr lang="en-US" dirty="0" smtClean="0"/>
              <a:t>definition of the audit nonconformance process </a:t>
            </a:r>
            <a:r>
              <a:rPr lang="en-US" dirty="0"/>
              <a:t>for this registrar.</a:t>
            </a:r>
          </a:p>
          <a:p>
            <a:endParaRPr lang="en-US" dirty="0"/>
          </a:p>
          <a:p>
            <a:r>
              <a:rPr lang="en-US" dirty="0"/>
              <a:t>For more definitions, see http://</a:t>
            </a:r>
            <a:r>
              <a:rPr lang="en-US" dirty="0" err="1"/>
              <a:t>Elsmar.com</a:t>
            </a:r>
            <a:r>
              <a:rPr lang="en-US" dirty="0"/>
              <a:t>/level2/m-</a:t>
            </a:r>
            <a:r>
              <a:rPr lang="en-US" dirty="0" err="1"/>
              <a:t>vs</a:t>
            </a:r>
            <a:r>
              <a:rPr lang="en-US" dirty="0"/>
              <a:t>-</a:t>
            </a:r>
            <a:r>
              <a:rPr lang="en-US" dirty="0" err="1" smtClean="0"/>
              <a:t>m.html</a:t>
            </a:r>
            <a:endParaRPr lang="en-US" dirty="0" smtClean="0"/>
          </a:p>
          <a:p>
            <a:endParaRPr lang="en-US"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46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54659" name="Rectangle 3"/>
          <p:cNvSpPr>
            <a:spLocks noGrp="1" noChangeArrowheads="1"/>
          </p:cNvSpPr>
          <p:nvPr>
            <p:ph type="body" idx="1"/>
          </p:nvPr>
        </p:nvSpPr>
        <p:spPr/>
        <p:txBody>
          <a:bodyPr/>
          <a:lstStyle/>
          <a:p>
            <a:r>
              <a:rPr lang="en-US"/>
              <a:t>Steps to be followed, preferably in that order. Working backwards, like documenting the plan once the audit is being done or already finished, not just shows the lack of planning but also the lack of commitment with the Audit process itself.</a:t>
            </a:r>
          </a:p>
        </p:txBody>
      </p:sp>
    </p:spTree>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77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3177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A Registrar</a:t>
            </a:r>
            <a:r>
              <a:rPr lang="ja-JP" altLang="en-US" sz="1400" dirty="0" smtClean="0">
                <a:latin typeface="Arial"/>
              </a:rPr>
              <a:t>’</a:t>
            </a:r>
            <a:r>
              <a:rPr lang="en-US" sz="1400" dirty="0" smtClean="0"/>
              <a:t>s Opening Meeting </a:t>
            </a:r>
            <a:r>
              <a:rPr lang="ja-JP" altLang="en-US" sz="1400" dirty="0" smtClean="0">
                <a:latin typeface="Arial"/>
              </a:rPr>
              <a:t>‘</a:t>
            </a:r>
            <a:r>
              <a:rPr lang="en-US" sz="1400" dirty="0" smtClean="0"/>
              <a:t>Outline</a:t>
            </a:r>
            <a:r>
              <a:rPr lang="ja-JP" altLang="en-US" sz="1400" dirty="0" smtClean="0">
                <a:latin typeface="Arial"/>
              </a:rPr>
              <a:t>’</a:t>
            </a:r>
            <a:r>
              <a:rPr lang="en-US" sz="1400" dirty="0" smtClean="0"/>
              <a:t> VI</a:t>
            </a:r>
          </a:p>
          <a:p>
            <a:endParaRPr lang="en-US" dirty="0"/>
          </a:p>
        </p:txBody>
      </p:sp>
    </p:spTree>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48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34851" name="Rectangle 3"/>
          <p:cNvSpPr>
            <a:spLocks noGrp="1" noChangeArrowheads="1"/>
          </p:cNvSpPr>
          <p:nvPr>
            <p:ph type="body" idx="1"/>
          </p:nvPr>
        </p:nvSpPr>
        <p:spPr/>
        <p:txBody>
          <a:bodyPr/>
          <a:lstStyle/>
          <a:p>
            <a:r>
              <a:rPr lang="en-US" sz="1400" dirty="0" smtClean="0">
                <a:solidFill>
                  <a:srgbClr val="000000"/>
                </a:solidFill>
              </a:rPr>
              <a:t>A Major Nonconformity </a:t>
            </a:r>
            <a:r>
              <a:rPr lang="en-US" dirty="0" smtClean="0"/>
              <a:t>Interpretation</a:t>
            </a:r>
            <a:endParaRPr lang="en-US" dirty="0"/>
          </a:p>
        </p:txBody>
      </p:sp>
    </p:spTree>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3792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Interpretations</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rgbClr val="660000"/>
                </a:solidFill>
              </a:rPr>
              <a:t>MAJOR NONCONFORMITY</a:t>
            </a:r>
            <a:endParaRPr lang="en-US" sz="1200" dirty="0" smtClean="0">
              <a:solidFill>
                <a:srgbClr val="000000"/>
              </a:solidFill>
            </a:endParaRPr>
          </a:p>
          <a:p>
            <a:endParaRPr lang="en-US" dirty="0"/>
          </a:p>
        </p:txBody>
      </p:sp>
    </p:spTree>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9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3997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Other Interpretations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rgbClr val="660000"/>
                </a:solidFill>
              </a:rPr>
              <a:t>MINOR NONCONFORMITY</a:t>
            </a:r>
            <a:endParaRPr lang="en-US" sz="1200" dirty="0" smtClean="0">
              <a:solidFill>
                <a:srgbClr val="000000"/>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20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42019" name="Rectangle 3"/>
          <p:cNvSpPr>
            <a:spLocks noGrp="1" noChangeArrowheads="1"/>
          </p:cNvSpPr>
          <p:nvPr>
            <p:ph type="body" idx="1"/>
          </p:nvPr>
        </p:nvSpPr>
        <p:spPr/>
        <p:txBody>
          <a:bodyPr/>
          <a:lstStyle/>
          <a:p>
            <a:pPr>
              <a:lnSpc>
                <a:spcPct val="80000"/>
              </a:lnSpc>
            </a:pPr>
            <a:r>
              <a:rPr lang="en-US" sz="1200" dirty="0">
                <a:solidFill>
                  <a:srgbClr val="000000"/>
                </a:solidFill>
              </a:rPr>
              <a:t>From: </a:t>
            </a:r>
            <a:r>
              <a:rPr lang="en-US" sz="1200" dirty="0"/>
              <a:t>http://</a:t>
            </a:r>
            <a:r>
              <a:rPr lang="en-US" sz="1200" dirty="0" err="1"/>
              <a:t>Elsmar.com</a:t>
            </a:r>
            <a:r>
              <a:rPr lang="en-US" sz="1200" dirty="0"/>
              <a:t>/level2/m-</a:t>
            </a:r>
            <a:r>
              <a:rPr lang="en-US" sz="1200" dirty="0" err="1"/>
              <a:t>vs</a:t>
            </a:r>
            <a:r>
              <a:rPr lang="en-US" sz="1200" dirty="0"/>
              <a:t>-</a:t>
            </a:r>
            <a:r>
              <a:rPr lang="en-US" sz="1200" dirty="0" err="1"/>
              <a:t>m.html</a:t>
            </a:r>
            <a:endParaRPr lang="en-US" sz="1200" dirty="0">
              <a:solidFill>
                <a:srgbClr val="000000"/>
              </a:solidFill>
            </a:endParaRPr>
          </a:p>
          <a:p>
            <a:pPr>
              <a:lnSpc>
                <a:spcPct val="80000"/>
              </a:lnSpc>
            </a:pPr>
            <a:r>
              <a:rPr lang="en-US" sz="1200" dirty="0">
                <a:solidFill>
                  <a:srgbClr val="000000"/>
                </a:solidFill>
              </a:rPr>
              <a:t>There's absolutely nothing in </a:t>
            </a:r>
            <a:r>
              <a:rPr lang="en-US" sz="1200" dirty="0" smtClean="0">
                <a:solidFill>
                  <a:srgbClr val="000000"/>
                </a:solidFill>
              </a:rPr>
              <a:t>ISO9001 </a:t>
            </a:r>
            <a:r>
              <a:rPr lang="en-US" sz="1200" dirty="0">
                <a:solidFill>
                  <a:srgbClr val="000000"/>
                </a:solidFill>
              </a:rPr>
              <a:t>to cover this. It's just one of those things that </a:t>
            </a:r>
            <a:r>
              <a:rPr lang="en-US" sz="1200" b="1" dirty="0">
                <a:solidFill>
                  <a:srgbClr val="660000"/>
                </a:solidFill>
              </a:rPr>
              <a:t>SLAGIATT</a:t>
            </a:r>
            <a:r>
              <a:rPr lang="en-US" sz="1200" dirty="0">
                <a:solidFill>
                  <a:srgbClr val="000000"/>
                </a:solidFill>
              </a:rPr>
              <a:t> (seemed like a good idea at the time), became standard practice, and has grown to be almost axiomatic.</a:t>
            </a:r>
          </a:p>
          <a:p>
            <a:pPr>
              <a:lnSpc>
                <a:spcPct val="80000"/>
              </a:lnSpc>
            </a:pPr>
            <a:r>
              <a:rPr lang="en-US" sz="1200" dirty="0">
                <a:solidFill>
                  <a:srgbClr val="000000"/>
                </a:solidFill>
              </a:rPr>
              <a:t>I think it grew from formal auditing practice, where a Major nonconformance was enough by itself to warrant refusal of certification/registration, a Minor was enough to insist on corrective action (and if there were enough minors, refuse certification), and an observation was not one where corrective action was mandatory.</a:t>
            </a:r>
          </a:p>
          <a:p>
            <a:pPr>
              <a:lnSpc>
                <a:spcPct val="80000"/>
              </a:lnSpc>
            </a:pPr>
            <a:r>
              <a:rPr lang="en-US" sz="1200" dirty="0">
                <a:solidFill>
                  <a:srgbClr val="000000"/>
                </a:solidFill>
              </a:rPr>
              <a:t>However, given that it had to do with what was allowed and mandated, it has little relevance in any responsible approach to internal auditing or classification of </a:t>
            </a:r>
            <a:r>
              <a:rPr lang="en-US" sz="1200" dirty="0" err="1">
                <a:solidFill>
                  <a:srgbClr val="000000"/>
                </a:solidFill>
              </a:rPr>
              <a:t>nonconformances</a:t>
            </a:r>
            <a:r>
              <a:rPr lang="en-US" sz="1200" dirty="0">
                <a:solidFill>
                  <a:srgbClr val="000000"/>
                </a:solidFill>
              </a:rPr>
              <a:t>. In internal auditing, there are either things that need to be fixed or things that don't: the things that need to be fixed can be regarded as problems, </a:t>
            </a:r>
            <a:r>
              <a:rPr lang="en-US" sz="1200" dirty="0" err="1">
                <a:solidFill>
                  <a:srgbClr val="000000"/>
                </a:solidFill>
              </a:rPr>
              <a:t>nonconformances</a:t>
            </a:r>
            <a:r>
              <a:rPr lang="en-US" sz="1200" dirty="0">
                <a:solidFill>
                  <a:srgbClr val="000000"/>
                </a:solidFill>
              </a:rPr>
              <a:t>, issues, or improvement recommendations. In classification of product/service </a:t>
            </a:r>
            <a:r>
              <a:rPr lang="en-US" sz="1200" dirty="0" err="1">
                <a:solidFill>
                  <a:srgbClr val="000000"/>
                </a:solidFill>
              </a:rPr>
              <a:t>nonconformances</a:t>
            </a:r>
            <a:r>
              <a:rPr lang="en-US" sz="1200" dirty="0">
                <a:solidFill>
                  <a:srgbClr val="000000"/>
                </a:solidFill>
              </a:rPr>
              <a:t>, I suggest only two classifications: acute, where immediate corrective action is warranted (we never want this to happen again), and chronic, where Pareto </a:t>
            </a:r>
            <a:r>
              <a:rPr lang="en-US" sz="1200" dirty="0" err="1">
                <a:solidFill>
                  <a:srgbClr val="000000"/>
                </a:solidFill>
              </a:rPr>
              <a:t>prioritisation</a:t>
            </a:r>
            <a:r>
              <a:rPr lang="en-US" sz="1200" dirty="0">
                <a:solidFill>
                  <a:srgbClr val="000000"/>
                </a:solidFill>
              </a:rPr>
              <a:t> should precede corrective action (this is happening too often).</a:t>
            </a:r>
          </a:p>
        </p:txBody>
      </p:sp>
    </p:spTree>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92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92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2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09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12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11299" name="Rectangle 3"/>
          <p:cNvSpPr>
            <a:spLocks noGrp="1" noChangeArrowheads="1"/>
          </p:cNvSpPr>
          <p:nvPr>
            <p:ph type="body" idx="1"/>
          </p:nvPr>
        </p:nvSpPr>
        <p:spPr/>
        <p:txBody>
          <a:bodyPr/>
          <a:lstStyle/>
          <a:p>
            <a:r>
              <a:rPr lang="en-US" dirty="0"/>
              <a:t>I am bringing this up because during the second audit, from the lead auditor, I kept hearing this statement: </a:t>
            </a:r>
            <a:r>
              <a:rPr lang="ja-JP" altLang="en-US" dirty="0">
                <a:latin typeface="Arial"/>
              </a:rPr>
              <a:t>“</a:t>
            </a:r>
            <a:r>
              <a:rPr lang="en-US" dirty="0"/>
              <a:t>ISO </a:t>
            </a:r>
            <a:r>
              <a:rPr lang="en-US" dirty="0" smtClean="0"/>
              <a:t>9001 </a:t>
            </a:r>
            <a:r>
              <a:rPr lang="en-US" dirty="0"/>
              <a:t>is all about performance.</a:t>
            </a:r>
            <a:r>
              <a:rPr lang="ja-JP" altLang="en-US" dirty="0">
                <a:latin typeface="Arial"/>
              </a:rPr>
              <a:t>”</a:t>
            </a:r>
            <a:r>
              <a:rPr lang="en-US" dirty="0"/>
              <a:t> He brought into the equation continuous improvement in the sense that you have to improve performance everywhere. The only problem I had with this is it sounded more and more like a consulting session.</a:t>
            </a:r>
          </a:p>
          <a:p>
            <a:r>
              <a:rPr lang="en-US" dirty="0"/>
              <a:t>At the start, the lead auditor took off like a banshee. He was almost drilling the </a:t>
            </a:r>
            <a:r>
              <a:rPr lang="en-US" dirty="0" err="1"/>
              <a:t>auditee</a:t>
            </a:r>
            <a:r>
              <a:rPr lang="en-US" dirty="0"/>
              <a:t> (this was management). His focus was on whether what the </a:t>
            </a:r>
            <a:r>
              <a:rPr lang="en-US" dirty="0" err="1"/>
              <a:t>auditee</a:t>
            </a:r>
            <a:r>
              <a:rPr lang="en-US" dirty="0"/>
              <a:t> was doing was sensible (as opposed to compliant). While the lead auditor did mellow out, the </a:t>
            </a:r>
            <a:r>
              <a:rPr lang="ja-JP" altLang="en-US" dirty="0">
                <a:latin typeface="Arial"/>
              </a:rPr>
              <a:t>‘</a:t>
            </a:r>
            <a:r>
              <a:rPr lang="en-US" dirty="0"/>
              <a:t>interview</a:t>
            </a:r>
            <a:r>
              <a:rPr lang="ja-JP" altLang="en-US" dirty="0">
                <a:latin typeface="Arial"/>
              </a:rPr>
              <a:t>’</a:t>
            </a:r>
            <a:r>
              <a:rPr lang="en-US" dirty="0"/>
              <a:t> remained somewhat contentious.</a:t>
            </a:r>
          </a:p>
          <a:p>
            <a:r>
              <a:rPr lang="en-US" dirty="0"/>
              <a:t>I have to give credit to the </a:t>
            </a:r>
            <a:r>
              <a:rPr lang="en-US" dirty="0" err="1"/>
              <a:t>auditee</a:t>
            </a:r>
            <a:r>
              <a:rPr lang="en-US" dirty="0"/>
              <a:t>. He was exceptionally bright and took all in stride. He ably answered questions and maintained a good, positive attitude and demeanor.</a:t>
            </a:r>
          </a:p>
        </p:txBody>
      </p:sp>
    </p:spTree>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34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13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022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02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2099" name="Rectangle 3"/>
          <p:cNvSpPr>
            <a:spLocks noGrp="1" noChangeArrowheads="1"/>
          </p:cNvSpPr>
          <p:nvPr>
            <p:ph type="body" idx="1"/>
          </p:nvPr>
        </p:nvSpPr>
        <p:spPr/>
        <p:txBody>
          <a:bodyPr/>
          <a:lstStyle/>
          <a:p>
            <a:r>
              <a:rPr lang="en-US"/>
              <a:t>These are the four basic phases of an audit broken down with their sub-processes.</a:t>
            </a:r>
          </a:p>
          <a:p>
            <a:pPr marL="1144588" lvl="1" indent="-171450">
              <a:buClr>
                <a:srgbClr val="A50021"/>
              </a:buClr>
              <a:buFontTx/>
              <a:buChar char="•"/>
            </a:pPr>
            <a:r>
              <a:rPr lang="en-US" sz="1400"/>
              <a:t>Preparation</a:t>
            </a:r>
          </a:p>
          <a:p>
            <a:pPr marL="1144588" lvl="1" indent="-171450">
              <a:buClr>
                <a:srgbClr val="A50021"/>
              </a:buClr>
              <a:buFontTx/>
              <a:buChar char="•"/>
            </a:pPr>
            <a:r>
              <a:rPr lang="en-US" sz="1400"/>
              <a:t>Performance</a:t>
            </a:r>
          </a:p>
          <a:p>
            <a:pPr marL="1144588" lvl="1" indent="-171450">
              <a:buClr>
                <a:srgbClr val="A50021"/>
              </a:buClr>
              <a:buFontTx/>
              <a:buChar char="•"/>
            </a:pPr>
            <a:r>
              <a:rPr lang="en-US" sz="1400"/>
              <a:t>Reporting</a:t>
            </a:r>
          </a:p>
          <a:p>
            <a:pPr marL="1144588" lvl="1" indent="-171450">
              <a:buClr>
                <a:srgbClr val="A50021"/>
              </a:buClr>
              <a:buFontTx/>
              <a:buChar char="•"/>
            </a:pPr>
            <a:r>
              <a:rPr lang="en-US" sz="1400"/>
              <a:t>Follow-up</a:t>
            </a:r>
          </a:p>
        </p:txBody>
      </p:sp>
    </p:spTree>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12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227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22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52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652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3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43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34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53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63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637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739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73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84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841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944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8944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67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56707" name="Rectangle 3"/>
          <p:cNvSpPr>
            <a:spLocks noGrp="1" noChangeArrowheads="1"/>
          </p:cNvSpPr>
          <p:nvPr>
            <p:ph type="body" idx="1"/>
          </p:nvPr>
        </p:nvSpPr>
        <p:spPr/>
        <p:txBody>
          <a:bodyPr/>
          <a:lstStyle/>
          <a:p>
            <a:r>
              <a:rPr lang="en-US"/>
              <a:t>While a lot is said about preparation and other aspects of auditing, most people only see this part of the picture. Planning for the audit is seldom thought about because it is rarely seen. However, preparation for the audit may take as long as the audit itself. This is less of an issue with registrar audits and even less so with small companies. But when you have a large company, pre-audit coordinating, for example, can be a nightmare.</a:t>
            </a:r>
          </a:p>
          <a:p>
            <a:r>
              <a:rPr lang="en-US"/>
              <a:t>Making up check lists can also be a problem, and also take up some time. But for most companies doing internal audits, once a check list is made up, with consideration to the company</a:t>
            </a:r>
            <a:r>
              <a:rPr lang="ja-JP" altLang="en-US">
                <a:latin typeface="Arial"/>
              </a:rPr>
              <a:t>’</a:t>
            </a:r>
            <a:r>
              <a:rPr lang="en-US"/>
              <a:t>s audit system, it will not change very often so the issue is typically one of being time consuming only prior to the first round of audits.</a:t>
            </a:r>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046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046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14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14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25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ChangeArrowheads="1"/>
          </p:cNvSpPr>
          <p:nvPr>
            <p:ph type="body" idx="1"/>
          </p:nvPr>
        </p:nvSpPr>
        <p:spPr>
          <a:ln/>
        </p:spPr>
        <p:txBody>
          <a:bodyPr/>
          <a:lstStyle/>
          <a:p>
            <a:endParaRPr lang="en-US"/>
          </a:p>
        </p:txBody>
      </p:sp>
      <p:sp>
        <p:nvSpPr>
          <p:cNvPr id="87043" name="Rectangle 3"/>
          <p:cNvSpPr>
            <a:spLocks noGrp="1" noRot="1" noChangeAspect="1" noChangeArrowheads="1" noTextEdit="1"/>
          </p:cNvSpPr>
          <p:nvPr>
            <p:ph type="sldImg"/>
          </p:nvPr>
        </p:nvSpPr>
        <p:spPr>
          <a:xfrm>
            <a:off x="622300" y="228600"/>
            <a:ext cx="5689600" cy="4267200"/>
          </a:xfrm>
          <a:ln cap="flat"/>
          <a:extLst>
            <a:ext uri="{FAA26D3D-D897-4be2-8F04-BA451C77F1D7}">
              <ma14:placeholderFlag xmlns:ma14="http://schemas.microsoft.com/office/mac/drawingml/2011/main" val="1"/>
            </a:ext>
          </a:extLst>
        </p:spPr>
      </p:sp>
    </p:spTree>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5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35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6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4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558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55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6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66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763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62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629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2883" name="Rectangle 3"/>
          <p:cNvSpPr>
            <a:spLocks noGrp="1" noChangeArrowheads="1"/>
          </p:cNvSpPr>
          <p:nvPr>
            <p:ph type="body" idx="1"/>
          </p:nvPr>
        </p:nvSpPr>
        <p:spPr/>
        <p:txBody>
          <a:bodyPr/>
          <a:lstStyle/>
          <a:p>
            <a:r>
              <a:rPr lang="en-US" sz="1500">
                <a:solidFill>
                  <a:srgbClr val="000000"/>
                </a:solidFill>
                <a:latin typeface="Verdana" charset="0"/>
              </a:rPr>
              <a:t>The </a:t>
            </a:r>
            <a:r>
              <a:rPr lang="ja-JP" altLang="en-US" sz="1500">
                <a:solidFill>
                  <a:srgbClr val="000000"/>
                </a:solidFill>
                <a:latin typeface="Arial"/>
              </a:rPr>
              <a:t>‘</a:t>
            </a:r>
            <a:r>
              <a:rPr lang="en-US" sz="1500">
                <a:solidFill>
                  <a:srgbClr val="000000"/>
                </a:solidFill>
                <a:latin typeface="Verdana" charset="0"/>
              </a:rPr>
              <a:t>formal</a:t>
            </a:r>
            <a:r>
              <a:rPr lang="ja-JP" altLang="en-US" sz="1500">
                <a:solidFill>
                  <a:srgbClr val="000000"/>
                </a:solidFill>
                <a:latin typeface="Arial"/>
              </a:rPr>
              <a:t>’</a:t>
            </a:r>
            <a:r>
              <a:rPr lang="en-US" sz="1500">
                <a:solidFill>
                  <a:srgbClr val="000000"/>
                </a:solidFill>
                <a:latin typeface="Verdana" charset="0"/>
              </a:rPr>
              <a:t> definition.</a:t>
            </a:r>
          </a:p>
        </p:txBody>
      </p:sp>
    </p:spTree>
  </p:cSld>
  <p:clrMapOvr>
    <a:masterClrMapping/>
  </p:clrMapOvr>
</p:notes>
</file>

<file path=ppt/notesSlides/notesSlide1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86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86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73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731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Nonconformance Reports</a:t>
            </a:r>
          </a:p>
          <a:p>
            <a:endParaRPr lang="en-US" dirty="0"/>
          </a:p>
        </p:txBody>
      </p:sp>
    </p:spTree>
  </p:cSld>
  <p:clrMapOvr>
    <a:masterClrMapping/>
  </p:clrMapOvr>
</p:notes>
</file>

<file path=ppt/notesSlides/notesSlide1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9968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Writing Nonconformance Reports</a:t>
            </a:r>
          </a:p>
          <a:p>
            <a:endParaRPr lang="en-US" dirty="0"/>
          </a:p>
        </p:txBody>
      </p:sp>
    </p:spTree>
  </p:cSld>
  <p:clrMapOvr>
    <a:masterClrMapping/>
  </p:clrMapOvr>
</p:notes>
</file>

<file path=ppt/notesSlides/notesSlide1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07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17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173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27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48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82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582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68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1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787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787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0835" name="Rectangle 3"/>
          <p:cNvSpPr>
            <a:spLocks noGrp="1" noChangeArrowheads="1"/>
          </p:cNvSpPr>
          <p:nvPr>
            <p:ph type="body" idx="1"/>
          </p:nvPr>
        </p:nvSpPr>
        <p:spPr/>
        <p:txBody>
          <a:bodyPr/>
          <a:lstStyle/>
          <a:p>
            <a:r>
              <a:rPr lang="en-US"/>
              <a:t>Don</a:t>
            </a:r>
            <a:r>
              <a:rPr lang="ja-JP" altLang="en-US">
                <a:latin typeface="Arial"/>
              </a:rPr>
              <a:t>’</a:t>
            </a:r>
            <a:r>
              <a:rPr lang="en-US"/>
              <a:t>t be caught with your pants down! Run your business as if there will be an audit every day.</a:t>
            </a:r>
          </a:p>
          <a:p>
            <a:endParaRPr lang="en-US"/>
          </a:p>
          <a:p>
            <a:r>
              <a:rPr lang="en-US"/>
              <a:t>It is my humble opinion that well run businesses do not need audits. However, then comes the real world. I must admit that I cannot remember having been a business where audits were not beneficial - WHEN DONE CORRECTLY.</a:t>
            </a:r>
          </a:p>
          <a:p>
            <a:endParaRPr lang="en-US"/>
          </a:p>
          <a:p>
            <a:r>
              <a:rPr lang="en-US"/>
              <a:t>I give credit to scheduled audits (at least in some companies) for ensuring a </a:t>
            </a:r>
            <a:r>
              <a:rPr lang="ja-JP" altLang="en-US">
                <a:latin typeface="Arial"/>
              </a:rPr>
              <a:t>‘</a:t>
            </a:r>
            <a:r>
              <a:rPr lang="en-US"/>
              <a:t>certain</a:t>
            </a:r>
            <a:r>
              <a:rPr lang="ja-JP" altLang="en-US">
                <a:latin typeface="Arial"/>
              </a:rPr>
              <a:t>’</a:t>
            </a:r>
            <a:r>
              <a:rPr lang="en-US"/>
              <a:t> level of discipline in performance.</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4147" name="Rectangle 3"/>
          <p:cNvSpPr>
            <a:spLocks noGrp="1" noChangeArrowheads="1"/>
          </p:cNvSpPr>
          <p:nvPr>
            <p:ph type="body" idx="1"/>
          </p:nvPr>
        </p:nvSpPr>
        <p:spPr/>
        <p:txBody>
          <a:bodyPr/>
          <a:lstStyle/>
          <a:p>
            <a:r>
              <a:rPr lang="en-US"/>
              <a:t>Folks, auditing is </a:t>
            </a:r>
            <a:r>
              <a:rPr lang="en-US" b="1">
                <a:solidFill>
                  <a:srgbClr val="B90120"/>
                </a:solidFill>
              </a:rPr>
              <a:t>ALL</a:t>
            </a:r>
            <a:r>
              <a:rPr lang="en-US"/>
              <a:t> about </a:t>
            </a:r>
            <a:r>
              <a:rPr lang="en-US" b="1">
                <a:solidFill>
                  <a:srgbClr val="B90120"/>
                </a:solidFill>
              </a:rPr>
              <a:t>Objective Evidence</a:t>
            </a:r>
            <a:r>
              <a:rPr lang="en-US"/>
              <a:t>. As in a police investigation, you have to have evidence and it has to be objective. I cannot say this often enough.</a:t>
            </a:r>
          </a:p>
          <a:p>
            <a:r>
              <a:rPr lang="en-US">
                <a:solidFill>
                  <a:srgbClr val="000066"/>
                </a:solidFill>
              </a:rPr>
              <a:t>It should be noted that at times there will be a question as to whether or not the auditor</a:t>
            </a:r>
            <a:r>
              <a:rPr lang="ja-JP" altLang="en-US">
                <a:solidFill>
                  <a:srgbClr val="000066"/>
                </a:solidFill>
                <a:latin typeface="Arial"/>
              </a:rPr>
              <a:t>’</a:t>
            </a:r>
            <a:r>
              <a:rPr lang="en-US">
                <a:solidFill>
                  <a:srgbClr val="000066"/>
                </a:solidFill>
              </a:rPr>
              <a:t>s </a:t>
            </a:r>
            <a:r>
              <a:rPr lang="ja-JP" altLang="en-US">
                <a:solidFill>
                  <a:srgbClr val="000066"/>
                </a:solidFill>
                <a:latin typeface="Arial"/>
              </a:rPr>
              <a:t>‘</a:t>
            </a:r>
            <a:r>
              <a:rPr lang="en-US">
                <a:solidFill>
                  <a:srgbClr val="000066"/>
                </a:solidFill>
              </a:rPr>
              <a:t>finding</a:t>
            </a:r>
            <a:r>
              <a:rPr lang="ja-JP" altLang="en-US">
                <a:solidFill>
                  <a:srgbClr val="000066"/>
                </a:solidFill>
                <a:latin typeface="Arial"/>
              </a:rPr>
              <a:t>’</a:t>
            </a:r>
            <a:r>
              <a:rPr lang="en-US">
                <a:solidFill>
                  <a:srgbClr val="000066"/>
                </a:solidFill>
              </a:rPr>
              <a:t> is, in fact, a nonconformance.</a:t>
            </a:r>
            <a:r>
              <a:rPr lang="en-US"/>
              <a:t> Typically it is written up and a determination of its validity made later.</a:t>
            </a:r>
          </a:p>
          <a:p>
            <a:r>
              <a:rPr lang="en-US" b="1">
                <a:solidFill>
                  <a:srgbClr val="B90120"/>
                </a:solidFill>
              </a:rPr>
              <a:t>At the time of the finding, the most important part is that everyone agree on the facts and evidence</a:t>
            </a:r>
            <a:r>
              <a:rPr lang="en-US"/>
              <a:t> which are in the spot light. I have seen many instances where a finding was written up only to be later </a:t>
            </a:r>
            <a:r>
              <a:rPr lang="ja-JP" altLang="en-US">
                <a:latin typeface="Arial"/>
              </a:rPr>
              <a:t>‘</a:t>
            </a:r>
            <a:r>
              <a:rPr lang="en-US"/>
              <a:t>dismissed</a:t>
            </a:r>
            <a:r>
              <a:rPr lang="ja-JP" altLang="en-US">
                <a:latin typeface="Arial"/>
              </a:rPr>
              <a:t>’</a:t>
            </a:r>
            <a:r>
              <a:rPr lang="en-US"/>
              <a:t>. It may be an interpretative issue. Something may be </a:t>
            </a:r>
            <a:r>
              <a:rPr lang="ja-JP" altLang="en-US">
                <a:latin typeface="Arial"/>
              </a:rPr>
              <a:t>‘</a:t>
            </a:r>
            <a:r>
              <a:rPr lang="en-US"/>
              <a:t>found</a:t>
            </a:r>
            <a:r>
              <a:rPr lang="ja-JP" altLang="en-US">
                <a:latin typeface="Arial"/>
              </a:rPr>
              <a:t>’</a:t>
            </a:r>
            <a:r>
              <a:rPr lang="en-US"/>
              <a:t> which </a:t>
            </a:r>
            <a:r>
              <a:rPr lang="ja-JP" altLang="en-US">
                <a:latin typeface="Arial"/>
              </a:rPr>
              <a:t>‘</a:t>
            </a:r>
            <a:r>
              <a:rPr lang="en-US"/>
              <a:t>clarifies</a:t>
            </a:r>
            <a:r>
              <a:rPr lang="ja-JP" altLang="en-US">
                <a:latin typeface="Arial"/>
              </a:rPr>
              <a:t>’</a:t>
            </a:r>
            <a:r>
              <a:rPr lang="en-US"/>
              <a:t> why something was done as it was. Many things can invalidate a finding - every </a:t>
            </a:r>
            <a:r>
              <a:rPr lang="ja-JP" altLang="en-US">
                <a:latin typeface="Arial"/>
              </a:rPr>
              <a:t>‘</a:t>
            </a:r>
            <a:r>
              <a:rPr lang="en-US"/>
              <a:t>finding</a:t>
            </a:r>
            <a:r>
              <a:rPr lang="ja-JP" altLang="en-US">
                <a:latin typeface="Arial"/>
              </a:rPr>
              <a:t>’</a:t>
            </a:r>
            <a:r>
              <a:rPr lang="en-US"/>
              <a:t> is different so there is no way to list them all here.</a:t>
            </a:r>
          </a:p>
        </p:txBody>
      </p:sp>
    </p:spTree>
  </p:cSld>
  <p:clrMapOvr>
    <a:masterClrMapping/>
  </p:clrMapOvr>
</p:notes>
</file>

<file path=ppt/notesSlides/notesSlide2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88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088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8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78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21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32131" name="Rectangle 3"/>
          <p:cNvSpPr>
            <a:spLocks noGrp="1" noChangeArrowheads="1"/>
          </p:cNvSpPr>
          <p:nvPr>
            <p:ph type="body" idx="1"/>
          </p:nvPr>
        </p:nvSpPr>
        <p:spPr/>
        <p:txBody>
          <a:bodyPr/>
          <a:lstStyle/>
          <a:p>
            <a:r>
              <a:rPr lang="en-US"/>
              <a:t>One way to ensure that everyone understands and retains a good perspective on the intent of a management system audit, is to develop an audit mission statement. A two or three sentence statement that captures the positive and constructive intent of your company's audit program can help keep the auditor and auditee on track.</a:t>
            </a:r>
          </a:p>
          <a:p>
            <a:endParaRPr lang="en-US"/>
          </a:p>
          <a:p>
            <a:r>
              <a:rPr lang="en-US"/>
              <a:t>Finally, Quality System audits are </a:t>
            </a:r>
            <a:r>
              <a:rPr lang="en-US" sz="1600" b="1">
                <a:solidFill>
                  <a:srgbClr val="B90120"/>
                </a:solidFill>
              </a:rPr>
              <a:t>not</a:t>
            </a:r>
            <a:r>
              <a:rPr lang="en-US">
                <a:solidFill>
                  <a:srgbClr val="B90120"/>
                </a:solidFill>
              </a:rPr>
              <a:t> surprise audits</a:t>
            </a:r>
            <a:r>
              <a:rPr lang="en-US"/>
              <a:t>! They are planned and everyone knows when it will happen, and what elements or departments will be audited.  There should be no surprises, as this tends to foster mistrust towards the audit process, and a feeling of "them versus us" between your company and the auditors.</a:t>
            </a:r>
          </a:p>
        </p:txBody>
      </p:sp>
    </p:spTree>
  </p:cSld>
  <p:clrMapOvr>
    <a:masterClrMapping/>
  </p:clrMapOvr>
</p:notes>
</file>

<file path=ppt/notesSlides/notesSlide2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47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1475" name="Rectangle 3"/>
          <p:cNvSpPr>
            <a:spLocks noGrp="1" noChangeArrowheads="1"/>
          </p:cNvSpPr>
          <p:nvPr>
            <p:ph type="body" idx="1"/>
          </p:nvPr>
        </p:nvSpPr>
        <p:spPr/>
        <p:txBody>
          <a:bodyPr/>
          <a:lstStyle/>
          <a:p>
            <a:r>
              <a:rPr lang="en-US"/>
              <a:t>This is something everyone should know with respect to documentation they are responsible for.</a:t>
            </a:r>
          </a:p>
          <a:p>
            <a:r>
              <a:rPr lang="en-US"/>
              <a:t>Everyone MUST understand the basics of what controlled documents are all about.</a:t>
            </a:r>
          </a:p>
          <a:p>
            <a:r>
              <a:rPr lang="en-US"/>
              <a:t>Everyone should have a basic understanding of what they have to do to effect a change in a document.</a:t>
            </a:r>
          </a:p>
        </p:txBody>
      </p:sp>
    </p:spTree>
  </p:cSld>
  <p:clrMapOvr>
    <a:masterClrMapping/>
  </p:clrMapOvr>
</p:notes>
</file>

<file path=ppt/notesSlides/notesSlide2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24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2499" name="Rectangle 3"/>
          <p:cNvSpPr>
            <a:spLocks noGrp="1" noChangeArrowheads="1"/>
          </p:cNvSpPr>
          <p:nvPr>
            <p:ph type="body" idx="1"/>
          </p:nvPr>
        </p:nvSpPr>
        <p:spPr/>
        <p:txBody>
          <a:bodyPr/>
          <a:lstStyle/>
          <a:p>
            <a:r>
              <a:rPr lang="en-US" sz="1200"/>
              <a:t>This really addresses outside auditors, or fears thereof, more than internal audits. I include this slide for those of you who are preparing folks for their </a:t>
            </a:r>
            <a:r>
              <a:rPr lang="ja-JP" altLang="en-US" sz="1200">
                <a:latin typeface="Arial"/>
              </a:rPr>
              <a:t>‘</a:t>
            </a:r>
            <a:r>
              <a:rPr lang="en-US" sz="1200"/>
              <a:t>first</a:t>
            </a:r>
            <a:r>
              <a:rPr lang="ja-JP" altLang="en-US" sz="1200">
                <a:latin typeface="Arial"/>
              </a:rPr>
              <a:t>’</a:t>
            </a:r>
            <a:r>
              <a:rPr lang="en-US" sz="1200"/>
              <a:t> external audit. Many people have a real fear of auditors. Even some who have experienced many audits. For some people it</a:t>
            </a:r>
            <a:r>
              <a:rPr lang="ja-JP" altLang="en-US" sz="1200">
                <a:latin typeface="Arial"/>
              </a:rPr>
              <a:t>’</a:t>
            </a:r>
            <a:r>
              <a:rPr lang="en-US" sz="1200"/>
              <a:t>s like taking a test. As we all know, there are some </a:t>
            </a:r>
            <a:r>
              <a:rPr lang="ja-JP" altLang="en-US" sz="1200">
                <a:latin typeface="Arial"/>
              </a:rPr>
              <a:t>‘</a:t>
            </a:r>
            <a:r>
              <a:rPr lang="en-US" sz="1200"/>
              <a:t>good</a:t>
            </a:r>
            <a:r>
              <a:rPr lang="ja-JP" altLang="en-US" sz="1200">
                <a:latin typeface="Arial"/>
              </a:rPr>
              <a:t>’</a:t>
            </a:r>
            <a:r>
              <a:rPr lang="en-US" sz="1200"/>
              <a:t> test takers, and some </a:t>
            </a:r>
            <a:r>
              <a:rPr lang="ja-JP" altLang="en-US" sz="1200">
                <a:latin typeface="Arial"/>
              </a:rPr>
              <a:t>‘</a:t>
            </a:r>
            <a:r>
              <a:rPr lang="en-US" sz="1200"/>
              <a:t>bad</a:t>
            </a:r>
            <a:r>
              <a:rPr lang="ja-JP" altLang="en-US" sz="1200">
                <a:latin typeface="Arial"/>
              </a:rPr>
              <a:t>’</a:t>
            </a:r>
            <a:r>
              <a:rPr lang="en-US" sz="1200"/>
              <a:t> test takers. Ensure that everyone is as </a:t>
            </a:r>
            <a:r>
              <a:rPr lang="ja-JP" altLang="en-US" sz="1200">
                <a:latin typeface="Arial"/>
              </a:rPr>
              <a:t>‘</a:t>
            </a:r>
            <a:r>
              <a:rPr lang="en-US" sz="1200"/>
              <a:t>relaxed</a:t>
            </a:r>
            <a:r>
              <a:rPr lang="ja-JP" altLang="en-US" sz="1200">
                <a:latin typeface="Arial"/>
              </a:rPr>
              <a:t>’</a:t>
            </a:r>
            <a:r>
              <a:rPr lang="en-US" sz="1200"/>
              <a:t> as possible.</a:t>
            </a:r>
          </a:p>
          <a:p>
            <a:r>
              <a:rPr lang="en-US" sz="1200"/>
              <a:t>At one larger client, during the registration audit, 2 people became so upset whilst being interviewed that they broke down and had to be taken to the local hospital. No kidding. And it wasn</a:t>
            </a:r>
            <a:r>
              <a:rPr lang="ja-JP" altLang="en-US" sz="1200">
                <a:latin typeface="Arial"/>
              </a:rPr>
              <a:t>’</a:t>
            </a:r>
            <a:r>
              <a:rPr lang="en-US" sz="1200"/>
              <a:t>t an evil auditor. They were just very scared people. I try to tell folks to remember that they do their jobs every day and since the3 auditor can only ask questions about what they do, and not what others do, it</a:t>
            </a:r>
            <a:r>
              <a:rPr lang="ja-JP" altLang="en-US" sz="1200">
                <a:latin typeface="Arial"/>
              </a:rPr>
              <a:t>’</a:t>
            </a:r>
            <a:r>
              <a:rPr lang="en-US" sz="1200"/>
              <a:t>s an easy test. Heck, they do the same stuff every day for the most part.</a:t>
            </a:r>
          </a:p>
          <a:p>
            <a:r>
              <a:rPr lang="en-US" sz="1200"/>
              <a:t>This is, of course, easy to tell someone. That doesn</a:t>
            </a:r>
            <a:r>
              <a:rPr lang="ja-JP" altLang="en-US" sz="1200">
                <a:latin typeface="Arial"/>
              </a:rPr>
              <a:t>’</a:t>
            </a:r>
            <a:r>
              <a:rPr lang="en-US" sz="1200"/>
              <a:t>t mean they</a:t>
            </a:r>
            <a:r>
              <a:rPr lang="ja-JP" altLang="en-US" sz="1200">
                <a:latin typeface="Arial"/>
              </a:rPr>
              <a:t>’</a:t>
            </a:r>
            <a:r>
              <a:rPr lang="en-US" sz="1200"/>
              <a:t>ll take it to heart, but it may help alleviate some apprehension.</a:t>
            </a:r>
          </a:p>
        </p:txBody>
      </p:sp>
    </p:spTree>
  </p:cSld>
  <p:clrMapOvr>
    <a:masterClrMapping/>
  </p:clrMapOvr>
</p:notes>
</file>

<file path=ppt/notesSlides/notesSlide2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35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3523" name="Rectangle 3"/>
          <p:cNvSpPr>
            <a:spLocks noGrp="1" noChangeArrowheads="1"/>
          </p:cNvSpPr>
          <p:nvPr>
            <p:ph type="body" idx="1"/>
          </p:nvPr>
        </p:nvSpPr>
        <p:spPr/>
        <p:txBody>
          <a:bodyPr/>
          <a:lstStyle/>
          <a:p>
            <a:r>
              <a:rPr lang="en-US" sz="1600"/>
              <a:t>The auditors are looking to se what people are doing and, as stated above, it</a:t>
            </a:r>
            <a:r>
              <a:rPr lang="ja-JP" altLang="en-US" sz="1600">
                <a:latin typeface="Arial"/>
              </a:rPr>
              <a:t>’</a:t>
            </a:r>
            <a:r>
              <a:rPr lang="en-US" sz="1600"/>
              <a:t>s pretty simple stuff. After a registration audit, I have heard every time, from many people, the same thing:</a:t>
            </a:r>
          </a:p>
          <a:p>
            <a:endParaRPr lang="en-US" sz="1600"/>
          </a:p>
          <a:p>
            <a:r>
              <a:rPr lang="ja-JP" altLang="en-US" sz="1600">
                <a:latin typeface="Arial"/>
              </a:rPr>
              <a:t>“</a:t>
            </a:r>
            <a:r>
              <a:rPr lang="en-US" sz="1600"/>
              <a:t>Is that all there is to it?</a:t>
            </a:r>
            <a:r>
              <a:rPr lang="ja-JP" altLang="en-US" sz="1600">
                <a:latin typeface="Arial"/>
              </a:rPr>
              <a:t>”</a:t>
            </a:r>
            <a:endParaRPr lang="en-US" sz="1600"/>
          </a:p>
          <a:p>
            <a:endParaRPr lang="en-US" sz="1600"/>
          </a:p>
          <a:p>
            <a:r>
              <a:rPr lang="en-US" sz="1600"/>
              <a:t>If you</a:t>
            </a:r>
            <a:r>
              <a:rPr lang="ja-JP" altLang="en-US" sz="1600">
                <a:latin typeface="Arial"/>
              </a:rPr>
              <a:t>’</a:t>
            </a:r>
            <a:r>
              <a:rPr lang="en-US" sz="1600"/>
              <a:t>re prepared, when the </a:t>
            </a:r>
            <a:r>
              <a:rPr lang="ja-JP" altLang="en-US" sz="1600">
                <a:latin typeface="Arial"/>
              </a:rPr>
              <a:t>‘</a:t>
            </a:r>
            <a:r>
              <a:rPr lang="en-US" sz="1600"/>
              <a:t>test</a:t>
            </a:r>
            <a:r>
              <a:rPr lang="ja-JP" altLang="en-US" sz="1600">
                <a:latin typeface="Arial"/>
              </a:rPr>
              <a:t>’</a:t>
            </a:r>
            <a:r>
              <a:rPr lang="en-US" sz="1600"/>
              <a:t> is over - Yes. Yes. Yes. That</a:t>
            </a:r>
            <a:r>
              <a:rPr lang="ja-JP" altLang="en-US" sz="1600">
                <a:latin typeface="Arial"/>
              </a:rPr>
              <a:t>’</a:t>
            </a:r>
            <a:r>
              <a:rPr lang="en-US" sz="1600"/>
              <a:t>s all there is to it.</a:t>
            </a:r>
          </a:p>
        </p:txBody>
      </p:sp>
    </p:spTree>
  </p:cSld>
  <p:clrMapOvr>
    <a:masterClrMapping/>
  </p:clrMapOvr>
</p:notes>
</file>

<file path=ppt/notesSlides/notesSlide2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454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454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55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5571" name="Rectangle 3"/>
          <p:cNvSpPr>
            <a:spLocks noGrp="1" noChangeArrowheads="1"/>
          </p:cNvSpPr>
          <p:nvPr>
            <p:ph type="body" idx="1"/>
          </p:nvPr>
        </p:nvSpPr>
        <p:spPr/>
        <p:txBody>
          <a:bodyPr/>
          <a:lstStyle/>
          <a:p>
            <a:r>
              <a:rPr lang="en-US" b="1">
                <a:solidFill>
                  <a:srgbClr val="B90120"/>
                </a:solidFill>
              </a:rPr>
              <a:t>One very important thing to remember here is to keep the size of the </a:t>
            </a:r>
            <a:r>
              <a:rPr lang="ja-JP" altLang="en-US" b="1">
                <a:solidFill>
                  <a:srgbClr val="B90120"/>
                </a:solidFill>
                <a:latin typeface="Arial"/>
              </a:rPr>
              <a:t>‘</a:t>
            </a:r>
            <a:r>
              <a:rPr lang="en-US" b="1">
                <a:solidFill>
                  <a:srgbClr val="B90120"/>
                </a:solidFill>
              </a:rPr>
              <a:t>gang</a:t>
            </a:r>
            <a:r>
              <a:rPr lang="ja-JP" altLang="en-US" b="1">
                <a:solidFill>
                  <a:srgbClr val="B90120"/>
                </a:solidFill>
                <a:latin typeface="Arial"/>
              </a:rPr>
              <a:t>’</a:t>
            </a:r>
            <a:r>
              <a:rPr lang="en-US" b="1">
                <a:solidFill>
                  <a:srgbClr val="B90120"/>
                </a:solidFill>
              </a:rPr>
              <a:t> as small as possible.</a:t>
            </a:r>
            <a:r>
              <a:rPr lang="en-US"/>
              <a:t> During audits at some companies, </a:t>
            </a:r>
            <a:r>
              <a:rPr lang="ja-JP" altLang="en-US">
                <a:latin typeface="Arial"/>
              </a:rPr>
              <a:t>‘</a:t>
            </a:r>
            <a:r>
              <a:rPr lang="en-US"/>
              <a:t>gangs</a:t>
            </a:r>
            <a:r>
              <a:rPr lang="ja-JP" altLang="en-US">
                <a:latin typeface="Arial"/>
              </a:rPr>
              <a:t>’</a:t>
            </a:r>
            <a:r>
              <a:rPr lang="en-US"/>
              <a:t> tend to develop. You have at least 3 people to begin with, but then someone will drift over and sorta stand there - just to listen in, of course. Then another, and then - well, you get the idea. Next thing you know you have a </a:t>
            </a:r>
            <a:r>
              <a:rPr lang="ja-JP" altLang="en-US">
                <a:latin typeface="Arial"/>
              </a:rPr>
              <a:t>‘</a:t>
            </a:r>
            <a:r>
              <a:rPr lang="en-US"/>
              <a:t>gang</a:t>
            </a:r>
            <a:r>
              <a:rPr lang="ja-JP" altLang="en-US">
                <a:latin typeface="Arial"/>
              </a:rPr>
              <a:t>’</a:t>
            </a:r>
            <a:r>
              <a:rPr lang="en-US"/>
              <a:t>.</a:t>
            </a:r>
          </a:p>
          <a:p>
            <a:r>
              <a:rPr lang="en-US"/>
              <a:t>Then the questions start. Someone asks something like </a:t>
            </a:r>
            <a:r>
              <a:rPr lang="ja-JP" altLang="en-US">
                <a:latin typeface="Arial"/>
              </a:rPr>
              <a:t>“</a:t>
            </a:r>
            <a:r>
              <a:rPr lang="en-US"/>
              <a:t>Would it be OK if I keep mine in a file drawer…?</a:t>
            </a:r>
            <a:r>
              <a:rPr lang="ja-JP" altLang="en-US">
                <a:latin typeface="Arial"/>
              </a:rPr>
              <a:t>”</a:t>
            </a:r>
            <a:r>
              <a:rPr lang="en-US"/>
              <a:t> The question is from one of the </a:t>
            </a:r>
            <a:r>
              <a:rPr lang="ja-JP" altLang="en-US">
                <a:latin typeface="Arial"/>
              </a:rPr>
              <a:t>‘</a:t>
            </a:r>
            <a:r>
              <a:rPr lang="en-US"/>
              <a:t>listeners</a:t>
            </a:r>
            <a:r>
              <a:rPr lang="ja-JP" altLang="en-US">
                <a:latin typeface="Arial"/>
              </a:rPr>
              <a:t>’</a:t>
            </a:r>
            <a:r>
              <a:rPr lang="en-US"/>
              <a:t> who just </a:t>
            </a:r>
            <a:r>
              <a:rPr lang="ja-JP" altLang="en-US">
                <a:latin typeface="Arial"/>
              </a:rPr>
              <a:t>‘</a:t>
            </a:r>
            <a:r>
              <a:rPr lang="en-US"/>
              <a:t>dropped by to listen</a:t>
            </a:r>
            <a:r>
              <a:rPr lang="ja-JP" altLang="en-US">
                <a:latin typeface="Arial"/>
              </a:rPr>
              <a:t>’</a:t>
            </a:r>
            <a:r>
              <a:rPr lang="en-US"/>
              <a:t>. Next thing you know there</a:t>
            </a:r>
            <a:r>
              <a:rPr lang="ja-JP" altLang="en-US">
                <a:latin typeface="Arial"/>
              </a:rPr>
              <a:t>’</a:t>
            </a:r>
            <a:r>
              <a:rPr lang="en-US"/>
              <a:t>s a near riot. People talking to each other, etc.</a:t>
            </a:r>
          </a:p>
          <a:p>
            <a:r>
              <a:rPr lang="en-US"/>
              <a:t>The situation is often tense enough without disruptions and a </a:t>
            </a:r>
            <a:r>
              <a:rPr lang="ja-JP" altLang="en-US">
                <a:latin typeface="Arial"/>
              </a:rPr>
              <a:t>‘</a:t>
            </a:r>
            <a:r>
              <a:rPr lang="en-US"/>
              <a:t>gang</a:t>
            </a:r>
            <a:r>
              <a:rPr lang="ja-JP" altLang="en-US">
                <a:latin typeface="Arial"/>
              </a:rPr>
              <a:t>’</a:t>
            </a:r>
            <a:r>
              <a:rPr lang="en-US"/>
              <a:t>. Let the auditor do his/her job. </a:t>
            </a:r>
            <a:r>
              <a:rPr lang="en-US" sz="1600" b="1">
                <a:solidFill>
                  <a:srgbClr val="B90120"/>
                </a:solidFill>
              </a:rPr>
              <a:t>Keep the group small</a:t>
            </a:r>
            <a:r>
              <a:rPr lang="en-US"/>
              <a:t> and keep on the agenda.</a:t>
            </a:r>
          </a:p>
        </p:txBody>
      </p:sp>
    </p:spTree>
  </p:cSld>
  <p:clrMapOvr>
    <a:masterClrMapping/>
  </p:clrMapOvr>
</p:notes>
</file>

<file path=ppt/notesSlides/notesSlide2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59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6595" name="Rectangle 3"/>
          <p:cNvSpPr>
            <a:spLocks noGrp="1" noChangeArrowheads="1"/>
          </p:cNvSpPr>
          <p:nvPr>
            <p:ph type="body" idx="1"/>
          </p:nvPr>
        </p:nvSpPr>
        <p:spPr/>
        <p:txBody>
          <a:bodyPr/>
          <a:lstStyle/>
          <a:p>
            <a:r>
              <a:rPr lang="en-US" sz="1600"/>
              <a:t>You can use this slide to explain to your employees what the different types of audits are - assuming you plan to prep everyone. Some companies have been through many, many audits and explanations may not be necessary. But if your company has never gone through a major audit before, you might want to prep them with some </a:t>
            </a:r>
            <a:r>
              <a:rPr lang="ja-JP" altLang="en-US" sz="1600">
                <a:latin typeface="Arial"/>
              </a:rPr>
              <a:t>‘</a:t>
            </a:r>
            <a:r>
              <a:rPr lang="en-US" sz="1600"/>
              <a:t>general</a:t>
            </a:r>
            <a:r>
              <a:rPr lang="ja-JP" altLang="en-US" sz="1600">
                <a:latin typeface="Arial"/>
              </a:rPr>
              <a:t>’</a:t>
            </a:r>
            <a:r>
              <a:rPr lang="en-US" sz="1600"/>
              <a:t> information.</a:t>
            </a:r>
          </a:p>
        </p:txBody>
      </p:sp>
    </p:spTree>
  </p:cSld>
  <p:clrMapOvr>
    <a:masterClrMapping/>
  </p:clrMapOvr>
</p:notes>
</file>

<file path=ppt/notesSlides/notesSlide2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76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7619" name="Rectangle 3"/>
          <p:cNvSpPr>
            <a:spLocks noGrp="1" noChangeArrowheads="1"/>
          </p:cNvSpPr>
          <p:nvPr>
            <p:ph type="body" idx="1"/>
          </p:nvPr>
        </p:nvSpPr>
        <p:spPr/>
        <p:txBody>
          <a:bodyPr/>
          <a:lstStyle/>
          <a:p>
            <a:r>
              <a:rPr lang="en-US" dirty="0"/>
              <a:t>Another </a:t>
            </a:r>
            <a:r>
              <a:rPr lang="ja-JP" altLang="en-US" dirty="0">
                <a:latin typeface="Arial"/>
              </a:rPr>
              <a:t>‘</a:t>
            </a:r>
            <a:r>
              <a:rPr lang="en-US" dirty="0"/>
              <a:t>audit prep</a:t>
            </a:r>
            <a:r>
              <a:rPr lang="ja-JP" altLang="en-US" dirty="0">
                <a:latin typeface="Arial"/>
              </a:rPr>
              <a:t>’</a:t>
            </a:r>
            <a:r>
              <a:rPr lang="en-US" dirty="0"/>
              <a:t> </a:t>
            </a:r>
            <a:r>
              <a:rPr lang="en-US" dirty="0" smtClean="0"/>
              <a:t>slide</a:t>
            </a:r>
            <a:r>
              <a:rPr lang="en-US" baseline="0" dirty="0" smtClean="0"/>
              <a:t> - </a:t>
            </a:r>
            <a:r>
              <a:rPr lang="en-US" dirty="0" smtClean="0"/>
              <a:t>The Reason For Audits</a:t>
            </a:r>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87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58755" name="Rectangle 3"/>
          <p:cNvSpPr>
            <a:spLocks noGrp="1" noChangeArrowheads="1"/>
          </p:cNvSpPr>
          <p:nvPr>
            <p:ph type="body" idx="1"/>
          </p:nvPr>
        </p:nvSpPr>
        <p:spPr/>
        <p:txBody>
          <a:bodyPr/>
          <a:lstStyle/>
          <a:p>
            <a:r>
              <a:rPr lang="en-US" sz="1200"/>
              <a:t>You will also see me rant on several places about making the Objective Evidence </a:t>
            </a:r>
            <a:r>
              <a:rPr lang="en-US" sz="1200">
                <a:solidFill>
                  <a:srgbClr val="B90120"/>
                </a:solidFill>
              </a:rPr>
              <a:t>retrievable</a:t>
            </a:r>
            <a:r>
              <a:rPr lang="en-US" sz="1200"/>
              <a:t>. Let</a:t>
            </a:r>
            <a:r>
              <a:rPr lang="ja-JP" altLang="en-US" sz="1200">
                <a:latin typeface="Arial"/>
              </a:rPr>
              <a:t>’</a:t>
            </a:r>
            <a:r>
              <a:rPr lang="en-US" sz="1200"/>
              <a:t>s say you are auditing and find that employees are not signing off on their operation on a traveler. Typically a number from the job will do, but </a:t>
            </a:r>
            <a:r>
              <a:rPr lang="en-US" sz="1200">
                <a:solidFill>
                  <a:srgbClr val="000066"/>
                </a:solidFill>
              </a:rPr>
              <a:t>many auditors will also take a </a:t>
            </a:r>
            <a:r>
              <a:rPr lang="en-US" sz="1200">
                <a:solidFill>
                  <a:srgbClr val="B90120"/>
                </a:solidFill>
              </a:rPr>
              <a:t>photo-copy</a:t>
            </a:r>
            <a:r>
              <a:rPr lang="en-US" sz="1200">
                <a:solidFill>
                  <a:srgbClr val="000066"/>
                </a:solidFill>
              </a:rPr>
              <a:t> of one or more samples</a:t>
            </a:r>
            <a:r>
              <a:rPr lang="en-US" sz="1200"/>
              <a:t> found as evidence to accompany their report. This is very common in financial, military manufacturing and other </a:t>
            </a:r>
            <a:r>
              <a:rPr lang="ja-JP" altLang="en-US" sz="1200">
                <a:latin typeface="Arial"/>
              </a:rPr>
              <a:t>‘</a:t>
            </a:r>
            <a:r>
              <a:rPr lang="en-US" sz="1200"/>
              <a:t>high risk</a:t>
            </a:r>
            <a:r>
              <a:rPr lang="ja-JP" altLang="en-US" sz="1200">
                <a:latin typeface="Arial"/>
              </a:rPr>
              <a:t>’</a:t>
            </a:r>
            <a:r>
              <a:rPr lang="en-US" sz="1200"/>
              <a:t> situations. As I believe we all know, more than once a document (or situation) has been changed after the auditor has left. Some folks call this fraud, which sounds serious. Ummmm, well it is fraud. The situation will determine how serious it is.</a:t>
            </a:r>
          </a:p>
          <a:p>
            <a:r>
              <a:rPr lang="en-US" sz="1200"/>
              <a:t>The reason auditors </a:t>
            </a:r>
            <a:r>
              <a:rPr lang="en-US" sz="1200">
                <a:solidFill>
                  <a:srgbClr val="000066"/>
                </a:solidFill>
              </a:rPr>
              <a:t>ask for a signature on the finding at the time the nonconformance is identified and recorded is to</a:t>
            </a:r>
            <a:r>
              <a:rPr lang="en-US" sz="1200"/>
              <a:t> </a:t>
            </a:r>
            <a:r>
              <a:rPr lang="en-US" sz="1200">
                <a:solidFill>
                  <a:srgbClr val="B90120"/>
                </a:solidFill>
              </a:rPr>
              <a:t>ensure all agree to the evidence</a:t>
            </a:r>
            <a:r>
              <a:rPr lang="en-US" sz="1200"/>
              <a:t>.</a:t>
            </a:r>
            <a:endParaRPr lang="en-US" sz="1200">
              <a:solidFill>
                <a:srgbClr val="B90120"/>
              </a:solidFill>
            </a:endParaRPr>
          </a:p>
          <a:p>
            <a:r>
              <a:rPr lang="en-US" sz="1200">
                <a:solidFill>
                  <a:srgbClr val="000066"/>
                </a:solidFill>
              </a:rPr>
              <a:t>Most of the time, whether or not there is a nonconformance will be indisputably evident at the time of the finding. However, this depends upon many things including how </a:t>
            </a:r>
            <a:r>
              <a:rPr lang="ja-JP" altLang="en-US" sz="1200">
                <a:solidFill>
                  <a:srgbClr val="000066"/>
                </a:solidFill>
                <a:latin typeface="Arial"/>
              </a:rPr>
              <a:t>‘</a:t>
            </a:r>
            <a:r>
              <a:rPr lang="en-US" sz="1200">
                <a:solidFill>
                  <a:srgbClr val="000066"/>
                </a:solidFill>
              </a:rPr>
              <a:t>blatant</a:t>
            </a:r>
            <a:r>
              <a:rPr lang="ja-JP" altLang="en-US" sz="1200">
                <a:solidFill>
                  <a:srgbClr val="000066"/>
                </a:solidFill>
                <a:latin typeface="Arial"/>
              </a:rPr>
              <a:t>’</a:t>
            </a:r>
            <a:r>
              <a:rPr lang="en-US" sz="1200">
                <a:solidFill>
                  <a:srgbClr val="000066"/>
                </a:solidFill>
              </a:rPr>
              <a:t> the findings are, but also - you may have a real </a:t>
            </a:r>
            <a:r>
              <a:rPr lang="ja-JP" altLang="en-US" sz="1200">
                <a:solidFill>
                  <a:srgbClr val="000066"/>
                </a:solidFill>
                <a:latin typeface="Arial"/>
              </a:rPr>
              <a:t>‘</a:t>
            </a:r>
            <a:r>
              <a:rPr lang="en-US" sz="1200">
                <a:solidFill>
                  <a:srgbClr val="000066"/>
                </a:solidFill>
              </a:rPr>
              <a:t>hard butt</a:t>
            </a:r>
            <a:r>
              <a:rPr lang="ja-JP" altLang="en-US" sz="1200">
                <a:solidFill>
                  <a:srgbClr val="000066"/>
                </a:solidFill>
                <a:latin typeface="Arial"/>
              </a:rPr>
              <a:t>’</a:t>
            </a:r>
            <a:r>
              <a:rPr lang="en-US" sz="1200">
                <a:solidFill>
                  <a:srgbClr val="000066"/>
                </a:solidFill>
              </a:rPr>
              <a:t> auditor. (The above is from </a:t>
            </a:r>
            <a:r>
              <a:rPr lang="en-US" sz="1200"/>
              <a:t>Registrar_NC_Record.xls)</a:t>
            </a:r>
          </a:p>
        </p:txBody>
      </p:sp>
    </p:spTree>
  </p:cSld>
  <p:clrMapOvr>
    <a:masterClrMapping/>
  </p:clrMapOvr>
</p:notes>
</file>

<file path=ppt/notesSlides/notesSlide2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4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8643" name="Rectangle 3"/>
          <p:cNvSpPr>
            <a:spLocks noGrp="1" noChangeArrowheads="1"/>
          </p:cNvSpPr>
          <p:nvPr>
            <p:ph type="body" idx="1"/>
          </p:nvPr>
        </p:nvSpPr>
        <p:spPr/>
        <p:txBody>
          <a:bodyPr/>
          <a:lstStyle/>
          <a:p>
            <a:r>
              <a:rPr lang="en-US" sz="1600"/>
              <a:t>These are a few things I like to cover in </a:t>
            </a:r>
            <a:r>
              <a:rPr lang="ja-JP" altLang="en-US" sz="1600">
                <a:latin typeface="Arial"/>
              </a:rPr>
              <a:t>‘</a:t>
            </a:r>
            <a:r>
              <a:rPr lang="en-US" sz="1600"/>
              <a:t>prep</a:t>
            </a:r>
            <a:r>
              <a:rPr lang="ja-JP" altLang="en-US" sz="1600">
                <a:latin typeface="Arial"/>
              </a:rPr>
              <a:t>’</a:t>
            </a:r>
            <a:r>
              <a:rPr lang="en-US" sz="1600"/>
              <a:t> sessions. These help reinforce the idea that this is not all a secret plot to </a:t>
            </a:r>
            <a:r>
              <a:rPr lang="ja-JP" altLang="en-US" sz="1600">
                <a:latin typeface="Arial"/>
              </a:rPr>
              <a:t>‘</a:t>
            </a:r>
            <a:r>
              <a:rPr lang="en-US" sz="1600"/>
              <a:t>Get Them</a:t>
            </a:r>
            <a:r>
              <a:rPr lang="ja-JP" altLang="en-US" sz="1600">
                <a:latin typeface="Arial"/>
              </a:rPr>
              <a:t>’</a:t>
            </a:r>
            <a:r>
              <a:rPr lang="en-US" sz="1600"/>
              <a:t> by management or anyone else. Let them know everything is open and nothing is </a:t>
            </a:r>
            <a:r>
              <a:rPr lang="ja-JP" altLang="en-US" sz="1600">
                <a:latin typeface="Arial"/>
              </a:rPr>
              <a:t>‘</a:t>
            </a:r>
            <a:r>
              <a:rPr lang="en-US" sz="1600"/>
              <a:t>hidden</a:t>
            </a:r>
            <a:r>
              <a:rPr lang="ja-JP" altLang="en-US" sz="1600">
                <a:latin typeface="Arial"/>
              </a:rPr>
              <a:t>’</a:t>
            </a:r>
            <a:r>
              <a:rPr lang="en-US" sz="1600"/>
              <a:t> to be ;</a:t>
            </a:r>
            <a:r>
              <a:rPr lang="ja-JP" altLang="en-US" sz="1600">
                <a:latin typeface="Arial"/>
              </a:rPr>
              <a:t>’</a:t>
            </a:r>
            <a:r>
              <a:rPr lang="en-US" sz="1600"/>
              <a:t>sprung</a:t>
            </a:r>
            <a:r>
              <a:rPr lang="ja-JP" altLang="en-US" sz="1600">
                <a:latin typeface="Arial"/>
              </a:rPr>
              <a:t>’</a:t>
            </a:r>
            <a:r>
              <a:rPr lang="en-US" sz="1600"/>
              <a:t> on them later.</a:t>
            </a:r>
          </a:p>
        </p:txBody>
      </p:sp>
    </p:spTree>
  </p:cSld>
  <p:clrMapOvr>
    <a:masterClrMapping/>
  </p:clrMapOvr>
</p:notes>
</file>

<file path=ppt/notesSlides/notesSlide2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66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6966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Things Everyone Must Know</a:t>
            </a:r>
          </a:p>
          <a:p>
            <a:endParaRPr lang="en-US" dirty="0" smtClean="0"/>
          </a:p>
          <a:p>
            <a:endParaRPr lang="en-US" dirty="0"/>
          </a:p>
        </p:txBody>
      </p:sp>
    </p:spTree>
  </p:cSld>
  <p:clrMapOvr>
    <a:masterClrMapping/>
  </p:clrMapOvr>
</p:notes>
</file>

<file path=ppt/notesSlides/notesSlide2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06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0691" name="Rectangle 3"/>
          <p:cNvSpPr>
            <a:spLocks noGrp="1" noChangeArrowheads="1"/>
          </p:cNvSpPr>
          <p:nvPr>
            <p:ph type="body" idx="1"/>
          </p:nvPr>
        </p:nvSpPr>
        <p:spPr/>
        <p:txBody>
          <a:bodyPr/>
          <a:lstStyle/>
          <a:p>
            <a:r>
              <a:rPr lang="en-US"/>
              <a:t>During </a:t>
            </a:r>
            <a:r>
              <a:rPr lang="ja-JP" altLang="en-US">
                <a:latin typeface="Arial"/>
              </a:rPr>
              <a:t>‘</a:t>
            </a:r>
            <a:r>
              <a:rPr lang="en-US"/>
              <a:t>prep</a:t>
            </a:r>
            <a:r>
              <a:rPr lang="ja-JP" altLang="en-US">
                <a:latin typeface="Arial"/>
              </a:rPr>
              <a:t>’</a:t>
            </a:r>
            <a:r>
              <a:rPr lang="en-US"/>
              <a:t> sessions I really like to give these as minimum pointers. Each topic above I have a story for, but I</a:t>
            </a:r>
            <a:r>
              <a:rPr lang="ja-JP" altLang="en-US">
                <a:latin typeface="Arial"/>
              </a:rPr>
              <a:t>’</a:t>
            </a:r>
            <a:r>
              <a:rPr lang="en-US"/>
              <a:t>d really have a long essay one some of them.</a:t>
            </a:r>
          </a:p>
          <a:p>
            <a:r>
              <a:rPr lang="en-US"/>
              <a:t>One I will include is that sometimes an auditor will ask a question, get an answer, and then just stare at the person. Within 10 to 30 seconds that person will start talking again - about something. About anything. This is because they see the auditor looking at them and since the auditor is not saying anything the auditor must be waiting for more </a:t>
            </a:r>
            <a:r>
              <a:rPr lang="ja-JP" altLang="en-US">
                <a:latin typeface="Arial"/>
              </a:rPr>
              <a:t>‘</a:t>
            </a:r>
            <a:r>
              <a:rPr lang="en-US"/>
              <a:t>information</a:t>
            </a:r>
            <a:r>
              <a:rPr lang="ja-JP" altLang="en-US">
                <a:latin typeface="Arial"/>
              </a:rPr>
              <a:t>’</a:t>
            </a:r>
            <a:r>
              <a:rPr lang="en-US"/>
              <a:t>. It</a:t>
            </a:r>
            <a:r>
              <a:rPr lang="ja-JP" altLang="en-US">
                <a:latin typeface="Arial"/>
              </a:rPr>
              <a:t>’</a:t>
            </a:r>
            <a:r>
              <a:rPr lang="en-US"/>
              <a:t>s a very old auditor </a:t>
            </a:r>
            <a:r>
              <a:rPr lang="ja-JP" altLang="en-US">
                <a:latin typeface="Arial"/>
              </a:rPr>
              <a:t>‘</a:t>
            </a:r>
            <a:r>
              <a:rPr lang="en-US"/>
              <a:t>trick</a:t>
            </a:r>
            <a:r>
              <a:rPr lang="ja-JP" altLang="en-US">
                <a:latin typeface="Arial"/>
              </a:rPr>
              <a:t>’</a:t>
            </a:r>
            <a:r>
              <a:rPr lang="en-US"/>
              <a:t>. If they need more </a:t>
            </a:r>
            <a:r>
              <a:rPr lang="ja-JP" altLang="en-US">
                <a:latin typeface="Arial"/>
              </a:rPr>
              <a:t>‘</a:t>
            </a:r>
            <a:r>
              <a:rPr lang="en-US"/>
              <a:t>clarification</a:t>
            </a:r>
            <a:r>
              <a:rPr lang="ja-JP" altLang="en-US">
                <a:latin typeface="Arial"/>
              </a:rPr>
              <a:t>’</a:t>
            </a:r>
            <a:r>
              <a:rPr lang="en-US"/>
              <a:t> wait for them to ask for it. Watch out, or you</a:t>
            </a:r>
            <a:r>
              <a:rPr lang="ja-JP" altLang="en-US">
                <a:latin typeface="Arial"/>
              </a:rPr>
              <a:t>’</a:t>
            </a:r>
            <a:r>
              <a:rPr lang="en-US"/>
              <a:t>ll find the auditee rambling on forever.</a:t>
            </a:r>
          </a:p>
        </p:txBody>
      </p:sp>
    </p:spTree>
  </p:cSld>
  <p:clrMapOvr>
    <a:masterClrMapping/>
  </p:clrMapOvr>
</p:notes>
</file>

<file path=ppt/notesSlides/notesSlide2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7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171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27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27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376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37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478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478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58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58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99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799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6546359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61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6131" name="Rectangle 3"/>
          <p:cNvSpPr>
            <a:spLocks noGrp="1" noChangeArrowheads="1"/>
          </p:cNvSpPr>
          <p:nvPr>
            <p:ph type="body" idx="1"/>
          </p:nvPr>
        </p:nvSpPr>
        <p:spPr/>
        <p:txBody>
          <a:bodyPr/>
          <a:lstStyle/>
          <a:p>
            <a:r>
              <a:rPr lang="en-US"/>
              <a:t>Audit is, and Always should be, to demonstrate compliance. This is the focus both the Auditor and Auditee should have in mind while working in the process of audit</a:t>
            </a:r>
          </a:p>
        </p:txBody>
      </p:sp>
    </p:spTree>
  </p:cSld>
  <p:clrMapOvr>
    <a:masterClrMapping/>
  </p:clrMapOvr>
</p:notes>
</file>

<file path=ppt/notesSlides/notesSlide2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371799980"/>
      </p:ext>
    </p:extLst>
  </p:cSld>
  <p:clrMapOvr>
    <a:masterClrMapping/>
  </p:clrMapOvr>
</p:notes>
</file>

<file path=ppt/notesSlides/notesSlide2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6127013"/>
      </p:ext>
    </p:extLst>
  </p:cSld>
  <p:clrMapOvr>
    <a:masterClrMapping/>
  </p:clrMapOvr>
</p:notes>
</file>

<file path=ppt/notesSlides/notesSlide2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220179145"/>
      </p:ext>
    </p:extLst>
  </p:cSld>
  <p:clrMapOvr>
    <a:masterClrMapping/>
  </p:clrMapOvr>
</p:notes>
</file>

<file path=ppt/notesSlides/notesSlide2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8106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71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77155" name="Rectangle 3"/>
          <p:cNvSpPr>
            <a:spLocks noGrp="1" noChangeArrowheads="1"/>
          </p:cNvSpPr>
          <p:nvPr>
            <p:ph type="body" idx="1"/>
          </p:nvPr>
        </p:nvSpPr>
        <p:spPr/>
        <p:txBody>
          <a:bodyPr/>
          <a:lstStyle/>
          <a:p>
            <a:r>
              <a:rPr lang="en-US"/>
              <a:t>There is nothing worst than an auditor </a:t>
            </a:r>
            <a:r>
              <a:rPr lang="ja-JP" altLang="en-US">
                <a:latin typeface="Arial"/>
              </a:rPr>
              <a:t>“</a:t>
            </a:r>
            <a:r>
              <a:rPr lang="en-US"/>
              <a:t>biased</a:t>
            </a:r>
            <a:r>
              <a:rPr lang="ja-JP" altLang="en-US">
                <a:latin typeface="Arial"/>
              </a:rPr>
              <a:t>”</a:t>
            </a:r>
            <a:r>
              <a:rPr lang="en-US"/>
              <a:t> toward or against an area, element or process.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95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9507" name="Rectangle 3"/>
          <p:cNvSpPr>
            <a:spLocks noGrp="1" noChangeArrowheads="1"/>
          </p:cNvSpPr>
          <p:nvPr>
            <p:ph type="body" idx="1"/>
          </p:nvPr>
        </p:nvSpPr>
        <p:spPr/>
        <p:txBody>
          <a:bodyPr/>
          <a:lstStyle/>
          <a:p>
            <a:r>
              <a:rPr lang="en-US"/>
              <a:t>Times have changed. The fear should be changed for trust in the Auditor and the audit</a:t>
            </a:r>
            <a:r>
              <a:rPr lang="ja-JP" altLang="en-US">
                <a:latin typeface="Arial"/>
              </a:rPr>
              <a:t>’</a:t>
            </a:r>
            <a:r>
              <a:rPr lang="en-US"/>
              <a:t>s results.</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4931" name="Rectangle 3"/>
          <p:cNvSpPr>
            <a:spLocks noGrp="1" noChangeArrowheads="1"/>
          </p:cNvSpPr>
          <p:nvPr>
            <p:ph type="body" idx="1"/>
          </p:nvPr>
        </p:nvSpPr>
        <p:spPr/>
        <p:txBody>
          <a:bodyPr/>
          <a:lstStyle/>
          <a:p>
            <a:r>
              <a:rPr lang="en-US" sz="1600"/>
              <a:t>These are the most widely cited reasons for audits and a having a formal audit </a:t>
            </a:r>
            <a:r>
              <a:rPr lang="ja-JP" altLang="en-US" sz="1600">
                <a:latin typeface="Arial"/>
              </a:rPr>
              <a:t>‘</a:t>
            </a:r>
            <a:r>
              <a:rPr lang="en-US" sz="1600"/>
              <a:t>program</a:t>
            </a:r>
            <a:r>
              <a:rPr lang="ja-JP" altLang="en-US" sz="1600">
                <a:latin typeface="Arial"/>
              </a:rPr>
              <a:t>’</a:t>
            </a:r>
            <a:r>
              <a:rPr lang="en-US" sz="1600"/>
              <a:t>. I do find interesting the word </a:t>
            </a:r>
            <a:r>
              <a:rPr lang="en-US" sz="1600">
                <a:solidFill>
                  <a:schemeClr val="hlink"/>
                </a:solidFill>
              </a:rPr>
              <a:t>practical</a:t>
            </a:r>
            <a:r>
              <a:rPr lang="en-US" sz="1600"/>
              <a:t> in the second bulleted list item. Think </a:t>
            </a:r>
            <a:r>
              <a:rPr lang="en-US" sz="1600">
                <a:solidFill>
                  <a:srgbClr val="005400"/>
                </a:solidFill>
              </a:rPr>
              <a:t>subjectivity</a:t>
            </a:r>
            <a:r>
              <a:rPr lang="en-US" sz="1600"/>
              <a:t>.</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60803" name="Rectangle 3"/>
          <p:cNvSpPr>
            <a:spLocks noGrp="1" noChangeArrowheads="1"/>
          </p:cNvSpPr>
          <p:nvPr>
            <p:ph type="body" idx="1"/>
          </p:nvPr>
        </p:nvSpPr>
        <p:spPr/>
        <p:txBody>
          <a:bodyPr/>
          <a:lstStyle/>
          <a:p>
            <a:r>
              <a:rPr lang="en-US" dirty="0" smtClean="0"/>
              <a:t>Internal Audits Section</a:t>
            </a:r>
            <a:endParaRPr lang="en-US"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6979" name="Rectangle 3"/>
          <p:cNvSpPr>
            <a:spLocks noGrp="1" noChangeArrowheads="1"/>
          </p:cNvSpPr>
          <p:nvPr>
            <p:ph type="body" idx="1"/>
          </p:nvPr>
        </p:nvSpPr>
        <p:spPr/>
        <p:txBody>
          <a:bodyPr/>
          <a:lstStyle/>
          <a:p>
            <a:r>
              <a:rPr lang="en-US"/>
              <a:t>Audits are like going to the doctor, it</a:t>
            </a:r>
            <a:r>
              <a:rPr lang="ja-JP" altLang="en-US">
                <a:latin typeface="Arial"/>
              </a:rPr>
              <a:t>’</a:t>
            </a:r>
            <a:r>
              <a:rPr lang="en-US"/>
              <a:t>s better to do it as part of a planned annual check-up than because of a broken leg, a hearth attack or any other critical situation.</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8003" name="Rectangle 3"/>
          <p:cNvSpPr>
            <a:spLocks noGrp="1" noChangeArrowheads="1"/>
          </p:cNvSpPr>
          <p:nvPr>
            <p:ph type="body" idx="1"/>
          </p:nvPr>
        </p:nvSpPr>
        <p:spPr/>
        <p:txBody>
          <a:bodyPr/>
          <a:lstStyle/>
          <a:p>
            <a:r>
              <a:rPr lang="en-US"/>
              <a:t>Every book you read on auditing will list some common and some unique reasons as justifications for audits. What this boils down to is there are a number of reasons one can cite for an audit (read Purpose).</a:t>
            </a:r>
          </a:p>
          <a:p>
            <a:pPr marL="584200" lvl="1" indent="-133350">
              <a:buClr>
                <a:srgbClr val="A50021"/>
              </a:buClr>
              <a:buFontTx/>
              <a:buChar char="°"/>
            </a:pPr>
            <a:r>
              <a:rPr lang="en-US"/>
              <a:t>Products are </a:t>
            </a:r>
            <a:r>
              <a:rPr lang="ja-JP" altLang="en-US">
                <a:latin typeface="Arial"/>
              </a:rPr>
              <a:t>‘</a:t>
            </a:r>
            <a:r>
              <a:rPr lang="en-US"/>
              <a:t>fit for use</a:t>
            </a:r>
            <a:r>
              <a:rPr lang="ja-JP" altLang="en-US">
                <a:latin typeface="Arial"/>
              </a:rPr>
              <a:t>’</a:t>
            </a:r>
            <a:r>
              <a:rPr lang="en-US"/>
              <a:t>.</a:t>
            </a:r>
          </a:p>
          <a:p>
            <a:pPr marL="584200" lvl="1" indent="-133350">
              <a:buClr>
                <a:srgbClr val="A50021"/>
              </a:buClr>
              <a:buFontTx/>
              <a:buChar char="°"/>
            </a:pPr>
            <a:r>
              <a:rPr lang="en-US"/>
              <a:t>Adequate written procedures exist and are being followed.</a:t>
            </a:r>
          </a:p>
          <a:p>
            <a:pPr marL="584200" lvl="1" indent="-133350">
              <a:buClr>
                <a:srgbClr val="A50021"/>
              </a:buClr>
              <a:buFontTx/>
              <a:buChar char="°"/>
            </a:pPr>
            <a:r>
              <a:rPr lang="en-US"/>
              <a:t>Conformance to specification.</a:t>
            </a:r>
          </a:p>
          <a:p>
            <a:pPr marL="584200" lvl="1" indent="-133350">
              <a:buClr>
                <a:srgbClr val="A50021"/>
              </a:buClr>
              <a:buFontTx/>
              <a:buChar char="°"/>
            </a:pPr>
            <a:r>
              <a:rPr lang="en-US"/>
              <a:t>Determine effectiveness of use of company resources.</a:t>
            </a:r>
          </a:p>
          <a:p>
            <a:pPr marL="584200" lvl="1" indent="-133350">
              <a:buClr>
                <a:srgbClr val="A50021"/>
              </a:buClr>
              <a:buFontTx/>
              <a:buChar char="°"/>
            </a:pPr>
            <a:r>
              <a:rPr lang="en-US"/>
              <a:t>Identify and reduce risks.</a:t>
            </a:r>
          </a:p>
          <a:p>
            <a:r>
              <a:rPr lang="en-US"/>
              <a:t>These are just a few of the often cited reasons for audits. I</a:t>
            </a:r>
            <a:r>
              <a:rPr lang="ja-JP" altLang="en-US">
                <a:latin typeface="Arial"/>
              </a:rPr>
              <a:t>’</a:t>
            </a:r>
            <a:r>
              <a:rPr lang="en-US"/>
              <a:t>m sure, with a little imagination, you, too, can come up with some excellent reasons for audits.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107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The Internal Audit</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1" dirty="0" smtClean="0"/>
          </a:p>
          <a:p>
            <a:r>
              <a:rPr lang="en-US" dirty="0" smtClean="0"/>
              <a:t>Sound </a:t>
            </a:r>
            <a:r>
              <a:rPr lang="en-US" dirty="0"/>
              <a:t>familiar? </a:t>
            </a:r>
          </a:p>
          <a:p>
            <a:endParaRPr lang="en-US" dirty="0"/>
          </a:p>
          <a:p>
            <a:r>
              <a:rPr lang="en-US" dirty="0"/>
              <a:t>It is the exact translation of the generic Audit definition, adapting it to </a:t>
            </a:r>
            <a:r>
              <a:rPr lang="ja-JP" altLang="en-US" dirty="0">
                <a:latin typeface="Arial"/>
              </a:rPr>
              <a:t>“</a:t>
            </a:r>
            <a:r>
              <a:rPr lang="en-US" dirty="0"/>
              <a:t>the internal eyes within the organization</a:t>
            </a:r>
            <a:r>
              <a:rPr lang="ja-JP" altLang="en-US" dirty="0">
                <a:latin typeface="Arial"/>
              </a:rPr>
              <a:t>”</a:t>
            </a:r>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69315" name="Rectangle 3"/>
          <p:cNvSpPr>
            <a:spLocks noGrp="1" noChangeArrowheads="1"/>
          </p:cNvSpPr>
          <p:nvPr>
            <p:ph type="body" idx="1"/>
          </p:nvPr>
        </p:nvSpPr>
        <p:spPr/>
        <p:txBody>
          <a:bodyPr/>
          <a:lstStyle/>
          <a:p>
            <a:r>
              <a:rPr lang="en-US"/>
              <a:t>This is the notes pane. Notes and commentary will be found for many slides in their notes pane.</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907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59075" name="Rectangle 3"/>
          <p:cNvSpPr>
            <a:spLocks noGrp="1" noChangeArrowheads="1"/>
          </p:cNvSpPr>
          <p:nvPr>
            <p:ph type="body" idx="1"/>
          </p:nvPr>
        </p:nvSpPr>
        <p:spPr/>
        <p:txBody>
          <a:bodyPr/>
          <a:lstStyle/>
          <a:p>
            <a:pPr>
              <a:spcAft>
                <a:spcPct val="30000"/>
              </a:spcAft>
            </a:pPr>
            <a:r>
              <a:rPr lang="en-US"/>
              <a:t>My personal opinion is internal auditing is being brought into the world of </a:t>
            </a:r>
            <a:r>
              <a:rPr lang="ja-JP" altLang="en-US" dirty="0">
                <a:latin typeface="Arial"/>
              </a:rPr>
              <a:t>‘</a:t>
            </a:r>
            <a:r>
              <a:rPr lang="en-US" dirty="0"/>
              <a:t>specialties</a:t>
            </a:r>
            <a:r>
              <a:rPr lang="ja-JP" altLang="en-US" dirty="0">
                <a:latin typeface="Arial"/>
              </a:rPr>
              <a:t>’</a:t>
            </a:r>
            <a:r>
              <a:rPr lang="en-US" dirty="0"/>
              <a:t>. The question will become, is your company large enough to need a professional auditor?</a:t>
            </a:r>
          </a:p>
          <a:p>
            <a:pPr>
              <a:spcAft>
                <a:spcPct val="30000"/>
              </a:spcAft>
            </a:pPr>
            <a:r>
              <a:rPr lang="en-US" dirty="0"/>
              <a:t>Nor I do believe internal auditing should be a </a:t>
            </a:r>
            <a:r>
              <a:rPr lang="ja-JP" altLang="en-US" dirty="0">
                <a:latin typeface="Arial"/>
              </a:rPr>
              <a:t>‘</a:t>
            </a:r>
            <a:r>
              <a:rPr lang="en-US" dirty="0"/>
              <a:t>consulting</a:t>
            </a:r>
            <a:r>
              <a:rPr lang="ja-JP" altLang="en-US" dirty="0">
                <a:latin typeface="Arial"/>
              </a:rPr>
              <a:t>’</a:t>
            </a:r>
            <a:r>
              <a:rPr lang="en-US" dirty="0"/>
              <a:t> activity. In addition, there is a lot of </a:t>
            </a:r>
            <a:r>
              <a:rPr lang="ja-JP" altLang="en-US" dirty="0">
                <a:latin typeface="Arial"/>
              </a:rPr>
              <a:t>‘</a:t>
            </a:r>
            <a:r>
              <a:rPr lang="en-US" dirty="0"/>
              <a:t>talk</a:t>
            </a:r>
            <a:r>
              <a:rPr lang="ja-JP" altLang="en-US" dirty="0">
                <a:latin typeface="Arial"/>
              </a:rPr>
              <a:t>’</a:t>
            </a:r>
            <a:r>
              <a:rPr lang="en-US" dirty="0"/>
              <a:t> about auditing as a </a:t>
            </a:r>
            <a:r>
              <a:rPr lang="ja-JP" altLang="en-US" dirty="0">
                <a:latin typeface="Arial"/>
              </a:rPr>
              <a:t>‘</a:t>
            </a:r>
            <a:r>
              <a:rPr lang="en-US" dirty="0"/>
              <a:t>value added</a:t>
            </a:r>
            <a:r>
              <a:rPr lang="ja-JP" altLang="en-US" dirty="0">
                <a:latin typeface="Arial"/>
              </a:rPr>
              <a:t>’</a:t>
            </a:r>
            <a:r>
              <a:rPr lang="en-US" dirty="0"/>
              <a:t> event. We can justify anything, I suppose.</a:t>
            </a:r>
          </a:p>
          <a:p>
            <a:pPr>
              <a:spcAft>
                <a:spcPct val="30000"/>
              </a:spcAft>
            </a:pPr>
            <a:r>
              <a:rPr lang="en-US" dirty="0"/>
              <a:t>When we review this definition, it is really aimed at an Audit Professional such as someone who works for a registrar. As such, it will justify its existence as fully as possible leading to phrases such as those espoused in the second paragraph.</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5955" name="Rectangle 3"/>
          <p:cNvSpPr>
            <a:spLocks noGrp="1" noChangeArrowheads="1"/>
          </p:cNvSpPr>
          <p:nvPr>
            <p:ph type="body" idx="1"/>
          </p:nvPr>
        </p:nvSpPr>
        <p:spPr/>
        <p:txBody>
          <a:bodyPr/>
          <a:lstStyle/>
          <a:p>
            <a:r>
              <a:rPr lang="en-US" dirty="0"/>
              <a:t>Audit is a process itself, and should be performed using Process approach.</a:t>
            </a:r>
          </a:p>
          <a:p>
            <a:endParaRPr lang="en-US" dirty="0"/>
          </a:p>
          <a:p>
            <a:r>
              <a:rPr lang="en-US" dirty="0"/>
              <a:t>It is highly recommended to have the analysis of this process documented for guidance of the auditors. Inputs, Outputs, Resources and records identified. This is not just because it is one of the six mandatory procedures in ISO 9001, but also because it could be used as a training and guidance tool for the internal auditors (and to respond the external auditor when auditing this element) </a:t>
            </a:r>
          </a:p>
          <a:p>
            <a:r>
              <a:rPr lang="en-US" dirty="0"/>
              <a:t>Remember: the most easy the process to be understood, the most probably to be followed.</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6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9363" name="Rectangle 3"/>
          <p:cNvSpPr>
            <a:spLocks noGrp="1" noChangeArrowheads="1"/>
          </p:cNvSpPr>
          <p:nvPr>
            <p:ph type="body" idx="1"/>
          </p:nvPr>
        </p:nvSpPr>
        <p:spPr/>
        <p:txBody>
          <a:bodyPr/>
          <a:lstStyle/>
          <a:p>
            <a:r>
              <a:rPr lang="en-US"/>
              <a:t>The decision whether or not to require a corrective action and, if so, how far to go is often a management decision. Typically in registrar auditing, any nonconformance found (major or minor) will require a corrective action. However, within a company, sometimes the </a:t>
            </a:r>
            <a:r>
              <a:rPr lang="ja-JP" altLang="en-US">
                <a:latin typeface="Arial"/>
              </a:rPr>
              <a:t>‘</a:t>
            </a:r>
            <a:r>
              <a:rPr lang="en-US"/>
              <a:t>infraction</a:t>
            </a:r>
            <a:r>
              <a:rPr lang="ja-JP" altLang="en-US">
                <a:latin typeface="Arial"/>
              </a:rPr>
              <a:t>’</a:t>
            </a:r>
            <a:r>
              <a:rPr lang="en-US"/>
              <a:t> is so minor that a decision may be made not to require one. This will have to be addressed in your company</a:t>
            </a:r>
            <a:r>
              <a:rPr lang="ja-JP" altLang="en-US">
                <a:latin typeface="Arial"/>
              </a:rPr>
              <a:t>’</a:t>
            </a:r>
            <a:r>
              <a:rPr lang="en-US"/>
              <a:t>s auditing procedure.</a:t>
            </a:r>
          </a:p>
          <a:p>
            <a:r>
              <a:rPr lang="en-US"/>
              <a:t>In you company internal auditing procedure you should well define what is a </a:t>
            </a:r>
            <a:r>
              <a:rPr lang="ja-JP" altLang="en-US">
                <a:latin typeface="Arial"/>
              </a:rPr>
              <a:t>‘</a:t>
            </a:r>
            <a:r>
              <a:rPr lang="en-US"/>
              <a:t>major</a:t>
            </a:r>
            <a:r>
              <a:rPr lang="ja-JP" altLang="en-US">
                <a:latin typeface="Arial"/>
              </a:rPr>
              <a:t>’</a:t>
            </a:r>
            <a:r>
              <a:rPr lang="en-US"/>
              <a:t> finding and what is a </a:t>
            </a:r>
            <a:r>
              <a:rPr lang="ja-JP" altLang="en-US">
                <a:latin typeface="Arial"/>
              </a:rPr>
              <a:t>‘</a:t>
            </a:r>
            <a:r>
              <a:rPr lang="en-US"/>
              <a:t>minor</a:t>
            </a:r>
            <a:r>
              <a:rPr lang="ja-JP" altLang="en-US">
                <a:latin typeface="Arial"/>
              </a:rPr>
              <a:t>’</a:t>
            </a:r>
            <a:r>
              <a:rPr lang="en-US"/>
              <a:t> finding - if you make that distinction. There are some companies which do not even make a distinction of </a:t>
            </a:r>
            <a:r>
              <a:rPr lang="ja-JP" altLang="en-US">
                <a:latin typeface="Arial"/>
              </a:rPr>
              <a:t>‘</a:t>
            </a:r>
            <a:r>
              <a:rPr lang="en-US"/>
              <a:t>major</a:t>
            </a:r>
            <a:r>
              <a:rPr lang="ja-JP" altLang="en-US">
                <a:latin typeface="Arial"/>
              </a:rPr>
              <a:t>’</a:t>
            </a:r>
            <a:r>
              <a:rPr lang="en-US"/>
              <a:t> vs. </a:t>
            </a:r>
            <a:r>
              <a:rPr lang="ja-JP" altLang="en-US">
                <a:latin typeface="Arial"/>
              </a:rPr>
              <a:t>‘</a:t>
            </a:r>
            <a:r>
              <a:rPr lang="en-US"/>
              <a:t>minor</a:t>
            </a:r>
            <a:r>
              <a:rPr lang="ja-JP" altLang="en-US">
                <a:latin typeface="Arial"/>
              </a:rPr>
              <a:t>’</a:t>
            </a:r>
            <a:r>
              <a:rPr lang="en-US"/>
              <a:t>. But - most do because it is </a:t>
            </a:r>
            <a:r>
              <a:rPr lang="ja-JP" altLang="en-US">
                <a:latin typeface="Arial"/>
              </a:rPr>
              <a:t>‘</a:t>
            </a:r>
            <a:r>
              <a:rPr lang="en-US"/>
              <a:t>convention</a:t>
            </a:r>
            <a:r>
              <a:rPr lang="ja-JP" altLang="en-US">
                <a:latin typeface="Arial"/>
              </a:rPr>
              <a:t>’</a:t>
            </a:r>
            <a:r>
              <a:rPr lang="en-US"/>
              <a:t> to do so.</a:t>
            </a: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8483" name="Rectangle 3"/>
          <p:cNvSpPr>
            <a:spLocks noGrp="1" noChangeArrowheads="1"/>
          </p:cNvSpPr>
          <p:nvPr>
            <p:ph type="body" idx="1"/>
          </p:nvPr>
        </p:nvSpPr>
        <p:spPr/>
        <p:txBody>
          <a:bodyPr/>
          <a:lstStyle/>
          <a:p>
            <a:r>
              <a:rPr lang="en-US"/>
              <a:t>This is the IDEAL focus</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5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50531" name="Rectangle 3"/>
          <p:cNvSpPr>
            <a:spLocks noGrp="1" noChangeArrowheads="1"/>
          </p:cNvSpPr>
          <p:nvPr>
            <p:ph type="body" idx="1"/>
          </p:nvPr>
        </p:nvSpPr>
        <p:spPr/>
        <p:txBody>
          <a:bodyPr/>
          <a:lstStyle/>
          <a:p>
            <a:r>
              <a:rPr lang="en-US"/>
              <a:t>The internal auditor doesn</a:t>
            </a:r>
            <a:r>
              <a:rPr lang="ja-JP" altLang="en-US">
                <a:latin typeface="Arial"/>
              </a:rPr>
              <a:t>’</a:t>
            </a:r>
            <a:r>
              <a:rPr lang="en-US"/>
              <a:t>t have the truth on everything… in fact, he has to discover enough hints to figure out the facts, but in the nicest way possible. Generating discomfort or anger in the auditee won</a:t>
            </a:r>
            <a:r>
              <a:rPr lang="ja-JP" altLang="en-US">
                <a:latin typeface="Arial"/>
              </a:rPr>
              <a:t>’</a:t>
            </a:r>
            <a:r>
              <a:rPr lang="en-US"/>
              <a:t>t help to the Audit process</a:t>
            </a: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866" name="Rectangle 2"/>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867" name="Rectangle 3"/>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868" name="Rectangle 4"/>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2871" name="Rectangle 7"/>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92872" name="Rectangle 8"/>
          <p:cNvSpPr>
            <a:spLocks noGrp="1" noChangeArrowheads="1"/>
          </p:cNvSpPr>
          <p:nvPr>
            <p:ph type="body" idx="1"/>
          </p:nvPr>
        </p:nvSpPr>
        <p:spPr>
          <a:xfrm>
            <a:off x="685800" y="5257800"/>
            <a:ext cx="5562600" cy="3276600"/>
          </a:xfrm>
        </p:spPr>
        <p:txBody>
          <a:bodyPr/>
          <a:lstStyle/>
          <a:p>
            <a:r>
              <a:rPr lang="en-US" sz="1200"/>
              <a:t>An internal audit system should include:</a:t>
            </a:r>
          </a:p>
          <a:p>
            <a:r>
              <a:rPr lang="en-US" sz="1200"/>
              <a:t>Schedule - at least 1 year, preferably 2 or more years.</a:t>
            </a:r>
          </a:p>
          <a:p>
            <a:r>
              <a:rPr lang="en-US" sz="1200"/>
              <a:t>Trained auditors (can be internal training or such). A better word might be </a:t>
            </a:r>
            <a:r>
              <a:rPr lang="ja-JP" altLang="en-US" sz="1200">
                <a:latin typeface="Arial"/>
              </a:rPr>
              <a:t>‘</a:t>
            </a:r>
            <a:r>
              <a:rPr lang="en-US" sz="1200"/>
              <a:t>Qualified</a:t>
            </a:r>
            <a:r>
              <a:rPr lang="ja-JP" altLang="en-US" sz="1200">
                <a:latin typeface="Arial"/>
              </a:rPr>
              <a:t>’</a:t>
            </a:r>
            <a:r>
              <a:rPr lang="en-US" sz="1200"/>
              <a:t> auditors.</a:t>
            </a:r>
          </a:p>
          <a:p>
            <a:r>
              <a:rPr lang="en-US" sz="1200"/>
              <a:t>The response to a nonconformance should go through a system like a corrective action system. Many companies use one database to track nonconformances from all areas. That is nonconformances found in audits (internal and external), production, customer complaints, etc. all are tracked in 1 database. The key to this methodology is well thought out </a:t>
            </a:r>
            <a:r>
              <a:rPr lang="ja-JP" altLang="en-US" sz="1200">
                <a:latin typeface="Arial"/>
              </a:rPr>
              <a:t>‘</a:t>
            </a:r>
            <a:r>
              <a:rPr lang="en-US" sz="1200"/>
              <a:t>defect</a:t>
            </a:r>
            <a:r>
              <a:rPr lang="ja-JP" altLang="en-US" sz="1200">
                <a:latin typeface="Arial"/>
              </a:rPr>
              <a:t>’</a:t>
            </a:r>
            <a:r>
              <a:rPr lang="en-US" sz="1200"/>
              <a:t> categories. But I digress. A method of escalation when findings are not acted on must be present. Sometimes the Management Review meeting is where this takes place. </a:t>
            </a:r>
          </a:p>
          <a:p>
            <a:r>
              <a:rPr lang="en-US" sz="1200">
                <a:solidFill>
                  <a:srgbClr val="B90120"/>
                </a:solidFill>
              </a:rPr>
              <a:t>Can only be closed out after an evaluation of effectiveness is performed.</a:t>
            </a:r>
          </a:p>
          <a:p>
            <a:r>
              <a:rPr lang="en-US" sz="1200"/>
              <a:t>Note that many companies make up audit check lists (audit plan) and reuse them every year - revising them only when an applicable procedure / system changes.</a:t>
            </a: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6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5056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59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6592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994"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212995" name="Rectangle 3"/>
          <p:cNvSpPr>
            <a:spLocks noGrp="1" noChangeArrowheads="1"/>
          </p:cNvSpPr>
          <p:nvPr>
            <p:ph type="body" idx="1"/>
          </p:nvPr>
        </p:nvSpPr>
        <p:spPr/>
        <p:txBody>
          <a:bodyPr/>
          <a:lstStyle/>
          <a:p>
            <a:r>
              <a:rPr lang="en-US" sz="1600" dirty="0"/>
              <a:t>There is an interesting thread in which these issues are addressed:</a:t>
            </a:r>
          </a:p>
          <a:p>
            <a:endParaRPr lang="en-US" sz="1600" dirty="0"/>
          </a:p>
          <a:p>
            <a:r>
              <a:rPr lang="en-US" sz="1600" dirty="0" smtClean="0"/>
              <a:t>http://</a:t>
            </a:r>
            <a:r>
              <a:rPr lang="en-US" sz="1600" dirty="0" err="1" smtClean="0"/>
              <a:t>Elsmar.com</a:t>
            </a:r>
            <a:r>
              <a:rPr lang="en-US" sz="1600" dirty="0" smtClean="0"/>
              <a:t>/Forums/</a:t>
            </a:r>
            <a:r>
              <a:rPr lang="en-US" sz="1600" dirty="0" err="1" smtClean="0"/>
              <a:t>showthread.php?t</a:t>
            </a:r>
            <a:r>
              <a:rPr lang="en-US" sz="1600" dirty="0" smtClean="0"/>
              <a:t>=2381</a:t>
            </a:r>
            <a:endParaRPr lang="en-US" sz="1600"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16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8160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21859" name="Rectangle 3"/>
          <p:cNvSpPr>
            <a:spLocks noGrp="1" noChangeArrowheads="1"/>
          </p:cNvSpPr>
          <p:nvPr>
            <p:ph type="body" idx="1"/>
          </p:nvPr>
        </p:nvSpPr>
        <p:spPr/>
        <p:txBody>
          <a:bodyPr/>
          <a:lstStyle/>
          <a:p>
            <a:r>
              <a:rPr lang="en-US"/>
              <a:t>This course would help the auditors to explore the concepts above described, as well as to know which qualifications are required to be a good auditor, but just practice, proper monitoring and feedback would guarantee that a trained auditor becomes a competent auditor.</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14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0141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9138"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219139" name="Rectangle 3"/>
          <p:cNvSpPr>
            <a:spLocks noGrp="1" noChangeArrowheads="1"/>
          </p:cNvSpPr>
          <p:nvPr>
            <p:ph type="body" idx="1"/>
          </p:nvPr>
        </p:nvSpPr>
        <p:spPr/>
        <p:txBody>
          <a:bodyPr/>
          <a:lstStyle/>
          <a:p>
            <a:pPr>
              <a:spcAft>
                <a:spcPct val="30000"/>
              </a:spcAft>
            </a:pPr>
            <a:r>
              <a:rPr lang="en-US" dirty="0"/>
              <a:t>There is an interesting thread in which some of these issues are addressed:</a:t>
            </a:r>
          </a:p>
          <a:p>
            <a:pPr>
              <a:spcAft>
                <a:spcPct val="30000"/>
              </a:spcAft>
            </a:pPr>
            <a:r>
              <a:rPr lang="en-US" b="1" dirty="0" smtClean="0">
                <a:solidFill>
                  <a:srgbClr val="B90120"/>
                </a:solidFill>
              </a:rPr>
              <a:t>http://</a:t>
            </a:r>
            <a:r>
              <a:rPr lang="en-US" b="1" dirty="0" err="1" smtClean="0">
                <a:solidFill>
                  <a:srgbClr val="B90120"/>
                </a:solidFill>
              </a:rPr>
              <a:t>Elsmar.com</a:t>
            </a:r>
            <a:r>
              <a:rPr lang="en-US" b="1" dirty="0" smtClean="0">
                <a:solidFill>
                  <a:srgbClr val="B90120"/>
                </a:solidFill>
              </a:rPr>
              <a:t>/Forums/</a:t>
            </a:r>
            <a:r>
              <a:rPr lang="en-US" b="1" dirty="0" err="1" smtClean="0">
                <a:solidFill>
                  <a:srgbClr val="B90120"/>
                </a:solidFill>
              </a:rPr>
              <a:t>showthread.php?t</a:t>
            </a:r>
            <a:r>
              <a:rPr lang="en-US" b="1" dirty="0" smtClean="0">
                <a:solidFill>
                  <a:srgbClr val="B90120"/>
                </a:solidFill>
              </a:rPr>
              <a:t>=2381</a:t>
            </a:r>
          </a:p>
          <a:p>
            <a:pPr>
              <a:spcAft>
                <a:spcPct val="30000"/>
              </a:spcAft>
            </a:pPr>
            <a:endParaRPr lang="en-US" b="1" dirty="0" smtClean="0">
              <a:solidFill>
                <a:srgbClr val="B90120"/>
              </a:solidFill>
            </a:endParaRPr>
          </a:p>
          <a:p>
            <a:pPr>
              <a:spcAft>
                <a:spcPct val="30000"/>
              </a:spcAft>
            </a:pPr>
            <a:r>
              <a:rPr lang="en-US" dirty="0" smtClean="0"/>
              <a:t>A </a:t>
            </a:r>
            <a:r>
              <a:rPr lang="en-US" dirty="0"/>
              <a:t>full systems audit is typically the largest and most extensive of audits. Registration audits are for all intents and purposes systems audits where all systems are sampled. Depending upon a company</a:t>
            </a:r>
            <a:r>
              <a:rPr lang="ja-JP" altLang="en-US" dirty="0">
                <a:latin typeface="Arial"/>
              </a:rPr>
              <a:t>’</a:t>
            </a:r>
            <a:r>
              <a:rPr lang="en-US" dirty="0"/>
              <a:t>s size, it may encompass 5 or more auditors over a week or more. Typical companies in the 100 to 250 range are about 5 to 8 man-days. See the file </a:t>
            </a:r>
            <a:r>
              <a:rPr lang="en-US" dirty="0" err="1">
                <a:solidFill>
                  <a:srgbClr val="B90120"/>
                </a:solidFill>
              </a:rPr>
              <a:t>Audit_Man</a:t>
            </a:r>
            <a:r>
              <a:rPr lang="en-US" dirty="0">
                <a:solidFill>
                  <a:srgbClr val="B90120"/>
                </a:solidFill>
              </a:rPr>
              <a:t> </a:t>
            </a:r>
            <a:r>
              <a:rPr lang="en-US" dirty="0" err="1">
                <a:solidFill>
                  <a:srgbClr val="B90120"/>
                </a:solidFill>
              </a:rPr>
              <a:t>days.doc</a:t>
            </a:r>
            <a:r>
              <a:rPr lang="en-US" dirty="0"/>
              <a:t> (included) for an idea what you</a:t>
            </a:r>
            <a:r>
              <a:rPr lang="ja-JP" altLang="en-US" dirty="0">
                <a:latin typeface="Arial"/>
              </a:rPr>
              <a:t>’</a:t>
            </a:r>
            <a:r>
              <a:rPr lang="en-US" dirty="0"/>
              <a:t>re looking at.</a:t>
            </a: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3650"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283651" name="Rectangle 3"/>
          <p:cNvSpPr>
            <a:spLocks noGrp="1" noChangeArrowheads="1"/>
          </p:cNvSpPr>
          <p:nvPr>
            <p:ph type="body" idx="1"/>
          </p:nvPr>
        </p:nvSpPr>
        <p:spPr/>
        <p:txBody>
          <a:bodyPr/>
          <a:lstStyle/>
          <a:p>
            <a:pPr>
              <a:spcAft>
                <a:spcPct val="30000"/>
              </a:spcAft>
            </a:pPr>
            <a:r>
              <a:rPr lang="en-US" sz="1200"/>
              <a:t>In this example, each of the </a:t>
            </a:r>
            <a:r>
              <a:rPr lang="ja-JP" altLang="en-US" sz="1200">
                <a:latin typeface="Arial"/>
              </a:rPr>
              <a:t>‘</a:t>
            </a:r>
            <a:r>
              <a:rPr lang="en-US" sz="1200"/>
              <a:t>maps</a:t>
            </a:r>
            <a:r>
              <a:rPr lang="ja-JP" altLang="en-US" sz="1200">
                <a:latin typeface="Arial"/>
              </a:rPr>
              <a:t>’</a:t>
            </a:r>
            <a:r>
              <a:rPr lang="en-US" sz="1200"/>
              <a:t> listed is a system. In a systems audit, you take one or more maps and follow them through. A registration audit will sample every major system and most sub-systems.</a:t>
            </a:r>
          </a:p>
          <a:p>
            <a:pPr>
              <a:spcAft>
                <a:spcPct val="30000"/>
              </a:spcAft>
            </a:pPr>
            <a:r>
              <a:rPr lang="en-US" sz="1200"/>
              <a:t>Note that in a system audit, you will be looking at sub-systems. These may be called processes or procedures. Typically, procedures describe processes. The size and complexity of the company will determine how complex an issue this will be. In smaller companies, a </a:t>
            </a:r>
            <a:r>
              <a:rPr lang="ja-JP" altLang="en-US" sz="1200">
                <a:latin typeface="Arial"/>
              </a:rPr>
              <a:t>‘</a:t>
            </a:r>
            <a:r>
              <a:rPr lang="en-US" sz="1200"/>
              <a:t>system</a:t>
            </a:r>
            <a:r>
              <a:rPr lang="ja-JP" altLang="en-US" sz="1200">
                <a:latin typeface="Arial"/>
              </a:rPr>
              <a:t>’</a:t>
            </a:r>
            <a:r>
              <a:rPr lang="en-US" sz="1200"/>
              <a:t> may provide all the information necessary while in larger companies there is extensive complexity.</a:t>
            </a:r>
          </a:p>
          <a:p>
            <a:pPr>
              <a:spcAft>
                <a:spcPct val="30000"/>
              </a:spcAft>
            </a:pPr>
            <a:r>
              <a:rPr lang="en-US" sz="1200"/>
              <a:t>An example of a document control system in a small company, for example, may be addressed in a single </a:t>
            </a:r>
            <a:r>
              <a:rPr lang="ja-JP" altLang="en-US" sz="1200">
                <a:latin typeface="Arial"/>
              </a:rPr>
              <a:t>‘</a:t>
            </a:r>
            <a:r>
              <a:rPr lang="en-US" sz="1200"/>
              <a:t>process map</a:t>
            </a:r>
            <a:r>
              <a:rPr lang="ja-JP" altLang="en-US" sz="1200">
                <a:latin typeface="Arial"/>
              </a:rPr>
              <a:t>’</a:t>
            </a:r>
            <a:r>
              <a:rPr lang="en-US" sz="1200"/>
              <a:t>. If you start talking a Motorola sized business, the document control system is going to be quite complex, as you can imagine.</a:t>
            </a:r>
          </a:p>
          <a:p>
            <a:pPr>
              <a:spcAft>
                <a:spcPct val="30000"/>
              </a:spcAft>
            </a:pPr>
            <a:r>
              <a:rPr lang="en-US" sz="1200"/>
              <a:t>This becomes very important in planning an audit and in considering sample size. But - more about that later.</a:t>
            </a: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Rectangle 2"/>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987" name="Rectangle 3"/>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988" name="Rectangle 4"/>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7991" name="Rectangle 7"/>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97992" name="Rectangle 8"/>
          <p:cNvSpPr>
            <a:spLocks noGrp="1" noChangeArrowheads="1"/>
          </p:cNvSpPr>
          <p:nvPr>
            <p:ph type="body" idx="1"/>
          </p:nvPr>
        </p:nvSpPr>
        <p:spPr/>
        <p:txBody>
          <a:bodyPr/>
          <a:lstStyle/>
          <a:p>
            <a:r>
              <a:rPr lang="en-US" dirty="0"/>
              <a:t>Note that there are different types of training. You must address all types. The </a:t>
            </a:r>
            <a:r>
              <a:rPr lang="ja-JP" altLang="en-US" dirty="0">
                <a:latin typeface="Arial"/>
              </a:rPr>
              <a:t>‘</a:t>
            </a:r>
            <a:r>
              <a:rPr lang="en-US" dirty="0"/>
              <a:t>typical</a:t>
            </a:r>
            <a:r>
              <a:rPr lang="ja-JP" altLang="en-US" dirty="0">
                <a:latin typeface="Arial"/>
              </a:rPr>
              <a:t>’</a:t>
            </a:r>
            <a:r>
              <a:rPr lang="en-US" dirty="0"/>
              <a:t> Big Five are:</a:t>
            </a:r>
          </a:p>
          <a:p>
            <a:pPr lvl="1"/>
            <a:r>
              <a:rPr lang="en-US" dirty="0"/>
              <a:t>Orientation - Basics given when someone starts their employment.</a:t>
            </a:r>
          </a:p>
          <a:p>
            <a:pPr lvl="1"/>
            <a:r>
              <a:rPr lang="en-US" dirty="0"/>
              <a:t>On-The-Job - An example would be training on how to run a machine.</a:t>
            </a:r>
          </a:p>
          <a:p>
            <a:pPr lvl="1"/>
            <a:r>
              <a:rPr lang="en-US" dirty="0"/>
              <a:t>Systems / Procedure Changes - Whenever a procedure or system is trained, this has to be </a:t>
            </a:r>
            <a:r>
              <a:rPr lang="ja-JP" altLang="en-US" dirty="0">
                <a:latin typeface="Arial"/>
              </a:rPr>
              <a:t>‘</a:t>
            </a:r>
            <a:r>
              <a:rPr lang="en-US" dirty="0"/>
              <a:t>communicated</a:t>
            </a:r>
            <a:r>
              <a:rPr lang="ja-JP" altLang="en-US" dirty="0">
                <a:latin typeface="Arial"/>
              </a:rPr>
              <a:t>’</a:t>
            </a:r>
            <a:r>
              <a:rPr lang="en-US" dirty="0"/>
              <a:t>.</a:t>
            </a:r>
          </a:p>
          <a:p>
            <a:pPr lvl="1"/>
            <a:r>
              <a:rPr lang="en-US" dirty="0"/>
              <a:t>Individual Needs - Generally training which will help in the future. An example would be managers training for someone </a:t>
            </a:r>
          </a:p>
          <a:p>
            <a:pPr lvl="1"/>
            <a:r>
              <a:rPr lang="en-US" dirty="0"/>
              <a:t>Elective</a:t>
            </a:r>
          </a:p>
          <a:p>
            <a:r>
              <a:rPr lang="en-US" dirty="0"/>
              <a:t>Records: No records, it never happened. Training records and their control is absolutely a top priority and will, not maybe, WILL be assessed during the registration and subsequent audits.</a:t>
            </a:r>
            <a:endParaRPr lang="en-US" sz="1200"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605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86051" name="Rectangle 3"/>
          <p:cNvSpPr>
            <a:spLocks noGrp="1" noChangeArrowheads="1"/>
          </p:cNvSpPr>
          <p:nvPr>
            <p:ph type="body" idx="1"/>
          </p:nvPr>
        </p:nvSpPr>
        <p:spPr/>
        <p:txBody>
          <a:bodyPr/>
          <a:lstStyle/>
          <a:p>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4772990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6354046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056282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62364466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42"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215043" name="Rectangle 3"/>
          <p:cNvSpPr>
            <a:spLocks noGrp="1" noChangeArrowheads="1"/>
          </p:cNvSpPr>
          <p:nvPr>
            <p:ph type="body" idx="1"/>
          </p:nvPr>
        </p:nvSpPr>
        <p:spPr/>
        <p:txBody>
          <a:bodyPr/>
          <a:lstStyle/>
          <a:p>
            <a:r>
              <a:rPr lang="en-US" sz="1600" dirty="0"/>
              <a:t>There is an interesting thread in which these issues are addressed:</a:t>
            </a:r>
          </a:p>
          <a:p>
            <a:endParaRPr lang="en-US" sz="1600" dirty="0"/>
          </a:p>
          <a:p>
            <a:r>
              <a:rPr lang="en-US" sz="1600" b="1" dirty="0" smtClean="0">
                <a:solidFill>
                  <a:srgbClr val="B90120"/>
                </a:solidFill>
              </a:rPr>
              <a:t>http://</a:t>
            </a:r>
            <a:r>
              <a:rPr lang="en-US" sz="1600" b="1" dirty="0" err="1" smtClean="0">
                <a:solidFill>
                  <a:srgbClr val="B90120"/>
                </a:solidFill>
              </a:rPr>
              <a:t>Elsmar.com</a:t>
            </a:r>
            <a:r>
              <a:rPr lang="en-US" sz="1600" b="1" dirty="0" smtClean="0">
                <a:solidFill>
                  <a:srgbClr val="B90120"/>
                </a:solidFill>
              </a:rPr>
              <a:t>/Forums/</a:t>
            </a:r>
            <a:r>
              <a:rPr lang="en-US" sz="1600" b="1" dirty="0" err="1" smtClean="0">
                <a:solidFill>
                  <a:srgbClr val="B90120"/>
                </a:solidFill>
              </a:rPr>
              <a:t>showthread.php?t</a:t>
            </a:r>
            <a:r>
              <a:rPr lang="en-US" sz="1600" b="1" dirty="0" smtClean="0">
                <a:solidFill>
                  <a:srgbClr val="B90120"/>
                </a:solidFill>
              </a:rPr>
              <a:t>=2381</a:t>
            </a:r>
            <a:endParaRPr lang="en-US" sz="16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body" idx="1"/>
          </p:nvPr>
        </p:nvSpPr>
        <p:spPr>
          <a:noFill/>
          <a:ln/>
        </p:spPr>
        <p:txBody>
          <a:bodyPr/>
          <a:lstStyle/>
          <a:p>
            <a:r>
              <a:rPr lang="en-US"/>
              <a:t>Even though here are defined most of the basics for auditing, it is strongly recommended to read also the ISO 19011 </a:t>
            </a:r>
            <a:r>
              <a:rPr lang="ja-JP" altLang="en-US">
                <a:latin typeface="Arial"/>
              </a:rPr>
              <a:t>“</a:t>
            </a:r>
            <a:r>
              <a:rPr lang="en-US"/>
              <a:t>Guidelines for Auditing Quality Systems</a:t>
            </a:r>
            <a:r>
              <a:rPr lang="ja-JP" altLang="en-US">
                <a:latin typeface="Arial"/>
              </a:rPr>
              <a:t>”</a:t>
            </a:r>
            <a:endParaRPr lang="en-US"/>
          </a:p>
        </p:txBody>
      </p:sp>
      <p:sp>
        <p:nvSpPr>
          <p:cNvPr id="105475" name="Rectangle 3"/>
          <p:cNvSpPr>
            <a:spLocks noGrp="1" noRot="1" noChangeAspect="1" noChangeArrowheads="1" noTextEdit="1"/>
          </p:cNvSpPr>
          <p:nvPr>
            <p:ph type="sldImg"/>
          </p:nvPr>
        </p:nvSpPr>
        <p:spPr>
          <a:xfrm>
            <a:off x="622300" y="228600"/>
            <a:ext cx="5689600" cy="4267200"/>
          </a:xfrm>
          <a:ln cap="flat"/>
          <a:extLst>
            <a:ext uri="{FAA26D3D-D897-4be2-8F04-BA451C77F1D7}">
              <ma14:placeholderFlag xmlns:ma14="http://schemas.microsoft.com/office/mac/drawingml/2011/main" val="1"/>
            </a:ext>
          </a:extLst>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51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7513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7614205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40680509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91372009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95833685"/>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24" name="Rectangle 4"/>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86725" name="Rectangle 5"/>
          <p:cNvSpPr>
            <a:spLocks noGrp="1" noChangeArrowheads="1"/>
          </p:cNvSpPr>
          <p:nvPr>
            <p:ph type="body" idx="1"/>
          </p:nvPr>
        </p:nvSpPr>
        <p:spPr/>
        <p:txBody>
          <a:bodyPr/>
          <a:lstStyle/>
          <a:p>
            <a:r>
              <a:rPr lang="en-US" dirty="0"/>
              <a:t>This is a different way to perform the Audit, and has been polished since the ISO 9001 got its last revision in year </a:t>
            </a:r>
            <a:r>
              <a:rPr lang="en-US" dirty="0" smtClean="0"/>
              <a:t>2008, </a:t>
            </a:r>
            <a:r>
              <a:rPr lang="en-US" dirty="0"/>
              <a:t>as a consequence of the need to assure all elements interacting in the process  are being considered and actually audited as well. No black holes  or </a:t>
            </a:r>
            <a:r>
              <a:rPr lang="ja-JP" altLang="en-US" dirty="0">
                <a:latin typeface="Arial"/>
              </a:rPr>
              <a:t>“</a:t>
            </a:r>
            <a:r>
              <a:rPr lang="en-US" dirty="0"/>
              <a:t>unmentioned processes</a:t>
            </a:r>
            <a:r>
              <a:rPr lang="ja-JP" altLang="en-US" dirty="0">
                <a:latin typeface="Arial"/>
              </a:rPr>
              <a:t>”</a:t>
            </a:r>
            <a:r>
              <a:rPr lang="en-US" dirty="0"/>
              <a:t> are allowed anymore.</a:t>
            </a: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Process Audit Work Sheet</a:t>
            </a:r>
          </a:p>
          <a:p>
            <a:endParaRPr lang="en-US" dirty="0"/>
          </a:p>
        </p:txBody>
      </p:sp>
    </p:spTree>
    <p:extLst>
      <p:ext uri="{BB962C8B-B14F-4D97-AF65-F5344CB8AC3E}">
        <p14:creationId xmlns:p14="http://schemas.microsoft.com/office/powerpoint/2010/main" val="211675699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22300" y="228600"/>
            <a:ext cx="5689600" cy="42672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74170769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0820" name="Rectangle 4"/>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90821" name="Rectangle 5"/>
          <p:cNvSpPr>
            <a:spLocks noGrp="1" noChangeArrowheads="1"/>
          </p:cNvSpPr>
          <p:nvPr>
            <p:ph type="body" idx="1"/>
          </p:nvPr>
        </p:nvSpPr>
        <p:spPr/>
        <p:txBody>
          <a:bodyPr/>
          <a:lstStyle/>
          <a:p>
            <a:r>
              <a:rPr lang="en-US"/>
              <a:t>This technique is the most well know while auditing processes for years. Mainly because is the logical and it involves the verification step-by-step of the overall process. The advantage in this technique is that most of manufacturing companies have some kind of process flow diagrams already for their own control purposes, so the Auditor would only need to obtain a copy and follow the path there described.</a:t>
            </a:r>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8772" name="Rectangle 4"/>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88773" name="Rectangle 5"/>
          <p:cNvSpPr>
            <a:spLocks noGrp="1" noChangeArrowheads="1"/>
          </p:cNvSpPr>
          <p:nvPr>
            <p:ph type="body" idx="1"/>
          </p:nvPr>
        </p:nvSpPr>
        <p:spPr/>
        <p:txBody>
          <a:bodyPr/>
          <a:lstStyle/>
          <a:p>
            <a:r>
              <a:rPr lang="en-US"/>
              <a:t>As mentioned in the previous slide and footnotes, here the key is to make sure the process is followed as described, and identify opportunities during that verification, as could be the identification of wastes, accumulations that could lead to mixed material, lack of traceability on non-conforming materials and so on. </a:t>
            </a:r>
          </a:p>
          <a:p>
            <a:endParaRPr lang="en-US"/>
          </a:p>
          <a:p>
            <a:r>
              <a:rPr lang="en-US"/>
              <a:t>This is the way the Auditor verifies the proper follow-up of all the related procedures and systems while auditing directly one single process.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99011" name="Rectangle 3"/>
          <p:cNvSpPr>
            <a:spLocks noGrp="1" noChangeArrowheads="1"/>
          </p:cNvSpPr>
          <p:nvPr>
            <p:ph type="body" idx="1"/>
          </p:nvPr>
        </p:nvSpPr>
        <p:spPr/>
        <p:txBody>
          <a:bodyPr/>
          <a:lstStyle/>
          <a:p>
            <a:r>
              <a:rPr lang="en-US"/>
              <a:t>If you are using this material for training of your company</a:t>
            </a:r>
            <a:r>
              <a:rPr lang="ja-JP" altLang="en-US">
                <a:latin typeface="Arial"/>
              </a:rPr>
              <a:t>’</a:t>
            </a:r>
            <a:r>
              <a:rPr lang="en-US"/>
              <a:t>s internal auditors, perhaps you would like to remove some of the pages in order to make the content </a:t>
            </a:r>
            <a:r>
              <a:rPr lang="ja-JP" altLang="en-US">
                <a:latin typeface="Arial"/>
              </a:rPr>
              <a:t>“</a:t>
            </a:r>
            <a:r>
              <a:rPr lang="en-US"/>
              <a:t>less formal</a:t>
            </a:r>
            <a:r>
              <a:rPr lang="ja-JP" altLang="en-US">
                <a:latin typeface="Arial"/>
              </a:rPr>
              <a:t>”</a:t>
            </a:r>
            <a:r>
              <a:rPr lang="en-US"/>
              <a:t> or </a:t>
            </a:r>
            <a:r>
              <a:rPr lang="ja-JP" altLang="en-US">
                <a:latin typeface="Arial"/>
              </a:rPr>
              <a:t>“</a:t>
            </a:r>
            <a:r>
              <a:rPr lang="en-US"/>
              <a:t>less complicated</a:t>
            </a:r>
            <a:r>
              <a:rPr lang="ja-JP" altLang="en-US">
                <a:latin typeface="Arial"/>
              </a:rPr>
              <a:t>”</a:t>
            </a:r>
            <a:r>
              <a:rPr lang="en-US"/>
              <a:t> from the regular internal auditor standpoint</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9234"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79235" name="Rectangle 3"/>
          <p:cNvSpPr>
            <a:spLocks noGrp="1" noChangeArrowheads="1"/>
          </p:cNvSpPr>
          <p:nvPr>
            <p:ph type="body" idx="1"/>
          </p:nvPr>
        </p:nvSpPr>
        <p:spPr>
          <a:xfrm>
            <a:off x="914400" y="5486400"/>
            <a:ext cx="5029200" cy="32766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Layered Process Audits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solidFill>
                  <a:srgbClr val="00279F"/>
                </a:solidFill>
              </a:rPr>
              <a:t>What is a Layered Process Audit? (LPA)</a:t>
            </a:r>
            <a:endParaRPr lang="es-MX" sz="1400" dirty="0" smtClean="0">
              <a:solidFill>
                <a:srgbClr val="00279F"/>
              </a:solidFill>
            </a:endParaRPr>
          </a:p>
          <a:p>
            <a:endParaRPr lang="en-US" dirty="0"/>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333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83331" name="Rectangle 3"/>
          <p:cNvSpPr>
            <a:spLocks noGrp="1" noChangeArrowheads="1"/>
          </p:cNvSpPr>
          <p:nvPr>
            <p:ph type="body" idx="1"/>
          </p:nvPr>
        </p:nvSpPr>
        <p:spPr>
          <a:xfrm>
            <a:off x="914400" y="4343400"/>
            <a:ext cx="5029200" cy="41148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Using Layered Process Audits</a:t>
            </a: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Two types of LPAs</a:t>
            </a:r>
          </a:p>
          <a:p>
            <a:endParaRPr lang="en-US" dirty="0"/>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7426"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87427" name="Rectangle 3"/>
          <p:cNvSpPr>
            <a:spLocks noGrp="1" noChangeArrowheads="1"/>
          </p:cNvSpPr>
          <p:nvPr>
            <p:ph type="body" idx="1"/>
          </p:nvPr>
        </p:nvSpPr>
        <p:spPr>
          <a:xfrm>
            <a:off x="914400" y="4343400"/>
            <a:ext cx="5029200" cy="41148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chemeClr val="tx1"/>
                </a:solidFill>
              </a:rPr>
              <a:t>LPA – Process Audit</a:t>
            </a:r>
            <a:endParaRPr lang="es-MX" b="1" dirty="0" smtClean="0">
              <a:solidFill>
                <a:schemeClr val="tx1"/>
              </a:solidFill>
            </a:endParaRPr>
          </a:p>
          <a:p>
            <a:endParaRPr lang="en-US" dirty="0"/>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570"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93571" name="Rectangle 3"/>
          <p:cNvSpPr>
            <a:spLocks noGrp="1" noChangeArrowheads="1"/>
          </p:cNvSpPr>
          <p:nvPr>
            <p:ph type="body" idx="1"/>
          </p:nvPr>
        </p:nvSpPr>
        <p:spPr>
          <a:xfrm>
            <a:off x="914400" y="4343400"/>
            <a:ext cx="5029200" cy="41148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solidFill>
                  <a:schemeClr val="tx1"/>
                </a:solidFill>
              </a:rPr>
              <a:t>LPA – Error Proofing Audit</a:t>
            </a:r>
            <a:endParaRPr lang="es-MX" b="1" dirty="0" smtClean="0">
              <a:solidFill>
                <a:schemeClr val="tx1"/>
              </a:solidFill>
            </a:endParaRPr>
          </a:p>
          <a:p>
            <a:endParaRPr lang="en-US"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5618"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495619" name="Rectangle 3"/>
          <p:cNvSpPr>
            <a:spLocks noGrp="1" noChangeArrowheads="1"/>
          </p:cNvSpPr>
          <p:nvPr>
            <p:ph type="body" idx="1"/>
          </p:nvPr>
        </p:nvSpPr>
        <p:spPr>
          <a:xfrm>
            <a:off x="914400" y="4343400"/>
            <a:ext cx="5029200" cy="41148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Facts in Layered Process Audits</a:t>
            </a:r>
          </a:p>
          <a:p>
            <a:endParaRPr lang="en-US" dirty="0"/>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62" name="Rectangle 2"/>
          <p:cNvSpPr>
            <a:spLocks noGrp="1" noRot="1" noChangeAspect="1" noChangeArrowheads="1" noTextEdit="1"/>
          </p:cNvSpPr>
          <p:nvPr>
            <p:ph type="sldImg"/>
          </p:nvPr>
        </p:nvSpPr>
        <p:spPr>
          <a:xfrm>
            <a:off x="1143000" y="685800"/>
            <a:ext cx="4572000" cy="3429000"/>
          </a:xfrm>
          <a:ln/>
          <a:extLst>
            <a:ext uri="{FAA26D3D-D897-4be2-8F04-BA451C77F1D7}">
              <ma14:placeholderFlag xmlns:ma14="http://schemas.microsoft.com/office/mac/drawingml/2011/main" val="1"/>
            </a:ext>
          </a:extLst>
        </p:spPr>
      </p:sp>
      <p:sp>
        <p:nvSpPr>
          <p:cNvPr id="501763" name="Rectangle 3"/>
          <p:cNvSpPr>
            <a:spLocks noGrp="1" noChangeArrowheads="1"/>
          </p:cNvSpPr>
          <p:nvPr>
            <p:ph type="body" idx="1"/>
          </p:nvPr>
        </p:nvSpPr>
        <p:spPr>
          <a:xfrm>
            <a:off x="914400" y="4343400"/>
            <a:ext cx="5029200" cy="4114800"/>
          </a:xfrm>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solidFill>
                  <a:srgbClr val="0000FF"/>
                </a:solidFill>
              </a:rPr>
              <a:t>LPA Frequency Plan</a:t>
            </a:r>
          </a:p>
          <a:p>
            <a:endParaRPr lang="en-US" dirty="0"/>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345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0345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Product Audits</a:t>
            </a:r>
          </a:p>
          <a:p>
            <a:endParaRPr lang="en-US" dirty="0"/>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89123" name="Rectangle 3"/>
          <p:cNvSpPr>
            <a:spLocks noGrp="1" noChangeArrowheads="1"/>
          </p:cNvSpPr>
          <p:nvPr>
            <p:ph type="body" idx="1"/>
          </p:nvPr>
        </p:nvSpPr>
        <p:spPr/>
        <p:txBody>
          <a:bodyPr/>
          <a:lstStyle/>
          <a:p>
            <a:r>
              <a:rPr lang="en-US" sz="1600"/>
              <a:t>Technically there are internal and external </a:t>
            </a:r>
            <a:r>
              <a:rPr lang="ja-JP" altLang="en-US" sz="1600">
                <a:latin typeface="Arial"/>
              </a:rPr>
              <a:t>‘</a:t>
            </a:r>
            <a:r>
              <a:rPr lang="en-US" sz="1600"/>
              <a:t>product</a:t>
            </a:r>
            <a:r>
              <a:rPr lang="ja-JP" altLang="en-US" sz="1600">
                <a:latin typeface="Arial"/>
              </a:rPr>
              <a:t>’</a:t>
            </a:r>
            <a:r>
              <a:rPr lang="en-US" sz="1600"/>
              <a:t> audits. External audits are not normally described as audits, but they can be called audits. Especially in service companies.</a:t>
            </a:r>
          </a:p>
          <a:p>
            <a:endParaRPr lang="en-US" sz="1600"/>
          </a:p>
          <a:p>
            <a:r>
              <a:rPr lang="en-US" sz="1600"/>
              <a:t>Examples include:</a:t>
            </a:r>
          </a:p>
          <a:p>
            <a:pPr marL="685800" lvl="1" indent="-234950">
              <a:buClr>
                <a:srgbClr val="00279F"/>
              </a:buClr>
              <a:buFontTx/>
              <a:buChar char="°"/>
            </a:pPr>
            <a:r>
              <a:rPr lang="en-US" sz="1400"/>
              <a:t>Door to door surveys</a:t>
            </a:r>
          </a:p>
          <a:p>
            <a:pPr marL="685800" lvl="1" indent="-234950">
              <a:buClr>
                <a:srgbClr val="00279F"/>
              </a:buClr>
              <a:buFontTx/>
              <a:buChar char="°"/>
            </a:pPr>
            <a:r>
              <a:rPr lang="en-US" sz="1400"/>
              <a:t>Product mail response forms</a:t>
            </a:r>
          </a:p>
          <a:p>
            <a:pPr marL="685800" lvl="1" indent="-234950">
              <a:buClr>
                <a:srgbClr val="00279F"/>
              </a:buClr>
              <a:buFontTx/>
              <a:buChar char="°"/>
            </a:pPr>
            <a:r>
              <a:rPr lang="en-US" sz="1400"/>
              <a:t>Telephone surveys</a:t>
            </a:r>
          </a:p>
          <a:p>
            <a:pPr marL="685800" lvl="1" indent="-234950">
              <a:buClr>
                <a:srgbClr val="00279F"/>
              </a:buClr>
              <a:buFontTx/>
              <a:buChar char="°"/>
            </a:pPr>
            <a:r>
              <a:rPr lang="en-US" sz="1400"/>
              <a:t>Location surveys (grocery stores, shopping malls, etc.)</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092" name="Rectangle 4"/>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17093" name="Rectangle 5"/>
          <p:cNvSpPr>
            <a:spLocks noGrp="1" noChangeArrowheads="1"/>
          </p:cNvSpPr>
          <p:nvPr>
            <p:ph type="body" idx="1"/>
          </p:nvPr>
        </p:nvSpPr>
        <p:spPr/>
        <p:txBody>
          <a:bodyPr/>
          <a:lstStyle/>
          <a:p>
            <a:r>
              <a:rPr lang="en-US" dirty="0" smtClean="0"/>
              <a:t>Thoughts</a:t>
            </a:r>
            <a:r>
              <a:rPr lang="en-US" dirty="0"/>
              <a:t>: From TS 16949:1998</a:t>
            </a:r>
          </a:p>
          <a:p>
            <a:r>
              <a:rPr lang="en-US" sz="1200" b="1" dirty="0"/>
              <a:t>8.2.2.3 Product audit</a:t>
            </a:r>
          </a:p>
          <a:p>
            <a:r>
              <a:rPr lang="en-US" sz="1200" dirty="0"/>
              <a:t>The organization shall audit products at appropriate stages of production and delivery to verify conformity to all</a:t>
            </a:r>
          </a:p>
          <a:p>
            <a:r>
              <a:rPr lang="en-US" sz="1200" dirty="0"/>
              <a:t>specified requirements, such as product dimensions, functionality, packaging and labeling, at a defined frequency.</a:t>
            </a:r>
          </a:p>
          <a:p>
            <a:endParaRPr lang="en-US" dirty="0">
              <a:solidFill>
                <a:srgbClr val="FF0000"/>
              </a:solidFill>
            </a:endParaRPr>
          </a:p>
          <a:p>
            <a:r>
              <a:rPr lang="en-US" dirty="0">
                <a:solidFill>
                  <a:srgbClr val="FF0000"/>
                </a:solidFill>
              </a:rPr>
              <a:t>NOTE: These activities, also known as </a:t>
            </a:r>
            <a:r>
              <a:rPr lang="ja-JP" altLang="en-US" dirty="0">
                <a:solidFill>
                  <a:srgbClr val="FF0000"/>
                </a:solidFill>
                <a:latin typeface="Arial"/>
              </a:rPr>
              <a:t>“</a:t>
            </a:r>
            <a:r>
              <a:rPr lang="en-US" dirty="0">
                <a:solidFill>
                  <a:srgbClr val="FF0000"/>
                </a:solidFill>
              </a:rPr>
              <a:t>inspections</a:t>
            </a:r>
            <a:r>
              <a:rPr lang="ja-JP" altLang="en-US" dirty="0">
                <a:solidFill>
                  <a:srgbClr val="FF0000"/>
                </a:solidFill>
                <a:latin typeface="Arial"/>
              </a:rPr>
              <a:t>”</a:t>
            </a:r>
            <a:r>
              <a:rPr lang="en-US" dirty="0">
                <a:solidFill>
                  <a:srgbClr val="FF0000"/>
                </a:solidFill>
              </a:rPr>
              <a:t>, is based upon sampling. Where customer PPM requirements are met, the frequency of Final Product Audits may be reduced.</a:t>
            </a:r>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95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7955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59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95939" name="Rectangle 3"/>
          <p:cNvSpPr>
            <a:spLocks noGrp="1" noChangeArrowheads="1"/>
          </p:cNvSpPr>
          <p:nvPr>
            <p:ph type="body" idx="1"/>
          </p:nvPr>
        </p:nvSpPr>
        <p:spPr/>
        <p:txBody>
          <a:bodyPr/>
          <a:lstStyle/>
          <a:p>
            <a:r>
              <a:rPr lang="en-US" dirty="0"/>
              <a:t>For example, if you are doing a process audit and part of the process includes  taking SPC (Statistical Process Control) data, you can audit whether or not the operator/technician is taking the data. But - you cannot determine whether the operator understands SPC and what s/he is doing unless your knowledge of SPC is sufficient.</a:t>
            </a:r>
          </a:p>
          <a:p>
            <a:r>
              <a:rPr lang="en-US" dirty="0"/>
              <a:t>One of the typical expectations in internal auditor courses, much like lead auditor courses, is the expectation that you understand ISO 9001 (and/or TS 16949) and can interpret it with respect to your company. But - more about this later.</a:t>
            </a:r>
          </a:p>
          <a:p>
            <a:endParaRPr lang="en-US" dirty="0"/>
          </a:p>
          <a:p>
            <a:r>
              <a:rPr lang="en-US" dirty="0"/>
              <a:t>The bottom line is if you don</a:t>
            </a:r>
            <a:r>
              <a:rPr lang="ja-JP" altLang="en-US" dirty="0">
                <a:latin typeface="Arial"/>
              </a:rPr>
              <a:t>’</a:t>
            </a:r>
            <a:r>
              <a:rPr lang="en-US" dirty="0"/>
              <a:t>t know about what you</a:t>
            </a:r>
            <a:r>
              <a:rPr lang="ja-JP" altLang="en-US" dirty="0">
                <a:latin typeface="Arial"/>
              </a:rPr>
              <a:t>’</a:t>
            </a:r>
            <a:r>
              <a:rPr lang="en-US" dirty="0"/>
              <a:t>re auditing the effectiveness of your audit will be limited.</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92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3929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1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91171" name="Rectangle 3"/>
          <p:cNvSpPr>
            <a:spLocks noGrp="1" noChangeArrowheads="1"/>
          </p:cNvSpPr>
          <p:nvPr>
            <p:ph type="body" idx="1"/>
          </p:nvPr>
        </p:nvSpPr>
        <p:spPr/>
        <p:txBody>
          <a:bodyPr/>
          <a:lstStyle/>
          <a:p>
            <a:r>
              <a:rPr lang="en-US" sz="1600" dirty="0"/>
              <a:t>My biggest problem with compliance interpretation in internal audits is that interpretations vary widely. Sending someone to a 5 day internal auditor course does not prepare that person for the myriad of interpretations that arise in a typical audit.</a:t>
            </a:r>
          </a:p>
          <a:p>
            <a:endParaRPr lang="en-US" sz="1600" dirty="0"/>
          </a:p>
          <a:p>
            <a:r>
              <a:rPr lang="en-US" sz="1600" dirty="0"/>
              <a:t>I suggest you take a read through </a:t>
            </a:r>
            <a:r>
              <a:rPr lang="en-US" sz="1600" b="1" dirty="0" smtClean="0">
                <a:solidFill>
                  <a:srgbClr val="B90120"/>
                </a:solidFill>
              </a:rPr>
              <a:t>http://</a:t>
            </a:r>
            <a:r>
              <a:rPr lang="en-US" sz="1600" b="1" dirty="0" err="1" smtClean="0">
                <a:solidFill>
                  <a:srgbClr val="B90120"/>
                </a:solidFill>
              </a:rPr>
              <a:t>Elsmar.com</a:t>
            </a:r>
            <a:r>
              <a:rPr lang="en-US" sz="1600" b="1" dirty="0" smtClean="0">
                <a:solidFill>
                  <a:srgbClr val="B90120"/>
                </a:solidFill>
              </a:rPr>
              <a:t>/Forums/</a:t>
            </a:r>
            <a:r>
              <a:rPr lang="en-US" sz="1600" b="1" dirty="0" err="1" smtClean="0">
                <a:solidFill>
                  <a:srgbClr val="B90120"/>
                </a:solidFill>
              </a:rPr>
              <a:t>showthread.php?t</a:t>
            </a:r>
            <a:r>
              <a:rPr lang="en-US" sz="1600" b="1" dirty="0" smtClean="0">
                <a:solidFill>
                  <a:srgbClr val="B90120"/>
                </a:solidFill>
              </a:rPr>
              <a:t>=2381 </a:t>
            </a:r>
            <a:r>
              <a:rPr lang="en-US" sz="1600" dirty="0" smtClean="0"/>
              <a:t>for </a:t>
            </a:r>
            <a:r>
              <a:rPr lang="en-US" sz="1600" dirty="0"/>
              <a:t>some insight on opinions regarding internal auditing.</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755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0755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Reasons To NOT Address Compliance In Internal Audits</a:t>
            </a:r>
          </a:p>
          <a:p>
            <a:endParaRPr lang="en-US" dirty="0"/>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779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177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More Reasons To NOT Address Compliance In Internal Audits</a:t>
            </a:r>
          </a:p>
          <a:p>
            <a:endParaRPr lang="en-US" dirty="0"/>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0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0960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A few more Reasons To NOT Address Compliance In Internal Audits</a:t>
            </a:r>
          </a:p>
          <a:p>
            <a:endParaRPr lang="en-US" dirty="0"/>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4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19843"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The last of the list -- Reasons To NOT Address Compliance In Internal Audits</a:t>
            </a:r>
          </a:p>
          <a:p>
            <a:endParaRPr lang="en-US" dirty="0"/>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574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1574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The Famed Document Pyramid</a:t>
            </a:r>
          </a:p>
          <a:p>
            <a:endParaRPr lang="en-US" dirty="0"/>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698" name="Rectangle 2"/>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699" name="Rectangle 3"/>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0" name="Rectangle 4"/>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3703" name="Rectangle 7"/>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13704" name="Rectangle 8"/>
          <p:cNvSpPr>
            <a:spLocks noGrp="1" noChangeArrowheads="1"/>
          </p:cNvSpPr>
          <p:nvPr>
            <p:ph type="body" idx="1"/>
          </p:nvPr>
        </p:nvSpPr>
        <p:spPr/>
        <p:txBody>
          <a:bodyPr/>
          <a:lstStyle/>
          <a:p>
            <a:r>
              <a:rPr lang="en-US" sz="1200"/>
              <a:t>The above is an example of where a company had a simple control system. Masters are kept on a protected drive. Each person responsible for a document </a:t>
            </a:r>
            <a:r>
              <a:rPr lang="ja-JP" altLang="en-US" sz="1200">
                <a:latin typeface="Arial"/>
              </a:rPr>
              <a:t>‘</a:t>
            </a:r>
            <a:r>
              <a:rPr lang="en-US" sz="1200"/>
              <a:t>owns</a:t>
            </a:r>
            <a:r>
              <a:rPr lang="ja-JP" altLang="en-US" sz="1200">
                <a:latin typeface="Arial"/>
              </a:rPr>
              <a:t>’</a:t>
            </a:r>
            <a:r>
              <a:rPr lang="en-US" sz="1200"/>
              <a:t> a directory which only s/he can write to. Control is, obviously, very decentralized.</a:t>
            </a:r>
          </a:p>
          <a:p>
            <a:r>
              <a:rPr lang="en-US" sz="1200"/>
              <a:t>Companies control documents in many was. Some use canned software. Some smaller companies have everything on paper. The position of the computer today makes paper systems very rare, but there are some that still exist.This is only to say that your system has to meet some basics but the variability makes it impossible to predict.</a:t>
            </a:r>
          </a:p>
          <a:p>
            <a:r>
              <a:rPr lang="en-US" sz="1200"/>
              <a:t>Important elements of your system should include:</a:t>
            </a:r>
          </a:p>
          <a:p>
            <a:pPr lvl="1"/>
            <a:r>
              <a:rPr lang="en-US" sz="1000"/>
              <a:t>Approval</a:t>
            </a:r>
          </a:p>
          <a:p>
            <a:pPr lvl="1"/>
            <a:r>
              <a:rPr lang="en-US" sz="1000"/>
              <a:t>Review - during initial construction, when changed and </a:t>
            </a:r>
            <a:r>
              <a:rPr lang="ja-JP" altLang="en-US" sz="1000">
                <a:latin typeface="Arial"/>
              </a:rPr>
              <a:t>“</a:t>
            </a:r>
            <a:r>
              <a:rPr lang="en-US" sz="1000"/>
              <a:t>…on a regular basis…</a:t>
            </a:r>
            <a:r>
              <a:rPr lang="ja-JP" altLang="en-US" sz="1000">
                <a:latin typeface="Arial"/>
              </a:rPr>
              <a:t>”</a:t>
            </a:r>
            <a:r>
              <a:rPr lang="en-US" sz="1000"/>
              <a:t> (which may be yearly).</a:t>
            </a:r>
          </a:p>
          <a:p>
            <a:pPr lvl="1"/>
            <a:r>
              <a:rPr lang="en-US" sz="1000"/>
              <a:t>Change control</a:t>
            </a:r>
          </a:p>
          <a:p>
            <a:pPr lvl="1"/>
            <a:r>
              <a:rPr lang="en-US" sz="1000"/>
              <a:t>Availability</a:t>
            </a:r>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652" name="Rectangle 4"/>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11653" name="Rectangle 5"/>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Another Document Control System</a:t>
            </a:r>
          </a:p>
          <a:p>
            <a:endParaRPr lang="en-US" dirty="0"/>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55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0550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Audit Types - A Brief Review</a:t>
            </a:r>
          </a:p>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310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303107"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85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7853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A Quality Management </a:t>
            </a:r>
            <a:r>
              <a:rPr lang="en-US" sz="1400" dirty="0" smtClean="0">
                <a:solidFill>
                  <a:srgbClr val="790015"/>
                </a:solidFill>
              </a:rPr>
              <a:t>System</a:t>
            </a:r>
            <a:r>
              <a:rPr lang="en-US" sz="1400" dirty="0" smtClean="0"/>
              <a:t>?</a:t>
            </a:r>
          </a:p>
          <a:p>
            <a:endParaRPr lang="en-US" dirty="0"/>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82" name="Rectangle 2"/>
          <p:cNvSpPr>
            <a:spLocks noGrp="1" noRot="1" noChangeAspect="1" noChangeArrowheads="1" noTextEdit="1"/>
          </p:cNvSpPr>
          <p:nvPr>
            <p:ph type="sldImg"/>
          </p:nvPr>
        </p:nvSpPr>
        <p:spPr>
          <a:xfrm>
            <a:off x="609600" y="228600"/>
            <a:ext cx="5689600" cy="4267200"/>
          </a:xfrm>
          <a:ln/>
          <a:extLst>
            <a:ext uri="{FAA26D3D-D897-4be2-8F04-BA451C77F1D7}">
              <ma14:placeholderFlag xmlns:ma14="http://schemas.microsoft.com/office/mac/drawingml/2011/main" val="1"/>
            </a:ext>
          </a:extLst>
        </p:spPr>
      </p:sp>
      <p:sp>
        <p:nvSpPr>
          <p:cNvPr id="225283" name="Rectangle 3"/>
          <p:cNvSpPr>
            <a:spLocks noGrp="1" noChangeArrowheads="1"/>
          </p:cNvSpPr>
          <p:nvPr>
            <p:ph type="body" idx="1"/>
          </p:nvPr>
        </p:nvSpPr>
        <p:spPr/>
        <p:txBody>
          <a:bodyPr/>
          <a:lstStyle/>
          <a:p>
            <a:endParaRPr lang="en-US"/>
          </a:p>
        </p:txBody>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5171" name="Rectangle 3"/>
          <p:cNvSpPr>
            <a:spLocks noGrp="1" noChangeArrowheads="1"/>
          </p:cNvSpPr>
          <p:nvPr>
            <p:ph type="body" idx="1"/>
          </p:nvPr>
        </p:nvSpPr>
        <p:spPr/>
        <p:txBody>
          <a:bodyPr/>
          <a:lstStyle/>
          <a:p>
            <a:r>
              <a:rPr lang="es-MX"/>
              <a:t>Performance is the key word. It is not enough anymore to have the documented system, if the performance of the company is not showing a good trend (or at least compliance!)</a:t>
            </a:r>
          </a:p>
        </p:txBody>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721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Documented Systems</a:t>
            </a:r>
          </a:p>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solidFill>
                  <a:srgbClr val="FC0128"/>
                </a:solidFill>
              </a:rPr>
              <a:t>Say What You Do, Do What You Say</a:t>
            </a:r>
          </a:p>
          <a:p>
            <a:endParaRPr lang="en-US" dirty="0"/>
          </a:p>
        </p:txBody>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6195"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b="1" dirty="0" smtClean="0"/>
              <a:t>Many Requirements</a:t>
            </a:r>
          </a:p>
          <a:p>
            <a:endParaRPr lang="en-US" dirty="0"/>
          </a:p>
        </p:txBody>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body" idx="1"/>
          </p:nvPr>
        </p:nvSpPr>
        <p:spPr>
          <a:ln/>
        </p:spPr>
        <p:txBody>
          <a:bodyPr/>
          <a:lstStyle/>
          <a:p>
            <a:endParaRPr lang="en-US"/>
          </a:p>
        </p:txBody>
      </p:sp>
      <p:sp>
        <p:nvSpPr>
          <p:cNvPr id="60419" name="Rectangle 3"/>
          <p:cNvSpPr>
            <a:spLocks noGrp="1" noRot="1" noChangeAspect="1" noChangeArrowheads="1" noTextEdit="1"/>
          </p:cNvSpPr>
          <p:nvPr>
            <p:ph type="sldImg"/>
          </p:nvPr>
        </p:nvSpPr>
        <p:spPr>
          <a:xfrm>
            <a:off x="622300" y="228600"/>
            <a:ext cx="5689600" cy="4267200"/>
          </a:xfrm>
          <a:ln cap="flat"/>
          <a:extLst>
            <a:ext uri="{FAA26D3D-D897-4be2-8F04-BA451C77F1D7}">
              <ma14:placeholderFlag xmlns:ma14="http://schemas.microsoft.com/office/mac/drawingml/2011/main" val="1"/>
            </a:ext>
          </a:extLst>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26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9267"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Specifically for the Automotive Industry: </a:t>
            </a:r>
            <a:br>
              <a:rPr lang="en-US" sz="1400" dirty="0" smtClean="0"/>
            </a:br>
            <a:r>
              <a:rPr lang="en-US" sz="1400" dirty="0" smtClean="0"/>
              <a:t>TS 16949 Document Origins</a:t>
            </a:r>
          </a:p>
          <a:p>
            <a:endParaRPr lang="en-US" dirty="0"/>
          </a:p>
        </p:txBody>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02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Documentation Hierarchy</a:t>
            </a:r>
          </a:p>
          <a:p>
            <a:endParaRPr lang="en-US" dirty="0"/>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1315" name="Rectangle 3"/>
          <p:cNvSpPr>
            <a:spLocks noGrp="1" noChangeArrowheads="1"/>
          </p:cNvSpPr>
          <p:nvPr>
            <p:ph type="body" idx="1"/>
          </p:nvPr>
        </p:nvSpPr>
        <p:spPr/>
        <p:txBody>
          <a:bodyPr/>
          <a:lstStyle/>
          <a:p>
            <a:r>
              <a:rPr lang="es-MX"/>
              <a:t>Needs update</a:t>
            </a:r>
          </a:p>
        </p:txBody>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63" name="Rectangle 3"/>
          <p:cNvSpPr>
            <a:spLocks noChangeArrowheads="1"/>
          </p:cNvSpPr>
          <p:nvPr/>
        </p:nvSpPr>
        <p:spPr bwMode="auto">
          <a:xfrm>
            <a:off x="3884613" y="8685213"/>
            <a:ext cx="2973387"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defTabSz="933450"/>
            <a:r>
              <a:rPr lang="en-US" sz="1000" i="1">
                <a:latin typeface="Century Schoolbook" charset="0"/>
              </a:rPr>
              <a:t>4</a:t>
            </a:r>
          </a:p>
        </p:txBody>
      </p:sp>
      <p:sp>
        <p:nvSpPr>
          <p:cNvPr id="117764" name="Rectangle 4"/>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65"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7768" name="Rectangle 8"/>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17769" name="Rectangle 9"/>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Typical Operations Flowchart</a:t>
            </a: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33123" name="Rectangle 3"/>
          <p:cNvSpPr>
            <a:spLocks noGrp="1" noChangeArrowheads="1"/>
          </p:cNvSpPr>
          <p:nvPr>
            <p:ph type="body" idx="1"/>
          </p:nvPr>
        </p:nvSpPr>
        <p:spPr/>
        <p:txBody>
          <a:bodyPr/>
          <a:lstStyle/>
          <a:p>
            <a:r>
              <a:rPr lang="en-US"/>
              <a:t>This definition applies exactly the same for all kind of Audits (Accounting, Quality System, Government or regulatory Audits and so on). </a:t>
            </a:r>
          </a:p>
          <a:p>
            <a:endParaRPr lang="en-US"/>
          </a:p>
          <a:p>
            <a:r>
              <a:rPr lang="en-US"/>
              <a:t>All those are intended to OBTAIN OBJECTIVE EVIDENCE about how the system being audited is working.</a:t>
            </a:r>
          </a:p>
        </p:txBody>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142339"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b="1" dirty="0" smtClean="0"/>
              <a:t>The Documented System</a:t>
            </a:r>
          </a:p>
          <a:p>
            <a:endParaRPr lang="en-US" dirty="0"/>
          </a:p>
        </p:txBody>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309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47309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Details</a:t>
            </a:r>
          </a:p>
          <a:p>
            <a:endParaRPr lang="en-US" dirty="0"/>
          </a:p>
        </p:txBody>
      </p:sp>
    </p:spTree>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1426"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31427" name="Rectangle 3"/>
          <p:cNvSpPr>
            <a:spLocks noGrp="1" noChangeArrowheads="1"/>
          </p:cNvSpPr>
          <p:nvPr>
            <p:ph type="body" idx="1"/>
          </p:nvPr>
        </p:nvSpPr>
        <p:spPr/>
        <p:txBody>
          <a:bodyPr/>
          <a:lstStyle/>
          <a:p>
            <a:r>
              <a:rPr lang="en-US" sz="1200"/>
              <a:t>On the highest level, you can look at your company in terms of how it fits into a trade scheme. Your company is a part of a complex relationship with many other companies and individuals. This is a simple diagram. It does not address issues such as feedback loops. Here we</a:t>
            </a:r>
            <a:r>
              <a:rPr lang="ja-JP" altLang="en-US" sz="1200">
                <a:latin typeface="Arial"/>
              </a:rPr>
              <a:t>’</a:t>
            </a:r>
            <a:r>
              <a:rPr lang="en-US" sz="1200"/>
              <a:t>re interested in getting the high level flow. As you will see, we can take any high level system and break it down into it constituent parts.</a:t>
            </a:r>
          </a:p>
          <a:p>
            <a:r>
              <a:rPr lang="en-US" sz="1200"/>
              <a:t>With the rise in specialization throughout the centuries, the role any given company has, as with workers, increasingly specialized. If you map out your company and its interactions the implementation process will be very much easier.</a:t>
            </a:r>
          </a:p>
          <a:p>
            <a:r>
              <a:rPr lang="en-US" sz="1200"/>
              <a:t>If used correctly, these high level maps, like your process maps, can also be used as the backbones for problem solving. Use your maps to lay out the backbone for a cause-and-effects diagram any time trouble arises. While the discussion of cause-and-effects diagrams is beyond the scope of this guide, suffice it to say I personally see cause-and-effects diagrams to be a very important part of problem solving.</a:t>
            </a:r>
          </a:p>
        </p:txBody>
      </p:sp>
    </p:spTree>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18" name="Rectangle 2"/>
          <p:cNvSpPr>
            <a:spLocks noChangeArrowheads="1"/>
          </p:cNvSpPr>
          <p:nvPr/>
        </p:nvSpPr>
        <p:spPr bwMode="auto">
          <a:xfrm>
            <a:off x="3884613" y="0"/>
            <a:ext cx="2973387"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19" name="Rectangle 3"/>
          <p:cNvSpPr>
            <a:spLocks noChangeArrowheads="1"/>
          </p:cNvSpPr>
          <p:nvPr/>
        </p:nvSpPr>
        <p:spPr bwMode="auto">
          <a:xfrm>
            <a:off x="0" y="8685213"/>
            <a:ext cx="2971800" cy="45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0" name="Rectangle 4"/>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9621" name="Rectangle 5"/>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39622" name="Rectangle 6"/>
          <p:cNvSpPr>
            <a:spLocks noGrp="1" noChangeArrowheads="1"/>
          </p:cNvSpPr>
          <p:nvPr>
            <p:ph type="body" idx="1"/>
          </p:nvPr>
        </p:nvSpPr>
        <p:spPr/>
        <p:txBody>
          <a:bodyPr/>
          <a:lstStyle/>
          <a:p>
            <a:r>
              <a:rPr lang="en-US" sz="1200"/>
              <a:t>This is a representation of a </a:t>
            </a:r>
            <a:r>
              <a:rPr lang="ja-JP" altLang="en-US" sz="1200">
                <a:latin typeface="Arial"/>
              </a:rPr>
              <a:t>‘</a:t>
            </a:r>
            <a:r>
              <a:rPr lang="en-US" sz="1200"/>
              <a:t>typical</a:t>
            </a:r>
            <a:r>
              <a:rPr lang="ja-JP" altLang="en-US" sz="1200">
                <a:latin typeface="Arial"/>
              </a:rPr>
              <a:t>’</a:t>
            </a:r>
            <a:r>
              <a:rPr lang="en-US" sz="1200"/>
              <a:t> company. Notice the flow, but also note what are defined as </a:t>
            </a:r>
            <a:r>
              <a:rPr lang="en-US" sz="1200">
                <a:solidFill>
                  <a:srgbClr val="FC0128"/>
                </a:solidFill>
              </a:rPr>
              <a:t>support functions</a:t>
            </a:r>
            <a:r>
              <a:rPr lang="en-US" sz="1200"/>
              <a:t>. Most companies align to this basic representation to a large degree. Even service companies when you come to think about it. The most common problem in service implementations is to associate these functions with a company</a:t>
            </a:r>
            <a:r>
              <a:rPr lang="ja-JP" altLang="en-US" sz="1200">
                <a:latin typeface="Arial"/>
              </a:rPr>
              <a:t>’</a:t>
            </a:r>
            <a:r>
              <a:rPr lang="en-US" sz="1200"/>
              <a:t>s actual functional departments. One service client had a position titled Process Improvement Manager. That position was responsible for </a:t>
            </a:r>
            <a:r>
              <a:rPr lang="ja-JP" altLang="en-US" sz="1200">
                <a:latin typeface="Arial"/>
              </a:rPr>
              <a:t>‘</a:t>
            </a:r>
            <a:r>
              <a:rPr lang="en-US" sz="1200"/>
              <a:t>quality</a:t>
            </a:r>
            <a:r>
              <a:rPr lang="ja-JP" altLang="en-US" sz="1200">
                <a:latin typeface="Arial"/>
              </a:rPr>
              <a:t>’</a:t>
            </a:r>
            <a:r>
              <a:rPr lang="en-US" sz="1200"/>
              <a:t> related functions in the organization. Initially, one might have heard the title and equated it with a </a:t>
            </a:r>
            <a:r>
              <a:rPr lang="ja-JP" altLang="en-US" sz="1200">
                <a:latin typeface="Arial"/>
              </a:rPr>
              <a:t>‘</a:t>
            </a:r>
            <a:r>
              <a:rPr lang="en-US" sz="1200"/>
              <a:t>production manager</a:t>
            </a:r>
            <a:r>
              <a:rPr lang="ja-JP" altLang="en-US" sz="1200">
                <a:latin typeface="Arial"/>
              </a:rPr>
              <a:t>’</a:t>
            </a:r>
            <a:r>
              <a:rPr lang="en-US" sz="1200"/>
              <a:t> or similar.</a:t>
            </a:r>
          </a:p>
          <a:p>
            <a:r>
              <a:rPr lang="en-US" sz="1200"/>
              <a:t>You may not find a direct equivalence in your company with each function in the above. For example, if you are a service company you may (or may not) have equipment to calibrate. If you do repair work, you may not immediately notice it, but material stocking will probably be applicable.</a:t>
            </a:r>
          </a:p>
        </p:txBody>
      </p:sp>
    </p:spTree>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9378" name="Rectangle 2"/>
          <p:cNvSpPr>
            <a:spLocks noChangeArrowheads="1"/>
          </p:cNvSpPr>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79" name="Rectangle 3"/>
          <p:cNvSpPr>
            <a:spLocks noChangeArrowheads="1"/>
          </p:cNvSpPr>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19050" tIns="0" rIns="19050" bIns="0" anchor="b"/>
          <a:lstStyle/>
          <a:p>
            <a:pPr algn="r"/>
            <a:r>
              <a:rPr lang="en-US" sz="1000" i="1">
                <a:latin typeface="Times New Roman" charset="0"/>
              </a:rPr>
              <a:t>5</a:t>
            </a:r>
          </a:p>
        </p:txBody>
      </p:sp>
      <p:sp>
        <p:nvSpPr>
          <p:cNvPr id="229380" name="Rectangle 4"/>
          <p:cNvSpPr>
            <a:spLocks noChangeArrowheads="1"/>
          </p:cNvSpPr>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81" name="Rectangle 5"/>
          <p:cNvSpPr>
            <a:spLocks noChangeArrowheads="1"/>
          </p:cNvSpP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29382" name="Rectangle 6"/>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29383" name="Rectangle 7"/>
          <p:cNvSpPr>
            <a:spLocks noGrp="1" noChangeArrowheads="1"/>
          </p:cNvSpPr>
          <p:nvPr>
            <p:ph type="body" idx="1"/>
          </p:nvPr>
        </p:nvSpPr>
        <p:spPr/>
        <p:txBody>
          <a:bodyPr/>
          <a:lstStyle/>
          <a:p>
            <a:r>
              <a:rPr lang="en-US" sz="1400" dirty="0" smtClean="0"/>
              <a:t>What is a System?</a:t>
            </a:r>
            <a:endParaRPr lang="en-US" dirty="0"/>
          </a:p>
        </p:txBody>
      </p:sp>
    </p:spTree>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330"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27331" name="Rectangle 3"/>
          <p:cNvSpPr>
            <a:spLocks noGrp="1" noChangeArrowheads="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sz="1400" dirty="0" smtClean="0"/>
              <a:t>System vs. Process</a:t>
            </a:r>
          </a:p>
          <a:p>
            <a:endParaRPr lang="en-US" dirty="0"/>
          </a:p>
        </p:txBody>
      </p:sp>
    </p:spTree>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0098"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60099" name="Rectangle 3"/>
          <p:cNvSpPr>
            <a:spLocks noGrp="1" noChangeArrowheads="1"/>
          </p:cNvSpPr>
          <p:nvPr>
            <p:ph type="body" idx="1"/>
          </p:nvPr>
        </p:nvSpPr>
        <p:spPr/>
        <p:txBody>
          <a:bodyPr/>
          <a:lstStyle/>
          <a:p>
            <a:r>
              <a:rPr lang="en-US" sz="1200"/>
              <a:t>When you want to verify a system, you should think about how far to go. You can go to the extreme of auditing every procedure and every system in every department yearly. Ask yourself whether you have the resources (human) to do this and whether it makes sense. There is no requirement that every last procedure be audited.</a:t>
            </a:r>
          </a:p>
          <a:p>
            <a:endParaRPr lang="en-US" sz="1200"/>
          </a:p>
          <a:p>
            <a:r>
              <a:rPr lang="en-US" b="1">
                <a:solidFill>
                  <a:srgbClr val="B90120"/>
                </a:solidFill>
              </a:rPr>
              <a:t>It is my opinion that the vast majority of companies over audit!</a:t>
            </a:r>
            <a:endParaRPr lang="en-US" sz="1200"/>
          </a:p>
          <a:p>
            <a:endParaRPr lang="en-US" sz="1200"/>
          </a:p>
          <a:p>
            <a:r>
              <a:rPr lang="en-US" sz="1200"/>
              <a:t>When looking at a system, say document control, if you </a:t>
            </a:r>
            <a:r>
              <a:rPr lang="ja-JP" altLang="en-US" sz="1200">
                <a:latin typeface="Arial"/>
              </a:rPr>
              <a:t>‘</a:t>
            </a:r>
            <a:r>
              <a:rPr lang="en-US" sz="1200"/>
              <a:t>sample</a:t>
            </a:r>
            <a:r>
              <a:rPr lang="ja-JP" altLang="en-US" sz="1200">
                <a:latin typeface="Arial"/>
              </a:rPr>
              <a:t>’</a:t>
            </a:r>
            <a:r>
              <a:rPr lang="en-US" sz="1200"/>
              <a:t> the system in 3 out of 8 departments, will that give you a sense of security that the system is sound? Or will you only be satisfied if that system is audited in every department which is responsible in some way for compliance with it? I use document control because in almost every company EVERY department has a responsibility  to document control. Control of Quality Records is much the same.</a:t>
            </a:r>
          </a:p>
        </p:txBody>
      </p:sp>
    </p:spTree>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11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61123" name="Rectangle 3"/>
          <p:cNvSpPr>
            <a:spLocks noGrp="1" noChangeArrowheads="1"/>
          </p:cNvSpPr>
          <p:nvPr>
            <p:ph type="body" idx="1"/>
          </p:nvPr>
        </p:nvSpPr>
        <p:spPr/>
        <p:txBody>
          <a:bodyPr/>
          <a:lstStyle/>
          <a:p>
            <a:r>
              <a:rPr lang="en-US" sz="1600"/>
              <a:t>In a small company auditing every procedure may not pose a significant problem. But as the size of the organization increases, one might find auditing every single procedure is a daunting task unless you have auditors who only audit. (See notes on previous slide)</a:t>
            </a:r>
          </a:p>
          <a:p>
            <a:r>
              <a:rPr lang="en-US" sz="1600"/>
              <a:t>Consider this when you define your audit scope.</a:t>
            </a:r>
          </a:p>
        </p:txBody>
      </p:sp>
    </p:spTree>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33475" name="Rectangle 3"/>
          <p:cNvSpPr>
            <a:spLocks noGrp="1" noChangeArrowheads="1"/>
          </p:cNvSpPr>
          <p:nvPr>
            <p:ph type="body" idx="1"/>
          </p:nvPr>
        </p:nvSpPr>
        <p:spPr/>
        <p:txBody>
          <a:bodyPr/>
          <a:lstStyle/>
          <a:p>
            <a:r>
              <a:rPr lang="en-US" sz="1200"/>
              <a:t>Every high level system can be broken down into sub-systems. Soon we will talk about distinguishing between what is a system and what is a process. I want to warn you now that the distinction is as much a part of what resolution you are looking at as anything else. This is to say that if you are looking at a system and its sub-systems, often times those sub-systems are referred to as processes. If you go to the next detail level, what was referred to as a process now looks is the </a:t>
            </a:r>
            <a:r>
              <a:rPr lang="ja-JP" altLang="en-US" sz="1200">
                <a:latin typeface="Arial"/>
              </a:rPr>
              <a:t>‘</a:t>
            </a:r>
            <a:r>
              <a:rPr lang="en-US" sz="1200"/>
              <a:t>system</a:t>
            </a:r>
            <a:r>
              <a:rPr lang="ja-JP" altLang="en-US" sz="1200">
                <a:latin typeface="Arial"/>
              </a:rPr>
              <a:t>’</a:t>
            </a:r>
            <a:r>
              <a:rPr lang="en-US" sz="1200"/>
              <a:t> and ITS sub-systems are now the </a:t>
            </a:r>
            <a:r>
              <a:rPr lang="ja-JP" altLang="en-US" sz="1200">
                <a:latin typeface="Arial"/>
              </a:rPr>
              <a:t>‘</a:t>
            </a:r>
            <a:r>
              <a:rPr lang="en-US" sz="1200"/>
              <a:t>processes</a:t>
            </a:r>
            <a:r>
              <a:rPr lang="ja-JP" altLang="en-US" sz="1200">
                <a:latin typeface="Arial"/>
              </a:rPr>
              <a:t>’</a:t>
            </a:r>
            <a:r>
              <a:rPr lang="en-US" sz="1200"/>
              <a:t>.</a:t>
            </a:r>
          </a:p>
          <a:p>
            <a:r>
              <a:rPr lang="en-US" sz="1200"/>
              <a:t>My point here is to say do not get wrapped up in trying to label what is a system and what is a process. To some degree, they are the same thing.</a:t>
            </a:r>
          </a:p>
          <a:p>
            <a:r>
              <a:rPr lang="en-US" sz="1200"/>
              <a:t>We should also note that many peoples idea of a process is where something is being physically changed. For example, if I plate a part I am processing it. If I take a piece of metal plate and form it in a press I am processing it. </a:t>
            </a:r>
            <a:r>
              <a:rPr lang="en-US" sz="1200" b="1">
                <a:solidFill>
                  <a:srgbClr val="00279F"/>
                </a:solidFill>
              </a:rPr>
              <a:t>This is a narrow interpretation of the word </a:t>
            </a:r>
            <a:r>
              <a:rPr lang="en-US" sz="1200" b="1">
                <a:solidFill>
                  <a:srgbClr val="AB011D"/>
                </a:solidFill>
              </a:rPr>
              <a:t>process</a:t>
            </a:r>
            <a:r>
              <a:rPr lang="en-US" sz="1200" b="1">
                <a:solidFill>
                  <a:srgbClr val="00279F"/>
                </a:solidFill>
              </a:rPr>
              <a:t>.</a:t>
            </a:r>
            <a:r>
              <a:rPr lang="en-US" sz="1200"/>
              <a:t> In English it is a verb: To process something.</a:t>
            </a:r>
          </a:p>
        </p:txBody>
      </p:sp>
    </p:spTree>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Rectangle 2"/>
          <p:cNvSpPr>
            <a:spLocks noGrp="1" noRot="1" noChangeAspect="1" noChangeArrowheads="1" noTextEdit="1"/>
          </p:cNvSpPr>
          <p:nvPr>
            <p:ph type="sldImg"/>
          </p:nvPr>
        </p:nvSpPr>
        <p:spPr>
          <a:xfrm>
            <a:off x="622300" y="228600"/>
            <a:ext cx="5689600" cy="4267200"/>
          </a:xfrm>
          <a:ln/>
          <a:extLst>
            <a:ext uri="{FAA26D3D-D897-4be2-8F04-BA451C77F1D7}">
              <ma14:placeholderFlag xmlns:ma14="http://schemas.microsoft.com/office/mac/drawingml/2011/main" val="1"/>
            </a:ext>
          </a:extLst>
        </p:spPr>
      </p:sp>
      <p:sp>
        <p:nvSpPr>
          <p:cNvPr id="235523" name="Rectangle 3"/>
          <p:cNvSpPr>
            <a:spLocks noGrp="1" noChangeArrowheads="1"/>
          </p:cNvSpPr>
          <p:nvPr>
            <p:ph type="body" idx="1"/>
          </p:nvPr>
        </p:nvSpPr>
        <p:spPr/>
        <p:txBody>
          <a:bodyPr/>
          <a:lstStyle/>
          <a:p>
            <a:r>
              <a:rPr lang="en-US"/>
              <a:t>This is a brief example of </a:t>
            </a:r>
            <a:r>
              <a:rPr lang="ja-JP" altLang="en-US">
                <a:latin typeface="Arial"/>
              </a:rPr>
              <a:t>‘</a:t>
            </a:r>
            <a:r>
              <a:rPr lang="en-US"/>
              <a:t>exploding</a:t>
            </a:r>
            <a:r>
              <a:rPr lang="ja-JP" altLang="en-US">
                <a:latin typeface="Arial"/>
              </a:rPr>
              <a:t>’</a:t>
            </a:r>
            <a:r>
              <a:rPr lang="en-US"/>
              <a:t> a sub-system for a more detailed look at the various interactions.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5680635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6681219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1925" y="187325"/>
            <a:ext cx="1946275" cy="590867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68338" y="187325"/>
            <a:ext cx="5691187" cy="590867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2384628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668338" y="187325"/>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33538"/>
            <a:ext cx="3810000"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33538"/>
            <a:ext cx="3810000"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685800" y="3940175"/>
            <a:ext cx="7772400"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493046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68338" y="18732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33538"/>
            <a:ext cx="3810000" cy="4462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633538"/>
            <a:ext cx="3810000" cy="4462462"/>
          </a:xfrm>
        </p:spPr>
        <p:txBody>
          <a:bodyPr/>
          <a:lstStyle/>
          <a:p>
            <a:endParaRPr lang="en-US"/>
          </a:p>
        </p:txBody>
      </p:sp>
    </p:spTree>
    <p:extLst>
      <p:ext uri="{BB962C8B-B14F-4D97-AF65-F5344CB8AC3E}">
        <p14:creationId xmlns:p14="http://schemas.microsoft.com/office/powerpoint/2010/main" val="21373132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68338" y="187325"/>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633538"/>
            <a:ext cx="3810000" cy="4462462"/>
          </a:xfrm>
        </p:spPr>
        <p:txBody>
          <a:bodyPr/>
          <a:lstStyle/>
          <a:p>
            <a:endParaRPr lang="en-US"/>
          </a:p>
        </p:txBody>
      </p:sp>
      <p:sp>
        <p:nvSpPr>
          <p:cNvPr id="4" name="Text Placeholder 3"/>
          <p:cNvSpPr>
            <a:spLocks noGrp="1"/>
          </p:cNvSpPr>
          <p:nvPr>
            <p:ph type="body" sz="half" idx="2"/>
          </p:nvPr>
        </p:nvSpPr>
        <p:spPr>
          <a:xfrm>
            <a:off x="4648200" y="1633538"/>
            <a:ext cx="3810000" cy="4462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5494201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68338" y="187325"/>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633538"/>
            <a:ext cx="3810000" cy="44624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33538"/>
            <a:ext cx="3810000"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648200" y="3940175"/>
            <a:ext cx="3810000"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704299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668338" y="187325"/>
            <a:ext cx="77724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685800" y="1633538"/>
            <a:ext cx="3810000"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33538"/>
            <a:ext cx="3810000" cy="215423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685800" y="3940175"/>
            <a:ext cx="3810000"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940175"/>
            <a:ext cx="3810000" cy="21558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8618260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854687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3443881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633538"/>
            <a:ext cx="3810000" cy="4462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33538"/>
            <a:ext cx="3810000" cy="44624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65489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918278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987065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16133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9267069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112264079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685800" y="1633538"/>
            <a:ext cx="7772400" cy="4462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26" name="Rectangle 2"/>
          <p:cNvSpPr>
            <a:spLocks noGrp="1" noChangeArrowheads="1"/>
          </p:cNvSpPr>
          <p:nvPr>
            <p:ph type="title"/>
          </p:nvPr>
        </p:nvSpPr>
        <p:spPr bwMode="auto">
          <a:xfrm>
            <a:off x="668338" y="187325"/>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txBody>
          <a:bodyPr vert="horz" wrap="square" lIns="90487" tIns="44450" rIns="90487" bIns="44450" numCol="1" anchor="ctr" anchorCtr="0" compatLnSpc="1">
            <a:prstTxWarp prst="textNoShape">
              <a:avLst/>
            </a:prstTxWarp>
          </a:bodyPr>
          <a:lstStyle/>
          <a:p>
            <a:pPr lvl="0"/>
            <a:r>
              <a:rPr lang="en-US" dirty="0"/>
              <a:t>Click to edit Master title style</a:t>
            </a:r>
          </a:p>
        </p:txBody>
      </p:sp>
      <p:sp>
        <p:nvSpPr>
          <p:cNvPr id="1028" name="Rectangle 4"/>
          <p:cNvSpPr>
            <a:spLocks noChangeArrowheads="1"/>
          </p:cNvSpPr>
          <p:nvPr/>
        </p:nvSpPr>
        <p:spPr bwMode="auto">
          <a:xfrm>
            <a:off x="0" y="6493642"/>
            <a:ext cx="2133600" cy="3667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spAutoFit/>
          </a:bodyPr>
          <a:lstStyle/>
          <a:p>
            <a:pPr algn="ctr"/>
            <a:r>
              <a:rPr lang="en-US" sz="900" dirty="0" err="1" smtClean="0"/>
              <a:t>Elsmar.com</a:t>
            </a:r>
            <a:endParaRPr lang="en-US" sz="900" dirty="0"/>
          </a:p>
          <a:p>
            <a:pPr algn="ctr"/>
            <a:r>
              <a:rPr lang="en-US" sz="900" dirty="0" smtClean="0">
                <a:solidFill>
                  <a:srgbClr val="00279F"/>
                </a:solidFill>
              </a:rPr>
              <a:t>Revision: 20130525</a:t>
            </a:r>
            <a:endParaRPr lang="en-US" sz="900" dirty="0">
              <a:solidFill>
                <a:srgbClr val="00279F"/>
              </a:solidFill>
            </a:endParaRPr>
          </a:p>
        </p:txBody>
      </p:sp>
      <p:sp>
        <p:nvSpPr>
          <p:cNvPr id="1029" name="Rectangle 5"/>
          <p:cNvSpPr>
            <a:spLocks noChangeArrowheads="1"/>
          </p:cNvSpPr>
          <p:nvPr/>
        </p:nvSpPr>
        <p:spPr bwMode="auto">
          <a:xfrm>
            <a:off x="2476500" y="6451600"/>
            <a:ext cx="41783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2000" b="1" dirty="0" smtClean="0">
                <a:solidFill>
                  <a:srgbClr val="006600"/>
                </a:solidFill>
              </a:rPr>
              <a:t>Internal Auditing</a:t>
            </a:r>
            <a:endParaRPr lang="en-US" sz="1800" dirty="0">
              <a:solidFill>
                <a:srgbClr val="006600"/>
              </a:solidFill>
            </a:endParaRPr>
          </a:p>
        </p:txBody>
      </p:sp>
      <p:sp>
        <p:nvSpPr>
          <p:cNvPr id="1030" name="Rectangle 6"/>
          <p:cNvSpPr>
            <a:spLocks noChangeArrowheads="1"/>
          </p:cNvSpPr>
          <p:nvPr/>
        </p:nvSpPr>
        <p:spPr bwMode="auto">
          <a:xfrm>
            <a:off x="6565900" y="6553200"/>
            <a:ext cx="2511425" cy="241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nchor="ctr">
            <a:spAutoFit/>
          </a:bodyPr>
          <a:lstStyle/>
          <a:p>
            <a:pPr algn="r"/>
            <a:r>
              <a:rPr lang="en-US" sz="1000" dirty="0">
                <a:solidFill>
                  <a:srgbClr val="006600"/>
                </a:solidFill>
              </a:rPr>
              <a:t>Slide </a:t>
            </a:r>
            <a:fld id="{745D214C-84BB-3E45-97B5-2FA6037004AA}" type="slidenum">
              <a:rPr lang="en-US" sz="1000">
                <a:solidFill>
                  <a:srgbClr val="006600"/>
                </a:solidFill>
              </a:rPr>
              <a:pPr algn="r"/>
              <a:t>‹#›</a:t>
            </a:fld>
            <a:r>
              <a:rPr lang="en-US" sz="1000" dirty="0">
                <a:solidFill>
                  <a:srgbClr val="006600"/>
                </a:solidFill>
              </a:rPr>
              <a:t>,  Print Date: </a:t>
            </a:r>
            <a:fld id="{A8DF58D9-B063-5B47-92E5-5F135E1D3AC3}" type="datetime1">
              <a:rPr lang="en-US" sz="1000">
                <a:solidFill>
                  <a:srgbClr val="006600"/>
                </a:solidFill>
              </a:rPr>
              <a:pPr algn="r"/>
              <a:t>5/28/13</a:t>
            </a:fld>
            <a:endParaRPr lang="en-US" sz="1000" dirty="0">
              <a:solidFill>
                <a:srgbClr val="006600"/>
              </a:solidFill>
            </a:endParaRPr>
          </a:p>
        </p:txBody>
      </p:sp>
      <p:sp>
        <p:nvSpPr>
          <p:cNvPr id="1034" name="Line 10"/>
          <p:cNvSpPr>
            <a:spLocks noChangeShapeType="1"/>
          </p:cNvSpPr>
          <p:nvPr/>
        </p:nvSpPr>
        <p:spPr bwMode="auto">
          <a:xfrm>
            <a:off x="0" y="6477000"/>
            <a:ext cx="9144000" cy="0"/>
          </a:xfrm>
          <a:prstGeom prst="line">
            <a:avLst/>
          </a:prstGeom>
          <a:noFill/>
          <a:ln w="12700">
            <a:solidFill>
              <a:srgbClr val="C0C0C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sldNum="0" hdr="0" ftr="0" dt="0"/>
  <p:txStyles>
    <p:titleStyle>
      <a:lvl1pPr algn="ctr" rtl="0" eaLnBrk="0" fontAlgn="base" hangingPunct="0">
        <a:spcBef>
          <a:spcPct val="0"/>
        </a:spcBef>
        <a:spcAft>
          <a:spcPct val="0"/>
        </a:spcAft>
        <a:defRPr sz="3600">
          <a:solidFill>
            <a:srgbClr val="00279F"/>
          </a:solidFill>
          <a:latin typeface="+mj-lt"/>
          <a:ea typeface="+mj-ea"/>
          <a:cs typeface="+mj-cs"/>
        </a:defRPr>
      </a:lvl1pPr>
      <a:lvl2pPr algn="ctr" rtl="0" eaLnBrk="0" fontAlgn="base" hangingPunct="0">
        <a:spcBef>
          <a:spcPct val="0"/>
        </a:spcBef>
        <a:spcAft>
          <a:spcPct val="0"/>
        </a:spcAft>
        <a:defRPr sz="4400">
          <a:solidFill>
            <a:srgbClr val="00279F"/>
          </a:solidFill>
          <a:latin typeface="Arial" charset="0"/>
          <a:ea typeface="ＭＳ Ｐゴシック" charset="0"/>
        </a:defRPr>
      </a:lvl2pPr>
      <a:lvl3pPr algn="ctr" rtl="0" eaLnBrk="0" fontAlgn="base" hangingPunct="0">
        <a:spcBef>
          <a:spcPct val="0"/>
        </a:spcBef>
        <a:spcAft>
          <a:spcPct val="0"/>
        </a:spcAft>
        <a:defRPr sz="4400">
          <a:solidFill>
            <a:srgbClr val="00279F"/>
          </a:solidFill>
          <a:latin typeface="Arial" charset="0"/>
          <a:ea typeface="ＭＳ Ｐゴシック" charset="0"/>
        </a:defRPr>
      </a:lvl3pPr>
      <a:lvl4pPr algn="ctr" rtl="0" eaLnBrk="0" fontAlgn="base" hangingPunct="0">
        <a:spcBef>
          <a:spcPct val="0"/>
        </a:spcBef>
        <a:spcAft>
          <a:spcPct val="0"/>
        </a:spcAft>
        <a:defRPr sz="4400">
          <a:solidFill>
            <a:srgbClr val="00279F"/>
          </a:solidFill>
          <a:latin typeface="Arial" charset="0"/>
          <a:ea typeface="ＭＳ Ｐゴシック" charset="0"/>
        </a:defRPr>
      </a:lvl4pPr>
      <a:lvl5pPr algn="ctr" rtl="0" eaLnBrk="0" fontAlgn="base" hangingPunct="0">
        <a:spcBef>
          <a:spcPct val="0"/>
        </a:spcBef>
        <a:spcAft>
          <a:spcPct val="0"/>
        </a:spcAft>
        <a:defRPr sz="4400">
          <a:solidFill>
            <a:srgbClr val="00279F"/>
          </a:solidFill>
          <a:latin typeface="Arial" charset="0"/>
          <a:ea typeface="ＭＳ Ｐゴシック" charset="0"/>
        </a:defRPr>
      </a:lvl5pPr>
      <a:lvl6pPr marL="457200" algn="ctr" rtl="0" eaLnBrk="0" fontAlgn="base" hangingPunct="0">
        <a:spcBef>
          <a:spcPct val="0"/>
        </a:spcBef>
        <a:spcAft>
          <a:spcPct val="0"/>
        </a:spcAft>
        <a:defRPr sz="4400">
          <a:solidFill>
            <a:srgbClr val="00279F"/>
          </a:solidFill>
          <a:latin typeface="Arial" charset="0"/>
          <a:ea typeface="ＭＳ Ｐゴシック" charset="0"/>
        </a:defRPr>
      </a:lvl6pPr>
      <a:lvl7pPr marL="914400" algn="ctr" rtl="0" eaLnBrk="0" fontAlgn="base" hangingPunct="0">
        <a:spcBef>
          <a:spcPct val="0"/>
        </a:spcBef>
        <a:spcAft>
          <a:spcPct val="0"/>
        </a:spcAft>
        <a:defRPr sz="4400">
          <a:solidFill>
            <a:srgbClr val="00279F"/>
          </a:solidFill>
          <a:latin typeface="Arial" charset="0"/>
          <a:ea typeface="ＭＳ Ｐゴシック" charset="0"/>
        </a:defRPr>
      </a:lvl7pPr>
      <a:lvl8pPr marL="1371600" algn="ctr" rtl="0" eaLnBrk="0" fontAlgn="base" hangingPunct="0">
        <a:spcBef>
          <a:spcPct val="0"/>
        </a:spcBef>
        <a:spcAft>
          <a:spcPct val="0"/>
        </a:spcAft>
        <a:defRPr sz="4400">
          <a:solidFill>
            <a:srgbClr val="00279F"/>
          </a:solidFill>
          <a:latin typeface="Arial" charset="0"/>
          <a:ea typeface="ＭＳ Ｐゴシック" charset="0"/>
        </a:defRPr>
      </a:lvl8pPr>
      <a:lvl9pPr marL="1828800" algn="ctr" rtl="0" eaLnBrk="0" fontAlgn="base" hangingPunct="0">
        <a:spcBef>
          <a:spcPct val="0"/>
        </a:spcBef>
        <a:spcAft>
          <a:spcPct val="0"/>
        </a:spcAft>
        <a:defRPr sz="4400">
          <a:solidFill>
            <a:srgbClr val="00279F"/>
          </a:solidFill>
          <a:latin typeface="Arial" charset="0"/>
          <a:ea typeface="ＭＳ Ｐゴシック" charset="0"/>
        </a:defRPr>
      </a:lvl9pPr>
    </p:titleStyle>
    <p:bodyStyle>
      <a:lvl1pPr marL="342900" indent="-342900" algn="l" rtl="0" eaLnBrk="0" fontAlgn="base" hangingPunct="0">
        <a:spcBef>
          <a:spcPct val="20000"/>
        </a:spcBef>
        <a:spcAft>
          <a:spcPct val="0"/>
        </a:spcAft>
        <a:buClr>
          <a:srgbClr val="AB011D"/>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12000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00279F"/>
        </a:buClr>
        <a:buSzPct val="65000"/>
        <a:buFont typeface="Zapf Dingbats" charset="0"/>
        <a:buChar char="F"/>
        <a:defRPr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12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4" Type="http://schemas.openxmlformats.org/officeDocument/2006/relationships/oleObject" Target="../embeddings/oleObject1.bin"/><Relationship Id="rId5" Type="http://schemas.openxmlformats.org/officeDocument/2006/relationships/image" Target="../media/image1.emf"/><Relationship Id="rId1" Type="http://schemas.openxmlformats.org/officeDocument/2006/relationships/vmlDrawing" Target="../drawings/vmlDrawing1.vml"/><Relationship Id="rId2"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0.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1.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4.xml"/><Relationship Id="rId3" Type="http://schemas.openxmlformats.org/officeDocument/2006/relationships/image" Target="../media/image41.wmf"/></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5.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6.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7.xml"/></Relationships>
</file>

<file path=ppt/slides/_rels/slide108.xml.rels><?xml version="1.0" encoding="UTF-8" standalone="yes"?>
<Relationships xmlns="http://schemas.openxmlformats.org/package/2006/relationships"><Relationship Id="rId3" Type="http://schemas.openxmlformats.org/officeDocument/2006/relationships/notesSlide" Target="../notesSlides/notesSlide108.xml"/><Relationship Id="rId4" Type="http://schemas.openxmlformats.org/officeDocument/2006/relationships/oleObject" Target="../embeddings/oleObject33.bin"/><Relationship Id="rId5" Type="http://schemas.openxmlformats.org/officeDocument/2006/relationships/image" Target="../media/image42.emf"/><Relationship Id="rId1" Type="http://schemas.openxmlformats.org/officeDocument/2006/relationships/vmlDrawing" Target="../drawings/vmlDrawing23.vml"/><Relationship Id="rId2" Type="http://schemas.openxmlformats.org/officeDocument/2006/relationships/slideLayout" Target="../slideLayouts/slideLayout1.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0.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1.xml"/></Relationships>
</file>

<file path=ppt/slides/_rels/slide112.xml.rels><?xml version="1.0" encoding="UTF-8" standalone="yes"?>
<Relationships xmlns="http://schemas.openxmlformats.org/package/2006/relationships"><Relationship Id="rId3" Type="http://schemas.openxmlformats.org/officeDocument/2006/relationships/notesSlide" Target="../notesSlides/notesSlide112.xml"/><Relationship Id="rId4" Type="http://schemas.openxmlformats.org/officeDocument/2006/relationships/oleObject" Target="../embeddings/oleObject34.bin"/><Relationship Id="rId5" Type="http://schemas.openxmlformats.org/officeDocument/2006/relationships/image" Target="../media/image43.emf"/><Relationship Id="rId1" Type="http://schemas.openxmlformats.org/officeDocument/2006/relationships/vmlDrawing" Target="../drawings/vmlDrawing24.vml"/><Relationship Id="rId2" Type="http://schemas.openxmlformats.org/officeDocument/2006/relationships/slideLayout" Target="../slideLayouts/slideLayout14.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3.xml"/></Relationships>
</file>

<file path=ppt/slides/_rels/slide114.xml.rels><?xml version="1.0" encoding="UTF-8" standalone="yes"?>
<Relationships xmlns="http://schemas.openxmlformats.org/package/2006/relationships"><Relationship Id="rId3" Type="http://schemas.openxmlformats.org/officeDocument/2006/relationships/notesSlide" Target="../notesSlides/notesSlide114.xml"/><Relationship Id="rId4" Type="http://schemas.openxmlformats.org/officeDocument/2006/relationships/oleObject" Target="../embeddings/oleObject35.bin"/><Relationship Id="rId5" Type="http://schemas.openxmlformats.org/officeDocument/2006/relationships/image" Target="../media/image44.emf"/><Relationship Id="rId1" Type="http://schemas.openxmlformats.org/officeDocument/2006/relationships/vmlDrawing" Target="../drawings/vmlDrawing25.vml"/><Relationship Id="rId2" Type="http://schemas.openxmlformats.org/officeDocument/2006/relationships/slideLayout" Target="../slideLayouts/slideLayout1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5.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6.xml"/></Relationships>
</file>

<file path=ppt/slides/_rels/slide117.xml.rels><?xml version="1.0" encoding="UTF-8" standalone="yes"?>
<Relationships xmlns="http://schemas.openxmlformats.org/package/2006/relationships"><Relationship Id="rId3" Type="http://schemas.openxmlformats.org/officeDocument/2006/relationships/notesSlide" Target="../notesSlides/notesSlide117.xml"/><Relationship Id="rId4" Type="http://schemas.openxmlformats.org/officeDocument/2006/relationships/oleObject" Target="../embeddings/oleObject36.bin"/><Relationship Id="rId5" Type="http://schemas.openxmlformats.org/officeDocument/2006/relationships/image" Target="../media/image45.emf"/><Relationship Id="rId1" Type="http://schemas.openxmlformats.org/officeDocument/2006/relationships/vmlDrawing" Target="../drawings/vmlDrawing26.vml"/><Relationship Id="rId2" Type="http://schemas.openxmlformats.org/officeDocument/2006/relationships/slideLayout" Target="../slideLayouts/slideLayout1.xml"/></Relationships>
</file>

<file path=ppt/slides/_rels/slide118.xml.rels><?xml version="1.0" encoding="UTF-8" standalone="yes"?>
<Relationships xmlns="http://schemas.openxmlformats.org/package/2006/relationships"><Relationship Id="rId3" Type="http://schemas.openxmlformats.org/officeDocument/2006/relationships/notesSlide" Target="../notesSlides/notesSlide118.xml"/><Relationship Id="rId4" Type="http://schemas.openxmlformats.org/officeDocument/2006/relationships/oleObject" Target="../embeddings/oleObject37.bin"/><Relationship Id="rId5" Type="http://schemas.openxmlformats.org/officeDocument/2006/relationships/image" Target="../media/image46.emf"/><Relationship Id="rId1" Type="http://schemas.openxmlformats.org/officeDocument/2006/relationships/vmlDrawing" Target="../drawings/vmlDrawing27.vml"/><Relationship Id="rId2" Type="http://schemas.openxmlformats.org/officeDocument/2006/relationships/slideLayout" Target="../slideLayouts/slideLayout1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0.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1.xml"/></Relationships>
</file>

<file path=ppt/slides/_rels/slide122.xml.rels><?xml version="1.0" encoding="UTF-8" standalone="yes"?>
<Relationships xmlns="http://schemas.openxmlformats.org/package/2006/relationships"><Relationship Id="rId3" Type="http://schemas.openxmlformats.org/officeDocument/2006/relationships/notesSlide" Target="../notesSlides/notesSlide122.xml"/><Relationship Id="rId4" Type="http://schemas.openxmlformats.org/officeDocument/2006/relationships/oleObject" Target="../embeddings/oleObject38.bin"/><Relationship Id="rId5" Type="http://schemas.openxmlformats.org/officeDocument/2006/relationships/image" Target="../media/image47.emf"/><Relationship Id="rId1" Type="http://schemas.openxmlformats.org/officeDocument/2006/relationships/vmlDrawing" Target="../drawings/vmlDrawing28.vml"/><Relationship Id="rId2" Type="http://schemas.openxmlformats.org/officeDocument/2006/relationships/slideLayout" Target="../slideLayouts/slideLayout14.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4.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5.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6.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7.xml"/></Relationships>
</file>

<file path=ppt/slides/_rels/slide128.xml.rels><?xml version="1.0" encoding="UTF-8" standalone="yes"?>
<Relationships xmlns="http://schemas.openxmlformats.org/package/2006/relationships"><Relationship Id="rId3" Type="http://schemas.openxmlformats.org/officeDocument/2006/relationships/notesSlide" Target="../notesSlides/notesSlide128.xml"/><Relationship Id="rId4" Type="http://schemas.openxmlformats.org/officeDocument/2006/relationships/oleObject" Target="../embeddings/oleObject39.bin"/><Relationship Id="rId5" Type="http://schemas.openxmlformats.org/officeDocument/2006/relationships/image" Target="../media/image48.emf"/><Relationship Id="rId1" Type="http://schemas.openxmlformats.org/officeDocument/2006/relationships/vmlDrawing" Target="../drawings/vmlDrawing29.vml"/><Relationship Id="rId2"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3" Type="http://schemas.openxmlformats.org/officeDocument/2006/relationships/notesSlide" Target="../notesSlides/notesSlide129.xml"/><Relationship Id="rId4" Type="http://schemas.openxmlformats.org/officeDocument/2006/relationships/oleObject" Target="../embeddings/oleObject40.bin"/><Relationship Id="rId5" Type="http://schemas.openxmlformats.org/officeDocument/2006/relationships/image" Target="../media/image49.emf"/><Relationship Id="rId1" Type="http://schemas.openxmlformats.org/officeDocument/2006/relationships/vmlDrawing" Target="../drawings/vmlDrawing30.v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4" Type="http://schemas.openxmlformats.org/officeDocument/2006/relationships/oleObject" Target="../embeddings/oleObject3.bin"/><Relationship Id="rId5" Type="http://schemas.openxmlformats.org/officeDocument/2006/relationships/image" Target="../media/image4.emf"/><Relationship Id="rId1" Type="http://schemas.openxmlformats.org/officeDocument/2006/relationships/vmlDrawing" Target="../drawings/vmlDrawing3.vml"/><Relationship Id="rId2" Type="http://schemas.openxmlformats.org/officeDocument/2006/relationships/slideLayout" Target="../slideLayouts/slideLayout6.xml"/></Relationships>
</file>

<file path=ppt/slides/_rels/slide130.xml.rels><?xml version="1.0" encoding="UTF-8" standalone="yes"?>
<Relationships xmlns="http://schemas.openxmlformats.org/package/2006/relationships"><Relationship Id="rId3" Type="http://schemas.openxmlformats.org/officeDocument/2006/relationships/notesSlide" Target="../notesSlides/notesSlide130.xml"/><Relationship Id="rId4" Type="http://schemas.openxmlformats.org/officeDocument/2006/relationships/oleObject" Target="../embeddings/oleObject41.bin"/><Relationship Id="rId5" Type="http://schemas.openxmlformats.org/officeDocument/2006/relationships/image" Target="../media/image50.emf"/><Relationship Id="rId1" Type="http://schemas.openxmlformats.org/officeDocument/2006/relationships/vmlDrawing" Target="../drawings/vmlDrawing31.vml"/><Relationship Id="rId2" Type="http://schemas.openxmlformats.org/officeDocument/2006/relationships/slideLayout" Target="../slideLayouts/slideLayout6.xml"/></Relationships>
</file>

<file path=ppt/slides/_rels/slide131.xml.rels><?xml version="1.0" encoding="UTF-8" standalone="yes"?>
<Relationships xmlns="http://schemas.openxmlformats.org/package/2006/relationships"><Relationship Id="rId3" Type="http://schemas.openxmlformats.org/officeDocument/2006/relationships/notesSlide" Target="../notesSlides/notesSlide131.xml"/><Relationship Id="rId4" Type="http://schemas.openxmlformats.org/officeDocument/2006/relationships/oleObject" Target="../embeddings/oleObject42.bin"/><Relationship Id="rId5" Type="http://schemas.openxmlformats.org/officeDocument/2006/relationships/image" Target="../media/image51.emf"/><Relationship Id="rId6" Type="http://schemas.openxmlformats.org/officeDocument/2006/relationships/oleObject" Target="../embeddings/oleObject43.bin"/><Relationship Id="rId7" Type="http://schemas.openxmlformats.org/officeDocument/2006/relationships/image" Target="../media/image52.emf"/><Relationship Id="rId1" Type="http://schemas.openxmlformats.org/officeDocument/2006/relationships/vmlDrawing" Target="../drawings/vmlDrawing32.vml"/><Relationship Id="rId2" Type="http://schemas.openxmlformats.org/officeDocument/2006/relationships/slideLayout" Target="../slideLayouts/slideLayout15.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2.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4.xml"/></Relationships>
</file>

<file path=ppt/slides/_rels/slide135.xml.rels><?xml version="1.0" encoding="UTF-8" standalone="yes"?>
<Relationships xmlns="http://schemas.openxmlformats.org/package/2006/relationships"><Relationship Id="rId3" Type="http://schemas.openxmlformats.org/officeDocument/2006/relationships/notesSlide" Target="../notesSlides/notesSlide135.xml"/><Relationship Id="rId4" Type="http://schemas.openxmlformats.org/officeDocument/2006/relationships/oleObject" Target="../embeddings/oleObject44.bin"/><Relationship Id="rId5" Type="http://schemas.openxmlformats.org/officeDocument/2006/relationships/oleObject" Target="../embeddings/Microsoft_Word_97_-_2004_Document2.doc"/><Relationship Id="rId6" Type="http://schemas.openxmlformats.org/officeDocument/2006/relationships/image" Target="../media/image53.emf"/><Relationship Id="rId1" Type="http://schemas.openxmlformats.org/officeDocument/2006/relationships/vmlDrawing" Target="../drawings/vmlDrawing33.vml"/><Relationship Id="rId2" Type="http://schemas.openxmlformats.org/officeDocument/2006/relationships/slideLayout" Target="../slideLayouts/slideLayout6.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6.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8.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4" Type="http://schemas.openxmlformats.org/officeDocument/2006/relationships/oleObject" Target="../embeddings/oleObject4.bin"/><Relationship Id="rId5" Type="http://schemas.openxmlformats.org/officeDocument/2006/relationships/image" Target="../media/image5.emf"/><Relationship Id="rId6" Type="http://schemas.openxmlformats.org/officeDocument/2006/relationships/oleObject" Target="../embeddings/oleObject5.bin"/><Relationship Id="rId7" Type="http://schemas.openxmlformats.org/officeDocument/2006/relationships/image" Target="../media/image6.emf"/><Relationship Id="rId8" Type="http://schemas.openxmlformats.org/officeDocument/2006/relationships/oleObject" Target="../embeddings/oleObject6.bin"/><Relationship Id="rId9" Type="http://schemas.openxmlformats.org/officeDocument/2006/relationships/image" Target="../media/image7.emf"/><Relationship Id="rId10" Type="http://schemas.openxmlformats.org/officeDocument/2006/relationships/oleObject" Target="../embeddings/oleObject7.bin"/><Relationship Id="rId11" Type="http://schemas.openxmlformats.org/officeDocument/2006/relationships/image" Target="../media/image8.emf"/><Relationship Id="rId1" Type="http://schemas.openxmlformats.org/officeDocument/2006/relationships/vmlDrawing" Target="../drawings/vmlDrawing4.vml"/><Relationship Id="rId2"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0.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1.xml"/></Relationships>
</file>

<file path=ppt/slides/_rels/slide142.xml.rels><?xml version="1.0" encoding="UTF-8" standalone="yes"?>
<Relationships xmlns="http://schemas.openxmlformats.org/package/2006/relationships"><Relationship Id="rId3" Type="http://schemas.openxmlformats.org/officeDocument/2006/relationships/notesSlide" Target="../notesSlides/notesSlide142.xml"/><Relationship Id="rId4" Type="http://schemas.openxmlformats.org/officeDocument/2006/relationships/oleObject" Target="../embeddings/oleObject45.bin"/><Relationship Id="rId5" Type="http://schemas.openxmlformats.org/officeDocument/2006/relationships/image" Target="../media/image54.emf"/><Relationship Id="rId1" Type="http://schemas.openxmlformats.org/officeDocument/2006/relationships/vmlDrawing" Target="../drawings/vmlDrawing34.vml"/><Relationship Id="rId2" Type="http://schemas.openxmlformats.org/officeDocument/2006/relationships/slideLayout" Target="../slideLayouts/slideLayout6.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3.xml"/></Relationships>
</file>

<file path=ppt/slides/_rels/slide144.xml.rels><?xml version="1.0" encoding="UTF-8" standalone="yes"?>
<Relationships xmlns="http://schemas.openxmlformats.org/package/2006/relationships"><Relationship Id="rId3" Type="http://schemas.openxmlformats.org/officeDocument/2006/relationships/notesSlide" Target="../notesSlides/notesSlide144.xml"/><Relationship Id="rId4" Type="http://schemas.openxmlformats.org/officeDocument/2006/relationships/oleObject" Target="../embeddings/oleObject46.bin"/><Relationship Id="rId5" Type="http://schemas.openxmlformats.org/officeDocument/2006/relationships/image" Target="../media/image55.emf"/><Relationship Id="rId6" Type="http://schemas.openxmlformats.org/officeDocument/2006/relationships/oleObject" Target="../embeddings/oleObject47.bin"/><Relationship Id="rId7" Type="http://schemas.openxmlformats.org/officeDocument/2006/relationships/image" Target="../media/image56.emf"/><Relationship Id="rId8" Type="http://schemas.openxmlformats.org/officeDocument/2006/relationships/oleObject" Target="../embeddings/oleObject48.bin"/><Relationship Id="rId9" Type="http://schemas.openxmlformats.org/officeDocument/2006/relationships/image" Target="../media/image57.emf"/><Relationship Id="rId10" Type="http://schemas.openxmlformats.org/officeDocument/2006/relationships/oleObject" Target="../embeddings/oleObject49.bin"/><Relationship Id="rId11" Type="http://schemas.openxmlformats.org/officeDocument/2006/relationships/image" Target="../media/image33.emf"/><Relationship Id="rId1" Type="http://schemas.openxmlformats.org/officeDocument/2006/relationships/vmlDrawing" Target="../drawings/vmlDrawing35.vml"/><Relationship Id="rId2" Type="http://schemas.openxmlformats.org/officeDocument/2006/relationships/slideLayout" Target="../slideLayouts/slideLayout16.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5.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6.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8.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9.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0.xml"/></Relationships>
</file>

<file path=ppt/slides/_rels/slide151.xml.rels><?xml version="1.0" encoding="UTF-8" standalone="yes"?>
<Relationships xmlns="http://schemas.openxmlformats.org/package/2006/relationships"><Relationship Id="rId3" Type="http://schemas.openxmlformats.org/officeDocument/2006/relationships/notesSlide" Target="../notesSlides/notesSlide151.xml"/><Relationship Id="rId4" Type="http://schemas.openxmlformats.org/officeDocument/2006/relationships/oleObject" Target="../embeddings/oleObject50.bin"/><Relationship Id="rId5" Type="http://schemas.openxmlformats.org/officeDocument/2006/relationships/image" Target="../media/image58.emf"/><Relationship Id="rId1" Type="http://schemas.openxmlformats.org/officeDocument/2006/relationships/vmlDrawing" Target="../drawings/vmlDrawing36.vml"/><Relationship Id="rId2" Type="http://schemas.openxmlformats.org/officeDocument/2006/relationships/slideLayout" Target="../slideLayouts/slideLayout1.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2.xml"/><Relationship Id="rId3" Type="http://schemas.openxmlformats.org/officeDocument/2006/relationships/image" Target="../media/image59.png"/></Relationships>
</file>

<file path=ppt/slides/_rels/slide153.xml.rels><?xml version="1.0" encoding="UTF-8" standalone="yes"?>
<Relationships xmlns="http://schemas.openxmlformats.org/package/2006/relationships"><Relationship Id="rId3" Type="http://schemas.openxmlformats.org/officeDocument/2006/relationships/notesSlide" Target="../notesSlides/notesSlide153.xml"/><Relationship Id="rId4" Type="http://schemas.openxmlformats.org/officeDocument/2006/relationships/oleObject" Target="../embeddings/oleObject51.bin"/><Relationship Id="rId5" Type="http://schemas.openxmlformats.org/officeDocument/2006/relationships/image" Target="../media/image44.emf"/><Relationship Id="rId1" Type="http://schemas.openxmlformats.org/officeDocument/2006/relationships/vmlDrawing" Target="../drawings/vmlDrawing37.vml"/><Relationship Id="rId2" Type="http://schemas.openxmlformats.org/officeDocument/2006/relationships/slideLayout" Target="../slideLayouts/slideLayout2.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4.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5.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6.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7.xml"/></Relationships>
</file>

<file path=ppt/slides/_rels/slide158.xml.rels><?xml version="1.0" encoding="UTF-8" standalone="yes"?>
<Relationships xmlns="http://schemas.openxmlformats.org/package/2006/relationships"><Relationship Id="rId3" Type="http://schemas.openxmlformats.org/officeDocument/2006/relationships/notesSlide" Target="../notesSlides/notesSlide158.xml"/><Relationship Id="rId4" Type="http://schemas.openxmlformats.org/officeDocument/2006/relationships/oleObject" Target="../embeddings/oleObject52.bin"/><Relationship Id="rId5" Type="http://schemas.openxmlformats.org/officeDocument/2006/relationships/image" Target="../media/image60.emf"/><Relationship Id="rId1" Type="http://schemas.openxmlformats.org/officeDocument/2006/relationships/vmlDrawing" Target="../drawings/vmlDrawing38.vml"/><Relationship Id="rId2" Type="http://schemas.openxmlformats.org/officeDocument/2006/relationships/slideLayout" Target="../slideLayouts/slideLayout6.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9.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0.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1.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2.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4.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5.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6.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7.xml"/></Relationships>
</file>

<file path=ppt/slides/_rels/slide1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8.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9.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4" Type="http://schemas.openxmlformats.org/officeDocument/2006/relationships/oleObject" Target="../embeddings/oleObject8.bin"/><Relationship Id="rId5" Type="http://schemas.openxmlformats.org/officeDocument/2006/relationships/image" Target="../media/image9.emf"/><Relationship Id="rId1" Type="http://schemas.openxmlformats.org/officeDocument/2006/relationships/vmlDrawing" Target="../drawings/vmlDrawing5.vml"/><Relationship Id="rId2" Type="http://schemas.openxmlformats.org/officeDocument/2006/relationships/slideLayout" Target="../slideLayouts/slideLayout6.xml"/></Relationships>
</file>

<file path=ppt/slides/_rels/slide170.xml.rels><?xml version="1.0" encoding="UTF-8" standalone="yes"?>
<Relationships xmlns="http://schemas.openxmlformats.org/package/2006/relationships"><Relationship Id="rId3" Type="http://schemas.openxmlformats.org/officeDocument/2006/relationships/notesSlide" Target="../notesSlides/notesSlide170.xml"/><Relationship Id="rId4" Type="http://schemas.openxmlformats.org/officeDocument/2006/relationships/oleObject" Target="../embeddings/oleObject53.bin"/><Relationship Id="rId5" Type="http://schemas.openxmlformats.org/officeDocument/2006/relationships/image" Target="../media/image61.emf"/><Relationship Id="rId1" Type="http://schemas.openxmlformats.org/officeDocument/2006/relationships/vmlDrawing" Target="../drawings/vmlDrawing39.vml"/><Relationship Id="rId2" Type="http://schemas.openxmlformats.org/officeDocument/2006/relationships/slideLayout" Target="../slideLayouts/slideLayout2.xml"/></Relationships>
</file>

<file path=ppt/slides/_rels/slide171.xml.rels><?xml version="1.0" encoding="UTF-8" standalone="yes"?>
<Relationships xmlns="http://schemas.openxmlformats.org/package/2006/relationships"><Relationship Id="rId3" Type="http://schemas.openxmlformats.org/officeDocument/2006/relationships/notesSlide" Target="../notesSlides/notesSlide171.xml"/><Relationship Id="rId4" Type="http://schemas.openxmlformats.org/officeDocument/2006/relationships/oleObject" Target="../embeddings/oleObject54.bin"/><Relationship Id="rId5" Type="http://schemas.openxmlformats.org/officeDocument/2006/relationships/image" Target="../media/image62.emf"/><Relationship Id="rId1" Type="http://schemas.openxmlformats.org/officeDocument/2006/relationships/vmlDrawing" Target="../drawings/vmlDrawing40.vml"/><Relationship Id="rId2" Type="http://schemas.openxmlformats.org/officeDocument/2006/relationships/slideLayout" Target="../slideLayouts/slideLayout13.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2.xml"/><Relationship Id="rId3" Type="http://schemas.openxmlformats.org/officeDocument/2006/relationships/image" Target="../media/image63.png"/></Relationships>
</file>

<file path=ppt/slides/_rels/slide173.xml.rels><?xml version="1.0" encoding="UTF-8" standalone="yes"?>
<Relationships xmlns="http://schemas.openxmlformats.org/package/2006/relationships"><Relationship Id="rId3" Type="http://schemas.openxmlformats.org/officeDocument/2006/relationships/notesSlide" Target="../notesSlides/notesSlide173.xml"/><Relationship Id="rId4" Type="http://schemas.openxmlformats.org/officeDocument/2006/relationships/oleObject" Target="../embeddings/oleObject55.bin"/><Relationship Id="rId5" Type="http://schemas.openxmlformats.org/officeDocument/2006/relationships/image" Target="../media/image62.emf"/><Relationship Id="rId1" Type="http://schemas.openxmlformats.org/officeDocument/2006/relationships/vmlDrawing" Target="../drawings/vmlDrawing41.vml"/><Relationship Id="rId2" Type="http://schemas.openxmlformats.org/officeDocument/2006/relationships/slideLayout" Target="../slideLayouts/slideLayout14.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4.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5.xml"/></Relationships>
</file>

<file path=ppt/slides/_rels/slide176.xml.rels><?xml version="1.0" encoding="UTF-8" standalone="yes"?>
<Relationships xmlns="http://schemas.openxmlformats.org/package/2006/relationships"><Relationship Id="rId3" Type="http://schemas.openxmlformats.org/officeDocument/2006/relationships/notesSlide" Target="../notesSlides/notesSlide176.xml"/><Relationship Id="rId4" Type="http://schemas.openxmlformats.org/officeDocument/2006/relationships/oleObject" Target="../embeddings/oleObject56.bin"/><Relationship Id="rId5" Type="http://schemas.openxmlformats.org/officeDocument/2006/relationships/image" Target="../media/image64.emf"/><Relationship Id="rId1" Type="http://schemas.openxmlformats.org/officeDocument/2006/relationships/vmlDrawing" Target="../drawings/vmlDrawing42.vml"/><Relationship Id="rId2" Type="http://schemas.openxmlformats.org/officeDocument/2006/relationships/slideLayout" Target="../slideLayouts/slideLayout1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7.xml"/></Relationships>
</file>

<file path=ppt/slides/_rels/slide178.xml.rels><?xml version="1.0" encoding="UTF-8" standalone="yes"?>
<Relationships xmlns="http://schemas.openxmlformats.org/package/2006/relationships"><Relationship Id="rId3" Type="http://schemas.openxmlformats.org/officeDocument/2006/relationships/notesSlide" Target="../notesSlides/notesSlide178.xml"/><Relationship Id="rId4" Type="http://schemas.openxmlformats.org/officeDocument/2006/relationships/oleObject" Target="../embeddings/oleObject57.bin"/><Relationship Id="rId5" Type="http://schemas.openxmlformats.org/officeDocument/2006/relationships/image" Target="../media/image65.emf"/><Relationship Id="rId6" Type="http://schemas.openxmlformats.org/officeDocument/2006/relationships/oleObject" Target="../embeddings/oleObject58.bin"/><Relationship Id="rId7" Type="http://schemas.openxmlformats.org/officeDocument/2006/relationships/image" Target="../media/image66.emf"/><Relationship Id="rId1" Type="http://schemas.openxmlformats.org/officeDocument/2006/relationships/vmlDrawing" Target="../drawings/vmlDrawing43.vml"/><Relationship Id="rId2" Type="http://schemas.openxmlformats.org/officeDocument/2006/relationships/slideLayout" Target="../slideLayouts/slideLayout15.xml"/></Relationships>
</file>

<file path=ppt/slides/_rels/slide17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0.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1.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2.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4.xml"/><Relationship Id="rId3" Type="http://schemas.openxmlformats.org/officeDocument/2006/relationships/audio" Target="../media/audio1.bin"/></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5.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6.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7.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8.xml"/><Relationship Id="rId3" Type="http://schemas.openxmlformats.org/officeDocument/2006/relationships/image" Target="../media/image67.png"/></Relationships>
</file>

<file path=ppt/slides/_rels/slide189.xml.rels><?xml version="1.0" encoding="UTF-8" standalone="yes"?>
<Relationships xmlns="http://schemas.openxmlformats.org/package/2006/relationships"><Relationship Id="rId3" Type="http://schemas.openxmlformats.org/officeDocument/2006/relationships/notesSlide" Target="../notesSlides/notesSlide189.xml"/><Relationship Id="rId4" Type="http://schemas.openxmlformats.org/officeDocument/2006/relationships/oleObject" Target="../embeddings/oleObject59.bin"/><Relationship Id="rId5" Type="http://schemas.openxmlformats.org/officeDocument/2006/relationships/image" Target="../media/image68.emf"/><Relationship Id="rId1" Type="http://schemas.openxmlformats.org/officeDocument/2006/relationships/vmlDrawing" Target="../drawings/vmlDrawing44.vml"/><Relationship Id="rId2"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4" Type="http://schemas.openxmlformats.org/officeDocument/2006/relationships/oleObject" Target="../embeddings/oleObject9.bin"/><Relationship Id="rId5" Type="http://schemas.openxmlformats.org/officeDocument/2006/relationships/image" Target="../media/image10.emf"/><Relationship Id="rId6" Type="http://schemas.openxmlformats.org/officeDocument/2006/relationships/oleObject" Target="../embeddings/oleObject10.bin"/><Relationship Id="rId7" Type="http://schemas.openxmlformats.org/officeDocument/2006/relationships/image" Target="../media/image11.emf"/><Relationship Id="rId1" Type="http://schemas.openxmlformats.org/officeDocument/2006/relationships/vmlDrawing" Target="../drawings/vmlDrawing6.vml"/><Relationship Id="rId2" Type="http://schemas.openxmlformats.org/officeDocument/2006/relationships/slideLayout" Target="../slideLayouts/slideLayout2.xml"/></Relationships>
</file>

<file path=ppt/slides/_rels/slide190.xml.rels><?xml version="1.0" encoding="UTF-8" standalone="yes"?>
<Relationships xmlns="http://schemas.openxmlformats.org/package/2006/relationships"><Relationship Id="rId3" Type="http://schemas.openxmlformats.org/officeDocument/2006/relationships/notesSlide" Target="../notesSlides/notesSlide190.xml"/><Relationship Id="rId4" Type="http://schemas.openxmlformats.org/officeDocument/2006/relationships/oleObject" Target="../embeddings/oleObject60.bin"/><Relationship Id="rId5" Type="http://schemas.openxmlformats.org/officeDocument/2006/relationships/image" Target="../media/image69.emf"/><Relationship Id="rId1" Type="http://schemas.openxmlformats.org/officeDocument/2006/relationships/vmlDrawing" Target="../drawings/vmlDrawing45.vml"/><Relationship Id="rId2" Type="http://schemas.openxmlformats.org/officeDocument/2006/relationships/slideLayout" Target="../slideLayouts/slideLayout1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1.xml"/></Relationships>
</file>

<file path=ppt/slides/_rels/slide1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2.xml"/></Relationships>
</file>

<file path=ppt/slides/_rels/slide19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3.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4.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5.xml"/></Relationships>
</file>

<file path=ppt/slides/_rels/slide19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6.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7.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8.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0.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1.xml"/></Relationships>
</file>

<file path=ppt/slides/_rels/slide20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4.xml"/><Relationship Id="rId3" Type="http://schemas.openxmlformats.org/officeDocument/2006/relationships/image" Target="../media/image70.png"/></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5.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6.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7.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8.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9.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4" Type="http://schemas.openxmlformats.org/officeDocument/2006/relationships/oleObject" Target="../embeddings/oleObject11.bin"/><Relationship Id="rId5" Type="http://schemas.openxmlformats.org/officeDocument/2006/relationships/image" Target="../media/image12.emf"/><Relationship Id="rId1" Type="http://schemas.openxmlformats.org/officeDocument/2006/relationships/vmlDrawing" Target="../drawings/vmlDrawing7.vml"/><Relationship Id="rId2" Type="http://schemas.openxmlformats.org/officeDocument/2006/relationships/slideLayout" Target="../slideLayouts/slideLayout2.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0.xml"/></Relationships>
</file>

<file path=ppt/slides/_rels/slide2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1.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2.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4.xml"/></Relationships>
</file>

<file path=ppt/slides/_rels/slide2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5.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6.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7.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8.xml"/><Relationship Id="rId3" Type="http://schemas.openxmlformats.org/officeDocument/2006/relationships/image" Target="../media/image71.jpeg"/></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19.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4" Type="http://schemas.openxmlformats.org/officeDocument/2006/relationships/oleObject" Target="../embeddings/oleObject12.bin"/><Relationship Id="rId5" Type="http://schemas.openxmlformats.org/officeDocument/2006/relationships/image" Target="../media/image13.emf"/><Relationship Id="rId6" Type="http://schemas.openxmlformats.org/officeDocument/2006/relationships/oleObject" Target="../embeddings/oleObject13.bin"/><Relationship Id="rId7" Type="http://schemas.openxmlformats.org/officeDocument/2006/relationships/image" Target="../media/image14.emf"/><Relationship Id="rId1" Type="http://schemas.openxmlformats.org/officeDocument/2006/relationships/vmlDrawing" Target="../drawings/vmlDrawing8.vml"/><Relationship Id="rId2" Type="http://schemas.openxmlformats.org/officeDocument/2006/relationships/slideLayout" Target="../slideLayouts/slideLayout12.xml"/></Relationships>
</file>

<file path=ppt/slides/_rels/slide22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0.xml"/><Relationship Id="rId3" Type="http://schemas.openxmlformats.org/officeDocument/2006/relationships/image" Target="../media/image72.jpg"/></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1.xml"/><Relationship Id="rId3" Type="http://schemas.openxmlformats.org/officeDocument/2006/relationships/image" Target="../media/image73.jpg"/></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2.xml"/><Relationship Id="rId3" Type="http://schemas.openxmlformats.org/officeDocument/2006/relationships/image" Target="../media/image74.jpg"/></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3.xml"/><Relationship Id="rId3" Type="http://schemas.openxmlformats.org/officeDocument/2006/relationships/image" Target="../media/image75.jp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4" Type="http://schemas.openxmlformats.org/officeDocument/2006/relationships/oleObject" Target="../embeddings/oleObject14.bin"/><Relationship Id="rId5" Type="http://schemas.openxmlformats.org/officeDocument/2006/relationships/image" Target="../media/image15.emf"/><Relationship Id="rId1" Type="http://schemas.openxmlformats.org/officeDocument/2006/relationships/vmlDrawing" Target="../drawings/vmlDrawing9.vml"/><Relationship Id="rId2"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4" Type="http://schemas.openxmlformats.org/officeDocument/2006/relationships/oleObject" Target="../embeddings/oleObject15.bin"/><Relationship Id="rId5" Type="http://schemas.openxmlformats.org/officeDocument/2006/relationships/image" Target="../media/image16.emf"/><Relationship Id="rId1" Type="http://schemas.openxmlformats.org/officeDocument/2006/relationships/vmlDrawing" Target="../drawings/vmlDrawing10.vml"/><Relationship Id="rId2"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notesSlide" Target="../notesSlides/notesSlide27.xml"/><Relationship Id="rId4" Type="http://schemas.openxmlformats.org/officeDocument/2006/relationships/oleObject" Target="../embeddings/oleObject16.bin"/><Relationship Id="rId5" Type="http://schemas.openxmlformats.org/officeDocument/2006/relationships/image" Target="../media/image17.emf"/><Relationship Id="rId1" Type="http://schemas.openxmlformats.org/officeDocument/2006/relationships/vmlDrawing" Target="../drawings/vmlDrawing11.vml"/><Relationship Id="rId2"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oleObject" Target="../embeddings/oleObject17.bin"/><Relationship Id="rId5" Type="http://schemas.openxmlformats.org/officeDocument/2006/relationships/image" Target="../media/image7.emf"/><Relationship Id="rId1" Type="http://schemas.openxmlformats.org/officeDocument/2006/relationships/vmlDrawing" Target="../drawings/vmlDrawing12.vml"/><Relationship Id="rId2"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4" Type="http://schemas.openxmlformats.org/officeDocument/2006/relationships/oleObject" Target="../embeddings/oleObject18.bin"/><Relationship Id="rId5" Type="http://schemas.openxmlformats.org/officeDocument/2006/relationships/image" Target="../media/image18.emf"/><Relationship Id="rId6" Type="http://schemas.openxmlformats.org/officeDocument/2006/relationships/oleObject" Target="../embeddings/oleObject19.bin"/><Relationship Id="rId7" Type="http://schemas.openxmlformats.org/officeDocument/2006/relationships/image" Target="../media/image16.emf"/><Relationship Id="rId8" Type="http://schemas.openxmlformats.org/officeDocument/2006/relationships/oleObject" Target="../embeddings/oleObject20.bin"/><Relationship Id="rId9" Type="http://schemas.openxmlformats.org/officeDocument/2006/relationships/image" Target="../media/image19.emf"/><Relationship Id="rId10" Type="http://schemas.openxmlformats.org/officeDocument/2006/relationships/oleObject" Target="../embeddings/oleObject21.bin"/><Relationship Id="rId11" Type="http://schemas.openxmlformats.org/officeDocument/2006/relationships/image" Target="../media/image15.emf"/><Relationship Id="rId1" Type="http://schemas.openxmlformats.org/officeDocument/2006/relationships/vmlDrawing" Target="../drawings/vmlDrawing13.vml"/><Relationship Id="rId2"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4" Type="http://schemas.openxmlformats.org/officeDocument/2006/relationships/oleObject" Target="../embeddings/oleObject22.bin"/><Relationship Id="rId5" Type="http://schemas.openxmlformats.org/officeDocument/2006/relationships/image" Target="../media/image20.emf"/><Relationship Id="rId1" Type="http://schemas.openxmlformats.org/officeDocument/2006/relationships/vmlDrawing" Target="../drawings/vmlDrawing14.vml"/><Relationship Id="rId2"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42.xml"/><Relationship Id="rId4" Type="http://schemas.openxmlformats.org/officeDocument/2006/relationships/oleObject" Target="../embeddings/oleObject23.bin"/><Relationship Id="rId5" Type="http://schemas.openxmlformats.org/officeDocument/2006/relationships/oleObject" Target="../embeddings/Microsoft_Excel_97_-_2004_Worksheet1.xls"/><Relationship Id="rId6" Type="http://schemas.openxmlformats.org/officeDocument/2006/relationships/image" Target="../media/image21.emf"/><Relationship Id="rId1" Type="http://schemas.openxmlformats.org/officeDocument/2006/relationships/vmlDrawing" Target="../drawings/vmlDrawing15.vml"/><Relationship Id="rId2"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4.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8.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4" Type="http://schemas.openxmlformats.org/officeDocument/2006/relationships/oleObject" Target="../embeddings/oleObject2.bin"/><Relationship Id="rId5" Type="http://schemas.openxmlformats.org/officeDocument/2006/relationships/image" Target="../media/image3.emf"/><Relationship Id="rId1" Type="http://schemas.openxmlformats.org/officeDocument/2006/relationships/vmlDrawing" Target="../drawings/vmlDrawing2.vml"/><Relationship Id="rId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0.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2.xml"/><Relationship Id="rId3" Type="http://schemas.openxmlformats.org/officeDocument/2006/relationships/image" Target="../media/image22.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3.xml"/><Relationship Id="rId3" Type="http://schemas.openxmlformats.org/officeDocument/2006/relationships/image" Target="../media/image23.emf"/></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4.xml"/><Relationship Id="rId3" Type="http://schemas.openxmlformats.org/officeDocument/2006/relationships/image" Target="../media/image24.png"/></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5.xml"/><Relationship Id="rId3" Type="http://schemas.openxmlformats.org/officeDocument/2006/relationships/image" Target="../media/image25.jpeg"/></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7.xml"/><Relationship Id="rId3" Type="http://schemas.openxmlformats.org/officeDocument/2006/relationships/image" Target="../media/image2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9.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0.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s>
</file>

<file path=ppt/slides/_rels/slide62.xml.rels><?xml version="1.0" encoding="UTF-8" standalone="yes"?>
<Relationships xmlns="http://schemas.openxmlformats.org/package/2006/relationships"><Relationship Id="rId3" Type="http://schemas.openxmlformats.org/officeDocument/2006/relationships/notesSlide" Target="../notesSlides/notesSlide62.xml"/><Relationship Id="rId4" Type="http://schemas.openxmlformats.org/officeDocument/2006/relationships/oleObject" Target="../embeddings/oleObject24.bin"/><Relationship Id="rId5" Type="http://schemas.openxmlformats.org/officeDocument/2006/relationships/image" Target="../media/image27.emf"/><Relationship Id="rId6" Type="http://schemas.openxmlformats.org/officeDocument/2006/relationships/oleObject" Target="../embeddings/oleObject25.bin"/><Relationship Id="rId7" Type="http://schemas.openxmlformats.org/officeDocument/2006/relationships/image" Target="../media/image28.emf"/><Relationship Id="rId1" Type="http://schemas.openxmlformats.org/officeDocument/2006/relationships/vmlDrawing" Target="../drawings/vmlDrawing16.vml"/><Relationship Id="rId2" Type="http://schemas.openxmlformats.org/officeDocument/2006/relationships/slideLayout" Target="../slideLayouts/slideLayout6.xml"/></Relationships>
</file>

<file path=ppt/slides/_rels/slide63.xml.rels><?xml version="1.0" encoding="UTF-8" standalone="yes"?>
<Relationships xmlns="http://schemas.openxmlformats.org/package/2006/relationships"><Relationship Id="rId3" Type="http://schemas.openxmlformats.org/officeDocument/2006/relationships/notesSlide" Target="../notesSlides/notesSlide63.xml"/><Relationship Id="rId4" Type="http://schemas.openxmlformats.org/officeDocument/2006/relationships/oleObject" Target="../embeddings/oleObject26.bin"/><Relationship Id="rId5" Type="http://schemas.openxmlformats.org/officeDocument/2006/relationships/image" Target="../media/image29.emf"/><Relationship Id="rId1" Type="http://schemas.openxmlformats.org/officeDocument/2006/relationships/vmlDrawing" Target="../drawings/vmlDrawing17.vml"/><Relationship Id="rId2" Type="http://schemas.openxmlformats.org/officeDocument/2006/relationships/slideLayout" Target="../slideLayouts/slideLayout6.xml"/></Relationships>
</file>

<file path=ppt/slides/_rels/slide64.xml.rels><?xml version="1.0" encoding="UTF-8" standalone="yes"?>
<Relationships xmlns="http://schemas.openxmlformats.org/package/2006/relationships"><Relationship Id="rId3" Type="http://schemas.openxmlformats.org/officeDocument/2006/relationships/image" Target="../media/image30.wmf"/><Relationship Id="rId4" Type="http://schemas.openxmlformats.org/officeDocument/2006/relationships/image" Target="../media/image31.wmf"/><Relationship Id="rId1" Type="http://schemas.openxmlformats.org/officeDocument/2006/relationships/slideLayout" Target="../slideLayouts/slideLayout2.xml"/><Relationship Id="rId2" Type="http://schemas.openxmlformats.org/officeDocument/2006/relationships/notesSlide" Target="../notesSlides/notesSlide6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6.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8.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9.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0.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1.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6.xml"/><Relationship Id="rId3" Type="http://schemas.openxmlformats.org/officeDocument/2006/relationships/image" Target="../media/image32.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8.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0.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1.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2.xml"/></Relationships>
</file>

<file path=ppt/slides/_rels/slide83.xml.rels><?xml version="1.0" encoding="UTF-8" standalone="yes"?>
<Relationships xmlns="http://schemas.openxmlformats.org/package/2006/relationships"><Relationship Id="rId3" Type="http://schemas.openxmlformats.org/officeDocument/2006/relationships/notesSlide" Target="../notesSlides/notesSlide83.xml"/><Relationship Id="rId4" Type="http://schemas.openxmlformats.org/officeDocument/2006/relationships/oleObject" Target="../embeddings/oleObject27.bin"/><Relationship Id="rId5" Type="http://schemas.openxmlformats.org/officeDocument/2006/relationships/image" Target="../media/image33.emf"/><Relationship Id="rId1" Type="http://schemas.openxmlformats.org/officeDocument/2006/relationships/vmlDrawing" Target="../drawings/vmlDrawing18.vml"/><Relationship Id="rId2"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notesSlide" Target="../notesSlides/notesSlide84.xml"/><Relationship Id="rId4" Type="http://schemas.openxmlformats.org/officeDocument/2006/relationships/oleObject" Target="../embeddings/oleObject28.bin"/><Relationship Id="rId5" Type="http://schemas.openxmlformats.org/officeDocument/2006/relationships/image" Target="../media/image34.emf"/><Relationship Id="rId1" Type="http://schemas.openxmlformats.org/officeDocument/2006/relationships/vmlDrawing" Target="../drawings/vmlDrawing19.vml"/><Relationship Id="rId2" Type="http://schemas.openxmlformats.org/officeDocument/2006/relationships/slideLayout" Target="../slideLayouts/slideLayout14.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5.xml"/><Relationship Id="rId3" Type="http://schemas.openxmlformats.org/officeDocument/2006/relationships/image" Target="../media/image35.png"/></Relationships>
</file>

<file path=ppt/slides/_rels/slide86.xml.rels><?xml version="1.0" encoding="UTF-8" standalone="yes"?>
<Relationships xmlns="http://schemas.openxmlformats.org/package/2006/relationships"><Relationship Id="rId3" Type="http://schemas.openxmlformats.org/officeDocument/2006/relationships/notesSlide" Target="../notesSlides/notesSlide86.xml"/><Relationship Id="rId4" Type="http://schemas.openxmlformats.org/officeDocument/2006/relationships/hyperlink" Target="http://www.iaob.org/" TargetMode="External"/><Relationship Id="rId5" Type="http://schemas.openxmlformats.org/officeDocument/2006/relationships/oleObject" Target="../embeddings/oleObject29.bin"/><Relationship Id="rId6" Type="http://schemas.openxmlformats.org/officeDocument/2006/relationships/image" Target="../media/image36.emf"/><Relationship Id="rId7" Type="http://schemas.openxmlformats.org/officeDocument/2006/relationships/oleObject" Target="../embeddings/oleObject30.bin"/><Relationship Id="rId8" Type="http://schemas.openxmlformats.org/officeDocument/2006/relationships/image" Target="../media/image37.emf"/><Relationship Id="rId1" Type="http://schemas.openxmlformats.org/officeDocument/2006/relationships/vmlDrawing" Target="../drawings/vmlDrawing20.vml"/><Relationship Id="rId2"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7.xml"/><Relationship Id="rId3" Type="http://schemas.openxmlformats.org/officeDocument/2006/relationships/image" Target="../media/image32.png"/></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8.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9.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0.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1.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2.xml"/><Relationship Id="rId3" Type="http://schemas.openxmlformats.org/officeDocument/2006/relationships/image" Target="../media/image38.jpeg"/></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4.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5.xml"/></Relationships>
</file>

<file path=ppt/slides/_rels/slide96.xml.rels><?xml version="1.0" encoding="UTF-8" standalone="yes"?>
<Relationships xmlns="http://schemas.openxmlformats.org/package/2006/relationships"><Relationship Id="rId3" Type="http://schemas.openxmlformats.org/officeDocument/2006/relationships/notesSlide" Target="../notesSlides/notesSlide96.xml"/><Relationship Id="rId4" Type="http://schemas.openxmlformats.org/officeDocument/2006/relationships/oleObject" Target="../embeddings/oleObject31.bin"/><Relationship Id="rId5" Type="http://schemas.openxmlformats.org/officeDocument/2006/relationships/image" Target="../media/image39.emf"/><Relationship Id="rId1" Type="http://schemas.openxmlformats.org/officeDocument/2006/relationships/vmlDrawing" Target="../drawings/vmlDrawing21.vml"/><Relationship Id="rId2"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3" Type="http://schemas.openxmlformats.org/officeDocument/2006/relationships/notesSlide" Target="../notesSlides/notesSlide97.xml"/><Relationship Id="rId4" Type="http://schemas.openxmlformats.org/officeDocument/2006/relationships/oleObject" Target="../embeddings/oleObject32.bin"/><Relationship Id="rId5" Type="http://schemas.openxmlformats.org/officeDocument/2006/relationships/image" Target="../media/image40.emf"/><Relationship Id="rId1" Type="http://schemas.openxmlformats.org/officeDocument/2006/relationships/vmlDrawing" Target="../drawings/vmlDrawing22.vml"/><Relationship Id="rId2"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8.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ctrTitle"/>
          </p:nvPr>
        </p:nvSpPr>
        <p:spPr>
          <a:xfrm>
            <a:off x="381000" y="228600"/>
            <a:ext cx="8382000" cy="914400"/>
          </a:xfrm>
          <a:noFill/>
          <a:ln/>
        </p:spPr>
        <p:txBody>
          <a:bodyPr/>
          <a:lstStyle/>
          <a:p>
            <a:r>
              <a:rPr lang="en-US" sz="5400" b="1" dirty="0" smtClean="0"/>
              <a:t>Internal Auditing</a:t>
            </a:r>
            <a:endParaRPr lang="en-US" sz="5400" b="1" dirty="0"/>
          </a:p>
        </p:txBody>
      </p:sp>
      <p:graphicFrame>
        <p:nvGraphicFramePr>
          <p:cNvPr id="56323" name="Object 3"/>
          <p:cNvGraphicFramePr>
            <a:graphicFrameLocks/>
          </p:cNvGraphicFramePr>
          <p:nvPr/>
        </p:nvGraphicFramePr>
        <p:xfrm>
          <a:off x="0" y="2209800"/>
          <a:ext cx="9067800" cy="4495800"/>
        </p:xfrm>
        <a:graphic>
          <a:graphicData uri="http://schemas.openxmlformats.org/presentationml/2006/ole">
            <mc:AlternateContent xmlns:mc="http://schemas.openxmlformats.org/markup-compatibility/2006">
              <mc:Choice xmlns:v="urn:schemas-microsoft-com:vml" Requires="v">
                <p:oleObj spid="_x0000_s56457" name="Microsoft ClipArt Gallery" r:id="rId4" imgW="5278438" imgH="2390775" progId="MS_ClipArt_Gallery">
                  <p:embed/>
                </p:oleObj>
              </mc:Choice>
              <mc:Fallback>
                <p:oleObj name="Microsoft ClipArt Gallery" r:id="rId4" imgW="5278438" imgH="2390775"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209800"/>
                        <a:ext cx="9067800"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advTm="12767"/>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4980" name="Rectangle 4"/>
          <p:cNvSpPr>
            <a:spLocks noGrp="1" noChangeArrowheads="1"/>
          </p:cNvSpPr>
          <p:nvPr>
            <p:ph type="title"/>
          </p:nvPr>
        </p:nvSpPr>
        <p:spPr/>
        <p:txBody>
          <a:bodyPr/>
          <a:lstStyle/>
          <a:p>
            <a:r>
              <a:rPr lang="en-US"/>
              <a:t>Basic Types of Audits</a:t>
            </a:r>
          </a:p>
        </p:txBody>
      </p:sp>
      <p:sp>
        <p:nvSpPr>
          <p:cNvPr id="254981" name="Rectangle 5"/>
          <p:cNvSpPr>
            <a:spLocks noGrp="1" noChangeArrowheads="1"/>
          </p:cNvSpPr>
          <p:nvPr>
            <p:ph type="body" idx="1"/>
          </p:nvPr>
        </p:nvSpPr>
        <p:spPr>
          <a:xfrm>
            <a:off x="685800" y="1371600"/>
            <a:ext cx="7772400" cy="4876800"/>
          </a:xfrm>
        </p:spPr>
        <p:txBody>
          <a:bodyPr/>
          <a:lstStyle/>
          <a:p>
            <a:pPr>
              <a:lnSpc>
                <a:spcPct val="80000"/>
              </a:lnSpc>
            </a:pPr>
            <a:r>
              <a:rPr lang="en-US" sz="2400">
                <a:solidFill>
                  <a:srgbClr val="A50021"/>
                </a:solidFill>
              </a:rPr>
              <a:t>Internal</a:t>
            </a:r>
            <a:r>
              <a:rPr lang="en-US" sz="2400"/>
              <a:t> (First Party, Self)</a:t>
            </a:r>
          </a:p>
          <a:p>
            <a:pPr lvl="1">
              <a:lnSpc>
                <a:spcPct val="80000"/>
              </a:lnSpc>
            </a:pPr>
            <a:r>
              <a:rPr lang="en-US" sz="2000"/>
              <a:t>This type includes audits by your company employees, consultants and contractors.</a:t>
            </a:r>
          </a:p>
          <a:p>
            <a:pPr lvl="1">
              <a:lnSpc>
                <a:spcPct val="80000"/>
              </a:lnSpc>
            </a:pPr>
            <a:endParaRPr lang="en-US" sz="2000"/>
          </a:p>
          <a:p>
            <a:pPr>
              <a:lnSpc>
                <a:spcPct val="80000"/>
              </a:lnSpc>
            </a:pPr>
            <a:r>
              <a:rPr lang="en-US" sz="2400">
                <a:solidFill>
                  <a:srgbClr val="A50021"/>
                </a:solidFill>
              </a:rPr>
              <a:t>External</a:t>
            </a:r>
            <a:endParaRPr lang="en-US" sz="2400"/>
          </a:p>
          <a:p>
            <a:pPr lvl="1">
              <a:lnSpc>
                <a:spcPct val="80000"/>
              </a:lnSpc>
            </a:pPr>
            <a:r>
              <a:rPr lang="en-US" sz="2000">
                <a:solidFill>
                  <a:srgbClr val="00279F"/>
                </a:solidFill>
              </a:rPr>
              <a:t>Supplier Audit</a:t>
            </a:r>
            <a:endParaRPr lang="en-US" sz="2000"/>
          </a:p>
          <a:p>
            <a:pPr lvl="2">
              <a:lnSpc>
                <a:spcPct val="80000"/>
              </a:lnSpc>
            </a:pPr>
            <a:r>
              <a:rPr lang="en-US" sz="1800"/>
              <a:t>Second Party</a:t>
            </a:r>
          </a:p>
          <a:p>
            <a:pPr lvl="3">
              <a:lnSpc>
                <a:spcPct val="80000"/>
              </a:lnSpc>
            </a:pPr>
            <a:r>
              <a:rPr lang="en-US" sz="1600"/>
              <a:t>This is where: 1. Customer employee(s) audit your company or where 2. Your employee(s) audit a company which supplies your company with a product or service.</a:t>
            </a:r>
          </a:p>
          <a:p>
            <a:pPr lvl="1">
              <a:lnSpc>
                <a:spcPct val="80000"/>
              </a:lnSpc>
            </a:pPr>
            <a:endParaRPr lang="en-US" sz="2000">
              <a:solidFill>
                <a:srgbClr val="00279F"/>
              </a:solidFill>
            </a:endParaRPr>
          </a:p>
          <a:p>
            <a:pPr lvl="1">
              <a:lnSpc>
                <a:spcPct val="80000"/>
              </a:lnSpc>
            </a:pPr>
            <a:r>
              <a:rPr lang="en-US" sz="2000">
                <a:solidFill>
                  <a:srgbClr val="00279F"/>
                </a:solidFill>
              </a:rPr>
              <a:t>Independent</a:t>
            </a:r>
            <a:r>
              <a:rPr lang="en-US" sz="2000"/>
              <a:t> Organization</a:t>
            </a:r>
          </a:p>
          <a:p>
            <a:pPr lvl="2">
              <a:lnSpc>
                <a:spcPct val="80000"/>
              </a:lnSpc>
            </a:pPr>
            <a:r>
              <a:rPr lang="en-US" sz="1800"/>
              <a:t>Third Party - Registrar</a:t>
            </a:r>
          </a:p>
          <a:p>
            <a:pPr lvl="3">
              <a:lnSpc>
                <a:spcPct val="80000"/>
              </a:lnSpc>
            </a:pPr>
            <a:r>
              <a:rPr lang="en-US" sz="1600"/>
              <a:t>1.- A customer wants an audit of your company but wants your company to pay for it. 2.-Your company wants to be certified even if it is not a customer requirement but rather a business strategy.</a:t>
            </a:r>
          </a:p>
          <a:p>
            <a:pPr lvl="3">
              <a:lnSpc>
                <a:spcPct val="80000"/>
              </a:lnSpc>
            </a:pPr>
            <a:r>
              <a:rPr lang="en-US" sz="1600"/>
              <a:t>This type of audit is described as independent.</a:t>
            </a:r>
          </a:p>
        </p:txBody>
      </p:sp>
    </p:spTree>
  </p:cSld>
  <p:clrMapOvr>
    <a:masterClrMapping/>
  </p:clrMapOvr>
  <p:transition xmlns:p14="http://schemas.microsoft.com/office/powerpoint/2010/main" advTm="218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4981">
                                            <p:txEl>
                                              <p:pRg st="0" end="0"/>
                                            </p:txEl>
                                          </p:spTgt>
                                        </p:tgtEl>
                                        <p:attrNameLst>
                                          <p:attrName>style.visibility</p:attrName>
                                        </p:attrNameLst>
                                      </p:cBhvr>
                                      <p:to>
                                        <p:strVal val="visible"/>
                                      </p:to>
                                    </p:set>
                                    <p:anim calcmode="lin" valueType="num">
                                      <p:cBhvr additive="base">
                                        <p:cTn id="7" dur="500" fill="hold"/>
                                        <p:tgtEl>
                                          <p:spTgt spid="25498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4981">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254981">
                                            <p:txEl>
                                              <p:pRg st="1" end="1"/>
                                            </p:txEl>
                                          </p:spTgt>
                                        </p:tgtEl>
                                        <p:attrNameLst>
                                          <p:attrName>style.visibility</p:attrName>
                                        </p:attrNameLst>
                                      </p:cBhvr>
                                      <p:to>
                                        <p:strVal val="visible"/>
                                      </p:to>
                                    </p:set>
                                    <p:anim calcmode="lin" valueType="num">
                                      <p:cBhvr additive="base">
                                        <p:cTn id="11" dur="500" fill="hold"/>
                                        <p:tgtEl>
                                          <p:spTgt spid="254981">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4981">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254981">
                                            <p:txEl>
                                              <p:pRg st="3" end="3"/>
                                            </p:txEl>
                                          </p:spTgt>
                                        </p:tgtEl>
                                        <p:attrNameLst>
                                          <p:attrName>style.visibility</p:attrName>
                                        </p:attrNameLst>
                                      </p:cBhvr>
                                      <p:to>
                                        <p:strVal val="visible"/>
                                      </p:to>
                                    </p:set>
                                    <p:anim calcmode="lin" valueType="num">
                                      <p:cBhvr additive="base">
                                        <p:cTn id="17" dur="500" fill="hold"/>
                                        <p:tgtEl>
                                          <p:spTgt spid="254981">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54981">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254981">
                                            <p:txEl>
                                              <p:pRg st="4" end="4"/>
                                            </p:txEl>
                                          </p:spTgt>
                                        </p:tgtEl>
                                        <p:attrNameLst>
                                          <p:attrName>style.visibility</p:attrName>
                                        </p:attrNameLst>
                                      </p:cBhvr>
                                      <p:to>
                                        <p:strVal val="visible"/>
                                      </p:to>
                                    </p:set>
                                    <p:anim calcmode="lin" valueType="num">
                                      <p:cBhvr additive="base">
                                        <p:cTn id="21" dur="500" fill="hold"/>
                                        <p:tgtEl>
                                          <p:spTgt spid="254981">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54981">
                                            <p:txEl>
                                              <p:pRg st="4" end="4"/>
                                            </p:txEl>
                                          </p:spTgt>
                                        </p:tgtEl>
                                        <p:attrNameLst>
                                          <p:attrName>ppt_y</p:attrName>
                                        </p:attrNameLst>
                                      </p:cBhvr>
                                      <p:tavLst>
                                        <p:tav tm="0">
                                          <p:val>
                                            <p:strVal val="#ppt_y"/>
                                          </p:val>
                                        </p:tav>
                                        <p:tav tm="100000">
                                          <p:val>
                                            <p:strVal val="#ppt_y"/>
                                          </p:val>
                                        </p:tav>
                                      </p:tavLst>
                                    </p:anim>
                                  </p:childTnLst>
                                </p:cTn>
                              </p:par>
                              <p:par>
                                <p:cTn id="23" presetID="2" presetClass="entr" presetSubtype="8" fill="hold" grpId="0" nodeType="withEffect">
                                  <p:stCondLst>
                                    <p:cond delay="0"/>
                                  </p:stCondLst>
                                  <p:childTnLst>
                                    <p:set>
                                      <p:cBhvr>
                                        <p:cTn id="24" dur="1" fill="hold">
                                          <p:stCondLst>
                                            <p:cond delay="0"/>
                                          </p:stCondLst>
                                        </p:cTn>
                                        <p:tgtEl>
                                          <p:spTgt spid="254981">
                                            <p:txEl>
                                              <p:pRg st="5" end="5"/>
                                            </p:txEl>
                                          </p:spTgt>
                                        </p:tgtEl>
                                        <p:attrNameLst>
                                          <p:attrName>style.visibility</p:attrName>
                                        </p:attrNameLst>
                                      </p:cBhvr>
                                      <p:to>
                                        <p:strVal val="visible"/>
                                      </p:to>
                                    </p:set>
                                    <p:anim calcmode="lin" valueType="num">
                                      <p:cBhvr additive="base">
                                        <p:cTn id="25" dur="500" fill="hold"/>
                                        <p:tgtEl>
                                          <p:spTgt spid="254981">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4981">
                                            <p:txEl>
                                              <p:pRg st="5" end="5"/>
                                            </p:txEl>
                                          </p:spTgt>
                                        </p:tgtEl>
                                        <p:attrNameLst>
                                          <p:attrName>ppt_y</p:attrName>
                                        </p:attrNameLst>
                                      </p:cBhvr>
                                      <p:tavLst>
                                        <p:tav tm="0">
                                          <p:val>
                                            <p:strVal val="#ppt_y"/>
                                          </p:val>
                                        </p:tav>
                                        <p:tav tm="100000">
                                          <p:val>
                                            <p:strVal val="#ppt_y"/>
                                          </p:val>
                                        </p:tav>
                                      </p:tavLst>
                                    </p:anim>
                                  </p:childTnLst>
                                </p:cTn>
                              </p:par>
                              <p:par>
                                <p:cTn id="27" presetID="2" presetClass="entr" presetSubtype="8" fill="hold" grpId="0" nodeType="withEffect">
                                  <p:stCondLst>
                                    <p:cond delay="0"/>
                                  </p:stCondLst>
                                  <p:childTnLst>
                                    <p:set>
                                      <p:cBhvr>
                                        <p:cTn id="28" dur="1" fill="hold">
                                          <p:stCondLst>
                                            <p:cond delay="0"/>
                                          </p:stCondLst>
                                        </p:cTn>
                                        <p:tgtEl>
                                          <p:spTgt spid="254981">
                                            <p:txEl>
                                              <p:pRg st="6" end="6"/>
                                            </p:txEl>
                                          </p:spTgt>
                                        </p:tgtEl>
                                        <p:attrNameLst>
                                          <p:attrName>style.visibility</p:attrName>
                                        </p:attrNameLst>
                                      </p:cBhvr>
                                      <p:to>
                                        <p:strVal val="visible"/>
                                      </p:to>
                                    </p:set>
                                    <p:anim calcmode="lin" valueType="num">
                                      <p:cBhvr additive="base">
                                        <p:cTn id="29" dur="500" fill="hold"/>
                                        <p:tgtEl>
                                          <p:spTgt spid="254981">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4981">
                                            <p:txEl>
                                              <p:pRg st="6" end="6"/>
                                            </p:txEl>
                                          </p:spTgt>
                                        </p:tgtEl>
                                        <p:attrNameLst>
                                          <p:attrName>ppt_y</p:attrName>
                                        </p:attrNameLst>
                                      </p:cBhvr>
                                      <p:tavLst>
                                        <p:tav tm="0">
                                          <p:val>
                                            <p:strVal val="#ppt_y"/>
                                          </p:val>
                                        </p:tav>
                                        <p:tav tm="100000">
                                          <p:val>
                                            <p:strVal val="#ppt_y"/>
                                          </p:val>
                                        </p:tav>
                                      </p:tavLst>
                                    </p:anim>
                                  </p:childTnLst>
                                </p:cTn>
                              </p:par>
                              <p:par>
                                <p:cTn id="31" presetID="2" presetClass="entr" presetSubtype="8" fill="hold" grpId="0" nodeType="withEffect">
                                  <p:stCondLst>
                                    <p:cond delay="0"/>
                                  </p:stCondLst>
                                  <p:childTnLst>
                                    <p:set>
                                      <p:cBhvr>
                                        <p:cTn id="32" dur="1" fill="hold">
                                          <p:stCondLst>
                                            <p:cond delay="0"/>
                                          </p:stCondLst>
                                        </p:cTn>
                                        <p:tgtEl>
                                          <p:spTgt spid="254981">
                                            <p:txEl>
                                              <p:pRg st="8" end="8"/>
                                            </p:txEl>
                                          </p:spTgt>
                                        </p:tgtEl>
                                        <p:attrNameLst>
                                          <p:attrName>style.visibility</p:attrName>
                                        </p:attrNameLst>
                                      </p:cBhvr>
                                      <p:to>
                                        <p:strVal val="visible"/>
                                      </p:to>
                                    </p:set>
                                    <p:anim calcmode="lin" valueType="num">
                                      <p:cBhvr additive="base">
                                        <p:cTn id="33" dur="500" fill="hold"/>
                                        <p:tgtEl>
                                          <p:spTgt spid="254981">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54981">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254981">
                                            <p:txEl>
                                              <p:pRg st="9" end="9"/>
                                            </p:txEl>
                                          </p:spTgt>
                                        </p:tgtEl>
                                        <p:attrNameLst>
                                          <p:attrName>style.visibility</p:attrName>
                                        </p:attrNameLst>
                                      </p:cBhvr>
                                      <p:to>
                                        <p:strVal val="visible"/>
                                      </p:to>
                                    </p:set>
                                    <p:anim calcmode="lin" valueType="num">
                                      <p:cBhvr additive="base">
                                        <p:cTn id="37" dur="500" fill="hold"/>
                                        <p:tgtEl>
                                          <p:spTgt spid="254981">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54981">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54981">
                                            <p:txEl>
                                              <p:pRg st="10" end="10"/>
                                            </p:txEl>
                                          </p:spTgt>
                                        </p:tgtEl>
                                        <p:attrNameLst>
                                          <p:attrName>style.visibility</p:attrName>
                                        </p:attrNameLst>
                                      </p:cBhvr>
                                      <p:to>
                                        <p:strVal val="visible"/>
                                      </p:to>
                                    </p:set>
                                    <p:anim calcmode="lin" valueType="num">
                                      <p:cBhvr additive="base">
                                        <p:cTn id="41" dur="500" fill="hold"/>
                                        <p:tgtEl>
                                          <p:spTgt spid="254981">
                                            <p:txEl>
                                              <p:pRg st="10" end="10"/>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54981">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8" fill="hold" grpId="0" nodeType="withEffect">
                                  <p:stCondLst>
                                    <p:cond delay="0"/>
                                  </p:stCondLst>
                                  <p:childTnLst>
                                    <p:set>
                                      <p:cBhvr>
                                        <p:cTn id="44" dur="1" fill="hold">
                                          <p:stCondLst>
                                            <p:cond delay="0"/>
                                          </p:stCondLst>
                                        </p:cTn>
                                        <p:tgtEl>
                                          <p:spTgt spid="254981">
                                            <p:txEl>
                                              <p:pRg st="11" end="11"/>
                                            </p:txEl>
                                          </p:spTgt>
                                        </p:tgtEl>
                                        <p:attrNameLst>
                                          <p:attrName>style.visibility</p:attrName>
                                        </p:attrNameLst>
                                      </p:cBhvr>
                                      <p:to>
                                        <p:strVal val="visible"/>
                                      </p:to>
                                    </p:set>
                                    <p:anim calcmode="lin" valueType="num">
                                      <p:cBhvr additive="base">
                                        <p:cTn id="45" dur="500" fill="hold"/>
                                        <p:tgtEl>
                                          <p:spTgt spid="254981">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54981">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4981" grpId="0" build="p" autoUpdateAnimBg="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ChangeArrowheads="1"/>
          </p:cNvSpPr>
          <p:nvPr/>
        </p:nvSpPr>
        <p:spPr bwMode="auto">
          <a:xfrm>
            <a:off x="1050925" y="785813"/>
            <a:ext cx="180975" cy="57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endParaRPr lang="en-US" sz="3200" b="1">
              <a:solidFill>
                <a:srgbClr val="000000"/>
              </a:solidFill>
            </a:endParaRPr>
          </a:p>
        </p:txBody>
      </p:sp>
      <p:grpSp>
        <p:nvGrpSpPr>
          <p:cNvPr id="240643" name="Group 3"/>
          <p:cNvGrpSpPr>
            <a:grpSpLocks/>
          </p:cNvGrpSpPr>
          <p:nvPr/>
        </p:nvGrpSpPr>
        <p:grpSpPr bwMode="auto">
          <a:xfrm>
            <a:off x="676275" y="1600200"/>
            <a:ext cx="7810500" cy="3881438"/>
            <a:chOff x="426" y="1008"/>
            <a:chExt cx="4920" cy="2445"/>
          </a:xfrm>
        </p:grpSpPr>
        <p:sp>
          <p:nvSpPr>
            <p:cNvPr id="240644" name="Rectangle 4"/>
            <p:cNvSpPr>
              <a:spLocks noChangeArrowheads="1"/>
            </p:cNvSpPr>
            <p:nvPr/>
          </p:nvSpPr>
          <p:spPr bwMode="auto">
            <a:xfrm>
              <a:off x="4896" y="1008"/>
              <a:ext cx="450" cy="244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45" name="Rectangle 5"/>
            <p:cNvSpPr>
              <a:spLocks noChangeArrowheads="1"/>
            </p:cNvSpPr>
            <p:nvPr/>
          </p:nvSpPr>
          <p:spPr bwMode="auto">
            <a:xfrm>
              <a:off x="426" y="1008"/>
              <a:ext cx="449" cy="244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46" name="Rectangle 6"/>
            <p:cNvSpPr>
              <a:spLocks noChangeArrowheads="1"/>
            </p:cNvSpPr>
            <p:nvPr/>
          </p:nvSpPr>
          <p:spPr bwMode="auto">
            <a:xfrm>
              <a:off x="537" y="1150"/>
              <a:ext cx="23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S</a:t>
              </a:r>
            </a:p>
          </p:txBody>
        </p:sp>
        <p:sp>
          <p:nvSpPr>
            <p:cNvPr id="240647" name="Rectangle 7"/>
            <p:cNvSpPr>
              <a:spLocks noChangeArrowheads="1"/>
            </p:cNvSpPr>
            <p:nvPr/>
          </p:nvSpPr>
          <p:spPr bwMode="auto">
            <a:xfrm>
              <a:off x="537" y="1393"/>
              <a:ext cx="24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U</a:t>
              </a:r>
            </a:p>
          </p:txBody>
        </p:sp>
        <p:sp>
          <p:nvSpPr>
            <p:cNvPr id="240648" name="Rectangle 8"/>
            <p:cNvSpPr>
              <a:spLocks noChangeArrowheads="1"/>
            </p:cNvSpPr>
            <p:nvPr/>
          </p:nvSpPr>
          <p:spPr bwMode="auto">
            <a:xfrm>
              <a:off x="537" y="1638"/>
              <a:ext cx="23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P</a:t>
              </a:r>
            </a:p>
          </p:txBody>
        </p:sp>
        <p:sp>
          <p:nvSpPr>
            <p:cNvPr id="240649" name="Rectangle 9"/>
            <p:cNvSpPr>
              <a:spLocks noChangeArrowheads="1"/>
            </p:cNvSpPr>
            <p:nvPr/>
          </p:nvSpPr>
          <p:spPr bwMode="auto">
            <a:xfrm>
              <a:off x="537" y="1882"/>
              <a:ext cx="23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P</a:t>
              </a:r>
            </a:p>
          </p:txBody>
        </p:sp>
        <p:sp>
          <p:nvSpPr>
            <p:cNvPr id="240650" name="Rectangle 10"/>
            <p:cNvSpPr>
              <a:spLocks noChangeArrowheads="1"/>
            </p:cNvSpPr>
            <p:nvPr/>
          </p:nvSpPr>
          <p:spPr bwMode="auto">
            <a:xfrm>
              <a:off x="546" y="2127"/>
              <a:ext cx="222"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L</a:t>
              </a:r>
            </a:p>
          </p:txBody>
        </p:sp>
        <p:sp>
          <p:nvSpPr>
            <p:cNvPr id="240651" name="Rectangle 11"/>
            <p:cNvSpPr>
              <a:spLocks noChangeArrowheads="1"/>
            </p:cNvSpPr>
            <p:nvPr/>
          </p:nvSpPr>
          <p:spPr bwMode="auto">
            <a:xfrm>
              <a:off x="575" y="2372"/>
              <a:ext cx="163"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I</a:t>
              </a:r>
            </a:p>
          </p:txBody>
        </p:sp>
        <p:sp>
          <p:nvSpPr>
            <p:cNvPr id="240652" name="Rectangle 12"/>
            <p:cNvSpPr>
              <a:spLocks noChangeArrowheads="1"/>
            </p:cNvSpPr>
            <p:nvPr/>
          </p:nvSpPr>
          <p:spPr bwMode="auto">
            <a:xfrm>
              <a:off x="537" y="2617"/>
              <a:ext cx="23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E</a:t>
              </a:r>
            </a:p>
          </p:txBody>
        </p:sp>
        <p:sp>
          <p:nvSpPr>
            <p:cNvPr id="240653" name="Rectangle 13"/>
            <p:cNvSpPr>
              <a:spLocks noChangeArrowheads="1"/>
            </p:cNvSpPr>
            <p:nvPr/>
          </p:nvSpPr>
          <p:spPr bwMode="auto">
            <a:xfrm>
              <a:off x="537" y="2862"/>
              <a:ext cx="24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R</a:t>
              </a:r>
            </a:p>
          </p:txBody>
        </p:sp>
        <p:sp>
          <p:nvSpPr>
            <p:cNvPr id="240654" name="Rectangle 14"/>
            <p:cNvSpPr>
              <a:spLocks noChangeArrowheads="1"/>
            </p:cNvSpPr>
            <p:nvPr/>
          </p:nvSpPr>
          <p:spPr bwMode="auto">
            <a:xfrm>
              <a:off x="537" y="3107"/>
              <a:ext cx="231" cy="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200" b="1">
                  <a:solidFill>
                    <a:srgbClr val="000000"/>
                  </a:solidFill>
                </a:rPr>
                <a:t>S</a:t>
              </a:r>
            </a:p>
          </p:txBody>
        </p:sp>
        <p:sp>
          <p:nvSpPr>
            <p:cNvPr id="240655" name="Rectangle 15"/>
            <p:cNvSpPr>
              <a:spLocks noChangeArrowheads="1"/>
            </p:cNvSpPr>
            <p:nvPr/>
          </p:nvSpPr>
          <p:spPr bwMode="auto">
            <a:xfrm>
              <a:off x="4999" y="1152"/>
              <a:ext cx="232" cy="21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r>
                <a:rPr lang="en-US" sz="2200" b="1" dirty="0">
                  <a:solidFill>
                    <a:srgbClr val="000000"/>
                  </a:solidFill>
                </a:rPr>
                <a:t>END</a:t>
              </a:r>
            </a:p>
            <a:p>
              <a:endParaRPr lang="en-US" sz="2200" b="1" dirty="0">
                <a:solidFill>
                  <a:srgbClr val="000000"/>
                </a:solidFill>
              </a:endParaRPr>
            </a:p>
            <a:p>
              <a:r>
                <a:rPr lang="en-US" sz="2200" b="1" dirty="0" smtClean="0">
                  <a:solidFill>
                    <a:srgbClr val="000000"/>
                  </a:solidFill>
                </a:rPr>
                <a:t>US</a:t>
              </a:r>
              <a:endParaRPr lang="en-US" sz="2200" b="1" dirty="0">
                <a:solidFill>
                  <a:srgbClr val="000000"/>
                </a:solidFill>
              </a:endParaRPr>
            </a:p>
            <a:p>
              <a:r>
                <a:rPr lang="en-US" sz="2200" b="1" dirty="0">
                  <a:solidFill>
                    <a:srgbClr val="000000"/>
                  </a:solidFill>
                </a:rPr>
                <a:t>E</a:t>
              </a:r>
            </a:p>
            <a:p>
              <a:r>
                <a:rPr lang="en-US" sz="2200" b="1" dirty="0" smtClean="0">
                  <a:solidFill>
                    <a:srgbClr val="000000"/>
                  </a:solidFill>
                </a:rPr>
                <a:t>RS</a:t>
              </a:r>
              <a:endParaRPr lang="en-US" sz="2200" b="1" dirty="0">
                <a:solidFill>
                  <a:srgbClr val="000000"/>
                </a:solidFill>
              </a:endParaRPr>
            </a:p>
          </p:txBody>
        </p:sp>
        <p:sp>
          <p:nvSpPr>
            <p:cNvPr id="240656" name="Rectangle 16"/>
            <p:cNvSpPr>
              <a:spLocks noChangeArrowheads="1"/>
            </p:cNvSpPr>
            <p:nvPr/>
          </p:nvSpPr>
          <p:spPr bwMode="auto">
            <a:xfrm>
              <a:off x="1320" y="1008"/>
              <a:ext cx="3122" cy="244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57" name="Rectangle 17"/>
            <p:cNvSpPr>
              <a:spLocks noChangeArrowheads="1"/>
            </p:cNvSpPr>
            <p:nvPr/>
          </p:nvSpPr>
          <p:spPr bwMode="auto">
            <a:xfrm>
              <a:off x="1550" y="1227"/>
              <a:ext cx="432"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58" name="Freeform 18"/>
            <p:cNvSpPr>
              <a:spLocks/>
            </p:cNvSpPr>
            <p:nvPr/>
          </p:nvSpPr>
          <p:spPr bwMode="auto">
            <a:xfrm>
              <a:off x="2217" y="1234"/>
              <a:ext cx="443" cy="217"/>
            </a:xfrm>
            <a:custGeom>
              <a:avLst/>
              <a:gdLst>
                <a:gd name="T0" fmla="*/ 220 w 443"/>
                <a:gd name="T1" fmla="*/ 216 h 217"/>
                <a:gd name="T2" fmla="*/ 0 w 443"/>
                <a:gd name="T3" fmla="*/ 108 h 217"/>
                <a:gd name="T4" fmla="*/ 221 w 443"/>
                <a:gd name="T5" fmla="*/ 0 h 217"/>
                <a:gd name="T6" fmla="*/ 442 w 443"/>
                <a:gd name="T7" fmla="*/ 107 h 217"/>
                <a:gd name="T8" fmla="*/ 220 w 443"/>
                <a:gd name="T9" fmla="*/ 216 h 217"/>
              </a:gdLst>
              <a:ahLst/>
              <a:cxnLst>
                <a:cxn ang="0">
                  <a:pos x="T0" y="T1"/>
                </a:cxn>
                <a:cxn ang="0">
                  <a:pos x="T2" y="T3"/>
                </a:cxn>
                <a:cxn ang="0">
                  <a:pos x="T4" y="T5"/>
                </a:cxn>
                <a:cxn ang="0">
                  <a:pos x="T6" y="T7"/>
                </a:cxn>
                <a:cxn ang="0">
                  <a:pos x="T8" y="T9"/>
                </a:cxn>
              </a:cxnLst>
              <a:rect l="0" t="0" r="r" b="b"/>
              <a:pathLst>
                <a:path w="443" h="217">
                  <a:moveTo>
                    <a:pt x="220" y="216"/>
                  </a:moveTo>
                  <a:lnTo>
                    <a:pt x="0" y="108"/>
                  </a:lnTo>
                  <a:lnTo>
                    <a:pt x="221" y="0"/>
                  </a:lnTo>
                  <a:lnTo>
                    <a:pt x="442" y="107"/>
                  </a:lnTo>
                  <a:lnTo>
                    <a:pt x="220" y="21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59" name="Rectangle 19"/>
            <p:cNvSpPr>
              <a:spLocks noChangeArrowheads="1"/>
            </p:cNvSpPr>
            <p:nvPr/>
          </p:nvSpPr>
          <p:spPr bwMode="auto">
            <a:xfrm>
              <a:off x="2886" y="1677"/>
              <a:ext cx="442"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0" name="Rectangle 20"/>
            <p:cNvSpPr>
              <a:spLocks noChangeArrowheads="1"/>
            </p:cNvSpPr>
            <p:nvPr/>
          </p:nvSpPr>
          <p:spPr bwMode="auto">
            <a:xfrm>
              <a:off x="1550" y="2901"/>
              <a:ext cx="432"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1" name="Rectangle 21"/>
            <p:cNvSpPr>
              <a:spLocks noChangeArrowheads="1"/>
            </p:cNvSpPr>
            <p:nvPr/>
          </p:nvSpPr>
          <p:spPr bwMode="auto">
            <a:xfrm>
              <a:off x="2218" y="2901"/>
              <a:ext cx="432"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2" name="Freeform 22"/>
            <p:cNvSpPr>
              <a:spLocks/>
            </p:cNvSpPr>
            <p:nvPr/>
          </p:nvSpPr>
          <p:spPr bwMode="auto">
            <a:xfrm>
              <a:off x="2884" y="2899"/>
              <a:ext cx="453" cy="225"/>
            </a:xfrm>
            <a:custGeom>
              <a:avLst/>
              <a:gdLst>
                <a:gd name="T0" fmla="*/ 226 w 453"/>
                <a:gd name="T1" fmla="*/ 224 h 225"/>
                <a:gd name="T2" fmla="*/ 0 w 453"/>
                <a:gd name="T3" fmla="*/ 112 h 225"/>
                <a:gd name="T4" fmla="*/ 227 w 453"/>
                <a:gd name="T5" fmla="*/ 0 h 225"/>
                <a:gd name="T6" fmla="*/ 452 w 453"/>
                <a:gd name="T7" fmla="*/ 111 h 225"/>
                <a:gd name="T8" fmla="*/ 226 w 453"/>
                <a:gd name="T9" fmla="*/ 224 h 225"/>
              </a:gdLst>
              <a:ahLst/>
              <a:cxnLst>
                <a:cxn ang="0">
                  <a:pos x="T0" y="T1"/>
                </a:cxn>
                <a:cxn ang="0">
                  <a:pos x="T2" y="T3"/>
                </a:cxn>
                <a:cxn ang="0">
                  <a:pos x="T4" y="T5"/>
                </a:cxn>
                <a:cxn ang="0">
                  <a:pos x="T6" y="T7"/>
                </a:cxn>
                <a:cxn ang="0">
                  <a:pos x="T8" y="T9"/>
                </a:cxn>
              </a:cxnLst>
              <a:rect l="0" t="0" r="r" b="b"/>
              <a:pathLst>
                <a:path w="453" h="225">
                  <a:moveTo>
                    <a:pt x="226" y="224"/>
                  </a:moveTo>
                  <a:lnTo>
                    <a:pt x="0" y="112"/>
                  </a:lnTo>
                  <a:lnTo>
                    <a:pt x="227" y="0"/>
                  </a:lnTo>
                  <a:lnTo>
                    <a:pt x="452" y="111"/>
                  </a:lnTo>
                  <a:lnTo>
                    <a:pt x="226" y="22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63" name="Rectangle 23"/>
            <p:cNvSpPr>
              <a:spLocks noChangeArrowheads="1"/>
            </p:cNvSpPr>
            <p:nvPr/>
          </p:nvSpPr>
          <p:spPr bwMode="auto">
            <a:xfrm>
              <a:off x="3780" y="1902"/>
              <a:ext cx="432"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4" name="Rectangle 24"/>
            <p:cNvSpPr>
              <a:spLocks noChangeArrowheads="1"/>
            </p:cNvSpPr>
            <p:nvPr/>
          </p:nvSpPr>
          <p:spPr bwMode="auto">
            <a:xfrm>
              <a:off x="1549" y="2223"/>
              <a:ext cx="432"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5" name="Freeform 25"/>
            <p:cNvSpPr>
              <a:spLocks/>
            </p:cNvSpPr>
            <p:nvPr/>
          </p:nvSpPr>
          <p:spPr bwMode="auto">
            <a:xfrm>
              <a:off x="2884" y="2222"/>
              <a:ext cx="453" cy="227"/>
            </a:xfrm>
            <a:custGeom>
              <a:avLst/>
              <a:gdLst>
                <a:gd name="T0" fmla="*/ 226 w 453"/>
                <a:gd name="T1" fmla="*/ 226 h 227"/>
                <a:gd name="T2" fmla="*/ 0 w 453"/>
                <a:gd name="T3" fmla="*/ 113 h 227"/>
                <a:gd name="T4" fmla="*/ 227 w 453"/>
                <a:gd name="T5" fmla="*/ 0 h 227"/>
                <a:gd name="T6" fmla="*/ 452 w 453"/>
                <a:gd name="T7" fmla="*/ 112 h 227"/>
                <a:gd name="T8" fmla="*/ 226 w 453"/>
                <a:gd name="T9" fmla="*/ 226 h 227"/>
              </a:gdLst>
              <a:ahLst/>
              <a:cxnLst>
                <a:cxn ang="0">
                  <a:pos x="T0" y="T1"/>
                </a:cxn>
                <a:cxn ang="0">
                  <a:pos x="T2" y="T3"/>
                </a:cxn>
                <a:cxn ang="0">
                  <a:pos x="T4" y="T5"/>
                </a:cxn>
                <a:cxn ang="0">
                  <a:pos x="T6" y="T7"/>
                </a:cxn>
                <a:cxn ang="0">
                  <a:pos x="T8" y="T9"/>
                </a:cxn>
              </a:cxnLst>
              <a:rect l="0" t="0" r="r" b="b"/>
              <a:pathLst>
                <a:path w="453" h="227">
                  <a:moveTo>
                    <a:pt x="226" y="226"/>
                  </a:moveTo>
                  <a:lnTo>
                    <a:pt x="0" y="113"/>
                  </a:lnTo>
                  <a:lnTo>
                    <a:pt x="227" y="0"/>
                  </a:lnTo>
                  <a:lnTo>
                    <a:pt x="452" y="112"/>
                  </a:lnTo>
                  <a:lnTo>
                    <a:pt x="226" y="226"/>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66" name="Line 26"/>
            <p:cNvSpPr>
              <a:spLocks noChangeShapeType="1"/>
            </p:cNvSpPr>
            <p:nvPr/>
          </p:nvSpPr>
          <p:spPr bwMode="auto">
            <a:xfrm>
              <a:off x="1998" y="1342"/>
              <a:ext cx="2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7" name="Freeform 27"/>
            <p:cNvSpPr>
              <a:spLocks/>
            </p:cNvSpPr>
            <p:nvPr/>
          </p:nvSpPr>
          <p:spPr bwMode="auto">
            <a:xfrm>
              <a:off x="2100" y="1309"/>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68" name="Line 28"/>
            <p:cNvSpPr>
              <a:spLocks noChangeShapeType="1"/>
            </p:cNvSpPr>
            <p:nvPr/>
          </p:nvSpPr>
          <p:spPr bwMode="auto">
            <a:xfrm>
              <a:off x="2669" y="1788"/>
              <a:ext cx="2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69" name="Freeform 29"/>
            <p:cNvSpPr>
              <a:spLocks/>
            </p:cNvSpPr>
            <p:nvPr/>
          </p:nvSpPr>
          <p:spPr bwMode="auto">
            <a:xfrm>
              <a:off x="2771" y="1755"/>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70" name="Line 30"/>
            <p:cNvSpPr>
              <a:spLocks noChangeShapeType="1"/>
            </p:cNvSpPr>
            <p:nvPr/>
          </p:nvSpPr>
          <p:spPr bwMode="auto">
            <a:xfrm>
              <a:off x="2666" y="3011"/>
              <a:ext cx="2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71" name="Freeform 31"/>
            <p:cNvSpPr>
              <a:spLocks/>
            </p:cNvSpPr>
            <p:nvPr/>
          </p:nvSpPr>
          <p:spPr bwMode="auto">
            <a:xfrm>
              <a:off x="2768" y="2979"/>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72" name="Line 32"/>
            <p:cNvSpPr>
              <a:spLocks noChangeShapeType="1"/>
            </p:cNvSpPr>
            <p:nvPr/>
          </p:nvSpPr>
          <p:spPr bwMode="auto">
            <a:xfrm>
              <a:off x="1999" y="3011"/>
              <a:ext cx="2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73" name="Freeform 33"/>
            <p:cNvSpPr>
              <a:spLocks/>
            </p:cNvSpPr>
            <p:nvPr/>
          </p:nvSpPr>
          <p:spPr bwMode="auto">
            <a:xfrm>
              <a:off x="2101" y="2979"/>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74" name="Line 34"/>
            <p:cNvSpPr>
              <a:spLocks noChangeShapeType="1"/>
            </p:cNvSpPr>
            <p:nvPr/>
          </p:nvSpPr>
          <p:spPr bwMode="auto">
            <a:xfrm>
              <a:off x="2439" y="1458"/>
              <a:ext cx="0" cy="209"/>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75" name="Freeform 35"/>
            <p:cNvSpPr>
              <a:spLocks/>
            </p:cNvSpPr>
            <p:nvPr/>
          </p:nvSpPr>
          <p:spPr bwMode="auto">
            <a:xfrm>
              <a:off x="2406" y="1559"/>
              <a:ext cx="67" cy="133"/>
            </a:xfrm>
            <a:custGeom>
              <a:avLst/>
              <a:gdLst>
                <a:gd name="T0" fmla="*/ 66 w 67"/>
                <a:gd name="T1" fmla="*/ 0 h 133"/>
                <a:gd name="T2" fmla="*/ 33 w 67"/>
                <a:gd name="T3" fmla="*/ 132 h 133"/>
                <a:gd name="T4" fmla="*/ 0 w 67"/>
                <a:gd name="T5" fmla="*/ 0 h 133"/>
                <a:gd name="T6" fmla="*/ 66 w 67"/>
                <a:gd name="T7" fmla="*/ 0 h 133"/>
              </a:gdLst>
              <a:ahLst/>
              <a:cxnLst>
                <a:cxn ang="0">
                  <a:pos x="T0" y="T1"/>
                </a:cxn>
                <a:cxn ang="0">
                  <a:pos x="T2" y="T3"/>
                </a:cxn>
                <a:cxn ang="0">
                  <a:pos x="T4" y="T5"/>
                </a:cxn>
                <a:cxn ang="0">
                  <a:pos x="T6" y="T7"/>
                </a:cxn>
              </a:cxnLst>
              <a:rect l="0" t="0" r="r" b="b"/>
              <a:pathLst>
                <a:path w="67" h="133">
                  <a:moveTo>
                    <a:pt x="66" y="0"/>
                  </a:moveTo>
                  <a:lnTo>
                    <a:pt x="33" y="132"/>
                  </a:lnTo>
                  <a:lnTo>
                    <a:pt x="0" y="0"/>
                  </a:lnTo>
                  <a:lnTo>
                    <a:pt x="66"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76" name="Line 36"/>
            <p:cNvSpPr>
              <a:spLocks noChangeShapeType="1"/>
            </p:cNvSpPr>
            <p:nvPr/>
          </p:nvSpPr>
          <p:spPr bwMode="auto">
            <a:xfrm>
              <a:off x="3346" y="2335"/>
              <a:ext cx="20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77" name="Freeform 37"/>
            <p:cNvSpPr>
              <a:spLocks/>
            </p:cNvSpPr>
            <p:nvPr/>
          </p:nvSpPr>
          <p:spPr bwMode="auto">
            <a:xfrm>
              <a:off x="3438" y="2303"/>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78" name="Freeform 38"/>
            <p:cNvSpPr>
              <a:spLocks/>
            </p:cNvSpPr>
            <p:nvPr/>
          </p:nvSpPr>
          <p:spPr bwMode="auto">
            <a:xfrm>
              <a:off x="1777" y="2448"/>
              <a:ext cx="1334" cy="452"/>
            </a:xfrm>
            <a:custGeom>
              <a:avLst/>
              <a:gdLst>
                <a:gd name="T0" fmla="*/ 1333 w 1334"/>
                <a:gd name="T1" fmla="*/ 0 h 452"/>
                <a:gd name="T2" fmla="*/ 1333 w 1334"/>
                <a:gd name="T3" fmla="*/ 297 h 452"/>
                <a:gd name="T4" fmla="*/ 0 w 1334"/>
                <a:gd name="T5" fmla="*/ 297 h 452"/>
                <a:gd name="T6" fmla="*/ 0 w 1334"/>
                <a:gd name="T7" fmla="*/ 451 h 452"/>
              </a:gdLst>
              <a:ahLst/>
              <a:cxnLst>
                <a:cxn ang="0">
                  <a:pos x="T0" y="T1"/>
                </a:cxn>
                <a:cxn ang="0">
                  <a:pos x="T2" y="T3"/>
                </a:cxn>
                <a:cxn ang="0">
                  <a:pos x="T4" y="T5"/>
                </a:cxn>
                <a:cxn ang="0">
                  <a:pos x="T6" y="T7"/>
                </a:cxn>
              </a:cxnLst>
              <a:rect l="0" t="0" r="r" b="b"/>
              <a:pathLst>
                <a:path w="1334" h="452">
                  <a:moveTo>
                    <a:pt x="1333" y="0"/>
                  </a:moveTo>
                  <a:lnTo>
                    <a:pt x="1333" y="297"/>
                  </a:lnTo>
                  <a:lnTo>
                    <a:pt x="0" y="297"/>
                  </a:lnTo>
                  <a:lnTo>
                    <a:pt x="0" y="451"/>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79" name="Freeform 39"/>
            <p:cNvSpPr>
              <a:spLocks/>
            </p:cNvSpPr>
            <p:nvPr/>
          </p:nvSpPr>
          <p:spPr bwMode="auto">
            <a:xfrm>
              <a:off x="1744" y="2782"/>
              <a:ext cx="67" cy="133"/>
            </a:xfrm>
            <a:custGeom>
              <a:avLst/>
              <a:gdLst>
                <a:gd name="T0" fmla="*/ 66 w 67"/>
                <a:gd name="T1" fmla="*/ 0 h 133"/>
                <a:gd name="T2" fmla="*/ 33 w 67"/>
                <a:gd name="T3" fmla="*/ 132 h 133"/>
                <a:gd name="T4" fmla="*/ 0 w 67"/>
                <a:gd name="T5" fmla="*/ 0 h 133"/>
                <a:gd name="T6" fmla="*/ 66 w 67"/>
                <a:gd name="T7" fmla="*/ 0 h 133"/>
              </a:gdLst>
              <a:ahLst/>
              <a:cxnLst>
                <a:cxn ang="0">
                  <a:pos x="T0" y="T1"/>
                </a:cxn>
                <a:cxn ang="0">
                  <a:pos x="T2" y="T3"/>
                </a:cxn>
                <a:cxn ang="0">
                  <a:pos x="T4" y="T5"/>
                </a:cxn>
                <a:cxn ang="0">
                  <a:pos x="T6" y="T7"/>
                </a:cxn>
              </a:cxnLst>
              <a:rect l="0" t="0" r="r" b="b"/>
              <a:pathLst>
                <a:path w="67" h="133">
                  <a:moveTo>
                    <a:pt x="66" y="0"/>
                  </a:moveTo>
                  <a:lnTo>
                    <a:pt x="33" y="132"/>
                  </a:lnTo>
                  <a:lnTo>
                    <a:pt x="0" y="0"/>
                  </a:lnTo>
                  <a:lnTo>
                    <a:pt x="66"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80" name="Line 40"/>
            <p:cNvSpPr>
              <a:spLocks noChangeShapeType="1"/>
            </p:cNvSpPr>
            <p:nvPr/>
          </p:nvSpPr>
          <p:spPr bwMode="auto">
            <a:xfrm>
              <a:off x="4228" y="2017"/>
              <a:ext cx="18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81" name="Freeform 41"/>
            <p:cNvSpPr>
              <a:spLocks/>
            </p:cNvSpPr>
            <p:nvPr/>
          </p:nvSpPr>
          <p:spPr bwMode="auto">
            <a:xfrm>
              <a:off x="4301" y="1985"/>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82" name="Line 42"/>
            <p:cNvSpPr>
              <a:spLocks noChangeShapeType="1"/>
            </p:cNvSpPr>
            <p:nvPr/>
          </p:nvSpPr>
          <p:spPr bwMode="auto">
            <a:xfrm>
              <a:off x="1360" y="1338"/>
              <a:ext cx="18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83" name="Freeform 43"/>
            <p:cNvSpPr>
              <a:spLocks/>
            </p:cNvSpPr>
            <p:nvPr/>
          </p:nvSpPr>
          <p:spPr bwMode="auto">
            <a:xfrm>
              <a:off x="1432" y="1306"/>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84" name="Line 44"/>
            <p:cNvSpPr>
              <a:spLocks noChangeShapeType="1"/>
            </p:cNvSpPr>
            <p:nvPr/>
          </p:nvSpPr>
          <p:spPr bwMode="auto">
            <a:xfrm>
              <a:off x="1350" y="2336"/>
              <a:ext cx="18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85" name="Freeform 45"/>
            <p:cNvSpPr>
              <a:spLocks/>
            </p:cNvSpPr>
            <p:nvPr/>
          </p:nvSpPr>
          <p:spPr bwMode="auto">
            <a:xfrm>
              <a:off x="1422" y="2304"/>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86" name="Line 46"/>
            <p:cNvSpPr>
              <a:spLocks noChangeShapeType="1"/>
            </p:cNvSpPr>
            <p:nvPr/>
          </p:nvSpPr>
          <p:spPr bwMode="auto">
            <a:xfrm>
              <a:off x="1350" y="3011"/>
              <a:ext cx="18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87" name="Freeform 47"/>
            <p:cNvSpPr>
              <a:spLocks/>
            </p:cNvSpPr>
            <p:nvPr/>
          </p:nvSpPr>
          <p:spPr bwMode="auto">
            <a:xfrm>
              <a:off x="1422" y="2979"/>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88" name="Line 48"/>
            <p:cNvSpPr>
              <a:spLocks noChangeShapeType="1"/>
            </p:cNvSpPr>
            <p:nvPr/>
          </p:nvSpPr>
          <p:spPr bwMode="auto">
            <a:xfrm>
              <a:off x="888" y="2048"/>
              <a:ext cx="42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89" name="Freeform 49"/>
            <p:cNvSpPr>
              <a:spLocks/>
            </p:cNvSpPr>
            <p:nvPr/>
          </p:nvSpPr>
          <p:spPr bwMode="auto">
            <a:xfrm>
              <a:off x="1193" y="2010"/>
              <a:ext cx="158" cy="79"/>
            </a:xfrm>
            <a:custGeom>
              <a:avLst/>
              <a:gdLst>
                <a:gd name="T0" fmla="*/ 0 w 158"/>
                <a:gd name="T1" fmla="*/ 0 h 79"/>
                <a:gd name="T2" fmla="*/ 157 w 158"/>
                <a:gd name="T3" fmla="*/ 39 h 79"/>
                <a:gd name="T4" fmla="*/ 0 w 158"/>
                <a:gd name="T5" fmla="*/ 78 h 79"/>
                <a:gd name="T6" fmla="*/ 0 w 158"/>
                <a:gd name="T7" fmla="*/ 0 h 79"/>
              </a:gdLst>
              <a:ahLst/>
              <a:cxnLst>
                <a:cxn ang="0">
                  <a:pos x="T0" y="T1"/>
                </a:cxn>
                <a:cxn ang="0">
                  <a:pos x="T2" y="T3"/>
                </a:cxn>
                <a:cxn ang="0">
                  <a:pos x="T4" y="T5"/>
                </a:cxn>
                <a:cxn ang="0">
                  <a:pos x="T6" y="T7"/>
                </a:cxn>
              </a:cxnLst>
              <a:rect l="0" t="0" r="r" b="b"/>
              <a:pathLst>
                <a:path w="158" h="79">
                  <a:moveTo>
                    <a:pt x="0" y="0"/>
                  </a:moveTo>
                  <a:lnTo>
                    <a:pt x="157" y="39"/>
                  </a:lnTo>
                  <a:lnTo>
                    <a:pt x="0" y="78"/>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90" name="Line 50"/>
            <p:cNvSpPr>
              <a:spLocks noChangeShapeType="1"/>
            </p:cNvSpPr>
            <p:nvPr/>
          </p:nvSpPr>
          <p:spPr bwMode="auto">
            <a:xfrm flipH="1">
              <a:off x="880" y="2483"/>
              <a:ext cx="442" cy="0"/>
            </a:xfrm>
            <a:prstGeom prst="line">
              <a:avLst/>
            </a:prstGeom>
            <a:noFill/>
            <a:ln w="25400">
              <a:solidFill>
                <a:srgbClr val="7900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91" name="Freeform 51"/>
            <p:cNvSpPr>
              <a:spLocks/>
            </p:cNvSpPr>
            <p:nvPr/>
          </p:nvSpPr>
          <p:spPr bwMode="auto">
            <a:xfrm>
              <a:off x="852" y="2445"/>
              <a:ext cx="158" cy="79"/>
            </a:xfrm>
            <a:custGeom>
              <a:avLst/>
              <a:gdLst>
                <a:gd name="T0" fmla="*/ 157 w 158"/>
                <a:gd name="T1" fmla="*/ 78 h 79"/>
                <a:gd name="T2" fmla="*/ 0 w 158"/>
                <a:gd name="T3" fmla="*/ 39 h 79"/>
                <a:gd name="T4" fmla="*/ 157 w 158"/>
                <a:gd name="T5" fmla="*/ 0 h 79"/>
                <a:gd name="T6" fmla="*/ 157 w 158"/>
                <a:gd name="T7" fmla="*/ 78 h 79"/>
              </a:gdLst>
              <a:ahLst/>
              <a:cxnLst>
                <a:cxn ang="0">
                  <a:pos x="T0" y="T1"/>
                </a:cxn>
                <a:cxn ang="0">
                  <a:pos x="T2" y="T3"/>
                </a:cxn>
                <a:cxn ang="0">
                  <a:pos x="T4" y="T5"/>
                </a:cxn>
                <a:cxn ang="0">
                  <a:pos x="T6" y="T7"/>
                </a:cxn>
              </a:cxnLst>
              <a:rect l="0" t="0" r="r" b="b"/>
              <a:pathLst>
                <a:path w="158" h="79">
                  <a:moveTo>
                    <a:pt x="157" y="78"/>
                  </a:moveTo>
                  <a:lnTo>
                    <a:pt x="0" y="39"/>
                  </a:lnTo>
                  <a:lnTo>
                    <a:pt x="157" y="0"/>
                  </a:lnTo>
                  <a:lnTo>
                    <a:pt x="157" y="78"/>
                  </a:lnTo>
                </a:path>
              </a:pathLst>
            </a:custGeom>
            <a:solidFill>
              <a:srgbClr val="000000"/>
            </a:solidFill>
            <a:ln w="25400" cap="rnd" cmpd="sng">
              <a:solidFill>
                <a:srgbClr val="79001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92" name="Line 52"/>
            <p:cNvSpPr>
              <a:spLocks noChangeShapeType="1"/>
            </p:cNvSpPr>
            <p:nvPr/>
          </p:nvSpPr>
          <p:spPr bwMode="auto">
            <a:xfrm>
              <a:off x="4465" y="2048"/>
              <a:ext cx="42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93" name="Freeform 53"/>
            <p:cNvSpPr>
              <a:spLocks/>
            </p:cNvSpPr>
            <p:nvPr/>
          </p:nvSpPr>
          <p:spPr bwMode="auto">
            <a:xfrm>
              <a:off x="4770" y="2010"/>
              <a:ext cx="158" cy="79"/>
            </a:xfrm>
            <a:custGeom>
              <a:avLst/>
              <a:gdLst>
                <a:gd name="T0" fmla="*/ 0 w 158"/>
                <a:gd name="T1" fmla="*/ 0 h 79"/>
                <a:gd name="T2" fmla="*/ 157 w 158"/>
                <a:gd name="T3" fmla="*/ 39 h 79"/>
                <a:gd name="T4" fmla="*/ 0 w 158"/>
                <a:gd name="T5" fmla="*/ 78 h 79"/>
                <a:gd name="T6" fmla="*/ 0 w 158"/>
                <a:gd name="T7" fmla="*/ 0 h 79"/>
              </a:gdLst>
              <a:ahLst/>
              <a:cxnLst>
                <a:cxn ang="0">
                  <a:pos x="T0" y="T1"/>
                </a:cxn>
                <a:cxn ang="0">
                  <a:pos x="T2" y="T3"/>
                </a:cxn>
                <a:cxn ang="0">
                  <a:pos x="T4" y="T5"/>
                </a:cxn>
                <a:cxn ang="0">
                  <a:pos x="T6" y="T7"/>
                </a:cxn>
              </a:cxnLst>
              <a:rect l="0" t="0" r="r" b="b"/>
              <a:pathLst>
                <a:path w="158" h="79">
                  <a:moveTo>
                    <a:pt x="0" y="0"/>
                  </a:moveTo>
                  <a:lnTo>
                    <a:pt x="157" y="39"/>
                  </a:lnTo>
                  <a:lnTo>
                    <a:pt x="0" y="78"/>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94" name="Line 54"/>
            <p:cNvSpPr>
              <a:spLocks noChangeShapeType="1"/>
            </p:cNvSpPr>
            <p:nvPr/>
          </p:nvSpPr>
          <p:spPr bwMode="auto">
            <a:xfrm flipH="1">
              <a:off x="4457" y="2483"/>
              <a:ext cx="442" cy="0"/>
            </a:xfrm>
            <a:prstGeom prst="line">
              <a:avLst/>
            </a:prstGeom>
            <a:noFill/>
            <a:ln w="25400">
              <a:solidFill>
                <a:srgbClr val="790015"/>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95" name="Freeform 55"/>
            <p:cNvSpPr>
              <a:spLocks/>
            </p:cNvSpPr>
            <p:nvPr/>
          </p:nvSpPr>
          <p:spPr bwMode="auto">
            <a:xfrm>
              <a:off x="4429" y="2445"/>
              <a:ext cx="157" cy="79"/>
            </a:xfrm>
            <a:custGeom>
              <a:avLst/>
              <a:gdLst>
                <a:gd name="T0" fmla="*/ 156 w 157"/>
                <a:gd name="T1" fmla="*/ 78 h 79"/>
                <a:gd name="T2" fmla="*/ 0 w 157"/>
                <a:gd name="T3" fmla="*/ 39 h 79"/>
                <a:gd name="T4" fmla="*/ 156 w 157"/>
                <a:gd name="T5" fmla="*/ 0 h 79"/>
                <a:gd name="T6" fmla="*/ 156 w 157"/>
                <a:gd name="T7" fmla="*/ 78 h 79"/>
              </a:gdLst>
              <a:ahLst/>
              <a:cxnLst>
                <a:cxn ang="0">
                  <a:pos x="T0" y="T1"/>
                </a:cxn>
                <a:cxn ang="0">
                  <a:pos x="T2" y="T3"/>
                </a:cxn>
                <a:cxn ang="0">
                  <a:pos x="T4" y="T5"/>
                </a:cxn>
                <a:cxn ang="0">
                  <a:pos x="T6" y="T7"/>
                </a:cxn>
              </a:cxnLst>
              <a:rect l="0" t="0" r="r" b="b"/>
              <a:pathLst>
                <a:path w="157" h="79">
                  <a:moveTo>
                    <a:pt x="156" y="78"/>
                  </a:moveTo>
                  <a:lnTo>
                    <a:pt x="0" y="39"/>
                  </a:lnTo>
                  <a:lnTo>
                    <a:pt x="156" y="0"/>
                  </a:lnTo>
                  <a:lnTo>
                    <a:pt x="156" y="78"/>
                  </a:lnTo>
                </a:path>
              </a:pathLst>
            </a:custGeom>
            <a:solidFill>
              <a:srgbClr val="000000"/>
            </a:solidFill>
            <a:ln w="25400" cap="rnd" cmpd="sng">
              <a:solidFill>
                <a:srgbClr val="790015"/>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96" name="Freeform 56"/>
            <p:cNvSpPr>
              <a:spLocks/>
            </p:cNvSpPr>
            <p:nvPr/>
          </p:nvSpPr>
          <p:spPr bwMode="auto">
            <a:xfrm>
              <a:off x="1777" y="3121"/>
              <a:ext cx="1336" cy="193"/>
            </a:xfrm>
            <a:custGeom>
              <a:avLst/>
              <a:gdLst>
                <a:gd name="T0" fmla="*/ 1335 w 1336"/>
                <a:gd name="T1" fmla="*/ 0 h 193"/>
                <a:gd name="T2" fmla="*/ 1335 w 1336"/>
                <a:gd name="T3" fmla="*/ 192 h 193"/>
                <a:gd name="T4" fmla="*/ 0 w 1336"/>
                <a:gd name="T5" fmla="*/ 192 h 193"/>
                <a:gd name="T6" fmla="*/ 0 w 1336"/>
                <a:gd name="T7" fmla="*/ 0 h 193"/>
              </a:gdLst>
              <a:ahLst/>
              <a:cxnLst>
                <a:cxn ang="0">
                  <a:pos x="T0" y="T1"/>
                </a:cxn>
                <a:cxn ang="0">
                  <a:pos x="T2" y="T3"/>
                </a:cxn>
                <a:cxn ang="0">
                  <a:pos x="T4" y="T5"/>
                </a:cxn>
                <a:cxn ang="0">
                  <a:pos x="T6" y="T7"/>
                </a:cxn>
              </a:cxnLst>
              <a:rect l="0" t="0" r="r" b="b"/>
              <a:pathLst>
                <a:path w="1336" h="193">
                  <a:moveTo>
                    <a:pt x="1335" y="0"/>
                  </a:moveTo>
                  <a:lnTo>
                    <a:pt x="1335" y="192"/>
                  </a:lnTo>
                  <a:lnTo>
                    <a:pt x="0" y="192"/>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97" name="Freeform 57"/>
            <p:cNvSpPr>
              <a:spLocks/>
            </p:cNvSpPr>
            <p:nvPr/>
          </p:nvSpPr>
          <p:spPr bwMode="auto">
            <a:xfrm>
              <a:off x="1744" y="3105"/>
              <a:ext cx="67" cy="133"/>
            </a:xfrm>
            <a:custGeom>
              <a:avLst/>
              <a:gdLst>
                <a:gd name="T0" fmla="*/ 0 w 67"/>
                <a:gd name="T1" fmla="*/ 132 h 133"/>
                <a:gd name="T2" fmla="*/ 33 w 67"/>
                <a:gd name="T3" fmla="*/ 0 h 133"/>
                <a:gd name="T4" fmla="*/ 66 w 67"/>
                <a:gd name="T5" fmla="*/ 132 h 133"/>
                <a:gd name="T6" fmla="*/ 0 w 67"/>
                <a:gd name="T7" fmla="*/ 132 h 133"/>
              </a:gdLst>
              <a:ahLst/>
              <a:cxnLst>
                <a:cxn ang="0">
                  <a:pos x="T0" y="T1"/>
                </a:cxn>
                <a:cxn ang="0">
                  <a:pos x="T2" y="T3"/>
                </a:cxn>
                <a:cxn ang="0">
                  <a:pos x="T4" y="T5"/>
                </a:cxn>
                <a:cxn ang="0">
                  <a:pos x="T6" y="T7"/>
                </a:cxn>
              </a:cxnLst>
              <a:rect l="0" t="0" r="r" b="b"/>
              <a:pathLst>
                <a:path w="67" h="133">
                  <a:moveTo>
                    <a:pt x="0" y="132"/>
                  </a:moveTo>
                  <a:lnTo>
                    <a:pt x="33" y="0"/>
                  </a:lnTo>
                  <a:lnTo>
                    <a:pt x="66" y="132"/>
                  </a:lnTo>
                  <a:lnTo>
                    <a:pt x="0" y="132"/>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698" name="Rectangle 58"/>
            <p:cNvSpPr>
              <a:spLocks noChangeArrowheads="1"/>
            </p:cNvSpPr>
            <p:nvPr/>
          </p:nvSpPr>
          <p:spPr bwMode="auto">
            <a:xfrm>
              <a:off x="2164" y="2111"/>
              <a:ext cx="555" cy="43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699" name="Rectangle 59"/>
            <p:cNvSpPr>
              <a:spLocks noChangeArrowheads="1"/>
            </p:cNvSpPr>
            <p:nvPr/>
          </p:nvSpPr>
          <p:spPr bwMode="auto">
            <a:xfrm>
              <a:off x="2207" y="2152"/>
              <a:ext cx="66"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0" name="Freeform 60"/>
            <p:cNvSpPr>
              <a:spLocks/>
            </p:cNvSpPr>
            <p:nvPr/>
          </p:nvSpPr>
          <p:spPr bwMode="auto">
            <a:xfrm>
              <a:off x="2325" y="2148"/>
              <a:ext cx="81" cy="40"/>
            </a:xfrm>
            <a:custGeom>
              <a:avLst/>
              <a:gdLst>
                <a:gd name="T0" fmla="*/ 40 w 81"/>
                <a:gd name="T1" fmla="*/ 39 h 40"/>
                <a:gd name="T2" fmla="*/ 0 w 81"/>
                <a:gd name="T3" fmla="*/ 19 h 40"/>
                <a:gd name="T4" fmla="*/ 40 w 81"/>
                <a:gd name="T5" fmla="*/ 0 h 40"/>
                <a:gd name="T6" fmla="*/ 80 w 81"/>
                <a:gd name="T7" fmla="*/ 19 h 40"/>
                <a:gd name="T8" fmla="*/ 40 w 81"/>
                <a:gd name="T9" fmla="*/ 39 h 40"/>
              </a:gdLst>
              <a:ahLst/>
              <a:cxnLst>
                <a:cxn ang="0">
                  <a:pos x="T0" y="T1"/>
                </a:cxn>
                <a:cxn ang="0">
                  <a:pos x="T2" y="T3"/>
                </a:cxn>
                <a:cxn ang="0">
                  <a:pos x="T4" y="T5"/>
                </a:cxn>
                <a:cxn ang="0">
                  <a:pos x="T6" y="T7"/>
                </a:cxn>
                <a:cxn ang="0">
                  <a:pos x="T8" y="T9"/>
                </a:cxn>
              </a:cxnLst>
              <a:rect l="0" t="0" r="r" b="b"/>
              <a:pathLst>
                <a:path w="81" h="40">
                  <a:moveTo>
                    <a:pt x="40" y="39"/>
                  </a:moveTo>
                  <a:lnTo>
                    <a:pt x="0" y="19"/>
                  </a:lnTo>
                  <a:lnTo>
                    <a:pt x="40" y="0"/>
                  </a:lnTo>
                  <a:lnTo>
                    <a:pt x="80" y="19"/>
                  </a:lnTo>
                  <a:lnTo>
                    <a:pt x="4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01" name="Rectangle 61"/>
            <p:cNvSpPr>
              <a:spLocks noChangeArrowheads="1"/>
            </p:cNvSpPr>
            <p:nvPr/>
          </p:nvSpPr>
          <p:spPr bwMode="auto">
            <a:xfrm>
              <a:off x="2448" y="2152"/>
              <a:ext cx="68"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2" name="Rectangle 62"/>
            <p:cNvSpPr>
              <a:spLocks noChangeArrowheads="1"/>
            </p:cNvSpPr>
            <p:nvPr/>
          </p:nvSpPr>
          <p:spPr bwMode="auto">
            <a:xfrm>
              <a:off x="2328" y="2234"/>
              <a:ext cx="66"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3" name="Rectangle 63"/>
            <p:cNvSpPr>
              <a:spLocks noChangeArrowheads="1"/>
            </p:cNvSpPr>
            <p:nvPr/>
          </p:nvSpPr>
          <p:spPr bwMode="auto">
            <a:xfrm>
              <a:off x="2448" y="2234"/>
              <a:ext cx="68"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4" name="Rectangle 64"/>
            <p:cNvSpPr>
              <a:spLocks noChangeArrowheads="1"/>
            </p:cNvSpPr>
            <p:nvPr/>
          </p:nvSpPr>
          <p:spPr bwMode="auto">
            <a:xfrm>
              <a:off x="2207" y="2455"/>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5" name="Rectangle 65"/>
            <p:cNvSpPr>
              <a:spLocks noChangeArrowheads="1"/>
            </p:cNvSpPr>
            <p:nvPr/>
          </p:nvSpPr>
          <p:spPr bwMode="auto">
            <a:xfrm>
              <a:off x="2328" y="2455"/>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6" name="Freeform 66"/>
            <p:cNvSpPr>
              <a:spLocks/>
            </p:cNvSpPr>
            <p:nvPr/>
          </p:nvSpPr>
          <p:spPr bwMode="auto">
            <a:xfrm>
              <a:off x="2445" y="2449"/>
              <a:ext cx="83" cy="42"/>
            </a:xfrm>
            <a:custGeom>
              <a:avLst/>
              <a:gdLst>
                <a:gd name="T0" fmla="*/ 41 w 83"/>
                <a:gd name="T1" fmla="*/ 41 h 42"/>
                <a:gd name="T2" fmla="*/ 0 w 83"/>
                <a:gd name="T3" fmla="*/ 20 h 42"/>
                <a:gd name="T4" fmla="*/ 41 w 83"/>
                <a:gd name="T5" fmla="*/ 0 h 42"/>
                <a:gd name="T6" fmla="*/ 82 w 83"/>
                <a:gd name="T7" fmla="*/ 20 h 42"/>
                <a:gd name="T8" fmla="*/ 41 w 83"/>
                <a:gd name="T9" fmla="*/ 41 h 42"/>
              </a:gdLst>
              <a:ahLst/>
              <a:cxnLst>
                <a:cxn ang="0">
                  <a:pos x="T0" y="T1"/>
                </a:cxn>
                <a:cxn ang="0">
                  <a:pos x="T2" y="T3"/>
                </a:cxn>
                <a:cxn ang="0">
                  <a:pos x="T4" y="T5"/>
                </a:cxn>
                <a:cxn ang="0">
                  <a:pos x="T6" y="T7"/>
                </a:cxn>
                <a:cxn ang="0">
                  <a:pos x="T8" y="T9"/>
                </a:cxn>
              </a:cxnLst>
              <a:rect l="0" t="0" r="r" b="b"/>
              <a:pathLst>
                <a:path w="83" h="42">
                  <a:moveTo>
                    <a:pt x="41" y="41"/>
                  </a:moveTo>
                  <a:lnTo>
                    <a:pt x="0" y="20"/>
                  </a:lnTo>
                  <a:lnTo>
                    <a:pt x="41" y="0"/>
                  </a:lnTo>
                  <a:lnTo>
                    <a:pt x="82" y="20"/>
                  </a:lnTo>
                  <a:lnTo>
                    <a:pt x="41"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07" name="Rectangle 67"/>
            <p:cNvSpPr>
              <a:spLocks noChangeArrowheads="1"/>
            </p:cNvSpPr>
            <p:nvPr/>
          </p:nvSpPr>
          <p:spPr bwMode="auto">
            <a:xfrm>
              <a:off x="2610" y="2356"/>
              <a:ext cx="68"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8" name="Rectangle 68"/>
            <p:cNvSpPr>
              <a:spLocks noChangeArrowheads="1"/>
            </p:cNvSpPr>
            <p:nvPr/>
          </p:nvSpPr>
          <p:spPr bwMode="auto">
            <a:xfrm>
              <a:off x="2610" y="2274"/>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09" name="Rectangle 69"/>
            <p:cNvSpPr>
              <a:spLocks noChangeArrowheads="1"/>
            </p:cNvSpPr>
            <p:nvPr/>
          </p:nvSpPr>
          <p:spPr bwMode="auto">
            <a:xfrm>
              <a:off x="2205" y="2333"/>
              <a:ext cx="68"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0" name="Rectangle 70"/>
            <p:cNvSpPr>
              <a:spLocks noChangeArrowheads="1"/>
            </p:cNvSpPr>
            <p:nvPr/>
          </p:nvSpPr>
          <p:spPr bwMode="auto">
            <a:xfrm>
              <a:off x="2328" y="2333"/>
              <a:ext cx="66"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1" name="Freeform 71"/>
            <p:cNvSpPr>
              <a:spLocks/>
            </p:cNvSpPr>
            <p:nvPr/>
          </p:nvSpPr>
          <p:spPr bwMode="auto">
            <a:xfrm>
              <a:off x="2445" y="2327"/>
              <a:ext cx="83" cy="41"/>
            </a:xfrm>
            <a:custGeom>
              <a:avLst/>
              <a:gdLst>
                <a:gd name="T0" fmla="*/ 41 w 83"/>
                <a:gd name="T1" fmla="*/ 40 h 41"/>
                <a:gd name="T2" fmla="*/ 0 w 83"/>
                <a:gd name="T3" fmla="*/ 20 h 41"/>
                <a:gd name="T4" fmla="*/ 41 w 83"/>
                <a:gd name="T5" fmla="*/ 0 h 41"/>
                <a:gd name="T6" fmla="*/ 82 w 83"/>
                <a:gd name="T7" fmla="*/ 20 h 41"/>
                <a:gd name="T8" fmla="*/ 41 w 83"/>
                <a:gd name="T9" fmla="*/ 40 h 41"/>
              </a:gdLst>
              <a:ahLst/>
              <a:cxnLst>
                <a:cxn ang="0">
                  <a:pos x="T0" y="T1"/>
                </a:cxn>
                <a:cxn ang="0">
                  <a:pos x="T2" y="T3"/>
                </a:cxn>
                <a:cxn ang="0">
                  <a:pos x="T4" y="T5"/>
                </a:cxn>
                <a:cxn ang="0">
                  <a:pos x="T6" y="T7"/>
                </a:cxn>
                <a:cxn ang="0">
                  <a:pos x="T8" y="T9"/>
                </a:cxn>
              </a:cxnLst>
              <a:rect l="0" t="0" r="r" b="b"/>
              <a:pathLst>
                <a:path w="83" h="41">
                  <a:moveTo>
                    <a:pt x="41" y="40"/>
                  </a:moveTo>
                  <a:lnTo>
                    <a:pt x="0" y="20"/>
                  </a:lnTo>
                  <a:lnTo>
                    <a:pt x="41" y="0"/>
                  </a:lnTo>
                  <a:lnTo>
                    <a:pt x="82" y="20"/>
                  </a:lnTo>
                  <a:lnTo>
                    <a:pt x="41" y="4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12" name="Line 72"/>
            <p:cNvSpPr>
              <a:spLocks noChangeShapeType="1"/>
            </p:cNvSpPr>
            <p:nvPr/>
          </p:nvSpPr>
          <p:spPr bwMode="auto">
            <a:xfrm>
              <a:off x="2288" y="2167"/>
              <a:ext cx="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3" name="Line 73"/>
            <p:cNvSpPr>
              <a:spLocks noChangeShapeType="1"/>
            </p:cNvSpPr>
            <p:nvPr/>
          </p:nvSpPr>
          <p:spPr bwMode="auto">
            <a:xfrm>
              <a:off x="2409" y="2167"/>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4" name="Line 74"/>
            <p:cNvSpPr>
              <a:spLocks noChangeShapeType="1"/>
            </p:cNvSpPr>
            <p:nvPr/>
          </p:nvSpPr>
          <p:spPr bwMode="auto">
            <a:xfrm>
              <a:off x="2409" y="2247"/>
              <a:ext cx="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5" name="Line 75"/>
            <p:cNvSpPr>
              <a:spLocks noChangeShapeType="1"/>
            </p:cNvSpPr>
            <p:nvPr/>
          </p:nvSpPr>
          <p:spPr bwMode="auto">
            <a:xfrm>
              <a:off x="2409" y="2347"/>
              <a:ext cx="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6" name="Line 76"/>
            <p:cNvSpPr>
              <a:spLocks noChangeShapeType="1"/>
            </p:cNvSpPr>
            <p:nvPr/>
          </p:nvSpPr>
          <p:spPr bwMode="auto">
            <a:xfrm>
              <a:off x="2409" y="2469"/>
              <a:ext cx="3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7" name="Line 77"/>
            <p:cNvSpPr>
              <a:spLocks noChangeShapeType="1"/>
            </p:cNvSpPr>
            <p:nvPr/>
          </p:nvSpPr>
          <p:spPr bwMode="auto">
            <a:xfrm>
              <a:off x="2288" y="2469"/>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8" name="Line 78"/>
            <p:cNvSpPr>
              <a:spLocks noChangeShapeType="1"/>
            </p:cNvSpPr>
            <p:nvPr/>
          </p:nvSpPr>
          <p:spPr bwMode="auto">
            <a:xfrm>
              <a:off x="2288" y="2347"/>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19" name="Line 79"/>
            <p:cNvSpPr>
              <a:spLocks noChangeShapeType="1"/>
            </p:cNvSpPr>
            <p:nvPr/>
          </p:nvSpPr>
          <p:spPr bwMode="auto">
            <a:xfrm flipV="1">
              <a:off x="2486" y="2186"/>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0" name="Line 80"/>
            <p:cNvSpPr>
              <a:spLocks noChangeShapeType="1"/>
            </p:cNvSpPr>
            <p:nvPr/>
          </p:nvSpPr>
          <p:spPr bwMode="auto">
            <a:xfrm>
              <a:off x="2365" y="2190"/>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1" name="Line 81"/>
            <p:cNvSpPr>
              <a:spLocks noChangeShapeType="1"/>
            </p:cNvSpPr>
            <p:nvPr/>
          </p:nvSpPr>
          <p:spPr bwMode="auto">
            <a:xfrm flipV="1">
              <a:off x="2649" y="2309"/>
              <a:ext cx="0" cy="4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2" name="Line 82"/>
            <p:cNvSpPr>
              <a:spLocks noChangeShapeType="1"/>
            </p:cNvSpPr>
            <p:nvPr/>
          </p:nvSpPr>
          <p:spPr bwMode="auto">
            <a:xfrm>
              <a:off x="2531" y="2347"/>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3" name="Freeform 83"/>
            <p:cNvSpPr>
              <a:spLocks/>
            </p:cNvSpPr>
            <p:nvPr/>
          </p:nvSpPr>
          <p:spPr bwMode="auto">
            <a:xfrm>
              <a:off x="2245" y="2367"/>
              <a:ext cx="242" cy="83"/>
            </a:xfrm>
            <a:custGeom>
              <a:avLst/>
              <a:gdLst>
                <a:gd name="T0" fmla="*/ 241 w 242"/>
                <a:gd name="T1" fmla="*/ 0 h 83"/>
                <a:gd name="T2" fmla="*/ 241 w 242"/>
                <a:gd name="T3" fmla="*/ 54 h 83"/>
                <a:gd name="T4" fmla="*/ 0 w 242"/>
                <a:gd name="T5" fmla="*/ 54 h 83"/>
                <a:gd name="T6" fmla="*/ 0 w 242"/>
                <a:gd name="T7" fmla="*/ 82 h 83"/>
              </a:gdLst>
              <a:ahLst/>
              <a:cxnLst>
                <a:cxn ang="0">
                  <a:pos x="T0" y="T1"/>
                </a:cxn>
                <a:cxn ang="0">
                  <a:pos x="T2" y="T3"/>
                </a:cxn>
                <a:cxn ang="0">
                  <a:pos x="T4" y="T5"/>
                </a:cxn>
                <a:cxn ang="0">
                  <a:pos x="T6" y="T7"/>
                </a:cxn>
              </a:cxnLst>
              <a:rect l="0" t="0" r="r" b="b"/>
              <a:pathLst>
                <a:path w="242" h="83">
                  <a:moveTo>
                    <a:pt x="241" y="0"/>
                  </a:moveTo>
                  <a:lnTo>
                    <a:pt x="241" y="54"/>
                  </a:lnTo>
                  <a:lnTo>
                    <a:pt x="0" y="54"/>
                  </a:lnTo>
                  <a:lnTo>
                    <a:pt x="0" y="8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24" name="Freeform 84"/>
            <p:cNvSpPr>
              <a:spLocks/>
            </p:cNvSpPr>
            <p:nvPr/>
          </p:nvSpPr>
          <p:spPr bwMode="auto">
            <a:xfrm>
              <a:off x="2527" y="2165"/>
              <a:ext cx="40" cy="306"/>
            </a:xfrm>
            <a:custGeom>
              <a:avLst/>
              <a:gdLst>
                <a:gd name="T0" fmla="*/ 0 w 40"/>
                <a:gd name="T1" fmla="*/ 0 h 306"/>
                <a:gd name="T2" fmla="*/ 39 w 40"/>
                <a:gd name="T3" fmla="*/ 0 h 306"/>
                <a:gd name="T4" fmla="*/ 39 w 40"/>
                <a:gd name="T5" fmla="*/ 305 h 306"/>
                <a:gd name="T6" fmla="*/ 0 w 40"/>
                <a:gd name="T7" fmla="*/ 305 h 306"/>
              </a:gdLst>
              <a:ahLst/>
              <a:cxnLst>
                <a:cxn ang="0">
                  <a:pos x="T0" y="T1"/>
                </a:cxn>
                <a:cxn ang="0">
                  <a:pos x="T2" y="T3"/>
                </a:cxn>
                <a:cxn ang="0">
                  <a:pos x="T4" y="T5"/>
                </a:cxn>
                <a:cxn ang="0">
                  <a:pos x="T6" y="T7"/>
                </a:cxn>
              </a:cxnLst>
              <a:rect l="0" t="0" r="r" b="b"/>
              <a:pathLst>
                <a:path w="40" h="306">
                  <a:moveTo>
                    <a:pt x="0" y="0"/>
                  </a:moveTo>
                  <a:lnTo>
                    <a:pt x="39" y="0"/>
                  </a:lnTo>
                  <a:lnTo>
                    <a:pt x="39" y="305"/>
                  </a:lnTo>
                  <a:lnTo>
                    <a:pt x="0" y="3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25" name="Line 85"/>
            <p:cNvSpPr>
              <a:spLocks noChangeShapeType="1"/>
            </p:cNvSpPr>
            <p:nvPr/>
          </p:nvSpPr>
          <p:spPr bwMode="auto">
            <a:xfrm>
              <a:off x="2570" y="2371"/>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6" name="Line 86"/>
            <p:cNvSpPr>
              <a:spLocks noChangeShapeType="1"/>
            </p:cNvSpPr>
            <p:nvPr/>
          </p:nvSpPr>
          <p:spPr bwMode="auto">
            <a:xfrm>
              <a:off x="2691" y="2289"/>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7" name="Line 87"/>
            <p:cNvSpPr>
              <a:spLocks noChangeShapeType="1"/>
            </p:cNvSpPr>
            <p:nvPr/>
          </p:nvSpPr>
          <p:spPr bwMode="auto">
            <a:xfrm>
              <a:off x="2172" y="2166"/>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8" name="Line 88"/>
            <p:cNvSpPr>
              <a:spLocks noChangeShapeType="1"/>
            </p:cNvSpPr>
            <p:nvPr/>
          </p:nvSpPr>
          <p:spPr bwMode="auto">
            <a:xfrm>
              <a:off x="2171" y="2347"/>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29" name="Line 89"/>
            <p:cNvSpPr>
              <a:spLocks noChangeShapeType="1"/>
            </p:cNvSpPr>
            <p:nvPr/>
          </p:nvSpPr>
          <p:spPr bwMode="auto">
            <a:xfrm>
              <a:off x="2171" y="2469"/>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0" name="Freeform 90"/>
            <p:cNvSpPr>
              <a:spLocks/>
            </p:cNvSpPr>
            <p:nvPr/>
          </p:nvSpPr>
          <p:spPr bwMode="auto">
            <a:xfrm>
              <a:off x="2245" y="2489"/>
              <a:ext cx="242" cy="36"/>
            </a:xfrm>
            <a:custGeom>
              <a:avLst/>
              <a:gdLst>
                <a:gd name="T0" fmla="*/ 241 w 242"/>
                <a:gd name="T1" fmla="*/ 0 h 36"/>
                <a:gd name="T2" fmla="*/ 241 w 242"/>
                <a:gd name="T3" fmla="*/ 35 h 36"/>
                <a:gd name="T4" fmla="*/ 0 w 242"/>
                <a:gd name="T5" fmla="*/ 35 h 36"/>
                <a:gd name="T6" fmla="*/ 0 w 242"/>
                <a:gd name="T7" fmla="*/ 0 h 36"/>
              </a:gdLst>
              <a:ahLst/>
              <a:cxnLst>
                <a:cxn ang="0">
                  <a:pos x="T0" y="T1"/>
                </a:cxn>
                <a:cxn ang="0">
                  <a:pos x="T2" y="T3"/>
                </a:cxn>
                <a:cxn ang="0">
                  <a:pos x="T4" y="T5"/>
                </a:cxn>
                <a:cxn ang="0">
                  <a:pos x="T6" y="T7"/>
                </a:cxn>
              </a:cxnLst>
              <a:rect l="0" t="0" r="r" b="b"/>
              <a:pathLst>
                <a:path w="242" h="36">
                  <a:moveTo>
                    <a:pt x="241" y="0"/>
                  </a:moveTo>
                  <a:lnTo>
                    <a:pt x="241" y="35"/>
                  </a:lnTo>
                  <a:lnTo>
                    <a:pt x="0" y="3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31" name="Rectangle 91"/>
            <p:cNvSpPr>
              <a:spLocks noChangeArrowheads="1"/>
            </p:cNvSpPr>
            <p:nvPr/>
          </p:nvSpPr>
          <p:spPr bwMode="auto">
            <a:xfrm>
              <a:off x="3726" y="2269"/>
              <a:ext cx="555" cy="434"/>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2" name="Rectangle 92"/>
            <p:cNvSpPr>
              <a:spLocks noChangeArrowheads="1"/>
            </p:cNvSpPr>
            <p:nvPr/>
          </p:nvSpPr>
          <p:spPr bwMode="auto">
            <a:xfrm>
              <a:off x="3768" y="2310"/>
              <a:ext cx="67"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3" name="Freeform 93"/>
            <p:cNvSpPr>
              <a:spLocks/>
            </p:cNvSpPr>
            <p:nvPr/>
          </p:nvSpPr>
          <p:spPr bwMode="auto">
            <a:xfrm>
              <a:off x="3886" y="2306"/>
              <a:ext cx="81" cy="40"/>
            </a:xfrm>
            <a:custGeom>
              <a:avLst/>
              <a:gdLst>
                <a:gd name="T0" fmla="*/ 40 w 81"/>
                <a:gd name="T1" fmla="*/ 39 h 40"/>
                <a:gd name="T2" fmla="*/ 0 w 81"/>
                <a:gd name="T3" fmla="*/ 19 h 40"/>
                <a:gd name="T4" fmla="*/ 40 w 81"/>
                <a:gd name="T5" fmla="*/ 0 h 40"/>
                <a:gd name="T6" fmla="*/ 80 w 81"/>
                <a:gd name="T7" fmla="*/ 19 h 40"/>
                <a:gd name="T8" fmla="*/ 40 w 81"/>
                <a:gd name="T9" fmla="*/ 39 h 40"/>
              </a:gdLst>
              <a:ahLst/>
              <a:cxnLst>
                <a:cxn ang="0">
                  <a:pos x="T0" y="T1"/>
                </a:cxn>
                <a:cxn ang="0">
                  <a:pos x="T2" y="T3"/>
                </a:cxn>
                <a:cxn ang="0">
                  <a:pos x="T4" y="T5"/>
                </a:cxn>
                <a:cxn ang="0">
                  <a:pos x="T6" y="T7"/>
                </a:cxn>
                <a:cxn ang="0">
                  <a:pos x="T8" y="T9"/>
                </a:cxn>
              </a:cxnLst>
              <a:rect l="0" t="0" r="r" b="b"/>
              <a:pathLst>
                <a:path w="81" h="40">
                  <a:moveTo>
                    <a:pt x="40" y="39"/>
                  </a:moveTo>
                  <a:lnTo>
                    <a:pt x="0" y="19"/>
                  </a:lnTo>
                  <a:lnTo>
                    <a:pt x="40" y="0"/>
                  </a:lnTo>
                  <a:lnTo>
                    <a:pt x="80" y="19"/>
                  </a:lnTo>
                  <a:lnTo>
                    <a:pt x="4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34" name="Rectangle 94"/>
            <p:cNvSpPr>
              <a:spLocks noChangeArrowheads="1"/>
            </p:cNvSpPr>
            <p:nvPr/>
          </p:nvSpPr>
          <p:spPr bwMode="auto">
            <a:xfrm>
              <a:off x="4010" y="2310"/>
              <a:ext cx="68"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5" name="Rectangle 95"/>
            <p:cNvSpPr>
              <a:spLocks noChangeArrowheads="1"/>
            </p:cNvSpPr>
            <p:nvPr/>
          </p:nvSpPr>
          <p:spPr bwMode="auto">
            <a:xfrm>
              <a:off x="3889" y="2392"/>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6" name="Rectangle 96"/>
            <p:cNvSpPr>
              <a:spLocks noChangeArrowheads="1"/>
            </p:cNvSpPr>
            <p:nvPr/>
          </p:nvSpPr>
          <p:spPr bwMode="auto">
            <a:xfrm>
              <a:off x="4010" y="2392"/>
              <a:ext cx="68"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7" name="Rectangle 97"/>
            <p:cNvSpPr>
              <a:spLocks noChangeArrowheads="1"/>
            </p:cNvSpPr>
            <p:nvPr/>
          </p:nvSpPr>
          <p:spPr bwMode="auto">
            <a:xfrm>
              <a:off x="3768" y="2614"/>
              <a:ext cx="67"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8" name="Rectangle 98"/>
            <p:cNvSpPr>
              <a:spLocks noChangeArrowheads="1"/>
            </p:cNvSpPr>
            <p:nvPr/>
          </p:nvSpPr>
          <p:spPr bwMode="auto">
            <a:xfrm>
              <a:off x="3889" y="2614"/>
              <a:ext cx="66"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39" name="Freeform 99"/>
            <p:cNvSpPr>
              <a:spLocks/>
            </p:cNvSpPr>
            <p:nvPr/>
          </p:nvSpPr>
          <p:spPr bwMode="auto">
            <a:xfrm>
              <a:off x="4007" y="2607"/>
              <a:ext cx="82" cy="42"/>
            </a:xfrm>
            <a:custGeom>
              <a:avLst/>
              <a:gdLst>
                <a:gd name="T0" fmla="*/ 41 w 82"/>
                <a:gd name="T1" fmla="*/ 41 h 42"/>
                <a:gd name="T2" fmla="*/ 0 w 82"/>
                <a:gd name="T3" fmla="*/ 21 h 42"/>
                <a:gd name="T4" fmla="*/ 41 w 82"/>
                <a:gd name="T5" fmla="*/ 0 h 42"/>
                <a:gd name="T6" fmla="*/ 81 w 82"/>
                <a:gd name="T7" fmla="*/ 21 h 42"/>
                <a:gd name="T8" fmla="*/ 41 w 82"/>
                <a:gd name="T9" fmla="*/ 41 h 42"/>
              </a:gdLst>
              <a:ahLst/>
              <a:cxnLst>
                <a:cxn ang="0">
                  <a:pos x="T0" y="T1"/>
                </a:cxn>
                <a:cxn ang="0">
                  <a:pos x="T2" y="T3"/>
                </a:cxn>
                <a:cxn ang="0">
                  <a:pos x="T4" y="T5"/>
                </a:cxn>
                <a:cxn ang="0">
                  <a:pos x="T6" y="T7"/>
                </a:cxn>
                <a:cxn ang="0">
                  <a:pos x="T8" y="T9"/>
                </a:cxn>
              </a:cxnLst>
              <a:rect l="0" t="0" r="r" b="b"/>
              <a:pathLst>
                <a:path w="82" h="42">
                  <a:moveTo>
                    <a:pt x="41" y="41"/>
                  </a:moveTo>
                  <a:lnTo>
                    <a:pt x="0" y="21"/>
                  </a:lnTo>
                  <a:lnTo>
                    <a:pt x="41" y="0"/>
                  </a:lnTo>
                  <a:lnTo>
                    <a:pt x="81" y="21"/>
                  </a:lnTo>
                  <a:lnTo>
                    <a:pt x="41"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40" name="Rectangle 100"/>
            <p:cNvSpPr>
              <a:spLocks noChangeArrowheads="1"/>
            </p:cNvSpPr>
            <p:nvPr/>
          </p:nvSpPr>
          <p:spPr bwMode="auto">
            <a:xfrm>
              <a:off x="4172" y="2515"/>
              <a:ext cx="67"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1" name="Rectangle 101"/>
            <p:cNvSpPr>
              <a:spLocks noChangeArrowheads="1"/>
            </p:cNvSpPr>
            <p:nvPr/>
          </p:nvSpPr>
          <p:spPr bwMode="auto">
            <a:xfrm>
              <a:off x="4172" y="2433"/>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2" name="Rectangle 102"/>
            <p:cNvSpPr>
              <a:spLocks noChangeArrowheads="1"/>
            </p:cNvSpPr>
            <p:nvPr/>
          </p:nvSpPr>
          <p:spPr bwMode="auto">
            <a:xfrm>
              <a:off x="3767" y="2492"/>
              <a:ext cx="68"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3" name="Rectangle 103"/>
            <p:cNvSpPr>
              <a:spLocks noChangeArrowheads="1"/>
            </p:cNvSpPr>
            <p:nvPr/>
          </p:nvSpPr>
          <p:spPr bwMode="auto">
            <a:xfrm>
              <a:off x="3889" y="2492"/>
              <a:ext cx="66"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4" name="Freeform 104"/>
            <p:cNvSpPr>
              <a:spLocks/>
            </p:cNvSpPr>
            <p:nvPr/>
          </p:nvSpPr>
          <p:spPr bwMode="auto">
            <a:xfrm>
              <a:off x="4007" y="2485"/>
              <a:ext cx="82" cy="42"/>
            </a:xfrm>
            <a:custGeom>
              <a:avLst/>
              <a:gdLst>
                <a:gd name="T0" fmla="*/ 41 w 82"/>
                <a:gd name="T1" fmla="*/ 41 h 42"/>
                <a:gd name="T2" fmla="*/ 0 w 82"/>
                <a:gd name="T3" fmla="*/ 20 h 42"/>
                <a:gd name="T4" fmla="*/ 41 w 82"/>
                <a:gd name="T5" fmla="*/ 0 h 42"/>
                <a:gd name="T6" fmla="*/ 81 w 82"/>
                <a:gd name="T7" fmla="*/ 20 h 42"/>
                <a:gd name="T8" fmla="*/ 41 w 82"/>
                <a:gd name="T9" fmla="*/ 41 h 42"/>
              </a:gdLst>
              <a:ahLst/>
              <a:cxnLst>
                <a:cxn ang="0">
                  <a:pos x="T0" y="T1"/>
                </a:cxn>
                <a:cxn ang="0">
                  <a:pos x="T2" y="T3"/>
                </a:cxn>
                <a:cxn ang="0">
                  <a:pos x="T4" y="T5"/>
                </a:cxn>
                <a:cxn ang="0">
                  <a:pos x="T6" y="T7"/>
                </a:cxn>
                <a:cxn ang="0">
                  <a:pos x="T8" y="T9"/>
                </a:cxn>
              </a:cxnLst>
              <a:rect l="0" t="0" r="r" b="b"/>
              <a:pathLst>
                <a:path w="82" h="42">
                  <a:moveTo>
                    <a:pt x="41" y="41"/>
                  </a:moveTo>
                  <a:lnTo>
                    <a:pt x="0" y="20"/>
                  </a:lnTo>
                  <a:lnTo>
                    <a:pt x="41" y="0"/>
                  </a:lnTo>
                  <a:lnTo>
                    <a:pt x="81" y="20"/>
                  </a:lnTo>
                  <a:lnTo>
                    <a:pt x="41"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45" name="Line 105"/>
            <p:cNvSpPr>
              <a:spLocks noChangeShapeType="1"/>
            </p:cNvSpPr>
            <p:nvPr/>
          </p:nvSpPr>
          <p:spPr bwMode="auto">
            <a:xfrm>
              <a:off x="3849" y="2325"/>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6" name="Line 106"/>
            <p:cNvSpPr>
              <a:spLocks noChangeShapeType="1"/>
            </p:cNvSpPr>
            <p:nvPr/>
          </p:nvSpPr>
          <p:spPr bwMode="auto">
            <a:xfrm>
              <a:off x="3970" y="2325"/>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7" name="Line 107"/>
            <p:cNvSpPr>
              <a:spLocks noChangeShapeType="1"/>
            </p:cNvSpPr>
            <p:nvPr/>
          </p:nvSpPr>
          <p:spPr bwMode="auto">
            <a:xfrm>
              <a:off x="3970" y="2406"/>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8" name="Line 108"/>
            <p:cNvSpPr>
              <a:spLocks noChangeShapeType="1"/>
            </p:cNvSpPr>
            <p:nvPr/>
          </p:nvSpPr>
          <p:spPr bwMode="auto">
            <a:xfrm>
              <a:off x="3970" y="2505"/>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49" name="Line 109"/>
            <p:cNvSpPr>
              <a:spLocks noChangeShapeType="1"/>
            </p:cNvSpPr>
            <p:nvPr/>
          </p:nvSpPr>
          <p:spPr bwMode="auto">
            <a:xfrm>
              <a:off x="3970" y="2628"/>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0" name="Line 110"/>
            <p:cNvSpPr>
              <a:spLocks noChangeShapeType="1"/>
            </p:cNvSpPr>
            <p:nvPr/>
          </p:nvSpPr>
          <p:spPr bwMode="auto">
            <a:xfrm>
              <a:off x="3849" y="2628"/>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1" name="Line 111"/>
            <p:cNvSpPr>
              <a:spLocks noChangeShapeType="1"/>
            </p:cNvSpPr>
            <p:nvPr/>
          </p:nvSpPr>
          <p:spPr bwMode="auto">
            <a:xfrm>
              <a:off x="3849" y="2505"/>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2" name="Line 112"/>
            <p:cNvSpPr>
              <a:spLocks noChangeShapeType="1"/>
            </p:cNvSpPr>
            <p:nvPr/>
          </p:nvSpPr>
          <p:spPr bwMode="auto">
            <a:xfrm flipV="1">
              <a:off x="4048" y="2344"/>
              <a:ext cx="0" cy="4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3" name="Line 113"/>
            <p:cNvSpPr>
              <a:spLocks noChangeShapeType="1"/>
            </p:cNvSpPr>
            <p:nvPr/>
          </p:nvSpPr>
          <p:spPr bwMode="auto">
            <a:xfrm>
              <a:off x="3927" y="2348"/>
              <a:ext cx="0" cy="3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4" name="Line 114"/>
            <p:cNvSpPr>
              <a:spLocks noChangeShapeType="1"/>
            </p:cNvSpPr>
            <p:nvPr/>
          </p:nvSpPr>
          <p:spPr bwMode="auto">
            <a:xfrm flipV="1">
              <a:off x="4210" y="2467"/>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5" name="Line 115"/>
            <p:cNvSpPr>
              <a:spLocks noChangeShapeType="1"/>
            </p:cNvSpPr>
            <p:nvPr/>
          </p:nvSpPr>
          <p:spPr bwMode="auto">
            <a:xfrm>
              <a:off x="4093" y="2505"/>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6" name="Freeform 116"/>
            <p:cNvSpPr>
              <a:spLocks/>
            </p:cNvSpPr>
            <p:nvPr/>
          </p:nvSpPr>
          <p:spPr bwMode="auto">
            <a:xfrm>
              <a:off x="3807" y="2526"/>
              <a:ext cx="242" cy="82"/>
            </a:xfrm>
            <a:custGeom>
              <a:avLst/>
              <a:gdLst>
                <a:gd name="T0" fmla="*/ 241 w 242"/>
                <a:gd name="T1" fmla="*/ 0 h 82"/>
                <a:gd name="T2" fmla="*/ 241 w 242"/>
                <a:gd name="T3" fmla="*/ 54 h 82"/>
                <a:gd name="T4" fmla="*/ 0 w 242"/>
                <a:gd name="T5" fmla="*/ 54 h 82"/>
                <a:gd name="T6" fmla="*/ 0 w 242"/>
                <a:gd name="T7" fmla="*/ 81 h 82"/>
              </a:gdLst>
              <a:ahLst/>
              <a:cxnLst>
                <a:cxn ang="0">
                  <a:pos x="T0" y="T1"/>
                </a:cxn>
                <a:cxn ang="0">
                  <a:pos x="T2" y="T3"/>
                </a:cxn>
                <a:cxn ang="0">
                  <a:pos x="T4" y="T5"/>
                </a:cxn>
                <a:cxn ang="0">
                  <a:pos x="T6" y="T7"/>
                </a:cxn>
              </a:cxnLst>
              <a:rect l="0" t="0" r="r" b="b"/>
              <a:pathLst>
                <a:path w="242" h="82">
                  <a:moveTo>
                    <a:pt x="241" y="0"/>
                  </a:moveTo>
                  <a:lnTo>
                    <a:pt x="241" y="54"/>
                  </a:lnTo>
                  <a:lnTo>
                    <a:pt x="0" y="54"/>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57" name="Freeform 117"/>
            <p:cNvSpPr>
              <a:spLocks/>
            </p:cNvSpPr>
            <p:nvPr/>
          </p:nvSpPr>
          <p:spPr bwMode="auto">
            <a:xfrm>
              <a:off x="4089" y="2324"/>
              <a:ext cx="39" cy="305"/>
            </a:xfrm>
            <a:custGeom>
              <a:avLst/>
              <a:gdLst>
                <a:gd name="T0" fmla="*/ 0 w 39"/>
                <a:gd name="T1" fmla="*/ 0 h 305"/>
                <a:gd name="T2" fmla="*/ 38 w 39"/>
                <a:gd name="T3" fmla="*/ 0 h 305"/>
                <a:gd name="T4" fmla="*/ 38 w 39"/>
                <a:gd name="T5" fmla="*/ 304 h 305"/>
                <a:gd name="T6" fmla="*/ 0 w 39"/>
                <a:gd name="T7" fmla="*/ 304 h 305"/>
              </a:gdLst>
              <a:ahLst/>
              <a:cxnLst>
                <a:cxn ang="0">
                  <a:pos x="T0" y="T1"/>
                </a:cxn>
                <a:cxn ang="0">
                  <a:pos x="T2" y="T3"/>
                </a:cxn>
                <a:cxn ang="0">
                  <a:pos x="T4" y="T5"/>
                </a:cxn>
                <a:cxn ang="0">
                  <a:pos x="T6" y="T7"/>
                </a:cxn>
              </a:cxnLst>
              <a:rect l="0" t="0" r="r" b="b"/>
              <a:pathLst>
                <a:path w="39" h="305">
                  <a:moveTo>
                    <a:pt x="0" y="0"/>
                  </a:moveTo>
                  <a:lnTo>
                    <a:pt x="38" y="0"/>
                  </a:lnTo>
                  <a:lnTo>
                    <a:pt x="38" y="304"/>
                  </a:lnTo>
                  <a:lnTo>
                    <a:pt x="0" y="30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58" name="Line 118"/>
            <p:cNvSpPr>
              <a:spLocks noChangeShapeType="1"/>
            </p:cNvSpPr>
            <p:nvPr/>
          </p:nvSpPr>
          <p:spPr bwMode="auto">
            <a:xfrm>
              <a:off x="4131" y="2529"/>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59" name="Line 119"/>
            <p:cNvSpPr>
              <a:spLocks noChangeShapeType="1"/>
            </p:cNvSpPr>
            <p:nvPr/>
          </p:nvSpPr>
          <p:spPr bwMode="auto">
            <a:xfrm>
              <a:off x="4252" y="2448"/>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0" name="Line 120"/>
            <p:cNvSpPr>
              <a:spLocks noChangeShapeType="1"/>
            </p:cNvSpPr>
            <p:nvPr/>
          </p:nvSpPr>
          <p:spPr bwMode="auto">
            <a:xfrm>
              <a:off x="3734" y="2324"/>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1" name="Line 121"/>
            <p:cNvSpPr>
              <a:spLocks noChangeShapeType="1"/>
            </p:cNvSpPr>
            <p:nvPr/>
          </p:nvSpPr>
          <p:spPr bwMode="auto">
            <a:xfrm>
              <a:off x="3732" y="2505"/>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2" name="Line 122"/>
            <p:cNvSpPr>
              <a:spLocks noChangeShapeType="1"/>
            </p:cNvSpPr>
            <p:nvPr/>
          </p:nvSpPr>
          <p:spPr bwMode="auto">
            <a:xfrm>
              <a:off x="3732" y="2628"/>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3" name="Freeform 123"/>
            <p:cNvSpPr>
              <a:spLocks/>
            </p:cNvSpPr>
            <p:nvPr/>
          </p:nvSpPr>
          <p:spPr bwMode="auto">
            <a:xfrm>
              <a:off x="3807" y="2648"/>
              <a:ext cx="242" cy="35"/>
            </a:xfrm>
            <a:custGeom>
              <a:avLst/>
              <a:gdLst>
                <a:gd name="T0" fmla="*/ 241 w 242"/>
                <a:gd name="T1" fmla="*/ 0 h 35"/>
                <a:gd name="T2" fmla="*/ 241 w 242"/>
                <a:gd name="T3" fmla="*/ 34 h 35"/>
                <a:gd name="T4" fmla="*/ 0 w 242"/>
                <a:gd name="T5" fmla="*/ 34 h 35"/>
                <a:gd name="T6" fmla="*/ 0 w 242"/>
                <a:gd name="T7" fmla="*/ 0 h 35"/>
              </a:gdLst>
              <a:ahLst/>
              <a:cxnLst>
                <a:cxn ang="0">
                  <a:pos x="T0" y="T1"/>
                </a:cxn>
                <a:cxn ang="0">
                  <a:pos x="T2" y="T3"/>
                </a:cxn>
                <a:cxn ang="0">
                  <a:pos x="T4" y="T5"/>
                </a:cxn>
                <a:cxn ang="0">
                  <a:pos x="T6" y="T7"/>
                </a:cxn>
              </a:cxnLst>
              <a:rect l="0" t="0" r="r" b="b"/>
              <a:pathLst>
                <a:path w="242" h="35">
                  <a:moveTo>
                    <a:pt x="241" y="0"/>
                  </a:moveTo>
                  <a:lnTo>
                    <a:pt x="241" y="34"/>
                  </a:lnTo>
                  <a:lnTo>
                    <a:pt x="0" y="34"/>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64" name="Rectangle 124"/>
            <p:cNvSpPr>
              <a:spLocks noChangeArrowheads="1"/>
            </p:cNvSpPr>
            <p:nvPr/>
          </p:nvSpPr>
          <p:spPr bwMode="auto">
            <a:xfrm>
              <a:off x="2210" y="1680"/>
              <a:ext cx="443" cy="21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5" name="Line 125"/>
            <p:cNvSpPr>
              <a:spLocks noChangeShapeType="1"/>
            </p:cNvSpPr>
            <p:nvPr/>
          </p:nvSpPr>
          <p:spPr bwMode="auto">
            <a:xfrm>
              <a:off x="1998" y="2333"/>
              <a:ext cx="15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6" name="Freeform 126"/>
            <p:cNvSpPr>
              <a:spLocks/>
            </p:cNvSpPr>
            <p:nvPr/>
          </p:nvSpPr>
          <p:spPr bwMode="auto">
            <a:xfrm>
              <a:off x="2046" y="2301"/>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67" name="Line 127"/>
            <p:cNvSpPr>
              <a:spLocks noChangeShapeType="1"/>
            </p:cNvSpPr>
            <p:nvPr/>
          </p:nvSpPr>
          <p:spPr bwMode="auto">
            <a:xfrm>
              <a:off x="2735" y="2333"/>
              <a:ext cx="15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68" name="Freeform 128"/>
            <p:cNvSpPr>
              <a:spLocks/>
            </p:cNvSpPr>
            <p:nvPr/>
          </p:nvSpPr>
          <p:spPr bwMode="auto">
            <a:xfrm>
              <a:off x="2777" y="2301"/>
              <a:ext cx="133" cy="67"/>
            </a:xfrm>
            <a:custGeom>
              <a:avLst/>
              <a:gdLst>
                <a:gd name="T0" fmla="*/ 0 w 133"/>
                <a:gd name="T1" fmla="*/ 0 h 67"/>
                <a:gd name="T2" fmla="*/ 132 w 133"/>
                <a:gd name="T3" fmla="*/ 33 h 67"/>
                <a:gd name="T4" fmla="*/ 0 w 133"/>
                <a:gd name="T5" fmla="*/ 66 h 67"/>
                <a:gd name="T6" fmla="*/ 0 w 133"/>
                <a:gd name="T7" fmla="*/ 0 h 67"/>
              </a:gdLst>
              <a:ahLst/>
              <a:cxnLst>
                <a:cxn ang="0">
                  <a:pos x="T0" y="T1"/>
                </a:cxn>
                <a:cxn ang="0">
                  <a:pos x="T2" y="T3"/>
                </a:cxn>
                <a:cxn ang="0">
                  <a:pos x="T4" y="T5"/>
                </a:cxn>
                <a:cxn ang="0">
                  <a:pos x="T6" y="T7"/>
                </a:cxn>
              </a:cxnLst>
              <a:rect l="0" t="0" r="r" b="b"/>
              <a:pathLst>
                <a:path w="133" h="67">
                  <a:moveTo>
                    <a:pt x="0" y="0"/>
                  </a:moveTo>
                  <a:lnTo>
                    <a:pt x="132" y="33"/>
                  </a:lnTo>
                  <a:lnTo>
                    <a:pt x="0" y="6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69" name="Line 129"/>
            <p:cNvSpPr>
              <a:spLocks noChangeShapeType="1"/>
            </p:cNvSpPr>
            <p:nvPr/>
          </p:nvSpPr>
          <p:spPr bwMode="auto">
            <a:xfrm>
              <a:off x="2662" y="1340"/>
              <a:ext cx="164"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0" name="Rectangle 130"/>
            <p:cNvSpPr>
              <a:spLocks noChangeArrowheads="1"/>
            </p:cNvSpPr>
            <p:nvPr/>
          </p:nvSpPr>
          <p:spPr bwMode="auto">
            <a:xfrm>
              <a:off x="2835" y="1111"/>
              <a:ext cx="555" cy="434"/>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1" name="Rectangle 131"/>
            <p:cNvSpPr>
              <a:spLocks noChangeArrowheads="1"/>
            </p:cNvSpPr>
            <p:nvPr/>
          </p:nvSpPr>
          <p:spPr bwMode="auto">
            <a:xfrm>
              <a:off x="2878" y="1152"/>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2" name="Freeform 132"/>
            <p:cNvSpPr>
              <a:spLocks/>
            </p:cNvSpPr>
            <p:nvPr/>
          </p:nvSpPr>
          <p:spPr bwMode="auto">
            <a:xfrm>
              <a:off x="2996" y="1147"/>
              <a:ext cx="81" cy="40"/>
            </a:xfrm>
            <a:custGeom>
              <a:avLst/>
              <a:gdLst>
                <a:gd name="T0" fmla="*/ 40 w 81"/>
                <a:gd name="T1" fmla="*/ 39 h 40"/>
                <a:gd name="T2" fmla="*/ 0 w 81"/>
                <a:gd name="T3" fmla="*/ 19 h 40"/>
                <a:gd name="T4" fmla="*/ 40 w 81"/>
                <a:gd name="T5" fmla="*/ 0 h 40"/>
                <a:gd name="T6" fmla="*/ 80 w 81"/>
                <a:gd name="T7" fmla="*/ 19 h 40"/>
                <a:gd name="T8" fmla="*/ 40 w 81"/>
                <a:gd name="T9" fmla="*/ 39 h 40"/>
              </a:gdLst>
              <a:ahLst/>
              <a:cxnLst>
                <a:cxn ang="0">
                  <a:pos x="T0" y="T1"/>
                </a:cxn>
                <a:cxn ang="0">
                  <a:pos x="T2" y="T3"/>
                </a:cxn>
                <a:cxn ang="0">
                  <a:pos x="T4" y="T5"/>
                </a:cxn>
                <a:cxn ang="0">
                  <a:pos x="T6" y="T7"/>
                </a:cxn>
                <a:cxn ang="0">
                  <a:pos x="T8" y="T9"/>
                </a:cxn>
              </a:cxnLst>
              <a:rect l="0" t="0" r="r" b="b"/>
              <a:pathLst>
                <a:path w="81" h="40">
                  <a:moveTo>
                    <a:pt x="40" y="39"/>
                  </a:moveTo>
                  <a:lnTo>
                    <a:pt x="0" y="19"/>
                  </a:lnTo>
                  <a:lnTo>
                    <a:pt x="40" y="0"/>
                  </a:lnTo>
                  <a:lnTo>
                    <a:pt x="80" y="19"/>
                  </a:lnTo>
                  <a:lnTo>
                    <a:pt x="40" y="39"/>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73" name="Rectangle 133"/>
            <p:cNvSpPr>
              <a:spLocks noChangeArrowheads="1"/>
            </p:cNvSpPr>
            <p:nvPr/>
          </p:nvSpPr>
          <p:spPr bwMode="auto">
            <a:xfrm>
              <a:off x="3120" y="1152"/>
              <a:ext cx="67"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4" name="Rectangle 134"/>
            <p:cNvSpPr>
              <a:spLocks noChangeArrowheads="1"/>
            </p:cNvSpPr>
            <p:nvPr/>
          </p:nvSpPr>
          <p:spPr bwMode="auto">
            <a:xfrm>
              <a:off x="2999" y="1234"/>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5" name="Rectangle 135"/>
            <p:cNvSpPr>
              <a:spLocks noChangeArrowheads="1"/>
            </p:cNvSpPr>
            <p:nvPr/>
          </p:nvSpPr>
          <p:spPr bwMode="auto">
            <a:xfrm>
              <a:off x="3120" y="1234"/>
              <a:ext cx="67"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6" name="Rectangle 136"/>
            <p:cNvSpPr>
              <a:spLocks noChangeArrowheads="1"/>
            </p:cNvSpPr>
            <p:nvPr/>
          </p:nvSpPr>
          <p:spPr bwMode="auto">
            <a:xfrm>
              <a:off x="2878" y="1455"/>
              <a:ext cx="66"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7" name="Rectangle 137"/>
            <p:cNvSpPr>
              <a:spLocks noChangeArrowheads="1"/>
            </p:cNvSpPr>
            <p:nvPr/>
          </p:nvSpPr>
          <p:spPr bwMode="auto">
            <a:xfrm>
              <a:off x="2999" y="1455"/>
              <a:ext cx="65"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78" name="Freeform 138"/>
            <p:cNvSpPr>
              <a:spLocks/>
            </p:cNvSpPr>
            <p:nvPr/>
          </p:nvSpPr>
          <p:spPr bwMode="auto">
            <a:xfrm>
              <a:off x="3117" y="1448"/>
              <a:ext cx="82" cy="43"/>
            </a:xfrm>
            <a:custGeom>
              <a:avLst/>
              <a:gdLst>
                <a:gd name="T0" fmla="*/ 41 w 82"/>
                <a:gd name="T1" fmla="*/ 42 h 43"/>
                <a:gd name="T2" fmla="*/ 0 w 82"/>
                <a:gd name="T3" fmla="*/ 21 h 43"/>
                <a:gd name="T4" fmla="*/ 41 w 82"/>
                <a:gd name="T5" fmla="*/ 0 h 43"/>
                <a:gd name="T6" fmla="*/ 81 w 82"/>
                <a:gd name="T7" fmla="*/ 21 h 43"/>
                <a:gd name="T8" fmla="*/ 41 w 82"/>
                <a:gd name="T9" fmla="*/ 42 h 43"/>
              </a:gdLst>
              <a:ahLst/>
              <a:cxnLst>
                <a:cxn ang="0">
                  <a:pos x="T0" y="T1"/>
                </a:cxn>
                <a:cxn ang="0">
                  <a:pos x="T2" y="T3"/>
                </a:cxn>
                <a:cxn ang="0">
                  <a:pos x="T4" y="T5"/>
                </a:cxn>
                <a:cxn ang="0">
                  <a:pos x="T6" y="T7"/>
                </a:cxn>
                <a:cxn ang="0">
                  <a:pos x="T8" y="T9"/>
                </a:cxn>
              </a:cxnLst>
              <a:rect l="0" t="0" r="r" b="b"/>
              <a:pathLst>
                <a:path w="82" h="43">
                  <a:moveTo>
                    <a:pt x="41" y="42"/>
                  </a:moveTo>
                  <a:lnTo>
                    <a:pt x="0" y="21"/>
                  </a:lnTo>
                  <a:lnTo>
                    <a:pt x="41" y="0"/>
                  </a:lnTo>
                  <a:lnTo>
                    <a:pt x="81" y="21"/>
                  </a:lnTo>
                  <a:lnTo>
                    <a:pt x="41" y="4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79" name="Rectangle 139"/>
            <p:cNvSpPr>
              <a:spLocks noChangeArrowheads="1"/>
            </p:cNvSpPr>
            <p:nvPr/>
          </p:nvSpPr>
          <p:spPr bwMode="auto">
            <a:xfrm>
              <a:off x="3281" y="1356"/>
              <a:ext cx="68"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0" name="Rectangle 140"/>
            <p:cNvSpPr>
              <a:spLocks noChangeArrowheads="1"/>
            </p:cNvSpPr>
            <p:nvPr/>
          </p:nvSpPr>
          <p:spPr bwMode="auto">
            <a:xfrm>
              <a:off x="3281" y="1275"/>
              <a:ext cx="66" cy="26"/>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1" name="Rectangle 141"/>
            <p:cNvSpPr>
              <a:spLocks noChangeArrowheads="1"/>
            </p:cNvSpPr>
            <p:nvPr/>
          </p:nvSpPr>
          <p:spPr bwMode="auto">
            <a:xfrm>
              <a:off x="2876" y="1333"/>
              <a:ext cx="68"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2" name="Rectangle 142"/>
            <p:cNvSpPr>
              <a:spLocks noChangeArrowheads="1"/>
            </p:cNvSpPr>
            <p:nvPr/>
          </p:nvSpPr>
          <p:spPr bwMode="auto">
            <a:xfrm>
              <a:off x="2999" y="1333"/>
              <a:ext cx="65" cy="27"/>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3" name="Freeform 143"/>
            <p:cNvSpPr>
              <a:spLocks/>
            </p:cNvSpPr>
            <p:nvPr/>
          </p:nvSpPr>
          <p:spPr bwMode="auto">
            <a:xfrm>
              <a:off x="3117" y="1326"/>
              <a:ext cx="82" cy="42"/>
            </a:xfrm>
            <a:custGeom>
              <a:avLst/>
              <a:gdLst>
                <a:gd name="T0" fmla="*/ 41 w 82"/>
                <a:gd name="T1" fmla="*/ 41 h 42"/>
                <a:gd name="T2" fmla="*/ 0 w 82"/>
                <a:gd name="T3" fmla="*/ 20 h 42"/>
                <a:gd name="T4" fmla="*/ 41 w 82"/>
                <a:gd name="T5" fmla="*/ 0 h 42"/>
                <a:gd name="T6" fmla="*/ 81 w 82"/>
                <a:gd name="T7" fmla="*/ 20 h 42"/>
                <a:gd name="T8" fmla="*/ 41 w 82"/>
                <a:gd name="T9" fmla="*/ 41 h 42"/>
              </a:gdLst>
              <a:ahLst/>
              <a:cxnLst>
                <a:cxn ang="0">
                  <a:pos x="T0" y="T1"/>
                </a:cxn>
                <a:cxn ang="0">
                  <a:pos x="T2" y="T3"/>
                </a:cxn>
                <a:cxn ang="0">
                  <a:pos x="T4" y="T5"/>
                </a:cxn>
                <a:cxn ang="0">
                  <a:pos x="T6" y="T7"/>
                </a:cxn>
                <a:cxn ang="0">
                  <a:pos x="T8" y="T9"/>
                </a:cxn>
              </a:cxnLst>
              <a:rect l="0" t="0" r="r" b="b"/>
              <a:pathLst>
                <a:path w="82" h="42">
                  <a:moveTo>
                    <a:pt x="41" y="41"/>
                  </a:moveTo>
                  <a:lnTo>
                    <a:pt x="0" y="20"/>
                  </a:lnTo>
                  <a:lnTo>
                    <a:pt x="41" y="0"/>
                  </a:lnTo>
                  <a:lnTo>
                    <a:pt x="81" y="20"/>
                  </a:lnTo>
                  <a:lnTo>
                    <a:pt x="41" y="4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84" name="Line 144"/>
            <p:cNvSpPr>
              <a:spLocks noChangeShapeType="1"/>
            </p:cNvSpPr>
            <p:nvPr/>
          </p:nvSpPr>
          <p:spPr bwMode="auto">
            <a:xfrm>
              <a:off x="2959" y="1166"/>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5" name="Line 145"/>
            <p:cNvSpPr>
              <a:spLocks noChangeShapeType="1"/>
            </p:cNvSpPr>
            <p:nvPr/>
          </p:nvSpPr>
          <p:spPr bwMode="auto">
            <a:xfrm>
              <a:off x="3080" y="1166"/>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6" name="Line 146"/>
            <p:cNvSpPr>
              <a:spLocks noChangeShapeType="1"/>
            </p:cNvSpPr>
            <p:nvPr/>
          </p:nvSpPr>
          <p:spPr bwMode="auto">
            <a:xfrm>
              <a:off x="3080" y="1247"/>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7" name="Line 147"/>
            <p:cNvSpPr>
              <a:spLocks noChangeShapeType="1"/>
            </p:cNvSpPr>
            <p:nvPr/>
          </p:nvSpPr>
          <p:spPr bwMode="auto">
            <a:xfrm>
              <a:off x="3080" y="1346"/>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8" name="Line 148"/>
            <p:cNvSpPr>
              <a:spLocks noChangeShapeType="1"/>
            </p:cNvSpPr>
            <p:nvPr/>
          </p:nvSpPr>
          <p:spPr bwMode="auto">
            <a:xfrm>
              <a:off x="3080" y="1469"/>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89" name="Line 149"/>
            <p:cNvSpPr>
              <a:spLocks noChangeShapeType="1"/>
            </p:cNvSpPr>
            <p:nvPr/>
          </p:nvSpPr>
          <p:spPr bwMode="auto">
            <a:xfrm>
              <a:off x="2959" y="1469"/>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0" name="Line 150"/>
            <p:cNvSpPr>
              <a:spLocks noChangeShapeType="1"/>
            </p:cNvSpPr>
            <p:nvPr/>
          </p:nvSpPr>
          <p:spPr bwMode="auto">
            <a:xfrm>
              <a:off x="2959" y="1346"/>
              <a:ext cx="3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1" name="Line 151"/>
            <p:cNvSpPr>
              <a:spLocks noChangeShapeType="1"/>
            </p:cNvSpPr>
            <p:nvPr/>
          </p:nvSpPr>
          <p:spPr bwMode="auto">
            <a:xfrm flipV="1">
              <a:off x="3158" y="1186"/>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2" name="Line 152"/>
            <p:cNvSpPr>
              <a:spLocks noChangeShapeType="1"/>
            </p:cNvSpPr>
            <p:nvPr/>
          </p:nvSpPr>
          <p:spPr bwMode="auto">
            <a:xfrm>
              <a:off x="3037" y="1190"/>
              <a:ext cx="0" cy="3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3" name="Line 153"/>
            <p:cNvSpPr>
              <a:spLocks noChangeShapeType="1"/>
            </p:cNvSpPr>
            <p:nvPr/>
          </p:nvSpPr>
          <p:spPr bwMode="auto">
            <a:xfrm flipV="1">
              <a:off x="3320" y="1308"/>
              <a:ext cx="0" cy="4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4" name="Line 154"/>
            <p:cNvSpPr>
              <a:spLocks noChangeShapeType="1"/>
            </p:cNvSpPr>
            <p:nvPr/>
          </p:nvSpPr>
          <p:spPr bwMode="auto">
            <a:xfrm>
              <a:off x="3203" y="1346"/>
              <a:ext cx="3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5" name="Freeform 155"/>
            <p:cNvSpPr>
              <a:spLocks/>
            </p:cNvSpPr>
            <p:nvPr/>
          </p:nvSpPr>
          <p:spPr bwMode="auto">
            <a:xfrm>
              <a:off x="2917" y="1367"/>
              <a:ext cx="242" cy="82"/>
            </a:xfrm>
            <a:custGeom>
              <a:avLst/>
              <a:gdLst>
                <a:gd name="T0" fmla="*/ 241 w 242"/>
                <a:gd name="T1" fmla="*/ 0 h 82"/>
                <a:gd name="T2" fmla="*/ 241 w 242"/>
                <a:gd name="T3" fmla="*/ 54 h 82"/>
                <a:gd name="T4" fmla="*/ 0 w 242"/>
                <a:gd name="T5" fmla="*/ 54 h 82"/>
                <a:gd name="T6" fmla="*/ 0 w 242"/>
                <a:gd name="T7" fmla="*/ 81 h 82"/>
              </a:gdLst>
              <a:ahLst/>
              <a:cxnLst>
                <a:cxn ang="0">
                  <a:pos x="T0" y="T1"/>
                </a:cxn>
                <a:cxn ang="0">
                  <a:pos x="T2" y="T3"/>
                </a:cxn>
                <a:cxn ang="0">
                  <a:pos x="T4" y="T5"/>
                </a:cxn>
                <a:cxn ang="0">
                  <a:pos x="T6" y="T7"/>
                </a:cxn>
              </a:cxnLst>
              <a:rect l="0" t="0" r="r" b="b"/>
              <a:pathLst>
                <a:path w="242" h="82">
                  <a:moveTo>
                    <a:pt x="241" y="0"/>
                  </a:moveTo>
                  <a:lnTo>
                    <a:pt x="241" y="54"/>
                  </a:lnTo>
                  <a:lnTo>
                    <a:pt x="0" y="54"/>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96" name="Freeform 156"/>
            <p:cNvSpPr>
              <a:spLocks/>
            </p:cNvSpPr>
            <p:nvPr/>
          </p:nvSpPr>
          <p:spPr bwMode="auto">
            <a:xfrm>
              <a:off x="3199" y="1165"/>
              <a:ext cx="39" cy="306"/>
            </a:xfrm>
            <a:custGeom>
              <a:avLst/>
              <a:gdLst>
                <a:gd name="T0" fmla="*/ 0 w 39"/>
                <a:gd name="T1" fmla="*/ 0 h 306"/>
                <a:gd name="T2" fmla="*/ 38 w 39"/>
                <a:gd name="T3" fmla="*/ 0 h 306"/>
                <a:gd name="T4" fmla="*/ 38 w 39"/>
                <a:gd name="T5" fmla="*/ 305 h 306"/>
                <a:gd name="T6" fmla="*/ 0 w 39"/>
                <a:gd name="T7" fmla="*/ 305 h 306"/>
              </a:gdLst>
              <a:ahLst/>
              <a:cxnLst>
                <a:cxn ang="0">
                  <a:pos x="T0" y="T1"/>
                </a:cxn>
                <a:cxn ang="0">
                  <a:pos x="T2" y="T3"/>
                </a:cxn>
                <a:cxn ang="0">
                  <a:pos x="T4" y="T5"/>
                </a:cxn>
                <a:cxn ang="0">
                  <a:pos x="T6" y="T7"/>
                </a:cxn>
              </a:cxnLst>
              <a:rect l="0" t="0" r="r" b="b"/>
              <a:pathLst>
                <a:path w="39" h="306">
                  <a:moveTo>
                    <a:pt x="0" y="0"/>
                  </a:moveTo>
                  <a:lnTo>
                    <a:pt x="38" y="0"/>
                  </a:lnTo>
                  <a:lnTo>
                    <a:pt x="38" y="305"/>
                  </a:lnTo>
                  <a:lnTo>
                    <a:pt x="0" y="30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797" name="Line 157"/>
            <p:cNvSpPr>
              <a:spLocks noChangeShapeType="1"/>
            </p:cNvSpPr>
            <p:nvPr/>
          </p:nvSpPr>
          <p:spPr bwMode="auto">
            <a:xfrm>
              <a:off x="3241" y="1370"/>
              <a:ext cx="3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8" name="Line 158"/>
            <p:cNvSpPr>
              <a:spLocks noChangeShapeType="1"/>
            </p:cNvSpPr>
            <p:nvPr/>
          </p:nvSpPr>
          <p:spPr bwMode="auto">
            <a:xfrm>
              <a:off x="3362" y="1289"/>
              <a:ext cx="2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799" name="Line 159"/>
            <p:cNvSpPr>
              <a:spLocks noChangeShapeType="1"/>
            </p:cNvSpPr>
            <p:nvPr/>
          </p:nvSpPr>
          <p:spPr bwMode="auto">
            <a:xfrm>
              <a:off x="2844" y="1166"/>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800" name="Line 160"/>
            <p:cNvSpPr>
              <a:spLocks noChangeShapeType="1"/>
            </p:cNvSpPr>
            <p:nvPr/>
          </p:nvSpPr>
          <p:spPr bwMode="auto">
            <a:xfrm>
              <a:off x="2842" y="1346"/>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801" name="Freeform 161"/>
            <p:cNvSpPr>
              <a:spLocks/>
            </p:cNvSpPr>
            <p:nvPr/>
          </p:nvSpPr>
          <p:spPr bwMode="auto">
            <a:xfrm>
              <a:off x="2771" y="1327"/>
              <a:ext cx="77" cy="39"/>
            </a:xfrm>
            <a:custGeom>
              <a:avLst/>
              <a:gdLst>
                <a:gd name="T0" fmla="*/ 0 w 77"/>
                <a:gd name="T1" fmla="*/ 0 h 39"/>
                <a:gd name="T2" fmla="*/ 76 w 77"/>
                <a:gd name="T3" fmla="*/ 19 h 39"/>
                <a:gd name="T4" fmla="*/ 0 w 77"/>
                <a:gd name="T5" fmla="*/ 38 h 39"/>
                <a:gd name="T6" fmla="*/ 0 w 77"/>
                <a:gd name="T7" fmla="*/ 0 h 39"/>
              </a:gdLst>
              <a:ahLst/>
              <a:cxnLst>
                <a:cxn ang="0">
                  <a:pos x="T0" y="T1"/>
                </a:cxn>
                <a:cxn ang="0">
                  <a:pos x="T2" y="T3"/>
                </a:cxn>
                <a:cxn ang="0">
                  <a:pos x="T4" y="T5"/>
                </a:cxn>
                <a:cxn ang="0">
                  <a:pos x="T6" y="T7"/>
                </a:cxn>
              </a:cxnLst>
              <a:rect l="0" t="0" r="r" b="b"/>
              <a:pathLst>
                <a:path w="77" h="39">
                  <a:moveTo>
                    <a:pt x="0" y="0"/>
                  </a:moveTo>
                  <a:lnTo>
                    <a:pt x="76" y="19"/>
                  </a:lnTo>
                  <a:lnTo>
                    <a:pt x="0" y="38"/>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802" name="Line 162"/>
            <p:cNvSpPr>
              <a:spLocks noChangeShapeType="1"/>
            </p:cNvSpPr>
            <p:nvPr/>
          </p:nvSpPr>
          <p:spPr bwMode="auto">
            <a:xfrm>
              <a:off x="2842" y="1469"/>
              <a:ext cx="2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803" name="Freeform 163"/>
            <p:cNvSpPr>
              <a:spLocks/>
            </p:cNvSpPr>
            <p:nvPr/>
          </p:nvSpPr>
          <p:spPr bwMode="auto">
            <a:xfrm>
              <a:off x="2917" y="1489"/>
              <a:ext cx="242" cy="36"/>
            </a:xfrm>
            <a:custGeom>
              <a:avLst/>
              <a:gdLst>
                <a:gd name="T0" fmla="*/ 241 w 242"/>
                <a:gd name="T1" fmla="*/ 0 h 36"/>
                <a:gd name="T2" fmla="*/ 241 w 242"/>
                <a:gd name="T3" fmla="*/ 35 h 36"/>
                <a:gd name="T4" fmla="*/ 0 w 242"/>
                <a:gd name="T5" fmla="*/ 35 h 36"/>
                <a:gd name="T6" fmla="*/ 0 w 242"/>
                <a:gd name="T7" fmla="*/ 0 h 36"/>
              </a:gdLst>
              <a:ahLst/>
              <a:cxnLst>
                <a:cxn ang="0">
                  <a:pos x="T0" y="T1"/>
                </a:cxn>
                <a:cxn ang="0">
                  <a:pos x="T2" y="T3"/>
                </a:cxn>
                <a:cxn ang="0">
                  <a:pos x="T4" y="T5"/>
                </a:cxn>
                <a:cxn ang="0">
                  <a:pos x="T6" y="T7"/>
                </a:cxn>
              </a:cxnLst>
              <a:rect l="0" t="0" r="r" b="b"/>
              <a:pathLst>
                <a:path w="242" h="36">
                  <a:moveTo>
                    <a:pt x="241" y="0"/>
                  </a:moveTo>
                  <a:lnTo>
                    <a:pt x="241" y="35"/>
                  </a:lnTo>
                  <a:lnTo>
                    <a:pt x="0" y="35"/>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804" name="Freeform 164"/>
            <p:cNvSpPr>
              <a:spLocks/>
            </p:cNvSpPr>
            <p:nvPr/>
          </p:nvSpPr>
          <p:spPr bwMode="auto">
            <a:xfrm>
              <a:off x="2760" y="1329"/>
              <a:ext cx="47" cy="24"/>
            </a:xfrm>
            <a:custGeom>
              <a:avLst/>
              <a:gdLst>
                <a:gd name="T0" fmla="*/ 0 w 47"/>
                <a:gd name="T1" fmla="*/ 0 h 24"/>
                <a:gd name="T2" fmla="*/ 46 w 47"/>
                <a:gd name="T3" fmla="*/ 11 h 24"/>
                <a:gd name="T4" fmla="*/ 0 w 47"/>
                <a:gd name="T5" fmla="*/ 23 h 24"/>
                <a:gd name="T6" fmla="*/ 0 w 47"/>
                <a:gd name="T7" fmla="*/ 0 h 24"/>
              </a:gdLst>
              <a:ahLst/>
              <a:cxnLst>
                <a:cxn ang="0">
                  <a:pos x="T0" y="T1"/>
                </a:cxn>
                <a:cxn ang="0">
                  <a:pos x="T2" y="T3"/>
                </a:cxn>
                <a:cxn ang="0">
                  <a:pos x="T4" y="T5"/>
                </a:cxn>
                <a:cxn ang="0">
                  <a:pos x="T6" y="T7"/>
                </a:cxn>
              </a:cxnLst>
              <a:rect l="0" t="0" r="r" b="b"/>
              <a:pathLst>
                <a:path w="47" h="24">
                  <a:moveTo>
                    <a:pt x="0" y="0"/>
                  </a:moveTo>
                  <a:lnTo>
                    <a:pt x="46" y="11"/>
                  </a:lnTo>
                  <a:lnTo>
                    <a:pt x="0" y="23"/>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805" name="Line 165"/>
            <p:cNvSpPr>
              <a:spLocks noChangeShapeType="1"/>
            </p:cNvSpPr>
            <p:nvPr/>
          </p:nvSpPr>
          <p:spPr bwMode="auto">
            <a:xfrm flipV="1">
              <a:off x="3112" y="1552"/>
              <a:ext cx="0" cy="126"/>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806" name="Freeform 166"/>
            <p:cNvSpPr>
              <a:spLocks/>
            </p:cNvSpPr>
            <p:nvPr/>
          </p:nvSpPr>
          <p:spPr bwMode="auto">
            <a:xfrm>
              <a:off x="3097" y="1573"/>
              <a:ext cx="30" cy="59"/>
            </a:xfrm>
            <a:custGeom>
              <a:avLst/>
              <a:gdLst>
                <a:gd name="T0" fmla="*/ 0 w 30"/>
                <a:gd name="T1" fmla="*/ 58 h 59"/>
                <a:gd name="T2" fmla="*/ 14 w 30"/>
                <a:gd name="T3" fmla="*/ 0 h 59"/>
                <a:gd name="T4" fmla="*/ 29 w 30"/>
                <a:gd name="T5" fmla="*/ 58 h 59"/>
                <a:gd name="T6" fmla="*/ 0 w 30"/>
                <a:gd name="T7" fmla="*/ 58 h 59"/>
              </a:gdLst>
              <a:ahLst/>
              <a:cxnLst>
                <a:cxn ang="0">
                  <a:pos x="T0" y="T1"/>
                </a:cxn>
                <a:cxn ang="0">
                  <a:pos x="T2" y="T3"/>
                </a:cxn>
                <a:cxn ang="0">
                  <a:pos x="T4" y="T5"/>
                </a:cxn>
                <a:cxn ang="0">
                  <a:pos x="T6" y="T7"/>
                </a:cxn>
              </a:cxnLst>
              <a:rect l="0" t="0" r="r" b="b"/>
              <a:pathLst>
                <a:path w="30" h="59">
                  <a:moveTo>
                    <a:pt x="0" y="58"/>
                  </a:moveTo>
                  <a:lnTo>
                    <a:pt x="14" y="0"/>
                  </a:lnTo>
                  <a:lnTo>
                    <a:pt x="29" y="58"/>
                  </a:lnTo>
                  <a:lnTo>
                    <a:pt x="0" y="58"/>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807" name="Line 167"/>
            <p:cNvSpPr>
              <a:spLocks noChangeShapeType="1"/>
            </p:cNvSpPr>
            <p:nvPr/>
          </p:nvSpPr>
          <p:spPr bwMode="auto">
            <a:xfrm flipV="1">
              <a:off x="4010" y="2128"/>
              <a:ext cx="0" cy="139"/>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808" name="Freeform 168"/>
            <p:cNvSpPr>
              <a:spLocks/>
            </p:cNvSpPr>
            <p:nvPr/>
          </p:nvSpPr>
          <p:spPr bwMode="auto">
            <a:xfrm>
              <a:off x="3986" y="2132"/>
              <a:ext cx="47" cy="93"/>
            </a:xfrm>
            <a:custGeom>
              <a:avLst/>
              <a:gdLst>
                <a:gd name="T0" fmla="*/ 0 w 47"/>
                <a:gd name="T1" fmla="*/ 92 h 93"/>
                <a:gd name="T2" fmla="*/ 23 w 47"/>
                <a:gd name="T3" fmla="*/ 0 h 93"/>
                <a:gd name="T4" fmla="*/ 46 w 47"/>
                <a:gd name="T5" fmla="*/ 92 h 93"/>
                <a:gd name="T6" fmla="*/ 0 w 47"/>
                <a:gd name="T7" fmla="*/ 92 h 93"/>
              </a:gdLst>
              <a:ahLst/>
              <a:cxnLst>
                <a:cxn ang="0">
                  <a:pos x="T0" y="T1"/>
                </a:cxn>
                <a:cxn ang="0">
                  <a:pos x="T2" y="T3"/>
                </a:cxn>
                <a:cxn ang="0">
                  <a:pos x="T4" y="T5"/>
                </a:cxn>
                <a:cxn ang="0">
                  <a:pos x="T6" y="T7"/>
                </a:cxn>
              </a:cxnLst>
              <a:rect l="0" t="0" r="r" b="b"/>
              <a:pathLst>
                <a:path w="47" h="93">
                  <a:moveTo>
                    <a:pt x="0" y="92"/>
                  </a:moveTo>
                  <a:lnTo>
                    <a:pt x="23" y="0"/>
                  </a:lnTo>
                  <a:lnTo>
                    <a:pt x="46" y="92"/>
                  </a:lnTo>
                  <a:lnTo>
                    <a:pt x="0" y="92"/>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809" name="Freeform 169"/>
            <p:cNvSpPr>
              <a:spLocks/>
            </p:cNvSpPr>
            <p:nvPr/>
          </p:nvSpPr>
          <p:spPr bwMode="auto">
            <a:xfrm>
              <a:off x="3338" y="1334"/>
              <a:ext cx="214" cy="1675"/>
            </a:xfrm>
            <a:custGeom>
              <a:avLst/>
              <a:gdLst>
                <a:gd name="T0" fmla="*/ 60 w 214"/>
                <a:gd name="T1" fmla="*/ 0 h 1675"/>
                <a:gd name="T2" fmla="*/ 213 w 214"/>
                <a:gd name="T3" fmla="*/ 0 h 1675"/>
                <a:gd name="T4" fmla="*/ 213 w 214"/>
                <a:gd name="T5" fmla="*/ 1674 h 1675"/>
                <a:gd name="T6" fmla="*/ 0 w 214"/>
                <a:gd name="T7" fmla="*/ 1674 h 1675"/>
              </a:gdLst>
              <a:ahLst/>
              <a:cxnLst>
                <a:cxn ang="0">
                  <a:pos x="T0" y="T1"/>
                </a:cxn>
                <a:cxn ang="0">
                  <a:pos x="T2" y="T3"/>
                </a:cxn>
                <a:cxn ang="0">
                  <a:pos x="T4" y="T5"/>
                </a:cxn>
                <a:cxn ang="0">
                  <a:pos x="T6" y="T7"/>
                </a:cxn>
              </a:cxnLst>
              <a:rect l="0" t="0" r="r" b="b"/>
              <a:pathLst>
                <a:path w="214" h="1675">
                  <a:moveTo>
                    <a:pt x="60" y="0"/>
                  </a:moveTo>
                  <a:lnTo>
                    <a:pt x="213" y="0"/>
                  </a:lnTo>
                  <a:lnTo>
                    <a:pt x="213" y="1674"/>
                  </a:lnTo>
                  <a:lnTo>
                    <a:pt x="0" y="167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0810" name="Line 170"/>
            <p:cNvSpPr>
              <a:spLocks noChangeShapeType="1"/>
            </p:cNvSpPr>
            <p:nvPr/>
          </p:nvSpPr>
          <p:spPr bwMode="auto">
            <a:xfrm>
              <a:off x="3559" y="2485"/>
              <a:ext cx="15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0811" name="Freeform 171"/>
            <p:cNvSpPr>
              <a:spLocks/>
            </p:cNvSpPr>
            <p:nvPr/>
          </p:nvSpPr>
          <p:spPr bwMode="auto">
            <a:xfrm>
              <a:off x="3628" y="2462"/>
              <a:ext cx="93" cy="47"/>
            </a:xfrm>
            <a:custGeom>
              <a:avLst/>
              <a:gdLst>
                <a:gd name="T0" fmla="*/ 0 w 93"/>
                <a:gd name="T1" fmla="*/ 0 h 47"/>
                <a:gd name="T2" fmla="*/ 92 w 93"/>
                <a:gd name="T3" fmla="*/ 23 h 47"/>
                <a:gd name="T4" fmla="*/ 0 w 93"/>
                <a:gd name="T5" fmla="*/ 46 h 47"/>
                <a:gd name="T6" fmla="*/ 0 w 93"/>
                <a:gd name="T7" fmla="*/ 0 h 47"/>
              </a:gdLst>
              <a:ahLst/>
              <a:cxnLst>
                <a:cxn ang="0">
                  <a:pos x="T0" y="T1"/>
                </a:cxn>
                <a:cxn ang="0">
                  <a:pos x="T2" y="T3"/>
                </a:cxn>
                <a:cxn ang="0">
                  <a:pos x="T4" y="T5"/>
                </a:cxn>
                <a:cxn ang="0">
                  <a:pos x="T6" y="T7"/>
                </a:cxn>
              </a:cxnLst>
              <a:rect l="0" t="0" r="r" b="b"/>
              <a:pathLst>
                <a:path w="93" h="47">
                  <a:moveTo>
                    <a:pt x="0" y="0"/>
                  </a:moveTo>
                  <a:lnTo>
                    <a:pt x="92" y="23"/>
                  </a:lnTo>
                  <a:lnTo>
                    <a:pt x="0" y="4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40812" name="Rectangle 172"/>
          <p:cNvSpPr>
            <a:spLocks noGrp="1" noChangeArrowheads="1"/>
          </p:cNvSpPr>
          <p:nvPr>
            <p:ph type="title"/>
          </p:nvPr>
        </p:nvSpPr>
        <p:spPr>
          <a:xfrm>
            <a:off x="668338" y="152400"/>
            <a:ext cx="7772400" cy="727075"/>
          </a:xfrm>
        </p:spPr>
        <p:txBody>
          <a:bodyPr/>
          <a:lstStyle/>
          <a:p>
            <a:r>
              <a:rPr lang="en-US" sz="3500" b="1"/>
              <a:t>Extending Outside the Organization</a:t>
            </a:r>
          </a:p>
        </p:txBody>
      </p:sp>
      <p:sp>
        <p:nvSpPr>
          <p:cNvPr id="240813" name="Text Box 173"/>
          <p:cNvSpPr txBox="1">
            <a:spLocks noChangeArrowheads="1"/>
          </p:cNvSpPr>
          <p:nvPr/>
        </p:nvSpPr>
        <p:spPr bwMode="auto">
          <a:xfrm>
            <a:off x="4349750" y="5608638"/>
            <a:ext cx="15049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800" b="1">
                <a:solidFill>
                  <a:srgbClr val="790015"/>
                </a:solidFill>
              </a:rPr>
              <a:t>Sub-System</a:t>
            </a:r>
          </a:p>
        </p:txBody>
      </p:sp>
      <p:sp>
        <p:nvSpPr>
          <p:cNvPr id="240814" name="Text Box 174"/>
          <p:cNvSpPr txBox="1">
            <a:spLocks noChangeArrowheads="1"/>
          </p:cNvSpPr>
          <p:nvPr/>
        </p:nvSpPr>
        <p:spPr bwMode="auto">
          <a:xfrm>
            <a:off x="5715000" y="5573713"/>
            <a:ext cx="32766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800" b="1" dirty="0">
                <a:solidFill>
                  <a:srgbClr val="005400"/>
                </a:solidFill>
              </a:rPr>
              <a:t>Process </a:t>
            </a:r>
            <a:r>
              <a:rPr lang="en-US" sz="1800" b="1" dirty="0">
                <a:solidFill>
                  <a:srgbClr val="663300"/>
                </a:solidFill>
              </a:rPr>
              <a:t>(or Sub-Sub-System)</a:t>
            </a:r>
            <a:r>
              <a:rPr lang="en-US" sz="1800" b="1" dirty="0">
                <a:solidFill>
                  <a:srgbClr val="005400"/>
                </a:solidFill>
              </a:rPr>
              <a:t> Within a System</a:t>
            </a:r>
          </a:p>
        </p:txBody>
      </p:sp>
      <p:sp>
        <p:nvSpPr>
          <p:cNvPr id="240815" name="Text Box 175"/>
          <p:cNvSpPr txBox="1">
            <a:spLocks noChangeArrowheads="1"/>
          </p:cNvSpPr>
          <p:nvPr/>
        </p:nvSpPr>
        <p:spPr bwMode="auto">
          <a:xfrm>
            <a:off x="3675063" y="990600"/>
            <a:ext cx="1855787"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3200" b="1">
                <a:solidFill>
                  <a:srgbClr val="00279F"/>
                </a:solidFill>
              </a:rPr>
              <a:t>Systems</a:t>
            </a:r>
          </a:p>
        </p:txBody>
      </p:sp>
      <p:sp>
        <p:nvSpPr>
          <p:cNvPr id="240816" name="Line 176"/>
          <p:cNvSpPr>
            <a:spLocks noChangeShapeType="1"/>
          </p:cNvSpPr>
          <p:nvPr/>
        </p:nvSpPr>
        <p:spPr bwMode="auto">
          <a:xfrm flipV="1">
            <a:off x="5486400" y="4267200"/>
            <a:ext cx="533400" cy="1371600"/>
          </a:xfrm>
          <a:prstGeom prst="line">
            <a:avLst/>
          </a:prstGeom>
          <a:noFill/>
          <a:ln w="190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0817" name="Line 177"/>
          <p:cNvSpPr>
            <a:spLocks noChangeShapeType="1"/>
          </p:cNvSpPr>
          <p:nvPr/>
        </p:nvSpPr>
        <p:spPr bwMode="auto">
          <a:xfrm flipH="1" flipV="1">
            <a:off x="6400800" y="3962400"/>
            <a:ext cx="457200" cy="1676400"/>
          </a:xfrm>
          <a:prstGeom prst="line">
            <a:avLst/>
          </a:prstGeom>
          <a:noFill/>
          <a:ln w="1905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0818" name="Text Box 178"/>
          <p:cNvSpPr txBox="1">
            <a:spLocks noChangeArrowheads="1"/>
          </p:cNvSpPr>
          <p:nvPr/>
        </p:nvSpPr>
        <p:spPr bwMode="auto">
          <a:xfrm>
            <a:off x="6400800" y="1023938"/>
            <a:ext cx="19113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800" b="1">
                <a:solidFill>
                  <a:srgbClr val="790015"/>
                </a:solidFill>
              </a:rPr>
              <a:t>Your Product(s)</a:t>
            </a:r>
          </a:p>
        </p:txBody>
      </p:sp>
      <p:sp>
        <p:nvSpPr>
          <p:cNvPr id="240819" name="Line 179"/>
          <p:cNvSpPr>
            <a:spLocks noChangeShapeType="1"/>
          </p:cNvSpPr>
          <p:nvPr/>
        </p:nvSpPr>
        <p:spPr bwMode="auto">
          <a:xfrm>
            <a:off x="7391400" y="1371600"/>
            <a:ext cx="0" cy="1828800"/>
          </a:xfrm>
          <a:prstGeom prst="line">
            <a:avLst/>
          </a:prstGeom>
          <a:noFill/>
          <a:ln w="190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Tree>
  </p:cSld>
  <p:clrMapOvr>
    <a:masterClrMapping/>
  </p:clrMapOvr>
  <p:transition xmlns:p14="http://schemas.microsoft.com/office/powerpoint/2010/main"/>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a:xfrm>
            <a:off x="152400" y="152400"/>
            <a:ext cx="8839200" cy="762000"/>
          </a:xfrm>
        </p:spPr>
        <p:txBody>
          <a:bodyPr/>
          <a:lstStyle/>
          <a:p>
            <a:r>
              <a:rPr lang="en-US" sz="4800" b="1"/>
              <a:t>An Extended System</a:t>
            </a:r>
          </a:p>
        </p:txBody>
      </p:sp>
      <p:sp>
        <p:nvSpPr>
          <p:cNvPr id="242691" name="Text Box 3"/>
          <p:cNvSpPr txBox="1">
            <a:spLocks noChangeArrowheads="1"/>
          </p:cNvSpPr>
          <p:nvPr/>
        </p:nvSpPr>
        <p:spPr bwMode="auto">
          <a:xfrm>
            <a:off x="4986338" y="990600"/>
            <a:ext cx="1211262"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400" b="1">
                <a:solidFill>
                  <a:srgbClr val="790015"/>
                </a:solidFill>
              </a:rPr>
              <a:t>Sub-System</a:t>
            </a:r>
          </a:p>
        </p:txBody>
      </p:sp>
      <p:sp>
        <p:nvSpPr>
          <p:cNvPr id="242692" name="Text Box 4"/>
          <p:cNvSpPr txBox="1">
            <a:spLocks noChangeArrowheads="1"/>
          </p:cNvSpPr>
          <p:nvPr/>
        </p:nvSpPr>
        <p:spPr bwMode="auto">
          <a:xfrm>
            <a:off x="2587625" y="990600"/>
            <a:ext cx="2466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400" b="1">
                <a:solidFill>
                  <a:srgbClr val="005400"/>
                </a:solidFill>
              </a:rPr>
              <a:t>Process Within the System</a:t>
            </a:r>
          </a:p>
        </p:txBody>
      </p:sp>
      <p:sp>
        <p:nvSpPr>
          <p:cNvPr id="242693" name="Text Box 5"/>
          <p:cNvSpPr txBox="1">
            <a:spLocks noChangeArrowheads="1"/>
          </p:cNvSpPr>
          <p:nvPr/>
        </p:nvSpPr>
        <p:spPr bwMode="auto">
          <a:xfrm>
            <a:off x="6172200" y="990600"/>
            <a:ext cx="815975"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400" b="1">
                <a:solidFill>
                  <a:srgbClr val="00279F"/>
                </a:solidFill>
              </a:rPr>
              <a:t>System</a:t>
            </a:r>
          </a:p>
        </p:txBody>
      </p:sp>
      <p:grpSp>
        <p:nvGrpSpPr>
          <p:cNvPr id="242694" name="Group 6"/>
          <p:cNvGrpSpPr>
            <a:grpSpLocks/>
          </p:cNvGrpSpPr>
          <p:nvPr/>
        </p:nvGrpSpPr>
        <p:grpSpPr bwMode="auto">
          <a:xfrm>
            <a:off x="690563" y="1295400"/>
            <a:ext cx="7802562" cy="4959350"/>
            <a:chOff x="435" y="816"/>
            <a:chExt cx="4915" cy="3124"/>
          </a:xfrm>
        </p:grpSpPr>
        <p:sp>
          <p:nvSpPr>
            <p:cNvPr id="242695" name="Rectangle 7"/>
            <p:cNvSpPr>
              <a:spLocks noChangeArrowheads="1"/>
            </p:cNvSpPr>
            <p:nvPr/>
          </p:nvSpPr>
          <p:spPr bwMode="auto">
            <a:xfrm>
              <a:off x="4536" y="2023"/>
              <a:ext cx="73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790015"/>
                  </a:solidFill>
                </a:rPr>
                <a:t>End-user</a:t>
              </a:r>
              <a:endParaRPr lang="en-US" sz="1800" b="1">
                <a:solidFill>
                  <a:schemeClr val="accent2"/>
                </a:solidFill>
              </a:endParaRPr>
            </a:p>
          </p:txBody>
        </p:sp>
        <p:sp>
          <p:nvSpPr>
            <p:cNvPr id="242696" name="Rectangle 8"/>
            <p:cNvSpPr>
              <a:spLocks noChangeArrowheads="1"/>
            </p:cNvSpPr>
            <p:nvPr/>
          </p:nvSpPr>
          <p:spPr bwMode="auto">
            <a:xfrm>
              <a:off x="501" y="2023"/>
              <a:ext cx="770"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790015"/>
                  </a:solidFill>
                </a:rPr>
                <a:t>Suppliers</a:t>
              </a:r>
              <a:endParaRPr lang="en-US" sz="1800" b="1">
                <a:solidFill>
                  <a:schemeClr val="accent2"/>
                </a:solidFill>
              </a:endParaRPr>
            </a:p>
          </p:txBody>
        </p:sp>
        <p:sp>
          <p:nvSpPr>
            <p:cNvPr id="242697" name="Rectangle 9"/>
            <p:cNvSpPr>
              <a:spLocks noChangeArrowheads="1"/>
            </p:cNvSpPr>
            <p:nvPr/>
          </p:nvSpPr>
          <p:spPr bwMode="auto">
            <a:xfrm>
              <a:off x="435" y="1882"/>
              <a:ext cx="883" cy="44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698" name="Rectangle 10"/>
            <p:cNvSpPr>
              <a:spLocks noChangeArrowheads="1"/>
            </p:cNvSpPr>
            <p:nvPr/>
          </p:nvSpPr>
          <p:spPr bwMode="auto">
            <a:xfrm>
              <a:off x="4454" y="1882"/>
              <a:ext cx="882" cy="44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699" name="Rectangle 11"/>
            <p:cNvSpPr>
              <a:spLocks noChangeArrowheads="1"/>
            </p:cNvSpPr>
            <p:nvPr/>
          </p:nvSpPr>
          <p:spPr bwMode="auto">
            <a:xfrm>
              <a:off x="1664" y="991"/>
              <a:ext cx="2454" cy="2230"/>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0" name="Line 12"/>
            <p:cNvSpPr>
              <a:spLocks noChangeShapeType="1"/>
            </p:cNvSpPr>
            <p:nvPr/>
          </p:nvSpPr>
          <p:spPr bwMode="auto">
            <a:xfrm>
              <a:off x="4899" y="234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1" name="Line 13"/>
            <p:cNvSpPr>
              <a:spLocks noChangeShapeType="1"/>
            </p:cNvSpPr>
            <p:nvPr/>
          </p:nvSpPr>
          <p:spPr bwMode="auto">
            <a:xfrm>
              <a:off x="4899" y="2386"/>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2" name="Line 14"/>
            <p:cNvSpPr>
              <a:spLocks noChangeShapeType="1"/>
            </p:cNvSpPr>
            <p:nvPr/>
          </p:nvSpPr>
          <p:spPr bwMode="auto">
            <a:xfrm>
              <a:off x="4899" y="2429"/>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3" name="Line 15"/>
            <p:cNvSpPr>
              <a:spLocks noChangeShapeType="1"/>
            </p:cNvSpPr>
            <p:nvPr/>
          </p:nvSpPr>
          <p:spPr bwMode="auto">
            <a:xfrm>
              <a:off x="4899" y="2471"/>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4" name="Line 16"/>
            <p:cNvSpPr>
              <a:spLocks noChangeShapeType="1"/>
            </p:cNvSpPr>
            <p:nvPr/>
          </p:nvSpPr>
          <p:spPr bwMode="auto">
            <a:xfrm>
              <a:off x="4899" y="2514"/>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5" name="Line 17"/>
            <p:cNvSpPr>
              <a:spLocks noChangeShapeType="1"/>
            </p:cNvSpPr>
            <p:nvPr/>
          </p:nvSpPr>
          <p:spPr bwMode="auto">
            <a:xfrm>
              <a:off x="4899" y="2556"/>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6" name="Line 18"/>
            <p:cNvSpPr>
              <a:spLocks noChangeShapeType="1"/>
            </p:cNvSpPr>
            <p:nvPr/>
          </p:nvSpPr>
          <p:spPr bwMode="auto">
            <a:xfrm>
              <a:off x="4899" y="2598"/>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7" name="Line 19"/>
            <p:cNvSpPr>
              <a:spLocks noChangeShapeType="1"/>
            </p:cNvSpPr>
            <p:nvPr/>
          </p:nvSpPr>
          <p:spPr bwMode="auto">
            <a:xfrm>
              <a:off x="4899" y="2641"/>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8" name="Line 20"/>
            <p:cNvSpPr>
              <a:spLocks noChangeShapeType="1"/>
            </p:cNvSpPr>
            <p:nvPr/>
          </p:nvSpPr>
          <p:spPr bwMode="auto">
            <a:xfrm>
              <a:off x="4899" y="2683"/>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09" name="Line 21"/>
            <p:cNvSpPr>
              <a:spLocks noChangeShapeType="1"/>
            </p:cNvSpPr>
            <p:nvPr/>
          </p:nvSpPr>
          <p:spPr bwMode="auto">
            <a:xfrm>
              <a:off x="4899" y="2725"/>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0" name="Line 22"/>
            <p:cNvSpPr>
              <a:spLocks noChangeShapeType="1"/>
            </p:cNvSpPr>
            <p:nvPr/>
          </p:nvSpPr>
          <p:spPr bwMode="auto">
            <a:xfrm>
              <a:off x="4899" y="2768"/>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1" name="Line 23"/>
            <p:cNvSpPr>
              <a:spLocks noChangeShapeType="1"/>
            </p:cNvSpPr>
            <p:nvPr/>
          </p:nvSpPr>
          <p:spPr bwMode="auto">
            <a:xfrm>
              <a:off x="4899" y="2810"/>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2" name="Line 24"/>
            <p:cNvSpPr>
              <a:spLocks noChangeShapeType="1"/>
            </p:cNvSpPr>
            <p:nvPr/>
          </p:nvSpPr>
          <p:spPr bwMode="auto">
            <a:xfrm>
              <a:off x="4899" y="2853"/>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3" name="Line 25"/>
            <p:cNvSpPr>
              <a:spLocks noChangeShapeType="1"/>
            </p:cNvSpPr>
            <p:nvPr/>
          </p:nvSpPr>
          <p:spPr bwMode="auto">
            <a:xfrm>
              <a:off x="4899" y="2895"/>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4" name="Line 26"/>
            <p:cNvSpPr>
              <a:spLocks noChangeShapeType="1"/>
            </p:cNvSpPr>
            <p:nvPr/>
          </p:nvSpPr>
          <p:spPr bwMode="auto">
            <a:xfrm>
              <a:off x="4899" y="2937"/>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5" name="Line 27"/>
            <p:cNvSpPr>
              <a:spLocks noChangeShapeType="1"/>
            </p:cNvSpPr>
            <p:nvPr/>
          </p:nvSpPr>
          <p:spPr bwMode="auto">
            <a:xfrm>
              <a:off x="4899" y="2980"/>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6" name="Line 28"/>
            <p:cNvSpPr>
              <a:spLocks noChangeShapeType="1"/>
            </p:cNvSpPr>
            <p:nvPr/>
          </p:nvSpPr>
          <p:spPr bwMode="auto">
            <a:xfrm>
              <a:off x="4899" y="3022"/>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7" name="Line 29"/>
            <p:cNvSpPr>
              <a:spLocks noChangeShapeType="1"/>
            </p:cNvSpPr>
            <p:nvPr/>
          </p:nvSpPr>
          <p:spPr bwMode="auto">
            <a:xfrm>
              <a:off x="4899" y="306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8" name="Line 30"/>
            <p:cNvSpPr>
              <a:spLocks noChangeShapeType="1"/>
            </p:cNvSpPr>
            <p:nvPr/>
          </p:nvSpPr>
          <p:spPr bwMode="auto">
            <a:xfrm>
              <a:off x="4899" y="3107"/>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19" name="Line 31"/>
            <p:cNvSpPr>
              <a:spLocks noChangeShapeType="1"/>
            </p:cNvSpPr>
            <p:nvPr/>
          </p:nvSpPr>
          <p:spPr bwMode="auto">
            <a:xfrm>
              <a:off x="4899" y="3149"/>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0" name="Line 32"/>
            <p:cNvSpPr>
              <a:spLocks noChangeShapeType="1"/>
            </p:cNvSpPr>
            <p:nvPr/>
          </p:nvSpPr>
          <p:spPr bwMode="auto">
            <a:xfrm>
              <a:off x="4899" y="3192"/>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1" name="Line 33"/>
            <p:cNvSpPr>
              <a:spLocks noChangeShapeType="1"/>
            </p:cNvSpPr>
            <p:nvPr/>
          </p:nvSpPr>
          <p:spPr bwMode="auto">
            <a:xfrm>
              <a:off x="4899" y="323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2" name="Line 34"/>
            <p:cNvSpPr>
              <a:spLocks noChangeShapeType="1"/>
            </p:cNvSpPr>
            <p:nvPr/>
          </p:nvSpPr>
          <p:spPr bwMode="auto">
            <a:xfrm>
              <a:off x="4899" y="3276"/>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3" name="Line 35"/>
            <p:cNvSpPr>
              <a:spLocks noChangeShapeType="1"/>
            </p:cNvSpPr>
            <p:nvPr/>
          </p:nvSpPr>
          <p:spPr bwMode="auto">
            <a:xfrm>
              <a:off x="4899" y="3319"/>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4" name="Line 36"/>
            <p:cNvSpPr>
              <a:spLocks noChangeShapeType="1"/>
            </p:cNvSpPr>
            <p:nvPr/>
          </p:nvSpPr>
          <p:spPr bwMode="auto">
            <a:xfrm>
              <a:off x="4899" y="3361"/>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5" name="Line 37"/>
            <p:cNvSpPr>
              <a:spLocks noChangeShapeType="1"/>
            </p:cNvSpPr>
            <p:nvPr/>
          </p:nvSpPr>
          <p:spPr bwMode="auto">
            <a:xfrm>
              <a:off x="4899" y="3403"/>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6" name="Line 38"/>
            <p:cNvSpPr>
              <a:spLocks noChangeShapeType="1"/>
            </p:cNvSpPr>
            <p:nvPr/>
          </p:nvSpPr>
          <p:spPr bwMode="auto">
            <a:xfrm>
              <a:off x="4899" y="3446"/>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7" name="Line 39"/>
            <p:cNvSpPr>
              <a:spLocks noChangeShapeType="1"/>
            </p:cNvSpPr>
            <p:nvPr/>
          </p:nvSpPr>
          <p:spPr bwMode="auto">
            <a:xfrm>
              <a:off x="4899" y="3488"/>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8" name="Line 40"/>
            <p:cNvSpPr>
              <a:spLocks noChangeShapeType="1"/>
            </p:cNvSpPr>
            <p:nvPr/>
          </p:nvSpPr>
          <p:spPr bwMode="auto">
            <a:xfrm>
              <a:off x="4899" y="3531"/>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29" name="Line 41"/>
            <p:cNvSpPr>
              <a:spLocks noChangeShapeType="1"/>
            </p:cNvSpPr>
            <p:nvPr/>
          </p:nvSpPr>
          <p:spPr bwMode="auto">
            <a:xfrm>
              <a:off x="4899" y="3573"/>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0" name="Line 42"/>
            <p:cNvSpPr>
              <a:spLocks noChangeShapeType="1"/>
            </p:cNvSpPr>
            <p:nvPr/>
          </p:nvSpPr>
          <p:spPr bwMode="auto">
            <a:xfrm>
              <a:off x="4899" y="3615"/>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1" name="Freeform 43"/>
            <p:cNvSpPr>
              <a:spLocks/>
            </p:cNvSpPr>
            <p:nvPr/>
          </p:nvSpPr>
          <p:spPr bwMode="auto">
            <a:xfrm>
              <a:off x="4899" y="3658"/>
              <a:ext cx="1" cy="8"/>
            </a:xfrm>
            <a:custGeom>
              <a:avLst/>
              <a:gdLst>
                <a:gd name="T0" fmla="*/ 0 w 1"/>
                <a:gd name="T1" fmla="*/ 0 h 8"/>
                <a:gd name="T2" fmla="*/ 0 w 1"/>
                <a:gd name="T3" fmla="*/ 0 h 8"/>
                <a:gd name="T4" fmla="*/ 0 w 1"/>
                <a:gd name="T5" fmla="*/ 7 h 8"/>
              </a:gdLst>
              <a:ahLst/>
              <a:cxnLst>
                <a:cxn ang="0">
                  <a:pos x="T0" y="T1"/>
                </a:cxn>
                <a:cxn ang="0">
                  <a:pos x="T2" y="T3"/>
                </a:cxn>
                <a:cxn ang="0">
                  <a:pos x="T4" y="T5"/>
                </a:cxn>
              </a:cxnLst>
              <a:rect l="0" t="0" r="r" b="b"/>
              <a:pathLst>
                <a:path w="1" h="8">
                  <a:moveTo>
                    <a:pt x="0" y="0"/>
                  </a:moveTo>
                  <a:lnTo>
                    <a:pt x="0" y="0"/>
                  </a:lnTo>
                  <a:lnTo>
                    <a:pt x="0" y="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732" name="Line 44"/>
            <p:cNvSpPr>
              <a:spLocks noChangeShapeType="1"/>
            </p:cNvSpPr>
            <p:nvPr/>
          </p:nvSpPr>
          <p:spPr bwMode="auto">
            <a:xfrm>
              <a:off x="4895" y="3665"/>
              <a:ext cx="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3" name="Line 45"/>
            <p:cNvSpPr>
              <a:spLocks noChangeShapeType="1"/>
            </p:cNvSpPr>
            <p:nvPr/>
          </p:nvSpPr>
          <p:spPr bwMode="auto">
            <a:xfrm flipH="1">
              <a:off x="4853"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4" name="Line 46"/>
            <p:cNvSpPr>
              <a:spLocks noChangeShapeType="1"/>
            </p:cNvSpPr>
            <p:nvPr/>
          </p:nvSpPr>
          <p:spPr bwMode="auto">
            <a:xfrm flipH="1">
              <a:off x="4811"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5" name="Line 47"/>
            <p:cNvSpPr>
              <a:spLocks noChangeShapeType="1"/>
            </p:cNvSpPr>
            <p:nvPr/>
          </p:nvSpPr>
          <p:spPr bwMode="auto">
            <a:xfrm flipH="1">
              <a:off x="4768"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6" name="Line 48"/>
            <p:cNvSpPr>
              <a:spLocks noChangeShapeType="1"/>
            </p:cNvSpPr>
            <p:nvPr/>
          </p:nvSpPr>
          <p:spPr bwMode="auto">
            <a:xfrm flipH="1">
              <a:off x="4726"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7" name="Line 49"/>
            <p:cNvSpPr>
              <a:spLocks noChangeShapeType="1"/>
            </p:cNvSpPr>
            <p:nvPr/>
          </p:nvSpPr>
          <p:spPr bwMode="auto">
            <a:xfrm flipH="1">
              <a:off x="4683"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8" name="Line 50"/>
            <p:cNvSpPr>
              <a:spLocks noChangeShapeType="1"/>
            </p:cNvSpPr>
            <p:nvPr/>
          </p:nvSpPr>
          <p:spPr bwMode="auto">
            <a:xfrm flipH="1">
              <a:off x="4641"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39" name="Line 51"/>
            <p:cNvSpPr>
              <a:spLocks noChangeShapeType="1"/>
            </p:cNvSpPr>
            <p:nvPr/>
          </p:nvSpPr>
          <p:spPr bwMode="auto">
            <a:xfrm flipH="1">
              <a:off x="4599"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0" name="Line 52"/>
            <p:cNvSpPr>
              <a:spLocks noChangeShapeType="1"/>
            </p:cNvSpPr>
            <p:nvPr/>
          </p:nvSpPr>
          <p:spPr bwMode="auto">
            <a:xfrm flipH="1">
              <a:off x="4556"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1" name="Line 53"/>
            <p:cNvSpPr>
              <a:spLocks noChangeShapeType="1"/>
            </p:cNvSpPr>
            <p:nvPr/>
          </p:nvSpPr>
          <p:spPr bwMode="auto">
            <a:xfrm flipH="1">
              <a:off x="4514"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2" name="Line 54"/>
            <p:cNvSpPr>
              <a:spLocks noChangeShapeType="1"/>
            </p:cNvSpPr>
            <p:nvPr/>
          </p:nvSpPr>
          <p:spPr bwMode="auto">
            <a:xfrm flipH="1">
              <a:off x="4471"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3" name="Line 55"/>
            <p:cNvSpPr>
              <a:spLocks noChangeShapeType="1"/>
            </p:cNvSpPr>
            <p:nvPr/>
          </p:nvSpPr>
          <p:spPr bwMode="auto">
            <a:xfrm flipH="1">
              <a:off x="4429"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4" name="Line 56"/>
            <p:cNvSpPr>
              <a:spLocks noChangeShapeType="1"/>
            </p:cNvSpPr>
            <p:nvPr/>
          </p:nvSpPr>
          <p:spPr bwMode="auto">
            <a:xfrm flipH="1">
              <a:off x="4387"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5" name="Line 57"/>
            <p:cNvSpPr>
              <a:spLocks noChangeShapeType="1"/>
            </p:cNvSpPr>
            <p:nvPr/>
          </p:nvSpPr>
          <p:spPr bwMode="auto">
            <a:xfrm flipH="1">
              <a:off x="4344"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6" name="Line 58"/>
            <p:cNvSpPr>
              <a:spLocks noChangeShapeType="1"/>
            </p:cNvSpPr>
            <p:nvPr/>
          </p:nvSpPr>
          <p:spPr bwMode="auto">
            <a:xfrm flipH="1">
              <a:off x="4302"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7" name="Line 59"/>
            <p:cNvSpPr>
              <a:spLocks noChangeShapeType="1"/>
            </p:cNvSpPr>
            <p:nvPr/>
          </p:nvSpPr>
          <p:spPr bwMode="auto">
            <a:xfrm flipH="1">
              <a:off x="4260"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8" name="Line 60"/>
            <p:cNvSpPr>
              <a:spLocks noChangeShapeType="1"/>
            </p:cNvSpPr>
            <p:nvPr/>
          </p:nvSpPr>
          <p:spPr bwMode="auto">
            <a:xfrm flipH="1">
              <a:off x="4217"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49" name="Line 61"/>
            <p:cNvSpPr>
              <a:spLocks noChangeShapeType="1"/>
            </p:cNvSpPr>
            <p:nvPr/>
          </p:nvSpPr>
          <p:spPr bwMode="auto">
            <a:xfrm flipH="1">
              <a:off x="4175"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0" name="Line 62"/>
            <p:cNvSpPr>
              <a:spLocks noChangeShapeType="1"/>
            </p:cNvSpPr>
            <p:nvPr/>
          </p:nvSpPr>
          <p:spPr bwMode="auto">
            <a:xfrm flipH="1">
              <a:off x="4132"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1" name="Line 63"/>
            <p:cNvSpPr>
              <a:spLocks noChangeShapeType="1"/>
            </p:cNvSpPr>
            <p:nvPr/>
          </p:nvSpPr>
          <p:spPr bwMode="auto">
            <a:xfrm flipH="1">
              <a:off x="4090"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2" name="Line 64"/>
            <p:cNvSpPr>
              <a:spLocks noChangeShapeType="1"/>
            </p:cNvSpPr>
            <p:nvPr/>
          </p:nvSpPr>
          <p:spPr bwMode="auto">
            <a:xfrm flipH="1">
              <a:off x="4048"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3" name="Line 65"/>
            <p:cNvSpPr>
              <a:spLocks noChangeShapeType="1"/>
            </p:cNvSpPr>
            <p:nvPr/>
          </p:nvSpPr>
          <p:spPr bwMode="auto">
            <a:xfrm flipH="1">
              <a:off x="4005"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4" name="Line 66"/>
            <p:cNvSpPr>
              <a:spLocks noChangeShapeType="1"/>
            </p:cNvSpPr>
            <p:nvPr/>
          </p:nvSpPr>
          <p:spPr bwMode="auto">
            <a:xfrm flipH="1">
              <a:off x="3963"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5" name="Line 67"/>
            <p:cNvSpPr>
              <a:spLocks noChangeShapeType="1"/>
            </p:cNvSpPr>
            <p:nvPr/>
          </p:nvSpPr>
          <p:spPr bwMode="auto">
            <a:xfrm flipH="1">
              <a:off x="3920"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6" name="Line 68"/>
            <p:cNvSpPr>
              <a:spLocks noChangeShapeType="1"/>
            </p:cNvSpPr>
            <p:nvPr/>
          </p:nvSpPr>
          <p:spPr bwMode="auto">
            <a:xfrm flipH="1">
              <a:off x="3878"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7" name="Line 69"/>
            <p:cNvSpPr>
              <a:spLocks noChangeShapeType="1"/>
            </p:cNvSpPr>
            <p:nvPr/>
          </p:nvSpPr>
          <p:spPr bwMode="auto">
            <a:xfrm flipH="1">
              <a:off x="3836"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8" name="Line 70"/>
            <p:cNvSpPr>
              <a:spLocks noChangeShapeType="1"/>
            </p:cNvSpPr>
            <p:nvPr/>
          </p:nvSpPr>
          <p:spPr bwMode="auto">
            <a:xfrm flipH="1">
              <a:off x="3793"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59" name="Line 71"/>
            <p:cNvSpPr>
              <a:spLocks noChangeShapeType="1"/>
            </p:cNvSpPr>
            <p:nvPr/>
          </p:nvSpPr>
          <p:spPr bwMode="auto">
            <a:xfrm flipH="1">
              <a:off x="3751"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0" name="Line 72"/>
            <p:cNvSpPr>
              <a:spLocks noChangeShapeType="1"/>
            </p:cNvSpPr>
            <p:nvPr/>
          </p:nvSpPr>
          <p:spPr bwMode="auto">
            <a:xfrm flipH="1">
              <a:off x="3709"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1" name="Line 73"/>
            <p:cNvSpPr>
              <a:spLocks noChangeShapeType="1"/>
            </p:cNvSpPr>
            <p:nvPr/>
          </p:nvSpPr>
          <p:spPr bwMode="auto">
            <a:xfrm flipH="1">
              <a:off x="3666"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2" name="Line 74"/>
            <p:cNvSpPr>
              <a:spLocks noChangeShapeType="1"/>
            </p:cNvSpPr>
            <p:nvPr/>
          </p:nvSpPr>
          <p:spPr bwMode="auto">
            <a:xfrm flipH="1">
              <a:off x="3624"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3" name="Line 75"/>
            <p:cNvSpPr>
              <a:spLocks noChangeShapeType="1"/>
            </p:cNvSpPr>
            <p:nvPr/>
          </p:nvSpPr>
          <p:spPr bwMode="auto">
            <a:xfrm flipH="1">
              <a:off x="3581"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4" name="Line 76"/>
            <p:cNvSpPr>
              <a:spLocks noChangeShapeType="1"/>
            </p:cNvSpPr>
            <p:nvPr/>
          </p:nvSpPr>
          <p:spPr bwMode="auto">
            <a:xfrm flipV="1">
              <a:off x="3552" y="3652"/>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5" name="Line 77"/>
            <p:cNvSpPr>
              <a:spLocks noChangeShapeType="1"/>
            </p:cNvSpPr>
            <p:nvPr/>
          </p:nvSpPr>
          <p:spPr bwMode="auto">
            <a:xfrm flipV="1">
              <a:off x="3552" y="3609"/>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6" name="Line 78"/>
            <p:cNvSpPr>
              <a:spLocks noChangeShapeType="1"/>
            </p:cNvSpPr>
            <p:nvPr/>
          </p:nvSpPr>
          <p:spPr bwMode="auto">
            <a:xfrm flipV="1">
              <a:off x="3552" y="3567"/>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7" name="Line 79"/>
            <p:cNvSpPr>
              <a:spLocks noChangeShapeType="1"/>
            </p:cNvSpPr>
            <p:nvPr/>
          </p:nvSpPr>
          <p:spPr bwMode="auto">
            <a:xfrm flipV="1">
              <a:off x="3552" y="352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8" name="Line 80"/>
            <p:cNvSpPr>
              <a:spLocks noChangeShapeType="1"/>
            </p:cNvSpPr>
            <p:nvPr/>
          </p:nvSpPr>
          <p:spPr bwMode="auto">
            <a:xfrm flipV="1">
              <a:off x="3552" y="3482"/>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69" name="Line 81"/>
            <p:cNvSpPr>
              <a:spLocks noChangeShapeType="1"/>
            </p:cNvSpPr>
            <p:nvPr/>
          </p:nvSpPr>
          <p:spPr bwMode="auto">
            <a:xfrm flipV="1">
              <a:off x="3552" y="3440"/>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0" name="Line 82"/>
            <p:cNvSpPr>
              <a:spLocks noChangeShapeType="1"/>
            </p:cNvSpPr>
            <p:nvPr/>
          </p:nvSpPr>
          <p:spPr bwMode="auto">
            <a:xfrm flipV="1">
              <a:off x="3552" y="3397"/>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1" name="Line 83"/>
            <p:cNvSpPr>
              <a:spLocks noChangeShapeType="1"/>
            </p:cNvSpPr>
            <p:nvPr/>
          </p:nvSpPr>
          <p:spPr bwMode="auto">
            <a:xfrm flipV="1">
              <a:off x="3552" y="3355"/>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2" name="Line 84"/>
            <p:cNvSpPr>
              <a:spLocks noChangeShapeType="1"/>
            </p:cNvSpPr>
            <p:nvPr/>
          </p:nvSpPr>
          <p:spPr bwMode="auto">
            <a:xfrm flipV="1">
              <a:off x="3552" y="3313"/>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3" name="Line 85"/>
            <p:cNvSpPr>
              <a:spLocks noChangeShapeType="1"/>
            </p:cNvSpPr>
            <p:nvPr/>
          </p:nvSpPr>
          <p:spPr bwMode="auto">
            <a:xfrm flipV="1">
              <a:off x="3552" y="3270"/>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4" name="Freeform 86"/>
            <p:cNvSpPr>
              <a:spLocks/>
            </p:cNvSpPr>
            <p:nvPr/>
          </p:nvSpPr>
          <p:spPr bwMode="auto">
            <a:xfrm>
              <a:off x="3552" y="3224"/>
              <a:ext cx="1" cy="15"/>
            </a:xfrm>
            <a:custGeom>
              <a:avLst/>
              <a:gdLst>
                <a:gd name="T0" fmla="*/ 0 w 1"/>
                <a:gd name="T1" fmla="*/ 14 h 15"/>
                <a:gd name="T2" fmla="*/ 0 w 1"/>
                <a:gd name="T3" fmla="*/ 4 h 15"/>
                <a:gd name="T4" fmla="*/ 0 w 1"/>
                <a:gd name="T5" fmla="*/ 0 h 15"/>
              </a:gdLst>
              <a:ahLst/>
              <a:cxnLst>
                <a:cxn ang="0">
                  <a:pos x="T0" y="T1"/>
                </a:cxn>
                <a:cxn ang="0">
                  <a:pos x="T2" y="T3"/>
                </a:cxn>
                <a:cxn ang="0">
                  <a:pos x="T4" y="T5"/>
                </a:cxn>
              </a:cxnLst>
              <a:rect l="0" t="0" r="r" b="b"/>
              <a:pathLst>
                <a:path w="1" h="15">
                  <a:moveTo>
                    <a:pt x="0" y="14"/>
                  </a:moveTo>
                  <a:lnTo>
                    <a:pt x="0" y="4"/>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775" name="Freeform 87"/>
            <p:cNvSpPr>
              <a:spLocks/>
            </p:cNvSpPr>
            <p:nvPr/>
          </p:nvSpPr>
          <p:spPr bwMode="auto">
            <a:xfrm>
              <a:off x="3507" y="3184"/>
              <a:ext cx="92" cy="182"/>
            </a:xfrm>
            <a:custGeom>
              <a:avLst/>
              <a:gdLst>
                <a:gd name="T0" fmla="*/ 0 w 92"/>
                <a:gd name="T1" fmla="*/ 181 h 182"/>
                <a:gd name="T2" fmla="*/ 45 w 92"/>
                <a:gd name="T3" fmla="*/ 0 h 182"/>
                <a:gd name="T4" fmla="*/ 91 w 92"/>
                <a:gd name="T5" fmla="*/ 181 h 182"/>
                <a:gd name="T6" fmla="*/ 0 w 92"/>
                <a:gd name="T7" fmla="*/ 181 h 182"/>
              </a:gdLst>
              <a:ahLst/>
              <a:cxnLst>
                <a:cxn ang="0">
                  <a:pos x="T0" y="T1"/>
                </a:cxn>
                <a:cxn ang="0">
                  <a:pos x="T2" y="T3"/>
                </a:cxn>
                <a:cxn ang="0">
                  <a:pos x="T4" y="T5"/>
                </a:cxn>
                <a:cxn ang="0">
                  <a:pos x="T6" y="T7"/>
                </a:cxn>
              </a:cxnLst>
              <a:rect l="0" t="0" r="r" b="b"/>
              <a:pathLst>
                <a:path w="92" h="182">
                  <a:moveTo>
                    <a:pt x="0" y="181"/>
                  </a:moveTo>
                  <a:lnTo>
                    <a:pt x="45" y="0"/>
                  </a:lnTo>
                  <a:lnTo>
                    <a:pt x="91" y="181"/>
                  </a:lnTo>
                  <a:lnTo>
                    <a:pt x="0" y="181"/>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776" name="Line 88"/>
            <p:cNvSpPr>
              <a:spLocks noChangeShapeType="1"/>
            </p:cNvSpPr>
            <p:nvPr/>
          </p:nvSpPr>
          <p:spPr bwMode="auto">
            <a:xfrm>
              <a:off x="2216" y="323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7" name="Line 89"/>
            <p:cNvSpPr>
              <a:spLocks noChangeShapeType="1"/>
            </p:cNvSpPr>
            <p:nvPr/>
          </p:nvSpPr>
          <p:spPr bwMode="auto">
            <a:xfrm>
              <a:off x="2216" y="3277"/>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8" name="Line 90"/>
            <p:cNvSpPr>
              <a:spLocks noChangeShapeType="1"/>
            </p:cNvSpPr>
            <p:nvPr/>
          </p:nvSpPr>
          <p:spPr bwMode="auto">
            <a:xfrm>
              <a:off x="2216" y="3319"/>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79" name="Line 91"/>
            <p:cNvSpPr>
              <a:spLocks noChangeShapeType="1"/>
            </p:cNvSpPr>
            <p:nvPr/>
          </p:nvSpPr>
          <p:spPr bwMode="auto">
            <a:xfrm>
              <a:off x="2216" y="3362"/>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0" name="Line 92"/>
            <p:cNvSpPr>
              <a:spLocks noChangeShapeType="1"/>
            </p:cNvSpPr>
            <p:nvPr/>
          </p:nvSpPr>
          <p:spPr bwMode="auto">
            <a:xfrm>
              <a:off x="2216" y="340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1" name="Line 93"/>
            <p:cNvSpPr>
              <a:spLocks noChangeShapeType="1"/>
            </p:cNvSpPr>
            <p:nvPr/>
          </p:nvSpPr>
          <p:spPr bwMode="auto">
            <a:xfrm>
              <a:off x="2216" y="3446"/>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2" name="Line 94"/>
            <p:cNvSpPr>
              <a:spLocks noChangeShapeType="1"/>
            </p:cNvSpPr>
            <p:nvPr/>
          </p:nvSpPr>
          <p:spPr bwMode="auto">
            <a:xfrm>
              <a:off x="2216" y="3489"/>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3" name="Line 95"/>
            <p:cNvSpPr>
              <a:spLocks noChangeShapeType="1"/>
            </p:cNvSpPr>
            <p:nvPr/>
          </p:nvSpPr>
          <p:spPr bwMode="auto">
            <a:xfrm>
              <a:off x="2216" y="3531"/>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4" name="Line 96"/>
            <p:cNvSpPr>
              <a:spLocks noChangeShapeType="1"/>
            </p:cNvSpPr>
            <p:nvPr/>
          </p:nvSpPr>
          <p:spPr bwMode="auto">
            <a:xfrm>
              <a:off x="2216" y="3573"/>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5" name="Line 97"/>
            <p:cNvSpPr>
              <a:spLocks noChangeShapeType="1"/>
            </p:cNvSpPr>
            <p:nvPr/>
          </p:nvSpPr>
          <p:spPr bwMode="auto">
            <a:xfrm>
              <a:off x="2216" y="3616"/>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6" name="Freeform 98"/>
            <p:cNvSpPr>
              <a:spLocks/>
            </p:cNvSpPr>
            <p:nvPr/>
          </p:nvSpPr>
          <p:spPr bwMode="auto">
            <a:xfrm>
              <a:off x="2216" y="3658"/>
              <a:ext cx="1" cy="8"/>
            </a:xfrm>
            <a:custGeom>
              <a:avLst/>
              <a:gdLst>
                <a:gd name="T0" fmla="*/ 0 w 1"/>
                <a:gd name="T1" fmla="*/ 0 h 8"/>
                <a:gd name="T2" fmla="*/ 0 w 1"/>
                <a:gd name="T3" fmla="*/ 0 h 8"/>
                <a:gd name="T4" fmla="*/ 0 w 1"/>
                <a:gd name="T5" fmla="*/ 7 h 8"/>
              </a:gdLst>
              <a:ahLst/>
              <a:cxnLst>
                <a:cxn ang="0">
                  <a:pos x="T0" y="T1"/>
                </a:cxn>
                <a:cxn ang="0">
                  <a:pos x="T2" y="T3"/>
                </a:cxn>
                <a:cxn ang="0">
                  <a:pos x="T4" y="T5"/>
                </a:cxn>
              </a:cxnLst>
              <a:rect l="0" t="0" r="r" b="b"/>
              <a:pathLst>
                <a:path w="1" h="8">
                  <a:moveTo>
                    <a:pt x="0" y="0"/>
                  </a:moveTo>
                  <a:lnTo>
                    <a:pt x="0" y="0"/>
                  </a:lnTo>
                  <a:lnTo>
                    <a:pt x="0" y="7"/>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787" name="Line 99"/>
            <p:cNvSpPr>
              <a:spLocks noChangeShapeType="1"/>
            </p:cNvSpPr>
            <p:nvPr/>
          </p:nvSpPr>
          <p:spPr bwMode="auto">
            <a:xfrm>
              <a:off x="2212" y="3665"/>
              <a:ext cx="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8" name="Line 100"/>
            <p:cNvSpPr>
              <a:spLocks noChangeShapeType="1"/>
            </p:cNvSpPr>
            <p:nvPr/>
          </p:nvSpPr>
          <p:spPr bwMode="auto">
            <a:xfrm flipH="1">
              <a:off x="2170"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89" name="Line 101"/>
            <p:cNvSpPr>
              <a:spLocks noChangeShapeType="1"/>
            </p:cNvSpPr>
            <p:nvPr/>
          </p:nvSpPr>
          <p:spPr bwMode="auto">
            <a:xfrm flipH="1">
              <a:off x="2128"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0" name="Line 102"/>
            <p:cNvSpPr>
              <a:spLocks noChangeShapeType="1"/>
            </p:cNvSpPr>
            <p:nvPr/>
          </p:nvSpPr>
          <p:spPr bwMode="auto">
            <a:xfrm flipH="1">
              <a:off x="2085"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1" name="Line 103"/>
            <p:cNvSpPr>
              <a:spLocks noChangeShapeType="1"/>
            </p:cNvSpPr>
            <p:nvPr/>
          </p:nvSpPr>
          <p:spPr bwMode="auto">
            <a:xfrm flipH="1">
              <a:off x="2043"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2" name="Line 104"/>
            <p:cNvSpPr>
              <a:spLocks noChangeShapeType="1"/>
            </p:cNvSpPr>
            <p:nvPr/>
          </p:nvSpPr>
          <p:spPr bwMode="auto">
            <a:xfrm flipH="1">
              <a:off x="2000"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3" name="Line 105"/>
            <p:cNvSpPr>
              <a:spLocks noChangeShapeType="1"/>
            </p:cNvSpPr>
            <p:nvPr/>
          </p:nvSpPr>
          <p:spPr bwMode="auto">
            <a:xfrm flipH="1">
              <a:off x="1958"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4" name="Line 106"/>
            <p:cNvSpPr>
              <a:spLocks noChangeShapeType="1"/>
            </p:cNvSpPr>
            <p:nvPr/>
          </p:nvSpPr>
          <p:spPr bwMode="auto">
            <a:xfrm flipH="1">
              <a:off x="1916"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5" name="Line 107"/>
            <p:cNvSpPr>
              <a:spLocks noChangeShapeType="1"/>
            </p:cNvSpPr>
            <p:nvPr/>
          </p:nvSpPr>
          <p:spPr bwMode="auto">
            <a:xfrm flipH="1">
              <a:off x="1873"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6" name="Line 108"/>
            <p:cNvSpPr>
              <a:spLocks noChangeShapeType="1"/>
            </p:cNvSpPr>
            <p:nvPr/>
          </p:nvSpPr>
          <p:spPr bwMode="auto">
            <a:xfrm flipH="1">
              <a:off x="1831"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7" name="Line 109"/>
            <p:cNvSpPr>
              <a:spLocks noChangeShapeType="1"/>
            </p:cNvSpPr>
            <p:nvPr/>
          </p:nvSpPr>
          <p:spPr bwMode="auto">
            <a:xfrm flipH="1">
              <a:off x="1788"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8" name="Line 110"/>
            <p:cNvSpPr>
              <a:spLocks noChangeShapeType="1"/>
            </p:cNvSpPr>
            <p:nvPr/>
          </p:nvSpPr>
          <p:spPr bwMode="auto">
            <a:xfrm flipH="1">
              <a:off x="1746"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799" name="Line 111"/>
            <p:cNvSpPr>
              <a:spLocks noChangeShapeType="1"/>
            </p:cNvSpPr>
            <p:nvPr/>
          </p:nvSpPr>
          <p:spPr bwMode="auto">
            <a:xfrm flipH="1">
              <a:off x="1704"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0" name="Line 112"/>
            <p:cNvSpPr>
              <a:spLocks noChangeShapeType="1"/>
            </p:cNvSpPr>
            <p:nvPr/>
          </p:nvSpPr>
          <p:spPr bwMode="auto">
            <a:xfrm flipH="1">
              <a:off x="1661"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1" name="Line 113"/>
            <p:cNvSpPr>
              <a:spLocks noChangeShapeType="1"/>
            </p:cNvSpPr>
            <p:nvPr/>
          </p:nvSpPr>
          <p:spPr bwMode="auto">
            <a:xfrm flipH="1">
              <a:off x="1619"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2" name="Line 114"/>
            <p:cNvSpPr>
              <a:spLocks noChangeShapeType="1"/>
            </p:cNvSpPr>
            <p:nvPr/>
          </p:nvSpPr>
          <p:spPr bwMode="auto">
            <a:xfrm flipH="1">
              <a:off x="1577"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3" name="Line 115"/>
            <p:cNvSpPr>
              <a:spLocks noChangeShapeType="1"/>
            </p:cNvSpPr>
            <p:nvPr/>
          </p:nvSpPr>
          <p:spPr bwMode="auto">
            <a:xfrm flipH="1">
              <a:off x="1534"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4" name="Line 116"/>
            <p:cNvSpPr>
              <a:spLocks noChangeShapeType="1"/>
            </p:cNvSpPr>
            <p:nvPr/>
          </p:nvSpPr>
          <p:spPr bwMode="auto">
            <a:xfrm flipH="1">
              <a:off x="1492"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5" name="Line 117"/>
            <p:cNvSpPr>
              <a:spLocks noChangeShapeType="1"/>
            </p:cNvSpPr>
            <p:nvPr/>
          </p:nvSpPr>
          <p:spPr bwMode="auto">
            <a:xfrm flipH="1">
              <a:off x="1449"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6" name="Line 118"/>
            <p:cNvSpPr>
              <a:spLocks noChangeShapeType="1"/>
            </p:cNvSpPr>
            <p:nvPr/>
          </p:nvSpPr>
          <p:spPr bwMode="auto">
            <a:xfrm flipH="1">
              <a:off x="1407"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7" name="Line 119"/>
            <p:cNvSpPr>
              <a:spLocks noChangeShapeType="1"/>
            </p:cNvSpPr>
            <p:nvPr/>
          </p:nvSpPr>
          <p:spPr bwMode="auto">
            <a:xfrm flipH="1">
              <a:off x="1365"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8" name="Line 120"/>
            <p:cNvSpPr>
              <a:spLocks noChangeShapeType="1"/>
            </p:cNvSpPr>
            <p:nvPr/>
          </p:nvSpPr>
          <p:spPr bwMode="auto">
            <a:xfrm flipH="1">
              <a:off x="1322"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09" name="Line 121"/>
            <p:cNvSpPr>
              <a:spLocks noChangeShapeType="1"/>
            </p:cNvSpPr>
            <p:nvPr/>
          </p:nvSpPr>
          <p:spPr bwMode="auto">
            <a:xfrm flipH="1">
              <a:off x="1280"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0" name="Line 122"/>
            <p:cNvSpPr>
              <a:spLocks noChangeShapeType="1"/>
            </p:cNvSpPr>
            <p:nvPr/>
          </p:nvSpPr>
          <p:spPr bwMode="auto">
            <a:xfrm flipH="1">
              <a:off x="1237"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1" name="Line 123"/>
            <p:cNvSpPr>
              <a:spLocks noChangeShapeType="1"/>
            </p:cNvSpPr>
            <p:nvPr/>
          </p:nvSpPr>
          <p:spPr bwMode="auto">
            <a:xfrm flipH="1">
              <a:off x="1195"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2" name="Line 124"/>
            <p:cNvSpPr>
              <a:spLocks noChangeShapeType="1"/>
            </p:cNvSpPr>
            <p:nvPr/>
          </p:nvSpPr>
          <p:spPr bwMode="auto">
            <a:xfrm flipH="1">
              <a:off x="1153"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3" name="Line 125"/>
            <p:cNvSpPr>
              <a:spLocks noChangeShapeType="1"/>
            </p:cNvSpPr>
            <p:nvPr/>
          </p:nvSpPr>
          <p:spPr bwMode="auto">
            <a:xfrm flipH="1">
              <a:off x="1110"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4" name="Line 126"/>
            <p:cNvSpPr>
              <a:spLocks noChangeShapeType="1"/>
            </p:cNvSpPr>
            <p:nvPr/>
          </p:nvSpPr>
          <p:spPr bwMode="auto">
            <a:xfrm flipH="1">
              <a:off x="1068"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5" name="Line 127"/>
            <p:cNvSpPr>
              <a:spLocks noChangeShapeType="1"/>
            </p:cNvSpPr>
            <p:nvPr/>
          </p:nvSpPr>
          <p:spPr bwMode="auto">
            <a:xfrm flipH="1">
              <a:off x="1026"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6" name="Line 128"/>
            <p:cNvSpPr>
              <a:spLocks noChangeShapeType="1"/>
            </p:cNvSpPr>
            <p:nvPr/>
          </p:nvSpPr>
          <p:spPr bwMode="auto">
            <a:xfrm flipH="1">
              <a:off x="983"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7" name="Line 129"/>
            <p:cNvSpPr>
              <a:spLocks noChangeShapeType="1"/>
            </p:cNvSpPr>
            <p:nvPr/>
          </p:nvSpPr>
          <p:spPr bwMode="auto">
            <a:xfrm flipH="1">
              <a:off x="941" y="3665"/>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8" name="Line 130"/>
            <p:cNvSpPr>
              <a:spLocks noChangeShapeType="1"/>
            </p:cNvSpPr>
            <p:nvPr/>
          </p:nvSpPr>
          <p:spPr bwMode="auto">
            <a:xfrm flipH="1">
              <a:off x="898" y="3665"/>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19" name="Line 131"/>
            <p:cNvSpPr>
              <a:spLocks noChangeShapeType="1"/>
            </p:cNvSpPr>
            <p:nvPr/>
          </p:nvSpPr>
          <p:spPr bwMode="auto">
            <a:xfrm flipV="1">
              <a:off x="880" y="3641"/>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0" name="Line 132"/>
            <p:cNvSpPr>
              <a:spLocks noChangeShapeType="1"/>
            </p:cNvSpPr>
            <p:nvPr/>
          </p:nvSpPr>
          <p:spPr bwMode="auto">
            <a:xfrm flipV="1">
              <a:off x="880" y="3599"/>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1" name="Line 133"/>
            <p:cNvSpPr>
              <a:spLocks noChangeShapeType="1"/>
            </p:cNvSpPr>
            <p:nvPr/>
          </p:nvSpPr>
          <p:spPr bwMode="auto">
            <a:xfrm flipV="1">
              <a:off x="880" y="3556"/>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2" name="Line 134"/>
            <p:cNvSpPr>
              <a:spLocks noChangeShapeType="1"/>
            </p:cNvSpPr>
            <p:nvPr/>
          </p:nvSpPr>
          <p:spPr bwMode="auto">
            <a:xfrm flipV="1">
              <a:off x="880" y="3514"/>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3" name="Line 135"/>
            <p:cNvSpPr>
              <a:spLocks noChangeShapeType="1"/>
            </p:cNvSpPr>
            <p:nvPr/>
          </p:nvSpPr>
          <p:spPr bwMode="auto">
            <a:xfrm flipV="1">
              <a:off x="880" y="3471"/>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4" name="Line 136"/>
            <p:cNvSpPr>
              <a:spLocks noChangeShapeType="1"/>
            </p:cNvSpPr>
            <p:nvPr/>
          </p:nvSpPr>
          <p:spPr bwMode="auto">
            <a:xfrm flipV="1">
              <a:off x="880" y="3429"/>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5" name="Line 137"/>
            <p:cNvSpPr>
              <a:spLocks noChangeShapeType="1"/>
            </p:cNvSpPr>
            <p:nvPr/>
          </p:nvSpPr>
          <p:spPr bwMode="auto">
            <a:xfrm flipV="1">
              <a:off x="880" y="3387"/>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6" name="Line 138"/>
            <p:cNvSpPr>
              <a:spLocks noChangeShapeType="1"/>
            </p:cNvSpPr>
            <p:nvPr/>
          </p:nvSpPr>
          <p:spPr bwMode="auto">
            <a:xfrm flipV="1">
              <a:off x="880" y="334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7" name="Line 139"/>
            <p:cNvSpPr>
              <a:spLocks noChangeShapeType="1"/>
            </p:cNvSpPr>
            <p:nvPr/>
          </p:nvSpPr>
          <p:spPr bwMode="auto">
            <a:xfrm flipV="1">
              <a:off x="880" y="3302"/>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8" name="Line 140"/>
            <p:cNvSpPr>
              <a:spLocks noChangeShapeType="1"/>
            </p:cNvSpPr>
            <p:nvPr/>
          </p:nvSpPr>
          <p:spPr bwMode="auto">
            <a:xfrm flipV="1">
              <a:off x="880" y="3260"/>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29" name="Line 141"/>
            <p:cNvSpPr>
              <a:spLocks noChangeShapeType="1"/>
            </p:cNvSpPr>
            <p:nvPr/>
          </p:nvSpPr>
          <p:spPr bwMode="auto">
            <a:xfrm flipV="1">
              <a:off x="880" y="3217"/>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0" name="Line 142"/>
            <p:cNvSpPr>
              <a:spLocks noChangeShapeType="1"/>
            </p:cNvSpPr>
            <p:nvPr/>
          </p:nvSpPr>
          <p:spPr bwMode="auto">
            <a:xfrm flipV="1">
              <a:off x="880" y="3175"/>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1" name="Line 143"/>
            <p:cNvSpPr>
              <a:spLocks noChangeShapeType="1"/>
            </p:cNvSpPr>
            <p:nvPr/>
          </p:nvSpPr>
          <p:spPr bwMode="auto">
            <a:xfrm flipV="1">
              <a:off x="880" y="3132"/>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2" name="Line 144"/>
            <p:cNvSpPr>
              <a:spLocks noChangeShapeType="1"/>
            </p:cNvSpPr>
            <p:nvPr/>
          </p:nvSpPr>
          <p:spPr bwMode="auto">
            <a:xfrm flipV="1">
              <a:off x="880" y="3090"/>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3" name="Line 145"/>
            <p:cNvSpPr>
              <a:spLocks noChangeShapeType="1"/>
            </p:cNvSpPr>
            <p:nvPr/>
          </p:nvSpPr>
          <p:spPr bwMode="auto">
            <a:xfrm flipV="1">
              <a:off x="880" y="3048"/>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4" name="Line 146"/>
            <p:cNvSpPr>
              <a:spLocks noChangeShapeType="1"/>
            </p:cNvSpPr>
            <p:nvPr/>
          </p:nvSpPr>
          <p:spPr bwMode="auto">
            <a:xfrm flipV="1">
              <a:off x="880" y="3005"/>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5" name="Line 147"/>
            <p:cNvSpPr>
              <a:spLocks noChangeShapeType="1"/>
            </p:cNvSpPr>
            <p:nvPr/>
          </p:nvSpPr>
          <p:spPr bwMode="auto">
            <a:xfrm flipV="1">
              <a:off x="880" y="2963"/>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6" name="Line 148"/>
            <p:cNvSpPr>
              <a:spLocks noChangeShapeType="1"/>
            </p:cNvSpPr>
            <p:nvPr/>
          </p:nvSpPr>
          <p:spPr bwMode="auto">
            <a:xfrm flipV="1">
              <a:off x="880" y="2921"/>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7" name="Line 149"/>
            <p:cNvSpPr>
              <a:spLocks noChangeShapeType="1"/>
            </p:cNvSpPr>
            <p:nvPr/>
          </p:nvSpPr>
          <p:spPr bwMode="auto">
            <a:xfrm flipV="1">
              <a:off x="880" y="2878"/>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8" name="Line 150"/>
            <p:cNvSpPr>
              <a:spLocks noChangeShapeType="1"/>
            </p:cNvSpPr>
            <p:nvPr/>
          </p:nvSpPr>
          <p:spPr bwMode="auto">
            <a:xfrm flipV="1">
              <a:off x="880" y="2836"/>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39" name="Line 151"/>
            <p:cNvSpPr>
              <a:spLocks noChangeShapeType="1"/>
            </p:cNvSpPr>
            <p:nvPr/>
          </p:nvSpPr>
          <p:spPr bwMode="auto">
            <a:xfrm flipV="1">
              <a:off x="880" y="2793"/>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0" name="Line 152"/>
            <p:cNvSpPr>
              <a:spLocks noChangeShapeType="1"/>
            </p:cNvSpPr>
            <p:nvPr/>
          </p:nvSpPr>
          <p:spPr bwMode="auto">
            <a:xfrm flipV="1">
              <a:off x="880" y="2751"/>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1" name="Line 153"/>
            <p:cNvSpPr>
              <a:spLocks noChangeShapeType="1"/>
            </p:cNvSpPr>
            <p:nvPr/>
          </p:nvSpPr>
          <p:spPr bwMode="auto">
            <a:xfrm flipV="1">
              <a:off x="880" y="2709"/>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2" name="Line 154"/>
            <p:cNvSpPr>
              <a:spLocks noChangeShapeType="1"/>
            </p:cNvSpPr>
            <p:nvPr/>
          </p:nvSpPr>
          <p:spPr bwMode="auto">
            <a:xfrm flipV="1">
              <a:off x="880" y="2666"/>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3" name="Line 155"/>
            <p:cNvSpPr>
              <a:spLocks noChangeShapeType="1"/>
            </p:cNvSpPr>
            <p:nvPr/>
          </p:nvSpPr>
          <p:spPr bwMode="auto">
            <a:xfrm flipV="1">
              <a:off x="880" y="262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4" name="Line 156"/>
            <p:cNvSpPr>
              <a:spLocks noChangeShapeType="1"/>
            </p:cNvSpPr>
            <p:nvPr/>
          </p:nvSpPr>
          <p:spPr bwMode="auto">
            <a:xfrm flipV="1">
              <a:off x="880" y="2582"/>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5" name="Line 157"/>
            <p:cNvSpPr>
              <a:spLocks noChangeShapeType="1"/>
            </p:cNvSpPr>
            <p:nvPr/>
          </p:nvSpPr>
          <p:spPr bwMode="auto">
            <a:xfrm flipV="1">
              <a:off x="880" y="2539"/>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6" name="Line 158"/>
            <p:cNvSpPr>
              <a:spLocks noChangeShapeType="1"/>
            </p:cNvSpPr>
            <p:nvPr/>
          </p:nvSpPr>
          <p:spPr bwMode="auto">
            <a:xfrm flipV="1">
              <a:off x="880" y="2497"/>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7" name="Line 159"/>
            <p:cNvSpPr>
              <a:spLocks noChangeShapeType="1"/>
            </p:cNvSpPr>
            <p:nvPr/>
          </p:nvSpPr>
          <p:spPr bwMode="auto">
            <a:xfrm flipV="1">
              <a:off x="880" y="2454"/>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8" name="Line 160"/>
            <p:cNvSpPr>
              <a:spLocks noChangeShapeType="1"/>
            </p:cNvSpPr>
            <p:nvPr/>
          </p:nvSpPr>
          <p:spPr bwMode="auto">
            <a:xfrm flipV="1">
              <a:off x="880" y="2412"/>
              <a:ext cx="0" cy="11"/>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49" name="Line 161"/>
            <p:cNvSpPr>
              <a:spLocks noChangeShapeType="1"/>
            </p:cNvSpPr>
            <p:nvPr/>
          </p:nvSpPr>
          <p:spPr bwMode="auto">
            <a:xfrm flipV="1">
              <a:off x="880" y="2370"/>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0" name="Freeform 162"/>
            <p:cNvSpPr>
              <a:spLocks/>
            </p:cNvSpPr>
            <p:nvPr/>
          </p:nvSpPr>
          <p:spPr bwMode="auto">
            <a:xfrm>
              <a:off x="880" y="2334"/>
              <a:ext cx="1" cy="5"/>
            </a:xfrm>
            <a:custGeom>
              <a:avLst/>
              <a:gdLst>
                <a:gd name="T0" fmla="*/ 0 w 1"/>
                <a:gd name="T1" fmla="*/ 4 h 5"/>
                <a:gd name="T2" fmla="*/ 0 w 1"/>
                <a:gd name="T3" fmla="*/ 4 h 5"/>
                <a:gd name="T4" fmla="*/ 0 w 1"/>
                <a:gd name="T5" fmla="*/ 0 h 5"/>
              </a:gdLst>
              <a:ahLst/>
              <a:cxnLst>
                <a:cxn ang="0">
                  <a:pos x="T0" y="T1"/>
                </a:cxn>
                <a:cxn ang="0">
                  <a:pos x="T2" y="T3"/>
                </a:cxn>
                <a:cxn ang="0">
                  <a:pos x="T4" y="T5"/>
                </a:cxn>
              </a:cxnLst>
              <a:rect l="0" t="0" r="r" b="b"/>
              <a:pathLst>
                <a:path w="1" h="5">
                  <a:moveTo>
                    <a:pt x="0" y="4"/>
                  </a:moveTo>
                  <a:lnTo>
                    <a:pt x="0" y="4"/>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51" name="Freeform 163"/>
            <p:cNvSpPr>
              <a:spLocks/>
            </p:cNvSpPr>
            <p:nvPr/>
          </p:nvSpPr>
          <p:spPr bwMode="auto">
            <a:xfrm>
              <a:off x="835" y="2294"/>
              <a:ext cx="91" cy="182"/>
            </a:xfrm>
            <a:custGeom>
              <a:avLst/>
              <a:gdLst>
                <a:gd name="T0" fmla="*/ 0 w 91"/>
                <a:gd name="T1" fmla="*/ 181 h 182"/>
                <a:gd name="T2" fmla="*/ 45 w 91"/>
                <a:gd name="T3" fmla="*/ 0 h 182"/>
                <a:gd name="T4" fmla="*/ 90 w 91"/>
                <a:gd name="T5" fmla="*/ 181 h 182"/>
                <a:gd name="T6" fmla="*/ 0 w 91"/>
                <a:gd name="T7" fmla="*/ 181 h 182"/>
              </a:gdLst>
              <a:ahLst/>
              <a:cxnLst>
                <a:cxn ang="0">
                  <a:pos x="T0" y="T1"/>
                </a:cxn>
                <a:cxn ang="0">
                  <a:pos x="T2" y="T3"/>
                </a:cxn>
                <a:cxn ang="0">
                  <a:pos x="T4" y="T5"/>
                </a:cxn>
                <a:cxn ang="0">
                  <a:pos x="T6" y="T7"/>
                </a:cxn>
              </a:cxnLst>
              <a:rect l="0" t="0" r="r" b="b"/>
              <a:pathLst>
                <a:path w="91" h="182">
                  <a:moveTo>
                    <a:pt x="0" y="181"/>
                  </a:moveTo>
                  <a:lnTo>
                    <a:pt x="45" y="0"/>
                  </a:lnTo>
                  <a:lnTo>
                    <a:pt x="90" y="181"/>
                  </a:lnTo>
                  <a:lnTo>
                    <a:pt x="0" y="181"/>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52" name="Line 164"/>
            <p:cNvSpPr>
              <a:spLocks noChangeShapeType="1"/>
            </p:cNvSpPr>
            <p:nvPr/>
          </p:nvSpPr>
          <p:spPr bwMode="auto">
            <a:xfrm>
              <a:off x="1330" y="1991"/>
              <a:ext cx="32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3" name="Freeform 165"/>
            <p:cNvSpPr>
              <a:spLocks/>
            </p:cNvSpPr>
            <p:nvPr/>
          </p:nvSpPr>
          <p:spPr bwMode="auto">
            <a:xfrm>
              <a:off x="1525" y="1946"/>
              <a:ext cx="182" cy="91"/>
            </a:xfrm>
            <a:custGeom>
              <a:avLst/>
              <a:gdLst>
                <a:gd name="T0" fmla="*/ 0 w 182"/>
                <a:gd name="T1" fmla="*/ 0 h 91"/>
                <a:gd name="T2" fmla="*/ 181 w 182"/>
                <a:gd name="T3" fmla="*/ 45 h 91"/>
                <a:gd name="T4" fmla="*/ 0 w 182"/>
                <a:gd name="T5" fmla="*/ 90 h 91"/>
                <a:gd name="T6" fmla="*/ 0 w 182"/>
                <a:gd name="T7" fmla="*/ 0 h 91"/>
              </a:gdLst>
              <a:ahLst/>
              <a:cxnLst>
                <a:cxn ang="0">
                  <a:pos x="T0" y="T1"/>
                </a:cxn>
                <a:cxn ang="0">
                  <a:pos x="T2" y="T3"/>
                </a:cxn>
                <a:cxn ang="0">
                  <a:pos x="T4" y="T5"/>
                </a:cxn>
                <a:cxn ang="0">
                  <a:pos x="T6" y="T7"/>
                </a:cxn>
              </a:cxnLst>
              <a:rect l="0" t="0" r="r" b="b"/>
              <a:pathLst>
                <a:path w="182" h="91">
                  <a:moveTo>
                    <a:pt x="0" y="0"/>
                  </a:moveTo>
                  <a:lnTo>
                    <a:pt x="181" y="45"/>
                  </a:lnTo>
                  <a:lnTo>
                    <a:pt x="0" y="90"/>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54" name="Line 166"/>
            <p:cNvSpPr>
              <a:spLocks noChangeShapeType="1"/>
            </p:cNvSpPr>
            <p:nvPr/>
          </p:nvSpPr>
          <p:spPr bwMode="auto">
            <a:xfrm flipH="1">
              <a:off x="1645" y="2212"/>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5" name="Line 167"/>
            <p:cNvSpPr>
              <a:spLocks noChangeShapeType="1"/>
            </p:cNvSpPr>
            <p:nvPr/>
          </p:nvSpPr>
          <p:spPr bwMode="auto">
            <a:xfrm flipH="1">
              <a:off x="1603" y="2212"/>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6" name="Line 168"/>
            <p:cNvSpPr>
              <a:spLocks noChangeShapeType="1"/>
            </p:cNvSpPr>
            <p:nvPr/>
          </p:nvSpPr>
          <p:spPr bwMode="auto">
            <a:xfrm flipH="1">
              <a:off x="1560" y="2212"/>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7" name="Line 169"/>
            <p:cNvSpPr>
              <a:spLocks noChangeShapeType="1"/>
            </p:cNvSpPr>
            <p:nvPr/>
          </p:nvSpPr>
          <p:spPr bwMode="auto">
            <a:xfrm flipH="1">
              <a:off x="1518" y="2212"/>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8" name="Line 170"/>
            <p:cNvSpPr>
              <a:spLocks noChangeShapeType="1"/>
            </p:cNvSpPr>
            <p:nvPr/>
          </p:nvSpPr>
          <p:spPr bwMode="auto">
            <a:xfrm flipH="1">
              <a:off x="1476" y="2212"/>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59" name="Line 171"/>
            <p:cNvSpPr>
              <a:spLocks noChangeShapeType="1"/>
            </p:cNvSpPr>
            <p:nvPr/>
          </p:nvSpPr>
          <p:spPr bwMode="auto">
            <a:xfrm flipH="1">
              <a:off x="1433" y="2212"/>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0" name="Line 172"/>
            <p:cNvSpPr>
              <a:spLocks noChangeShapeType="1"/>
            </p:cNvSpPr>
            <p:nvPr/>
          </p:nvSpPr>
          <p:spPr bwMode="auto">
            <a:xfrm flipH="1">
              <a:off x="1391" y="2212"/>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1" name="Line 173"/>
            <p:cNvSpPr>
              <a:spLocks noChangeShapeType="1"/>
            </p:cNvSpPr>
            <p:nvPr/>
          </p:nvSpPr>
          <p:spPr bwMode="auto">
            <a:xfrm flipH="1">
              <a:off x="1348" y="2212"/>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2" name="Freeform 174"/>
            <p:cNvSpPr>
              <a:spLocks/>
            </p:cNvSpPr>
            <p:nvPr/>
          </p:nvSpPr>
          <p:spPr bwMode="auto">
            <a:xfrm>
              <a:off x="1282" y="2167"/>
              <a:ext cx="181" cy="91"/>
            </a:xfrm>
            <a:custGeom>
              <a:avLst/>
              <a:gdLst>
                <a:gd name="T0" fmla="*/ 180 w 181"/>
                <a:gd name="T1" fmla="*/ 90 h 91"/>
                <a:gd name="T2" fmla="*/ 0 w 181"/>
                <a:gd name="T3" fmla="*/ 45 h 91"/>
                <a:gd name="T4" fmla="*/ 180 w 181"/>
                <a:gd name="T5" fmla="*/ 0 h 91"/>
                <a:gd name="T6" fmla="*/ 180 w 181"/>
                <a:gd name="T7" fmla="*/ 90 h 91"/>
              </a:gdLst>
              <a:ahLst/>
              <a:cxnLst>
                <a:cxn ang="0">
                  <a:pos x="T0" y="T1"/>
                </a:cxn>
                <a:cxn ang="0">
                  <a:pos x="T2" y="T3"/>
                </a:cxn>
                <a:cxn ang="0">
                  <a:pos x="T4" y="T5"/>
                </a:cxn>
                <a:cxn ang="0">
                  <a:pos x="T6" y="T7"/>
                </a:cxn>
              </a:cxnLst>
              <a:rect l="0" t="0" r="r" b="b"/>
              <a:pathLst>
                <a:path w="181" h="91">
                  <a:moveTo>
                    <a:pt x="180" y="90"/>
                  </a:moveTo>
                  <a:lnTo>
                    <a:pt x="0" y="45"/>
                  </a:lnTo>
                  <a:lnTo>
                    <a:pt x="180" y="0"/>
                  </a:lnTo>
                  <a:lnTo>
                    <a:pt x="180" y="9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63" name="Line 175"/>
            <p:cNvSpPr>
              <a:spLocks noChangeShapeType="1"/>
            </p:cNvSpPr>
            <p:nvPr/>
          </p:nvSpPr>
          <p:spPr bwMode="auto">
            <a:xfrm>
              <a:off x="4130" y="1995"/>
              <a:ext cx="31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4" name="Freeform 176"/>
            <p:cNvSpPr>
              <a:spLocks/>
            </p:cNvSpPr>
            <p:nvPr/>
          </p:nvSpPr>
          <p:spPr bwMode="auto">
            <a:xfrm>
              <a:off x="4316" y="1950"/>
              <a:ext cx="182" cy="91"/>
            </a:xfrm>
            <a:custGeom>
              <a:avLst/>
              <a:gdLst>
                <a:gd name="T0" fmla="*/ 0 w 182"/>
                <a:gd name="T1" fmla="*/ 0 h 91"/>
                <a:gd name="T2" fmla="*/ 181 w 182"/>
                <a:gd name="T3" fmla="*/ 45 h 91"/>
                <a:gd name="T4" fmla="*/ 0 w 182"/>
                <a:gd name="T5" fmla="*/ 90 h 91"/>
                <a:gd name="T6" fmla="*/ 0 w 182"/>
                <a:gd name="T7" fmla="*/ 0 h 91"/>
              </a:gdLst>
              <a:ahLst/>
              <a:cxnLst>
                <a:cxn ang="0">
                  <a:pos x="T0" y="T1"/>
                </a:cxn>
                <a:cxn ang="0">
                  <a:pos x="T2" y="T3"/>
                </a:cxn>
                <a:cxn ang="0">
                  <a:pos x="T4" y="T5"/>
                </a:cxn>
                <a:cxn ang="0">
                  <a:pos x="T6" y="T7"/>
                </a:cxn>
              </a:cxnLst>
              <a:rect l="0" t="0" r="r" b="b"/>
              <a:pathLst>
                <a:path w="182" h="91">
                  <a:moveTo>
                    <a:pt x="0" y="0"/>
                  </a:moveTo>
                  <a:lnTo>
                    <a:pt x="181" y="45"/>
                  </a:lnTo>
                  <a:lnTo>
                    <a:pt x="0" y="90"/>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65" name="Line 177"/>
            <p:cNvSpPr>
              <a:spLocks noChangeShapeType="1"/>
            </p:cNvSpPr>
            <p:nvPr/>
          </p:nvSpPr>
          <p:spPr bwMode="auto">
            <a:xfrm flipH="1">
              <a:off x="4436" y="2213"/>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6" name="Line 178"/>
            <p:cNvSpPr>
              <a:spLocks noChangeShapeType="1"/>
            </p:cNvSpPr>
            <p:nvPr/>
          </p:nvSpPr>
          <p:spPr bwMode="auto">
            <a:xfrm flipH="1">
              <a:off x="4393" y="2213"/>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7" name="Line 179"/>
            <p:cNvSpPr>
              <a:spLocks noChangeShapeType="1"/>
            </p:cNvSpPr>
            <p:nvPr/>
          </p:nvSpPr>
          <p:spPr bwMode="auto">
            <a:xfrm flipH="1">
              <a:off x="4351" y="2213"/>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8" name="Line 180"/>
            <p:cNvSpPr>
              <a:spLocks noChangeShapeType="1"/>
            </p:cNvSpPr>
            <p:nvPr/>
          </p:nvSpPr>
          <p:spPr bwMode="auto">
            <a:xfrm flipH="1">
              <a:off x="4309" y="2213"/>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69" name="Line 181"/>
            <p:cNvSpPr>
              <a:spLocks noChangeShapeType="1"/>
            </p:cNvSpPr>
            <p:nvPr/>
          </p:nvSpPr>
          <p:spPr bwMode="auto">
            <a:xfrm flipH="1">
              <a:off x="4266" y="2213"/>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70" name="Line 182"/>
            <p:cNvSpPr>
              <a:spLocks noChangeShapeType="1"/>
            </p:cNvSpPr>
            <p:nvPr/>
          </p:nvSpPr>
          <p:spPr bwMode="auto">
            <a:xfrm flipH="1">
              <a:off x="4224" y="2213"/>
              <a:ext cx="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71" name="Line 183"/>
            <p:cNvSpPr>
              <a:spLocks noChangeShapeType="1"/>
            </p:cNvSpPr>
            <p:nvPr/>
          </p:nvSpPr>
          <p:spPr bwMode="auto">
            <a:xfrm flipH="1">
              <a:off x="4181" y="2213"/>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72" name="Line 184"/>
            <p:cNvSpPr>
              <a:spLocks noChangeShapeType="1"/>
            </p:cNvSpPr>
            <p:nvPr/>
          </p:nvSpPr>
          <p:spPr bwMode="auto">
            <a:xfrm flipH="1">
              <a:off x="4139" y="2213"/>
              <a:ext cx="1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73" name="Freeform 185"/>
            <p:cNvSpPr>
              <a:spLocks/>
            </p:cNvSpPr>
            <p:nvPr/>
          </p:nvSpPr>
          <p:spPr bwMode="auto">
            <a:xfrm>
              <a:off x="4082" y="2168"/>
              <a:ext cx="182" cy="91"/>
            </a:xfrm>
            <a:custGeom>
              <a:avLst/>
              <a:gdLst>
                <a:gd name="T0" fmla="*/ 181 w 182"/>
                <a:gd name="T1" fmla="*/ 90 h 91"/>
                <a:gd name="T2" fmla="*/ 0 w 182"/>
                <a:gd name="T3" fmla="*/ 45 h 91"/>
                <a:gd name="T4" fmla="*/ 181 w 182"/>
                <a:gd name="T5" fmla="*/ 0 h 91"/>
                <a:gd name="T6" fmla="*/ 181 w 182"/>
                <a:gd name="T7" fmla="*/ 90 h 91"/>
              </a:gdLst>
              <a:ahLst/>
              <a:cxnLst>
                <a:cxn ang="0">
                  <a:pos x="T0" y="T1"/>
                </a:cxn>
                <a:cxn ang="0">
                  <a:pos x="T2" y="T3"/>
                </a:cxn>
                <a:cxn ang="0">
                  <a:pos x="T4" y="T5"/>
                </a:cxn>
                <a:cxn ang="0">
                  <a:pos x="T6" y="T7"/>
                </a:cxn>
              </a:cxnLst>
              <a:rect l="0" t="0" r="r" b="b"/>
              <a:pathLst>
                <a:path w="182" h="91">
                  <a:moveTo>
                    <a:pt x="181" y="90"/>
                  </a:moveTo>
                  <a:lnTo>
                    <a:pt x="0" y="45"/>
                  </a:lnTo>
                  <a:lnTo>
                    <a:pt x="181" y="0"/>
                  </a:lnTo>
                  <a:lnTo>
                    <a:pt x="181" y="9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74" name="Rectangle 186"/>
            <p:cNvSpPr>
              <a:spLocks noChangeArrowheads="1"/>
            </p:cNvSpPr>
            <p:nvPr/>
          </p:nvSpPr>
          <p:spPr bwMode="auto">
            <a:xfrm>
              <a:off x="3833" y="3466"/>
              <a:ext cx="74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FC0128"/>
                  </a:solidFill>
                </a:rPr>
                <a:t>Long-term</a:t>
              </a:r>
            </a:p>
          </p:txBody>
        </p:sp>
        <p:sp>
          <p:nvSpPr>
            <p:cNvPr id="242875" name="Rectangle 187"/>
            <p:cNvSpPr>
              <a:spLocks noChangeArrowheads="1"/>
            </p:cNvSpPr>
            <p:nvPr/>
          </p:nvSpPr>
          <p:spPr bwMode="auto">
            <a:xfrm>
              <a:off x="3880" y="3730"/>
              <a:ext cx="66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FC0128"/>
                  </a:solidFill>
                </a:rPr>
                <a:t>feedback</a:t>
              </a:r>
            </a:p>
          </p:txBody>
        </p:sp>
        <p:sp>
          <p:nvSpPr>
            <p:cNvPr id="242876" name="Rectangle 188"/>
            <p:cNvSpPr>
              <a:spLocks noChangeArrowheads="1"/>
            </p:cNvSpPr>
            <p:nvPr/>
          </p:nvSpPr>
          <p:spPr bwMode="auto">
            <a:xfrm>
              <a:off x="1149" y="3466"/>
              <a:ext cx="747"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FC0128"/>
                  </a:solidFill>
                </a:rPr>
                <a:t>Long-term</a:t>
              </a:r>
            </a:p>
          </p:txBody>
        </p:sp>
        <p:sp>
          <p:nvSpPr>
            <p:cNvPr id="242877" name="Rectangle 189"/>
            <p:cNvSpPr>
              <a:spLocks noChangeArrowheads="1"/>
            </p:cNvSpPr>
            <p:nvPr/>
          </p:nvSpPr>
          <p:spPr bwMode="auto">
            <a:xfrm>
              <a:off x="1197" y="3730"/>
              <a:ext cx="669"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FC0128"/>
                  </a:solidFill>
                </a:rPr>
                <a:t>feedback</a:t>
              </a:r>
            </a:p>
          </p:txBody>
        </p:sp>
        <p:sp>
          <p:nvSpPr>
            <p:cNvPr id="242878" name="Rectangle 190"/>
            <p:cNvSpPr>
              <a:spLocks noChangeArrowheads="1"/>
            </p:cNvSpPr>
            <p:nvPr/>
          </p:nvSpPr>
          <p:spPr bwMode="auto">
            <a:xfrm>
              <a:off x="1000" y="2451"/>
              <a:ext cx="727"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500" b="1">
                  <a:solidFill>
                    <a:srgbClr val="FC0128"/>
                  </a:solidFill>
                </a:rPr>
                <a:t>Short-term</a:t>
              </a:r>
            </a:p>
            <a:p>
              <a:r>
                <a:rPr lang="en-US" sz="1500" b="1">
                  <a:solidFill>
                    <a:srgbClr val="FC0128"/>
                  </a:solidFill>
                </a:rPr>
                <a:t>Feedback</a:t>
              </a:r>
            </a:p>
          </p:txBody>
        </p:sp>
        <p:sp>
          <p:nvSpPr>
            <p:cNvPr id="242879" name="Rectangle 191"/>
            <p:cNvSpPr>
              <a:spLocks noChangeArrowheads="1"/>
            </p:cNvSpPr>
            <p:nvPr/>
          </p:nvSpPr>
          <p:spPr bwMode="auto">
            <a:xfrm>
              <a:off x="4145" y="2451"/>
              <a:ext cx="727" cy="3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500" b="1">
                  <a:solidFill>
                    <a:srgbClr val="FC0128"/>
                  </a:solidFill>
                </a:rPr>
                <a:t>Short-term</a:t>
              </a:r>
            </a:p>
            <a:p>
              <a:r>
                <a:rPr lang="en-US" sz="1500" b="1">
                  <a:solidFill>
                    <a:srgbClr val="FC0128"/>
                  </a:solidFill>
                </a:rPr>
                <a:t>Feedback</a:t>
              </a:r>
            </a:p>
          </p:txBody>
        </p:sp>
        <p:sp>
          <p:nvSpPr>
            <p:cNvPr id="242880" name="Line 192"/>
            <p:cNvSpPr>
              <a:spLocks noChangeShapeType="1"/>
            </p:cNvSpPr>
            <p:nvPr/>
          </p:nvSpPr>
          <p:spPr bwMode="auto">
            <a:xfrm flipV="1">
              <a:off x="1418" y="2275"/>
              <a:ext cx="83" cy="176"/>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1" name="Line 193"/>
            <p:cNvSpPr>
              <a:spLocks noChangeShapeType="1"/>
            </p:cNvSpPr>
            <p:nvPr/>
          </p:nvSpPr>
          <p:spPr bwMode="auto">
            <a:xfrm flipH="1" flipV="1">
              <a:off x="4289" y="2275"/>
              <a:ext cx="98" cy="176"/>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2" name="Freeform 194"/>
            <p:cNvSpPr>
              <a:spLocks/>
            </p:cNvSpPr>
            <p:nvPr/>
          </p:nvSpPr>
          <p:spPr bwMode="auto">
            <a:xfrm>
              <a:off x="2540" y="1227"/>
              <a:ext cx="316" cy="305"/>
            </a:xfrm>
            <a:custGeom>
              <a:avLst/>
              <a:gdLst>
                <a:gd name="T0" fmla="*/ 159 w 316"/>
                <a:gd name="T1" fmla="*/ 304 h 305"/>
                <a:gd name="T2" fmla="*/ 0 w 316"/>
                <a:gd name="T3" fmla="*/ 151 h 305"/>
                <a:gd name="T4" fmla="*/ 156 w 316"/>
                <a:gd name="T5" fmla="*/ 0 h 305"/>
                <a:gd name="T6" fmla="*/ 315 w 316"/>
                <a:gd name="T7" fmla="*/ 154 h 305"/>
                <a:gd name="T8" fmla="*/ 159 w 316"/>
                <a:gd name="T9" fmla="*/ 304 h 305"/>
              </a:gdLst>
              <a:ahLst/>
              <a:cxnLst>
                <a:cxn ang="0">
                  <a:pos x="T0" y="T1"/>
                </a:cxn>
                <a:cxn ang="0">
                  <a:pos x="T2" y="T3"/>
                </a:cxn>
                <a:cxn ang="0">
                  <a:pos x="T4" y="T5"/>
                </a:cxn>
                <a:cxn ang="0">
                  <a:pos x="T6" y="T7"/>
                </a:cxn>
                <a:cxn ang="0">
                  <a:pos x="T8" y="T9"/>
                </a:cxn>
              </a:cxnLst>
              <a:rect l="0" t="0" r="r" b="b"/>
              <a:pathLst>
                <a:path w="316" h="305">
                  <a:moveTo>
                    <a:pt x="159" y="304"/>
                  </a:moveTo>
                  <a:lnTo>
                    <a:pt x="0" y="151"/>
                  </a:lnTo>
                  <a:lnTo>
                    <a:pt x="156" y="0"/>
                  </a:lnTo>
                  <a:lnTo>
                    <a:pt x="315" y="154"/>
                  </a:lnTo>
                  <a:lnTo>
                    <a:pt x="159" y="30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83" name="Rectangle 195"/>
            <p:cNvSpPr>
              <a:spLocks noChangeArrowheads="1"/>
            </p:cNvSpPr>
            <p:nvPr/>
          </p:nvSpPr>
          <p:spPr bwMode="auto">
            <a:xfrm>
              <a:off x="1775" y="1113"/>
              <a:ext cx="531" cy="52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4" name="Rectangle 196"/>
            <p:cNvSpPr>
              <a:spLocks noChangeArrowheads="1"/>
            </p:cNvSpPr>
            <p:nvPr/>
          </p:nvSpPr>
          <p:spPr bwMode="auto">
            <a:xfrm>
              <a:off x="2434" y="1911"/>
              <a:ext cx="530" cy="52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5" name="Freeform 197"/>
            <p:cNvSpPr>
              <a:spLocks/>
            </p:cNvSpPr>
            <p:nvPr/>
          </p:nvSpPr>
          <p:spPr bwMode="auto">
            <a:xfrm>
              <a:off x="2540" y="2813"/>
              <a:ext cx="316" cy="305"/>
            </a:xfrm>
            <a:custGeom>
              <a:avLst/>
              <a:gdLst>
                <a:gd name="T0" fmla="*/ 159 w 316"/>
                <a:gd name="T1" fmla="*/ 304 h 305"/>
                <a:gd name="T2" fmla="*/ 0 w 316"/>
                <a:gd name="T3" fmla="*/ 150 h 305"/>
                <a:gd name="T4" fmla="*/ 156 w 316"/>
                <a:gd name="T5" fmla="*/ 0 h 305"/>
                <a:gd name="T6" fmla="*/ 315 w 316"/>
                <a:gd name="T7" fmla="*/ 153 h 305"/>
                <a:gd name="T8" fmla="*/ 159 w 316"/>
                <a:gd name="T9" fmla="*/ 304 h 305"/>
              </a:gdLst>
              <a:ahLst/>
              <a:cxnLst>
                <a:cxn ang="0">
                  <a:pos x="T0" y="T1"/>
                </a:cxn>
                <a:cxn ang="0">
                  <a:pos x="T2" y="T3"/>
                </a:cxn>
                <a:cxn ang="0">
                  <a:pos x="T4" y="T5"/>
                </a:cxn>
                <a:cxn ang="0">
                  <a:pos x="T6" y="T7"/>
                </a:cxn>
                <a:cxn ang="0">
                  <a:pos x="T8" y="T9"/>
                </a:cxn>
              </a:cxnLst>
              <a:rect l="0" t="0" r="r" b="b"/>
              <a:pathLst>
                <a:path w="316" h="305">
                  <a:moveTo>
                    <a:pt x="159" y="304"/>
                  </a:moveTo>
                  <a:lnTo>
                    <a:pt x="0" y="150"/>
                  </a:lnTo>
                  <a:lnTo>
                    <a:pt x="156" y="0"/>
                  </a:lnTo>
                  <a:lnTo>
                    <a:pt x="315" y="153"/>
                  </a:lnTo>
                  <a:lnTo>
                    <a:pt x="159" y="304"/>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86" name="Rectangle 198"/>
            <p:cNvSpPr>
              <a:spLocks noChangeArrowheads="1"/>
            </p:cNvSpPr>
            <p:nvPr/>
          </p:nvSpPr>
          <p:spPr bwMode="auto">
            <a:xfrm>
              <a:off x="3240" y="1847"/>
              <a:ext cx="530" cy="52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7" name="Rectangle 199"/>
            <p:cNvSpPr>
              <a:spLocks noChangeArrowheads="1"/>
            </p:cNvSpPr>
            <p:nvPr/>
          </p:nvSpPr>
          <p:spPr bwMode="auto">
            <a:xfrm>
              <a:off x="3240" y="1113"/>
              <a:ext cx="530" cy="52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8" name="Line 200"/>
            <p:cNvSpPr>
              <a:spLocks noChangeShapeType="1"/>
            </p:cNvSpPr>
            <p:nvPr/>
          </p:nvSpPr>
          <p:spPr bwMode="auto">
            <a:xfrm>
              <a:off x="2322" y="1374"/>
              <a:ext cx="21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89" name="Freeform 201"/>
            <p:cNvSpPr>
              <a:spLocks/>
            </p:cNvSpPr>
            <p:nvPr/>
          </p:nvSpPr>
          <p:spPr bwMode="auto">
            <a:xfrm>
              <a:off x="2413" y="1336"/>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90" name="Line 202"/>
            <p:cNvSpPr>
              <a:spLocks noChangeShapeType="1"/>
            </p:cNvSpPr>
            <p:nvPr/>
          </p:nvSpPr>
          <p:spPr bwMode="auto">
            <a:xfrm>
              <a:off x="2853" y="1374"/>
              <a:ext cx="377"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91" name="Freeform 203"/>
            <p:cNvSpPr>
              <a:spLocks/>
            </p:cNvSpPr>
            <p:nvPr/>
          </p:nvSpPr>
          <p:spPr bwMode="auto">
            <a:xfrm>
              <a:off x="3111" y="1336"/>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92" name="Line 204"/>
            <p:cNvSpPr>
              <a:spLocks noChangeShapeType="1"/>
            </p:cNvSpPr>
            <p:nvPr/>
          </p:nvSpPr>
          <p:spPr bwMode="auto">
            <a:xfrm>
              <a:off x="3505" y="1657"/>
              <a:ext cx="0" cy="179"/>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93" name="Freeform 205"/>
            <p:cNvSpPr>
              <a:spLocks/>
            </p:cNvSpPr>
            <p:nvPr/>
          </p:nvSpPr>
          <p:spPr bwMode="auto">
            <a:xfrm>
              <a:off x="3467" y="1717"/>
              <a:ext cx="77" cy="155"/>
            </a:xfrm>
            <a:custGeom>
              <a:avLst/>
              <a:gdLst>
                <a:gd name="T0" fmla="*/ 76 w 77"/>
                <a:gd name="T1" fmla="*/ 0 h 155"/>
                <a:gd name="T2" fmla="*/ 38 w 77"/>
                <a:gd name="T3" fmla="*/ 154 h 155"/>
                <a:gd name="T4" fmla="*/ 0 w 77"/>
                <a:gd name="T5" fmla="*/ 0 h 155"/>
                <a:gd name="T6" fmla="*/ 76 w 77"/>
                <a:gd name="T7" fmla="*/ 0 h 155"/>
              </a:gdLst>
              <a:ahLst/>
              <a:cxnLst>
                <a:cxn ang="0">
                  <a:pos x="T0" y="T1"/>
                </a:cxn>
                <a:cxn ang="0">
                  <a:pos x="T2" y="T3"/>
                </a:cxn>
                <a:cxn ang="0">
                  <a:pos x="T4" y="T5"/>
                </a:cxn>
                <a:cxn ang="0">
                  <a:pos x="T6" y="T7"/>
                </a:cxn>
              </a:cxnLst>
              <a:rect l="0" t="0" r="r" b="b"/>
              <a:pathLst>
                <a:path w="77" h="155">
                  <a:moveTo>
                    <a:pt x="76" y="0"/>
                  </a:moveTo>
                  <a:lnTo>
                    <a:pt x="38" y="154"/>
                  </a:lnTo>
                  <a:lnTo>
                    <a:pt x="0" y="0"/>
                  </a:lnTo>
                  <a:lnTo>
                    <a:pt x="76"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94" name="Line 206"/>
            <p:cNvSpPr>
              <a:spLocks noChangeShapeType="1"/>
            </p:cNvSpPr>
            <p:nvPr/>
          </p:nvSpPr>
          <p:spPr bwMode="auto">
            <a:xfrm>
              <a:off x="3786" y="2109"/>
              <a:ext cx="299"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95" name="Freeform 207"/>
            <p:cNvSpPr>
              <a:spLocks/>
            </p:cNvSpPr>
            <p:nvPr/>
          </p:nvSpPr>
          <p:spPr bwMode="auto">
            <a:xfrm>
              <a:off x="3966" y="2070"/>
              <a:ext cx="155" cy="78"/>
            </a:xfrm>
            <a:custGeom>
              <a:avLst/>
              <a:gdLst>
                <a:gd name="T0" fmla="*/ 0 w 155"/>
                <a:gd name="T1" fmla="*/ 0 h 78"/>
                <a:gd name="T2" fmla="*/ 154 w 155"/>
                <a:gd name="T3" fmla="*/ 39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9"/>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96" name="Line 208"/>
            <p:cNvSpPr>
              <a:spLocks noChangeShapeType="1"/>
            </p:cNvSpPr>
            <p:nvPr/>
          </p:nvSpPr>
          <p:spPr bwMode="auto">
            <a:xfrm>
              <a:off x="2697" y="2459"/>
              <a:ext cx="0" cy="34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97" name="Freeform 209"/>
            <p:cNvSpPr>
              <a:spLocks/>
            </p:cNvSpPr>
            <p:nvPr/>
          </p:nvSpPr>
          <p:spPr bwMode="auto">
            <a:xfrm>
              <a:off x="2659" y="2686"/>
              <a:ext cx="78" cy="155"/>
            </a:xfrm>
            <a:custGeom>
              <a:avLst/>
              <a:gdLst>
                <a:gd name="T0" fmla="*/ 77 w 78"/>
                <a:gd name="T1" fmla="*/ 0 h 155"/>
                <a:gd name="T2" fmla="*/ 38 w 78"/>
                <a:gd name="T3" fmla="*/ 154 h 155"/>
                <a:gd name="T4" fmla="*/ 0 w 78"/>
                <a:gd name="T5" fmla="*/ 0 h 155"/>
                <a:gd name="T6" fmla="*/ 77 w 78"/>
                <a:gd name="T7" fmla="*/ 0 h 155"/>
              </a:gdLst>
              <a:ahLst/>
              <a:cxnLst>
                <a:cxn ang="0">
                  <a:pos x="T0" y="T1"/>
                </a:cxn>
                <a:cxn ang="0">
                  <a:pos x="T2" y="T3"/>
                </a:cxn>
                <a:cxn ang="0">
                  <a:pos x="T4" y="T5"/>
                </a:cxn>
                <a:cxn ang="0">
                  <a:pos x="T6" y="T7"/>
                </a:cxn>
              </a:cxnLst>
              <a:rect l="0" t="0" r="r" b="b"/>
              <a:pathLst>
                <a:path w="78" h="155">
                  <a:moveTo>
                    <a:pt x="77" y="0"/>
                  </a:moveTo>
                  <a:lnTo>
                    <a:pt x="38" y="154"/>
                  </a:lnTo>
                  <a:lnTo>
                    <a:pt x="0" y="0"/>
                  </a:lnTo>
                  <a:lnTo>
                    <a:pt x="77"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898" name="Line 210"/>
            <p:cNvSpPr>
              <a:spLocks noChangeShapeType="1"/>
            </p:cNvSpPr>
            <p:nvPr/>
          </p:nvSpPr>
          <p:spPr bwMode="auto">
            <a:xfrm>
              <a:off x="2697" y="1530"/>
              <a:ext cx="0" cy="3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899" name="Freeform 211"/>
            <p:cNvSpPr>
              <a:spLocks/>
            </p:cNvSpPr>
            <p:nvPr/>
          </p:nvSpPr>
          <p:spPr bwMode="auto">
            <a:xfrm>
              <a:off x="2659" y="1786"/>
              <a:ext cx="78" cy="155"/>
            </a:xfrm>
            <a:custGeom>
              <a:avLst/>
              <a:gdLst>
                <a:gd name="T0" fmla="*/ 77 w 78"/>
                <a:gd name="T1" fmla="*/ 0 h 155"/>
                <a:gd name="T2" fmla="*/ 38 w 78"/>
                <a:gd name="T3" fmla="*/ 154 h 155"/>
                <a:gd name="T4" fmla="*/ 0 w 78"/>
                <a:gd name="T5" fmla="*/ 0 h 155"/>
                <a:gd name="T6" fmla="*/ 77 w 78"/>
                <a:gd name="T7" fmla="*/ 0 h 155"/>
              </a:gdLst>
              <a:ahLst/>
              <a:cxnLst>
                <a:cxn ang="0">
                  <a:pos x="T0" y="T1"/>
                </a:cxn>
                <a:cxn ang="0">
                  <a:pos x="T2" y="T3"/>
                </a:cxn>
                <a:cxn ang="0">
                  <a:pos x="T4" y="T5"/>
                </a:cxn>
                <a:cxn ang="0">
                  <a:pos x="T6" y="T7"/>
                </a:cxn>
              </a:cxnLst>
              <a:rect l="0" t="0" r="r" b="b"/>
              <a:pathLst>
                <a:path w="78" h="155">
                  <a:moveTo>
                    <a:pt x="77" y="0"/>
                  </a:moveTo>
                  <a:lnTo>
                    <a:pt x="38" y="154"/>
                  </a:lnTo>
                  <a:lnTo>
                    <a:pt x="0" y="0"/>
                  </a:lnTo>
                  <a:lnTo>
                    <a:pt x="77"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00" name="Freeform 212"/>
            <p:cNvSpPr>
              <a:spLocks/>
            </p:cNvSpPr>
            <p:nvPr/>
          </p:nvSpPr>
          <p:spPr bwMode="auto">
            <a:xfrm>
              <a:off x="2049" y="1649"/>
              <a:ext cx="492" cy="1312"/>
            </a:xfrm>
            <a:custGeom>
              <a:avLst/>
              <a:gdLst>
                <a:gd name="T0" fmla="*/ 491 w 492"/>
                <a:gd name="T1" fmla="*/ 1311 h 1312"/>
                <a:gd name="T2" fmla="*/ 0 w 492"/>
                <a:gd name="T3" fmla="*/ 1311 h 1312"/>
                <a:gd name="T4" fmla="*/ 0 w 492"/>
                <a:gd name="T5" fmla="*/ 0 h 1312"/>
              </a:gdLst>
              <a:ahLst/>
              <a:cxnLst>
                <a:cxn ang="0">
                  <a:pos x="T0" y="T1"/>
                </a:cxn>
                <a:cxn ang="0">
                  <a:pos x="T2" y="T3"/>
                </a:cxn>
                <a:cxn ang="0">
                  <a:pos x="T4" y="T5"/>
                </a:cxn>
              </a:cxnLst>
              <a:rect l="0" t="0" r="r" b="b"/>
              <a:pathLst>
                <a:path w="492" h="1312">
                  <a:moveTo>
                    <a:pt x="491" y="1311"/>
                  </a:moveTo>
                  <a:lnTo>
                    <a:pt x="0" y="1311"/>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01" name="Freeform 213"/>
            <p:cNvSpPr>
              <a:spLocks/>
            </p:cNvSpPr>
            <p:nvPr/>
          </p:nvSpPr>
          <p:spPr bwMode="auto">
            <a:xfrm>
              <a:off x="2010" y="1622"/>
              <a:ext cx="78" cy="155"/>
            </a:xfrm>
            <a:custGeom>
              <a:avLst/>
              <a:gdLst>
                <a:gd name="T0" fmla="*/ 0 w 78"/>
                <a:gd name="T1" fmla="*/ 154 h 155"/>
                <a:gd name="T2" fmla="*/ 39 w 78"/>
                <a:gd name="T3" fmla="*/ 0 h 155"/>
                <a:gd name="T4" fmla="*/ 77 w 78"/>
                <a:gd name="T5" fmla="*/ 154 h 155"/>
                <a:gd name="T6" fmla="*/ 0 w 78"/>
                <a:gd name="T7" fmla="*/ 154 h 155"/>
              </a:gdLst>
              <a:ahLst/>
              <a:cxnLst>
                <a:cxn ang="0">
                  <a:pos x="T0" y="T1"/>
                </a:cxn>
                <a:cxn ang="0">
                  <a:pos x="T2" y="T3"/>
                </a:cxn>
                <a:cxn ang="0">
                  <a:pos x="T4" y="T5"/>
                </a:cxn>
                <a:cxn ang="0">
                  <a:pos x="T6" y="T7"/>
                </a:cxn>
              </a:cxnLst>
              <a:rect l="0" t="0" r="r" b="b"/>
              <a:pathLst>
                <a:path w="78" h="155">
                  <a:moveTo>
                    <a:pt x="0" y="154"/>
                  </a:moveTo>
                  <a:lnTo>
                    <a:pt x="39" y="0"/>
                  </a:lnTo>
                  <a:lnTo>
                    <a:pt x="77" y="154"/>
                  </a:lnTo>
                  <a:lnTo>
                    <a:pt x="0" y="154"/>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02" name="Freeform 214"/>
            <p:cNvSpPr>
              <a:spLocks/>
            </p:cNvSpPr>
            <p:nvPr/>
          </p:nvSpPr>
          <p:spPr bwMode="auto">
            <a:xfrm>
              <a:off x="2855" y="2383"/>
              <a:ext cx="649" cy="578"/>
            </a:xfrm>
            <a:custGeom>
              <a:avLst/>
              <a:gdLst>
                <a:gd name="T0" fmla="*/ 0 w 649"/>
                <a:gd name="T1" fmla="*/ 577 h 578"/>
                <a:gd name="T2" fmla="*/ 648 w 649"/>
                <a:gd name="T3" fmla="*/ 577 h 578"/>
                <a:gd name="T4" fmla="*/ 648 w 649"/>
                <a:gd name="T5" fmla="*/ 0 h 578"/>
              </a:gdLst>
              <a:ahLst/>
              <a:cxnLst>
                <a:cxn ang="0">
                  <a:pos x="T0" y="T1"/>
                </a:cxn>
                <a:cxn ang="0">
                  <a:pos x="T2" y="T3"/>
                </a:cxn>
                <a:cxn ang="0">
                  <a:pos x="T4" y="T5"/>
                </a:cxn>
              </a:cxnLst>
              <a:rect l="0" t="0" r="r" b="b"/>
              <a:pathLst>
                <a:path w="649" h="578">
                  <a:moveTo>
                    <a:pt x="0" y="577"/>
                  </a:moveTo>
                  <a:lnTo>
                    <a:pt x="648" y="577"/>
                  </a:lnTo>
                  <a:lnTo>
                    <a:pt x="648"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03" name="Freeform 215"/>
            <p:cNvSpPr>
              <a:spLocks/>
            </p:cNvSpPr>
            <p:nvPr/>
          </p:nvSpPr>
          <p:spPr bwMode="auto">
            <a:xfrm>
              <a:off x="3465" y="2356"/>
              <a:ext cx="78" cy="155"/>
            </a:xfrm>
            <a:custGeom>
              <a:avLst/>
              <a:gdLst>
                <a:gd name="T0" fmla="*/ 0 w 78"/>
                <a:gd name="T1" fmla="*/ 154 h 155"/>
                <a:gd name="T2" fmla="*/ 38 w 78"/>
                <a:gd name="T3" fmla="*/ 0 h 155"/>
                <a:gd name="T4" fmla="*/ 77 w 78"/>
                <a:gd name="T5" fmla="*/ 154 h 155"/>
                <a:gd name="T6" fmla="*/ 0 w 78"/>
                <a:gd name="T7" fmla="*/ 154 h 155"/>
              </a:gdLst>
              <a:ahLst/>
              <a:cxnLst>
                <a:cxn ang="0">
                  <a:pos x="T0" y="T1"/>
                </a:cxn>
                <a:cxn ang="0">
                  <a:pos x="T2" y="T3"/>
                </a:cxn>
                <a:cxn ang="0">
                  <a:pos x="T4" y="T5"/>
                </a:cxn>
                <a:cxn ang="0">
                  <a:pos x="T6" y="T7"/>
                </a:cxn>
              </a:cxnLst>
              <a:rect l="0" t="0" r="r" b="b"/>
              <a:pathLst>
                <a:path w="78" h="155">
                  <a:moveTo>
                    <a:pt x="0" y="154"/>
                  </a:moveTo>
                  <a:lnTo>
                    <a:pt x="38" y="0"/>
                  </a:lnTo>
                  <a:lnTo>
                    <a:pt x="77" y="154"/>
                  </a:lnTo>
                  <a:lnTo>
                    <a:pt x="0" y="154"/>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04" name="Rectangle 216"/>
            <p:cNvSpPr>
              <a:spLocks noChangeArrowheads="1"/>
            </p:cNvSpPr>
            <p:nvPr/>
          </p:nvSpPr>
          <p:spPr bwMode="auto">
            <a:xfrm>
              <a:off x="3275" y="1889"/>
              <a:ext cx="101"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05" name="Rectangle 217"/>
            <p:cNvSpPr>
              <a:spLocks noChangeArrowheads="1"/>
            </p:cNvSpPr>
            <p:nvPr/>
          </p:nvSpPr>
          <p:spPr bwMode="auto">
            <a:xfrm>
              <a:off x="3436" y="2061"/>
              <a:ext cx="100" cy="9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06" name="Freeform 218"/>
            <p:cNvSpPr>
              <a:spLocks/>
            </p:cNvSpPr>
            <p:nvPr/>
          </p:nvSpPr>
          <p:spPr bwMode="auto">
            <a:xfrm>
              <a:off x="3444" y="1894"/>
              <a:ext cx="93" cy="93"/>
            </a:xfrm>
            <a:custGeom>
              <a:avLst/>
              <a:gdLst>
                <a:gd name="T0" fmla="*/ 45 w 93"/>
                <a:gd name="T1" fmla="*/ 92 h 93"/>
                <a:gd name="T2" fmla="*/ 0 w 93"/>
                <a:gd name="T3" fmla="*/ 46 h 93"/>
                <a:gd name="T4" fmla="*/ 46 w 93"/>
                <a:gd name="T5" fmla="*/ 0 h 93"/>
                <a:gd name="T6" fmla="*/ 92 w 93"/>
                <a:gd name="T7" fmla="*/ 45 h 93"/>
                <a:gd name="T8" fmla="*/ 45 w 93"/>
                <a:gd name="T9" fmla="*/ 92 h 93"/>
              </a:gdLst>
              <a:ahLst/>
              <a:cxnLst>
                <a:cxn ang="0">
                  <a:pos x="T0" y="T1"/>
                </a:cxn>
                <a:cxn ang="0">
                  <a:pos x="T2" y="T3"/>
                </a:cxn>
                <a:cxn ang="0">
                  <a:pos x="T4" y="T5"/>
                </a:cxn>
                <a:cxn ang="0">
                  <a:pos x="T6" y="T7"/>
                </a:cxn>
                <a:cxn ang="0">
                  <a:pos x="T8" y="T9"/>
                </a:cxn>
              </a:cxnLst>
              <a:rect l="0" t="0" r="r" b="b"/>
              <a:pathLst>
                <a:path w="93" h="93">
                  <a:moveTo>
                    <a:pt x="45" y="92"/>
                  </a:moveTo>
                  <a:lnTo>
                    <a:pt x="0" y="46"/>
                  </a:lnTo>
                  <a:lnTo>
                    <a:pt x="46" y="0"/>
                  </a:lnTo>
                  <a:lnTo>
                    <a:pt x="92" y="45"/>
                  </a:lnTo>
                  <a:lnTo>
                    <a:pt x="45" y="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07" name="Rectangle 219"/>
            <p:cNvSpPr>
              <a:spLocks noChangeArrowheads="1"/>
            </p:cNvSpPr>
            <p:nvPr/>
          </p:nvSpPr>
          <p:spPr bwMode="auto">
            <a:xfrm>
              <a:off x="3602" y="2061"/>
              <a:ext cx="99"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08" name="Rectangle 220"/>
            <p:cNvSpPr>
              <a:spLocks noChangeArrowheads="1"/>
            </p:cNvSpPr>
            <p:nvPr/>
          </p:nvSpPr>
          <p:spPr bwMode="auto">
            <a:xfrm>
              <a:off x="3436" y="2249"/>
              <a:ext cx="100"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09" name="Rectangle 221"/>
            <p:cNvSpPr>
              <a:spLocks noChangeArrowheads="1"/>
            </p:cNvSpPr>
            <p:nvPr/>
          </p:nvSpPr>
          <p:spPr bwMode="auto">
            <a:xfrm>
              <a:off x="3602" y="1891"/>
              <a:ext cx="99"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10" name="Line 222"/>
            <p:cNvSpPr>
              <a:spLocks noChangeShapeType="1"/>
            </p:cNvSpPr>
            <p:nvPr/>
          </p:nvSpPr>
          <p:spPr bwMode="auto">
            <a:xfrm>
              <a:off x="3390" y="1938"/>
              <a:ext cx="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11" name="Freeform 223"/>
            <p:cNvSpPr>
              <a:spLocks/>
            </p:cNvSpPr>
            <p:nvPr/>
          </p:nvSpPr>
          <p:spPr bwMode="auto">
            <a:xfrm>
              <a:off x="3316" y="1906"/>
              <a:ext cx="129" cy="65"/>
            </a:xfrm>
            <a:custGeom>
              <a:avLst/>
              <a:gdLst>
                <a:gd name="T0" fmla="*/ 0 w 129"/>
                <a:gd name="T1" fmla="*/ 0 h 65"/>
                <a:gd name="T2" fmla="*/ 128 w 129"/>
                <a:gd name="T3" fmla="*/ 32 h 65"/>
                <a:gd name="T4" fmla="*/ 0 w 129"/>
                <a:gd name="T5" fmla="*/ 64 h 65"/>
                <a:gd name="T6" fmla="*/ 0 w 129"/>
                <a:gd name="T7" fmla="*/ 0 h 65"/>
              </a:gdLst>
              <a:ahLst/>
              <a:cxnLst>
                <a:cxn ang="0">
                  <a:pos x="T0" y="T1"/>
                </a:cxn>
                <a:cxn ang="0">
                  <a:pos x="T2" y="T3"/>
                </a:cxn>
                <a:cxn ang="0">
                  <a:pos x="T4" y="T5"/>
                </a:cxn>
                <a:cxn ang="0">
                  <a:pos x="T6" y="T7"/>
                </a:cxn>
              </a:cxnLst>
              <a:rect l="0" t="0" r="r" b="b"/>
              <a:pathLst>
                <a:path w="129" h="65">
                  <a:moveTo>
                    <a:pt x="0" y="0"/>
                  </a:moveTo>
                  <a:lnTo>
                    <a:pt x="128"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12" name="Line 224"/>
            <p:cNvSpPr>
              <a:spLocks noChangeShapeType="1"/>
            </p:cNvSpPr>
            <p:nvPr/>
          </p:nvSpPr>
          <p:spPr bwMode="auto">
            <a:xfrm>
              <a:off x="3536" y="1938"/>
              <a:ext cx="5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13" name="Freeform 225"/>
            <p:cNvSpPr>
              <a:spLocks/>
            </p:cNvSpPr>
            <p:nvPr/>
          </p:nvSpPr>
          <p:spPr bwMode="auto">
            <a:xfrm>
              <a:off x="3468" y="1906"/>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14" name="Line 226"/>
            <p:cNvSpPr>
              <a:spLocks noChangeShapeType="1"/>
            </p:cNvSpPr>
            <p:nvPr/>
          </p:nvSpPr>
          <p:spPr bwMode="auto">
            <a:xfrm>
              <a:off x="3490" y="1986"/>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15" name="Freeform 227"/>
            <p:cNvSpPr>
              <a:spLocks/>
            </p:cNvSpPr>
            <p:nvPr/>
          </p:nvSpPr>
          <p:spPr bwMode="auto">
            <a:xfrm>
              <a:off x="3459" y="1927"/>
              <a:ext cx="64" cy="128"/>
            </a:xfrm>
            <a:custGeom>
              <a:avLst/>
              <a:gdLst>
                <a:gd name="T0" fmla="*/ 63 w 64"/>
                <a:gd name="T1" fmla="*/ 0 h 128"/>
                <a:gd name="T2" fmla="*/ 31 w 64"/>
                <a:gd name="T3" fmla="*/ 127 h 128"/>
                <a:gd name="T4" fmla="*/ 0 w 64"/>
                <a:gd name="T5" fmla="*/ 0 h 128"/>
                <a:gd name="T6" fmla="*/ 63 w 64"/>
                <a:gd name="T7" fmla="*/ 0 h 128"/>
              </a:gdLst>
              <a:ahLst/>
              <a:cxnLst>
                <a:cxn ang="0">
                  <a:pos x="T0" y="T1"/>
                </a:cxn>
                <a:cxn ang="0">
                  <a:pos x="T2" y="T3"/>
                </a:cxn>
                <a:cxn ang="0">
                  <a:pos x="T4" y="T5"/>
                </a:cxn>
                <a:cxn ang="0">
                  <a:pos x="T6" y="T7"/>
                </a:cxn>
              </a:cxnLst>
              <a:rect l="0" t="0" r="r" b="b"/>
              <a:pathLst>
                <a:path w="64" h="128">
                  <a:moveTo>
                    <a:pt x="63" y="0"/>
                  </a:moveTo>
                  <a:lnTo>
                    <a:pt x="31" y="127"/>
                  </a:lnTo>
                  <a:lnTo>
                    <a:pt x="0" y="0"/>
                  </a:lnTo>
                  <a:lnTo>
                    <a:pt x="6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16" name="Line 228"/>
            <p:cNvSpPr>
              <a:spLocks noChangeShapeType="1"/>
            </p:cNvSpPr>
            <p:nvPr/>
          </p:nvSpPr>
          <p:spPr bwMode="auto">
            <a:xfrm>
              <a:off x="3490" y="2167"/>
              <a:ext cx="0" cy="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17" name="Freeform 229"/>
            <p:cNvSpPr>
              <a:spLocks/>
            </p:cNvSpPr>
            <p:nvPr/>
          </p:nvSpPr>
          <p:spPr bwMode="auto">
            <a:xfrm>
              <a:off x="3459" y="2117"/>
              <a:ext cx="64" cy="128"/>
            </a:xfrm>
            <a:custGeom>
              <a:avLst/>
              <a:gdLst>
                <a:gd name="T0" fmla="*/ 63 w 64"/>
                <a:gd name="T1" fmla="*/ 0 h 128"/>
                <a:gd name="T2" fmla="*/ 31 w 64"/>
                <a:gd name="T3" fmla="*/ 127 h 128"/>
                <a:gd name="T4" fmla="*/ 0 w 64"/>
                <a:gd name="T5" fmla="*/ 0 h 128"/>
                <a:gd name="T6" fmla="*/ 63 w 64"/>
                <a:gd name="T7" fmla="*/ 0 h 128"/>
              </a:gdLst>
              <a:ahLst/>
              <a:cxnLst>
                <a:cxn ang="0">
                  <a:pos x="T0" y="T1"/>
                </a:cxn>
                <a:cxn ang="0">
                  <a:pos x="T2" y="T3"/>
                </a:cxn>
                <a:cxn ang="0">
                  <a:pos x="T4" y="T5"/>
                </a:cxn>
                <a:cxn ang="0">
                  <a:pos x="T6" y="T7"/>
                </a:cxn>
              </a:cxnLst>
              <a:rect l="0" t="0" r="r" b="b"/>
              <a:pathLst>
                <a:path w="64" h="128">
                  <a:moveTo>
                    <a:pt x="63" y="0"/>
                  </a:moveTo>
                  <a:lnTo>
                    <a:pt x="31" y="127"/>
                  </a:lnTo>
                  <a:lnTo>
                    <a:pt x="0" y="0"/>
                  </a:lnTo>
                  <a:lnTo>
                    <a:pt x="6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18" name="Freeform 230"/>
            <p:cNvSpPr>
              <a:spLocks/>
            </p:cNvSpPr>
            <p:nvPr/>
          </p:nvSpPr>
          <p:spPr bwMode="auto">
            <a:xfrm>
              <a:off x="3546" y="2163"/>
              <a:ext cx="111" cy="134"/>
            </a:xfrm>
            <a:custGeom>
              <a:avLst/>
              <a:gdLst>
                <a:gd name="T0" fmla="*/ 0 w 111"/>
                <a:gd name="T1" fmla="*/ 133 h 134"/>
                <a:gd name="T2" fmla="*/ 110 w 111"/>
                <a:gd name="T3" fmla="*/ 133 h 134"/>
                <a:gd name="T4" fmla="*/ 110 w 111"/>
                <a:gd name="T5" fmla="*/ 0 h 134"/>
              </a:gdLst>
              <a:ahLst/>
              <a:cxnLst>
                <a:cxn ang="0">
                  <a:pos x="T0" y="T1"/>
                </a:cxn>
                <a:cxn ang="0">
                  <a:pos x="T2" y="T3"/>
                </a:cxn>
                <a:cxn ang="0">
                  <a:pos x="T4" y="T5"/>
                </a:cxn>
              </a:cxnLst>
              <a:rect l="0" t="0" r="r" b="b"/>
              <a:pathLst>
                <a:path w="111" h="134">
                  <a:moveTo>
                    <a:pt x="0" y="133"/>
                  </a:moveTo>
                  <a:lnTo>
                    <a:pt x="110" y="133"/>
                  </a:lnTo>
                  <a:lnTo>
                    <a:pt x="1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19" name="Freeform 231"/>
            <p:cNvSpPr>
              <a:spLocks/>
            </p:cNvSpPr>
            <p:nvPr/>
          </p:nvSpPr>
          <p:spPr bwMode="auto">
            <a:xfrm>
              <a:off x="3624" y="2163"/>
              <a:ext cx="65" cy="129"/>
            </a:xfrm>
            <a:custGeom>
              <a:avLst/>
              <a:gdLst>
                <a:gd name="T0" fmla="*/ 0 w 65"/>
                <a:gd name="T1" fmla="*/ 128 h 129"/>
                <a:gd name="T2" fmla="*/ 32 w 65"/>
                <a:gd name="T3" fmla="*/ 0 h 129"/>
                <a:gd name="T4" fmla="*/ 64 w 65"/>
                <a:gd name="T5" fmla="*/ 128 h 129"/>
                <a:gd name="T6" fmla="*/ 0 w 65"/>
                <a:gd name="T7" fmla="*/ 128 h 129"/>
              </a:gdLst>
              <a:ahLst/>
              <a:cxnLst>
                <a:cxn ang="0">
                  <a:pos x="T0" y="T1"/>
                </a:cxn>
                <a:cxn ang="0">
                  <a:pos x="T2" y="T3"/>
                </a:cxn>
                <a:cxn ang="0">
                  <a:pos x="T4" y="T5"/>
                </a:cxn>
                <a:cxn ang="0">
                  <a:pos x="T6" y="T7"/>
                </a:cxn>
              </a:cxnLst>
              <a:rect l="0" t="0" r="r" b="b"/>
              <a:pathLst>
                <a:path w="65" h="129">
                  <a:moveTo>
                    <a:pt x="0" y="128"/>
                  </a:moveTo>
                  <a:lnTo>
                    <a:pt x="32" y="0"/>
                  </a:lnTo>
                  <a:lnTo>
                    <a:pt x="64" y="128"/>
                  </a:lnTo>
                  <a:lnTo>
                    <a:pt x="0" y="128"/>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20" name="Line 232"/>
            <p:cNvSpPr>
              <a:spLocks noChangeShapeType="1"/>
            </p:cNvSpPr>
            <p:nvPr/>
          </p:nvSpPr>
          <p:spPr bwMode="auto">
            <a:xfrm>
              <a:off x="3656" y="1998"/>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21" name="Freeform 233"/>
            <p:cNvSpPr>
              <a:spLocks/>
            </p:cNvSpPr>
            <p:nvPr/>
          </p:nvSpPr>
          <p:spPr bwMode="auto">
            <a:xfrm>
              <a:off x="3624" y="1927"/>
              <a:ext cx="65" cy="128"/>
            </a:xfrm>
            <a:custGeom>
              <a:avLst/>
              <a:gdLst>
                <a:gd name="T0" fmla="*/ 64 w 65"/>
                <a:gd name="T1" fmla="*/ 0 h 128"/>
                <a:gd name="T2" fmla="*/ 32 w 65"/>
                <a:gd name="T3" fmla="*/ 127 h 128"/>
                <a:gd name="T4" fmla="*/ 0 w 65"/>
                <a:gd name="T5" fmla="*/ 0 h 128"/>
                <a:gd name="T6" fmla="*/ 64 w 65"/>
                <a:gd name="T7" fmla="*/ 0 h 128"/>
              </a:gdLst>
              <a:ahLst/>
              <a:cxnLst>
                <a:cxn ang="0">
                  <a:pos x="T0" y="T1"/>
                </a:cxn>
                <a:cxn ang="0">
                  <a:pos x="T2" y="T3"/>
                </a:cxn>
                <a:cxn ang="0">
                  <a:pos x="T4" y="T5"/>
                </a:cxn>
                <a:cxn ang="0">
                  <a:pos x="T6" y="T7"/>
                </a:cxn>
              </a:cxnLst>
              <a:rect l="0" t="0" r="r" b="b"/>
              <a:pathLst>
                <a:path w="65" h="128">
                  <a:moveTo>
                    <a:pt x="64" y="0"/>
                  </a:moveTo>
                  <a:lnTo>
                    <a:pt x="32" y="127"/>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22" name="Line 234"/>
            <p:cNvSpPr>
              <a:spLocks noChangeShapeType="1"/>
            </p:cNvSpPr>
            <p:nvPr/>
          </p:nvSpPr>
          <p:spPr bwMode="auto">
            <a:xfrm>
              <a:off x="3716" y="2108"/>
              <a:ext cx="5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23" name="Freeform 235"/>
            <p:cNvSpPr>
              <a:spLocks/>
            </p:cNvSpPr>
            <p:nvPr/>
          </p:nvSpPr>
          <p:spPr bwMode="auto">
            <a:xfrm>
              <a:off x="3646" y="2076"/>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24" name="Rectangle 236"/>
            <p:cNvSpPr>
              <a:spLocks noChangeArrowheads="1"/>
            </p:cNvSpPr>
            <p:nvPr/>
          </p:nvSpPr>
          <p:spPr bwMode="auto">
            <a:xfrm>
              <a:off x="3271" y="1147"/>
              <a:ext cx="100"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25" name="Rectangle 237"/>
            <p:cNvSpPr>
              <a:spLocks noChangeArrowheads="1"/>
            </p:cNvSpPr>
            <p:nvPr/>
          </p:nvSpPr>
          <p:spPr bwMode="auto">
            <a:xfrm>
              <a:off x="3432" y="1320"/>
              <a:ext cx="100"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26" name="Freeform 238"/>
            <p:cNvSpPr>
              <a:spLocks/>
            </p:cNvSpPr>
            <p:nvPr/>
          </p:nvSpPr>
          <p:spPr bwMode="auto">
            <a:xfrm>
              <a:off x="3440" y="1152"/>
              <a:ext cx="93" cy="93"/>
            </a:xfrm>
            <a:custGeom>
              <a:avLst/>
              <a:gdLst>
                <a:gd name="T0" fmla="*/ 45 w 93"/>
                <a:gd name="T1" fmla="*/ 92 h 93"/>
                <a:gd name="T2" fmla="*/ 0 w 93"/>
                <a:gd name="T3" fmla="*/ 46 h 93"/>
                <a:gd name="T4" fmla="*/ 46 w 93"/>
                <a:gd name="T5" fmla="*/ 0 h 93"/>
                <a:gd name="T6" fmla="*/ 92 w 93"/>
                <a:gd name="T7" fmla="*/ 46 h 93"/>
                <a:gd name="T8" fmla="*/ 45 w 93"/>
                <a:gd name="T9" fmla="*/ 92 h 93"/>
              </a:gdLst>
              <a:ahLst/>
              <a:cxnLst>
                <a:cxn ang="0">
                  <a:pos x="T0" y="T1"/>
                </a:cxn>
                <a:cxn ang="0">
                  <a:pos x="T2" y="T3"/>
                </a:cxn>
                <a:cxn ang="0">
                  <a:pos x="T4" y="T5"/>
                </a:cxn>
                <a:cxn ang="0">
                  <a:pos x="T6" y="T7"/>
                </a:cxn>
                <a:cxn ang="0">
                  <a:pos x="T8" y="T9"/>
                </a:cxn>
              </a:cxnLst>
              <a:rect l="0" t="0" r="r" b="b"/>
              <a:pathLst>
                <a:path w="93" h="93">
                  <a:moveTo>
                    <a:pt x="45" y="92"/>
                  </a:moveTo>
                  <a:lnTo>
                    <a:pt x="0" y="46"/>
                  </a:lnTo>
                  <a:lnTo>
                    <a:pt x="46" y="0"/>
                  </a:lnTo>
                  <a:lnTo>
                    <a:pt x="92" y="46"/>
                  </a:lnTo>
                  <a:lnTo>
                    <a:pt x="45" y="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27" name="Rectangle 239"/>
            <p:cNvSpPr>
              <a:spLocks noChangeArrowheads="1"/>
            </p:cNvSpPr>
            <p:nvPr/>
          </p:nvSpPr>
          <p:spPr bwMode="auto">
            <a:xfrm>
              <a:off x="3597" y="1150"/>
              <a:ext cx="100"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28" name="Line 240"/>
            <p:cNvSpPr>
              <a:spLocks noChangeShapeType="1"/>
            </p:cNvSpPr>
            <p:nvPr/>
          </p:nvSpPr>
          <p:spPr bwMode="auto">
            <a:xfrm>
              <a:off x="3386" y="1197"/>
              <a:ext cx="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29" name="Freeform 241"/>
            <p:cNvSpPr>
              <a:spLocks/>
            </p:cNvSpPr>
            <p:nvPr/>
          </p:nvSpPr>
          <p:spPr bwMode="auto">
            <a:xfrm>
              <a:off x="3313" y="1165"/>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30" name="Line 242"/>
            <p:cNvSpPr>
              <a:spLocks noChangeShapeType="1"/>
            </p:cNvSpPr>
            <p:nvPr/>
          </p:nvSpPr>
          <p:spPr bwMode="auto">
            <a:xfrm>
              <a:off x="3532" y="1197"/>
              <a:ext cx="5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31" name="Freeform 243"/>
            <p:cNvSpPr>
              <a:spLocks/>
            </p:cNvSpPr>
            <p:nvPr/>
          </p:nvSpPr>
          <p:spPr bwMode="auto">
            <a:xfrm>
              <a:off x="3464" y="1165"/>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32" name="Line 244"/>
            <p:cNvSpPr>
              <a:spLocks noChangeShapeType="1"/>
            </p:cNvSpPr>
            <p:nvPr/>
          </p:nvSpPr>
          <p:spPr bwMode="auto">
            <a:xfrm>
              <a:off x="3487" y="1245"/>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33" name="Freeform 245"/>
            <p:cNvSpPr>
              <a:spLocks/>
            </p:cNvSpPr>
            <p:nvPr/>
          </p:nvSpPr>
          <p:spPr bwMode="auto">
            <a:xfrm>
              <a:off x="3455" y="1185"/>
              <a:ext cx="64" cy="129"/>
            </a:xfrm>
            <a:custGeom>
              <a:avLst/>
              <a:gdLst>
                <a:gd name="T0" fmla="*/ 63 w 64"/>
                <a:gd name="T1" fmla="*/ 0 h 129"/>
                <a:gd name="T2" fmla="*/ 32 w 64"/>
                <a:gd name="T3" fmla="*/ 128 h 129"/>
                <a:gd name="T4" fmla="*/ 0 w 64"/>
                <a:gd name="T5" fmla="*/ 0 h 129"/>
                <a:gd name="T6" fmla="*/ 63 w 64"/>
                <a:gd name="T7" fmla="*/ 0 h 129"/>
              </a:gdLst>
              <a:ahLst/>
              <a:cxnLst>
                <a:cxn ang="0">
                  <a:pos x="T0" y="T1"/>
                </a:cxn>
                <a:cxn ang="0">
                  <a:pos x="T2" y="T3"/>
                </a:cxn>
                <a:cxn ang="0">
                  <a:pos x="T4" y="T5"/>
                </a:cxn>
                <a:cxn ang="0">
                  <a:pos x="T6" y="T7"/>
                </a:cxn>
              </a:cxnLst>
              <a:rect l="0" t="0" r="r" b="b"/>
              <a:pathLst>
                <a:path w="64" h="129">
                  <a:moveTo>
                    <a:pt x="63" y="0"/>
                  </a:moveTo>
                  <a:lnTo>
                    <a:pt x="32" y="128"/>
                  </a:lnTo>
                  <a:lnTo>
                    <a:pt x="0" y="0"/>
                  </a:lnTo>
                  <a:lnTo>
                    <a:pt x="63"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34" name="Rectangle 246"/>
            <p:cNvSpPr>
              <a:spLocks noChangeArrowheads="1"/>
            </p:cNvSpPr>
            <p:nvPr/>
          </p:nvSpPr>
          <p:spPr bwMode="auto">
            <a:xfrm>
              <a:off x="1806" y="1147"/>
              <a:ext cx="100"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35" name="Rectangle 247"/>
            <p:cNvSpPr>
              <a:spLocks noChangeArrowheads="1"/>
            </p:cNvSpPr>
            <p:nvPr/>
          </p:nvSpPr>
          <p:spPr bwMode="auto">
            <a:xfrm>
              <a:off x="1967" y="1320"/>
              <a:ext cx="100"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36" name="Freeform 248"/>
            <p:cNvSpPr>
              <a:spLocks/>
            </p:cNvSpPr>
            <p:nvPr/>
          </p:nvSpPr>
          <p:spPr bwMode="auto">
            <a:xfrm>
              <a:off x="1975" y="1152"/>
              <a:ext cx="93" cy="93"/>
            </a:xfrm>
            <a:custGeom>
              <a:avLst/>
              <a:gdLst>
                <a:gd name="T0" fmla="*/ 46 w 93"/>
                <a:gd name="T1" fmla="*/ 92 h 93"/>
                <a:gd name="T2" fmla="*/ 0 w 93"/>
                <a:gd name="T3" fmla="*/ 46 h 93"/>
                <a:gd name="T4" fmla="*/ 47 w 93"/>
                <a:gd name="T5" fmla="*/ 0 h 93"/>
                <a:gd name="T6" fmla="*/ 92 w 93"/>
                <a:gd name="T7" fmla="*/ 46 h 93"/>
                <a:gd name="T8" fmla="*/ 46 w 93"/>
                <a:gd name="T9" fmla="*/ 92 h 93"/>
              </a:gdLst>
              <a:ahLst/>
              <a:cxnLst>
                <a:cxn ang="0">
                  <a:pos x="T0" y="T1"/>
                </a:cxn>
                <a:cxn ang="0">
                  <a:pos x="T2" y="T3"/>
                </a:cxn>
                <a:cxn ang="0">
                  <a:pos x="T4" y="T5"/>
                </a:cxn>
                <a:cxn ang="0">
                  <a:pos x="T6" y="T7"/>
                </a:cxn>
                <a:cxn ang="0">
                  <a:pos x="T8" y="T9"/>
                </a:cxn>
              </a:cxnLst>
              <a:rect l="0" t="0" r="r" b="b"/>
              <a:pathLst>
                <a:path w="93" h="93">
                  <a:moveTo>
                    <a:pt x="46" y="92"/>
                  </a:moveTo>
                  <a:lnTo>
                    <a:pt x="0" y="46"/>
                  </a:lnTo>
                  <a:lnTo>
                    <a:pt x="47" y="0"/>
                  </a:lnTo>
                  <a:lnTo>
                    <a:pt x="92" y="46"/>
                  </a:lnTo>
                  <a:lnTo>
                    <a:pt x="46" y="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37" name="Rectangle 249"/>
            <p:cNvSpPr>
              <a:spLocks noChangeArrowheads="1"/>
            </p:cNvSpPr>
            <p:nvPr/>
          </p:nvSpPr>
          <p:spPr bwMode="auto">
            <a:xfrm>
              <a:off x="2132" y="1319"/>
              <a:ext cx="100"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38" name="Rectangle 250"/>
            <p:cNvSpPr>
              <a:spLocks noChangeArrowheads="1"/>
            </p:cNvSpPr>
            <p:nvPr/>
          </p:nvSpPr>
          <p:spPr bwMode="auto">
            <a:xfrm>
              <a:off x="1967" y="1507"/>
              <a:ext cx="100"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39" name="Rectangle 251"/>
            <p:cNvSpPr>
              <a:spLocks noChangeArrowheads="1"/>
            </p:cNvSpPr>
            <p:nvPr/>
          </p:nvSpPr>
          <p:spPr bwMode="auto">
            <a:xfrm>
              <a:off x="2132" y="1150"/>
              <a:ext cx="100"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40" name="Line 252"/>
            <p:cNvSpPr>
              <a:spLocks noChangeShapeType="1"/>
            </p:cNvSpPr>
            <p:nvPr/>
          </p:nvSpPr>
          <p:spPr bwMode="auto">
            <a:xfrm>
              <a:off x="1921" y="1197"/>
              <a:ext cx="5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41" name="Freeform 253"/>
            <p:cNvSpPr>
              <a:spLocks/>
            </p:cNvSpPr>
            <p:nvPr/>
          </p:nvSpPr>
          <p:spPr bwMode="auto">
            <a:xfrm>
              <a:off x="1848" y="1165"/>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42" name="Line 254"/>
            <p:cNvSpPr>
              <a:spLocks noChangeShapeType="1"/>
            </p:cNvSpPr>
            <p:nvPr/>
          </p:nvSpPr>
          <p:spPr bwMode="auto">
            <a:xfrm>
              <a:off x="2068" y="1197"/>
              <a:ext cx="5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43" name="Freeform 255"/>
            <p:cNvSpPr>
              <a:spLocks/>
            </p:cNvSpPr>
            <p:nvPr/>
          </p:nvSpPr>
          <p:spPr bwMode="auto">
            <a:xfrm>
              <a:off x="2000" y="1165"/>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44" name="Line 256"/>
            <p:cNvSpPr>
              <a:spLocks noChangeShapeType="1"/>
            </p:cNvSpPr>
            <p:nvPr/>
          </p:nvSpPr>
          <p:spPr bwMode="auto">
            <a:xfrm>
              <a:off x="2022" y="1245"/>
              <a:ext cx="0" cy="64"/>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45" name="Freeform 257"/>
            <p:cNvSpPr>
              <a:spLocks/>
            </p:cNvSpPr>
            <p:nvPr/>
          </p:nvSpPr>
          <p:spPr bwMode="auto">
            <a:xfrm>
              <a:off x="1990" y="1185"/>
              <a:ext cx="65" cy="129"/>
            </a:xfrm>
            <a:custGeom>
              <a:avLst/>
              <a:gdLst>
                <a:gd name="T0" fmla="*/ 64 w 65"/>
                <a:gd name="T1" fmla="*/ 0 h 129"/>
                <a:gd name="T2" fmla="*/ 32 w 65"/>
                <a:gd name="T3" fmla="*/ 128 h 129"/>
                <a:gd name="T4" fmla="*/ 0 w 65"/>
                <a:gd name="T5" fmla="*/ 0 h 129"/>
                <a:gd name="T6" fmla="*/ 64 w 65"/>
                <a:gd name="T7" fmla="*/ 0 h 129"/>
              </a:gdLst>
              <a:ahLst/>
              <a:cxnLst>
                <a:cxn ang="0">
                  <a:pos x="T0" y="T1"/>
                </a:cxn>
                <a:cxn ang="0">
                  <a:pos x="T2" y="T3"/>
                </a:cxn>
                <a:cxn ang="0">
                  <a:pos x="T4" y="T5"/>
                </a:cxn>
                <a:cxn ang="0">
                  <a:pos x="T6" y="T7"/>
                </a:cxn>
              </a:cxnLst>
              <a:rect l="0" t="0" r="r" b="b"/>
              <a:pathLst>
                <a:path w="65" h="129">
                  <a:moveTo>
                    <a:pt x="64" y="0"/>
                  </a:moveTo>
                  <a:lnTo>
                    <a:pt x="32" y="128"/>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46" name="Line 258"/>
            <p:cNvSpPr>
              <a:spLocks noChangeShapeType="1"/>
            </p:cNvSpPr>
            <p:nvPr/>
          </p:nvSpPr>
          <p:spPr bwMode="auto">
            <a:xfrm>
              <a:off x="2022" y="1426"/>
              <a:ext cx="0" cy="7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47" name="Freeform 259"/>
            <p:cNvSpPr>
              <a:spLocks/>
            </p:cNvSpPr>
            <p:nvPr/>
          </p:nvSpPr>
          <p:spPr bwMode="auto">
            <a:xfrm>
              <a:off x="1990" y="1376"/>
              <a:ext cx="65" cy="128"/>
            </a:xfrm>
            <a:custGeom>
              <a:avLst/>
              <a:gdLst>
                <a:gd name="T0" fmla="*/ 64 w 65"/>
                <a:gd name="T1" fmla="*/ 0 h 128"/>
                <a:gd name="T2" fmla="*/ 32 w 65"/>
                <a:gd name="T3" fmla="*/ 127 h 128"/>
                <a:gd name="T4" fmla="*/ 0 w 65"/>
                <a:gd name="T5" fmla="*/ 0 h 128"/>
                <a:gd name="T6" fmla="*/ 64 w 65"/>
                <a:gd name="T7" fmla="*/ 0 h 128"/>
              </a:gdLst>
              <a:ahLst/>
              <a:cxnLst>
                <a:cxn ang="0">
                  <a:pos x="T0" y="T1"/>
                </a:cxn>
                <a:cxn ang="0">
                  <a:pos x="T2" y="T3"/>
                </a:cxn>
                <a:cxn ang="0">
                  <a:pos x="T4" y="T5"/>
                </a:cxn>
                <a:cxn ang="0">
                  <a:pos x="T6" y="T7"/>
                </a:cxn>
              </a:cxnLst>
              <a:rect l="0" t="0" r="r" b="b"/>
              <a:pathLst>
                <a:path w="65" h="128">
                  <a:moveTo>
                    <a:pt x="64" y="0"/>
                  </a:moveTo>
                  <a:lnTo>
                    <a:pt x="32" y="127"/>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48" name="Freeform 260"/>
            <p:cNvSpPr>
              <a:spLocks/>
            </p:cNvSpPr>
            <p:nvPr/>
          </p:nvSpPr>
          <p:spPr bwMode="auto">
            <a:xfrm>
              <a:off x="2078" y="1422"/>
              <a:ext cx="111" cy="133"/>
            </a:xfrm>
            <a:custGeom>
              <a:avLst/>
              <a:gdLst>
                <a:gd name="T0" fmla="*/ 0 w 111"/>
                <a:gd name="T1" fmla="*/ 132 h 133"/>
                <a:gd name="T2" fmla="*/ 110 w 111"/>
                <a:gd name="T3" fmla="*/ 132 h 133"/>
                <a:gd name="T4" fmla="*/ 110 w 111"/>
                <a:gd name="T5" fmla="*/ 0 h 133"/>
              </a:gdLst>
              <a:ahLst/>
              <a:cxnLst>
                <a:cxn ang="0">
                  <a:pos x="T0" y="T1"/>
                </a:cxn>
                <a:cxn ang="0">
                  <a:pos x="T2" y="T3"/>
                </a:cxn>
                <a:cxn ang="0">
                  <a:pos x="T4" y="T5"/>
                </a:cxn>
              </a:cxnLst>
              <a:rect l="0" t="0" r="r" b="b"/>
              <a:pathLst>
                <a:path w="111" h="133">
                  <a:moveTo>
                    <a:pt x="0" y="132"/>
                  </a:moveTo>
                  <a:lnTo>
                    <a:pt x="110" y="132"/>
                  </a:lnTo>
                  <a:lnTo>
                    <a:pt x="11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49" name="Freeform 261"/>
            <p:cNvSpPr>
              <a:spLocks/>
            </p:cNvSpPr>
            <p:nvPr/>
          </p:nvSpPr>
          <p:spPr bwMode="auto">
            <a:xfrm>
              <a:off x="2156" y="1422"/>
              <a:ext cx="65" cy="128"/>
            </a:xfrm>
            <a:custGeom>
              <a:avLst/>
              <a:gdLst>
                <a:gd name="T0" fmla="*/ 0 w 65"/>
                <a:gd name="T1" fmla="*/ 127 h 128"/>
                <a:gd name="T2" fmla="*/ 32 w 65"/>
                <a:gd name="T3" fmla="*/ 0 h 128"/>
                <a:gd name="T4" fmla="*/ 64 w 65"/>
                <a:gd name="T5" fmla="*/ 127 h 128"/>
                <a:gd name="T6" fmla="*/ 0 w 65"/>
                <a:gd name="T7" fmla="*/ 127 h 128"/>
              </a:gdLst>
              <a:ahLst/>
              <a:cxnLst>
                <a:cxn ang="0">
                  <a:pos x="T0" y="T1"/>
                </a:cxn>
                <a:cxn ang="0">
                  <a:pos x="T2" y="T3"/>
                </a:cxn>
                <a:cxn ang="0">
                  <a:pos x="T4" y="T5"/>
                </a:cxn>
                <a:cxn ang="0">
                  <a:pos x="T6" y="T7"/>
                </a:cxn>
              </a:cxnLst>
              <a:rect l="0" t="0" r="r" b="b"/>
              <a:pathLst>
                <a:path w="65" h="128">
                  <a:moveTo>
                    <a:pt x="0" y="127"/>
                  </a:moveTo>
                  <a:lnTo>
                    <a:pt x="32" y="0"/>
                  </a:lnTo>
                  <a:lnTo>
                    <a:pt x="64" y="127"/>
                  </a:lnTo>
                  <a:lnTo>
                    <a:pt x="0" y="1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50" name="Line 262"/>
            <p:cNvSpPr>
              <a:spLocks noChangeShapeType="1"/>
            </p:cNvSpPr>
            <p:nvPr/>
          </p:nvSpPr>
          <p:spPr bwMode="auto">
            <a:xfrm>
              <a:off x="2188" y="1256"/>
              <a:ext cx="0" cy="5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51" name="Freeform 263"/>
            <p:cNvSpPr>
              <a:spLocks/>
            </p:cNvSpPr>
            <p:nvPr/>
          </p:nvSpPr>
          <p:spPr bwMode="auto">
            <a:xfrm>
              <a:off x="2156" y="1185"/>
              <a:ext cx="65" cy="129"/>
            </a:xfrm>
            <a:custGeom>
              <a:avLst/>
              <a:gdLst>
                <a:gd name="T0" fmla="*/ 64 w 65"/>
                <a:gd name="T1" fmla="*/ 0 h 129"/>
                <a:gd name="T2" fmla="*/ 32 w 65"/>
                <a:gd name="T3" fmla="*/ 128 h 129"/>
                <a:gd name="T4" fmla="*/ 0 w 65"/>
                <a:gd name="T5" fmla="*/ 0 h 129"/>
                <a:gd name="T6" fmla="*/ 64 w 65"/>
                <a:gd name="T7" fmla="*/ 0 h 129"/>
              </a:gdLst>
              <a:ahLst/>
              <a:cxnLst>
                <a:cxn ang="0">
                  <a:pos x="T0" y="T1"/>
                </a:cxn>
                <a:cxn ang="0">
                  <a:pos x="T2" y="T3"/>
                </a:cxn>
                <a:cxn ang="0">
                  <a:pos x="T4" y="T5"/>
                </a:cxn>
                <a:cxn ang="0">
                  <a:pos x="T6" y="T7"/>
                </a:cxn>
              </a:cxnLst>
              <a:rect l="0" t="0" r="r" b="b"/>
              <a:pathLst>
                <a:path w="65" h="129">
                  <a:moveTo>
                    <a:pt x="64" y="0"/>
                  </a:moveTo>
                  <a:lnTo>
                    <a:pt x="32" y="128"/>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52" name="Line 264"/>
            <p:cNvSpPr>
              <a:spLocks noChangeShapeType="1"/>
            </p:cNvSpPr>
            <p:nvPr/>
          </p:nvSpPr>
          <p:spPr bwMode="auto">
            <a:xfrm>
              <a:off x="2248" y="1366"/>
              <a:ext cx="5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53" name="Freeform 265"/>
            <p:cNvSpPr>
              <a:spLocks/>
            </p:cNvSpPr>
            <p:nvPr/>
          </p:nvSpPr>
          <p:spPr bwMode="auto">
            <a:xfrm>
              <a:off x="2177" y="1334"/>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54" name="Freeform 266"/>
            <p:cNvSpPr>
              <a:spLocks/>
            </p:cNvSpPr>
            <p:nvPr/>
          </p:nvSpPr>
          <p:spPr bwMode="auto">
            <a:xfrm>
              <a:off x="2562" y="2133"/>
              <a:ext cx="93" cy="93"/>
            </a:xfrm>
            <a:custGeom>
              <a:avLst/>
              <a:gdLst>
                <a:gd name="T0" fmla="*/ 46 w 93"/>
                <a:gd name="T1" fmla="*/ 92 h 93"/>
                <a:gd name="T2" fmla="*/ 0 w 93"/>
                <a:gd name="T3" fmla="*/ 46 h 93"/>
                <a:gd name="T4" fmla="*/ 46 w 93"/>
                <a:gd name="T5" fmla="*/ 0 h 93"/>
                <a:gd name="T6" fmla="*/ 92 w 93"/>
                <a:gd name="T7" fmla="*/ 45 h 93"/>
                <a:gd name="T8" fmla="*/ 46 w 93"/>
                <a:gd name="T9" fmla="*/ 92 h 93"/>
              </a:gdLst>
              <a:ahLst/>
              <a:cxnLst>
                <a:cxn ang="0">
                  <a:pos x="T0" y="T1"/>
                </a:cxn>
                <a:cxn ang="0">
                  <a:pos x="T2" y="T3"/>
                </a:cxn>
                <a:cxn ang="0">
                  <a:pos x="T4" y="T5"/>
                </a:cxn>
                <a:cxn ang="0">
                  <a:pos x="T6" y="T7"/>
                </a:cxn>
                <a:cxn ang="0">
                  <a:pos x="T8" y="T9"/>
                </a:cxn>
              </a:cxnLst>
              <a:rect l="0" t="0" r="r" b="b"/>
              <a:pathLst>
                <a:path w="93" h="93">
                  <a:moveTo>
                    <a:pt x="46" y="92"/>
                  </a:moveTo>
                  <a:lnTo>
                    <a:pt x="0" y="46"/>
                  </a:lnTo>
                  <a:lnTo>
                    <a:pt x="46" y="0"/>
                  </a:lnTo>
                  <a:lnTo>
                    <a:pt x="92" y="45"/>
                  </a:lnTo>
                  <a:lnTo>
                    <a:pt x="46" y="92"/>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55" name="Rectangle 267"/>
            <p:cNvSpPr>
              <a:spLocks noChangeArrowheads="1"/>
            </p:cNvSpPr>
            <p:nvPr/>
          </p:nvSpPr>
          <p:spPr bwMode="auto">
            <a:xfrm>
              <a:off x="2715" y="2131"/>
              <a:ext cx="100" cy="9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56" name="Rectangle 268"/>
            <p:cNvSpPr>
              <a:spLocks noChangeArrowheads="1"/>
            </p:cNvSpPr>
            <p:nvPr/>
          </p:nvSpPr>
          <p:spPr bwMode="auto">
            <a:xfrm>
              <a:off x="2715" y="1961"/>
              <a:ext cx="100" cy="9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57" name="Line 269"/>
            <p:cNvSpPr>
              <a:spLocks noChangeShapeType="1"/>
            </p:cNvSpPr>
            <p:nvPr/>
          </p:nvSpPr>
          <p:spPr bwMode="auto">
            <a:xfrm>
              <a:off x="2771" y="2067"/>
              <a:ext cx="0" cy="5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58" name="Freeform 270"/>
            <p:cNvSpPr>
              <a:spLocks/>
            </p:cNvSpPr>
            <p:nvPr/>
          </p:nvSpPr>
          <p:spPr bwMode="auto">
            <a:xfrm>
              <a:off x="2739" y="1996"/>
              <a:ext cx="65" cy="128"/>
            </a:xfrm>
            <a:custGeom>
              <a:avLst/>
              <a:gdLst>
                <a:gd name="T0" fmla="*/ 64 w 65"/>
                <a:gd name="T1" fmla="*/ 0 h 128"/>
                <a:gd name="T2" fmla="*/ 32 w 65"/>
                <a:gd name="T3" fmla="*/ 127 h 128"/>
                <a:gd name="T4" fmla="*/ 0 w 65"/>
                <a:gd name="T5" fmla="*/ 0 h 128"/>
                <a:gd name="T6" fmla="*/ 64 w 65"/>
                <a:gd name="T7" fmla="*/ 0 h 128"/>
              </a:gdLst>
              <a:ahLst/>
              <a:cxnLst>
                <a:cxn ang="0">
                  <a:pos x="T0" y="T1"/>
                </a:cxn>
                <a:cxn ang="0">
                  <a:pos x="T2" y="T3"/>
                </a:cxn>
                <a:cxn ang="0">
                  <a:pos x="T4" y="T5"/>
                </a:cxn>
                <a:cxn ang="0">
                  <a:pos x="T6" y="T7"/>
                </a:cxn>
              </a:cxnLst>
              <a:rect l="0" t="0" r="r" b="b"/>
              <a:pathLst>
                <a:path w="65" h="128">
                  <a:moveTo>
                    <a:pt x="64" y="0"/>
                  </a:moveTo>
                  <a:lnTo>
                    <a:pt x="32" y="127"/>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59" name="Freeform 271"/>
            <p:cNvSpPr>
              <a:spLocks/>
            </p:cNvSpPr>
            <p:nvPr/>
          </p:nvSpPr>
          <p:spPr bwMode="auto">
            <a:xfrm>
              <a:off x="3543" y="1252"/>
              <a:ext cx="111" cy="115"/>
            </a:xfrm>
            <a:custGeom>
              <a:avLst/>
              <a:gdLst>
                <a:gd name="T0" fmla="*/ 110 w 111"/>
                <a:gd name="T1" fmla="*/ 0 h 115"/>
                <a:gd name="T2" fmla="*/ 110 w 111"/>
                <a:gd name="T3" fmla="*/ 114 h 115"/>
                <a:gd name="T4" fmla="*/ 0 w 111"/>
                <a:gd name="T5" fmla="*/ 114 h 115"/>
              </a:gdLst>
              <a:ahLst/>
              <a:cxnLst>
                <a:cxn ang="0">
                  <a:pos x="T0" y="T1"/>
                </a:cxn>
                <a:cxn ang="0">
                  <a:pos x="T2" y="T3"/>
                </a:cxn>
                <a:cxn ang="0">
                  <a:pos x="T4" y="T5"/>
                </a:cxn>
              </a:cxnLst>
              <a:rect l="0" t="0" r="r" b="b"/>
              <a:pathLst>
                <a:path w="111" h="115">
                  <a:moveTo>
                    <a:pt x="110" y="0"/>
                  </a:moveTo>
                  <a:lnTo>
                    <a:pt x="110" y="114"/>
                  </a:lnTo>
                  <a:lnTo>
                    <a:pt x="0" y="11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0" name="Freeform 272"/>
            <p:cNvSpPr>
              <a:spLocks/>
            </p:cNvSpPr>
            <p:nvPr/>
          </p:nvSpPr>
          <p:spPr bwMode="auto">
            <a:xfrm>
              <a:off x="3543" y="1334"/>
              <a:ext cx="128" cy="65"/>
            </a:xfrm>
            <a:custGeom>
              <a:avLst/>
              <a:gdLst>
                <a:gd name="T0" fmla="*/ 127 w 128"/>
                <a:gd name="T1" fmla="*/ 64 h 65"/>
                <a:gd name="T2" fmla="*/ 0 w 128"/>
                <a:gd name="T3" fmla="*/ 32 h 65"/>
                <a:gd name="T4" fmla="*/ 127 w 128"/>
                <a:gd name="T5" fmla="*/ 0 h 65"/>
                <a:gd name="T6" fmla="*/ 127 w 128"/>
                <a:gd name="T7" fmla="*/ 64 h 65"/>
              </a:gdLst>
              <a:ahLst/>
              <a:cxnLst>
                <a:cxn ang="0">
                  <a:pos x="T0" y="T1"/>
                </a:cxn>
                <a:cxn ang="0">
                  <a:pos x="T2" y="T3"/>
                </a:cxn>
                <a:cxn ang="0">
                  <a:pos x="T4" y="T5"/>
                </a:cxn>
                <a:cxn ang="0">
                  <a:pos x="T6" y="T7"/>
                </a:cxn>
              </a:cxnLst>
              <a:rect l="0" t="0" r="r" b="b"/>
              <a:pathLst>
                <a:path w="128" h="65">
                  <a:moveTo>
                    <a:pt x="127" y="64"/>
                  </a:moveTo>
                  <a:lnTo>
                    <a:pt x="0" y="32"/>
                  </a:lnTo>
                  <a:lnTo>
                    <a:pt x="127" y="0"/>
                  </a:lnTo>
                  <a:lnTo>
                    <a:pt x="127" y="6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1" name="Line 273"/>
            <p:cNvSpPr>
              <a:spLocks noChangeShapeType="1"/>
            </p:cNvSpPr>
            <p:nvPr/>
          </p:nvSpPr>
          <p:spPr bwMode="auto">
            <a:xfrm>
              <a:off x="3486" y="1426"/>
              <a:ext cx="0" cy="213"/>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62" name="Freeform 274"/>
            <p:cNvSpPr>
              <a:spLocks/>
            </p:cNvSpPr>
            <p:nvPr/>
          </p:nvSpPr>
          <p:spPr bwMode="auto">
            <a:xfrm>
              <a:off x="3454" y="1516"/>
              <a:ext cx="65" cy="128"/>
            </a:xfrm>
            <a:custGeom>
              <a:avLst/>
              <a:gdLst>
                <a:gd name="T0" fmla="*/ 64 w 65"/>
                <a:gd name="T1" fmla="*/ 0 h 128"/>
                <a:gd name="T2" fmla="*/ 32 w 65"/>
                <a:gd name="T3" fmla="*/ 127 h 128"/>
                <a:gd name="T4" fmla="*/ 0 w 65"/>
                <a:gd name="T5" fmla="*/ 0 h 128"/>
                <a:gd name="T6" fmla="*/ 64 w 65"/>
                <a:gd name="T7" fmla="*/ 0 h 128"/>
              </a:gdLst>
              <a:ahLst/>
              <a:cxnLst>
                <a:cxn ang="0">
                  <a:pos x="T0" y="T1"/>
                </a:cxn>
                <a:cxn ang="0">
                  <a:pos x="T2" y="T3"/>
                </a:cxn>
                <a:cxn ang="0">
                  <a:pos x="T4" y="T5"/>
                </a:cxn>
                <a:cxn ang="0">
                  <a:pos x="T6" y="T7"/>
                </a:cxn>
              </a:cxnLst>
              <a:rect l="0" t="0" r="r" b="b"/>
              <a:pathLst>
                <a:path w="65" h="128">
                  <a:moveTo>
                    <a:pt x="64" y="0"/>
                  </a:moveTo>
                  <a:lnTo>
                    <a:pt x="32" y="127"/>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3" name="Line 275"/>
            <p:cNvSpPr>
              <a:spLocks noChangeShapeType="1"/>
            </p:cNvSpPr>
            <p:nvPr/>
          </p:nvSpPr>
          <p:spPr bwMode="auto">
            <a:xfrm flipH="1">
              <a:off x="2654" y="2181"/>
              <a:ext cx="57"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64" name="Freeform 276"/>
            <p:cNvSpPr>
              <a:spLocks/>
            </p:cNvSpPr>
            <p:nvPr/>
          </p:nvSpPr>
          <p:spPr bwMode="auto">
            <a:xfrm>
              <a:off x="2654" y="2149"/>
              <a:ext cx="128" cy="64"/>
            </a:xfrm>
            <a:custGeom>
              <a:avLst/>
              <a:gdLst>
                <a:gd name="T0" fmla="*/ 127 w 128"/>
                <a:gd name="T1" fmla="*/ 63 h 64"/>
                <a:gd name="T2" fmla="*/ 0 w 128"/>
                <a:gd name="T3" fmla="*/ 32 h 64"/>
                <a:gd name="T4" fmla="*/ 127 w 128"/>
                <a:gd name="T5" fmla="*/ 0 h 64"/>
                <a:gd name="T6" fmla="*/ 127 w 128"/>
                <a:gd name="T7" fmla="*/ 63 h 64"/>
              </a:gdLst>
              <a:ahLst/>
              <a:cxnLst>
                <a:cxn ang="0">
                  <a:pos x="T0" y="T1"/>
                </a:cxn>
                <a:cxn ang="0">
                  <a:pos x="T2" y="T3"/>
                </a:cxn>
                <a:cxn ang="0">
                  <a:pos x="T4" y="T5"/>
                </a:cxn>
                <a:cxn ang="0">
                  <a:pos x="T6" y="T7"/>
                </a:cxn>
              </a:cxnLst>
              <a:rect l="0" t="0" r="r" b="b"/>
              <a:pathLst>
                <a:path w="128" h="64">
                  <a:moveTo>
                    <a:pt x="127" y="63"/>
                  </a:moveTo>
                  <a:lnTo>
                    <a:pt x="0" y="32"/>
                  </a:lnTo>
                  <a:lnTo>
                    <a:pt x="127" y="0"/>
                  </a:lnTo>
                  <a:lnTo>
                    <a:pt x="127" y="6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5" name="Freeform 277"/>
            <p:cNvSpPr>
              <a:spLocks/>
            </p:cNvSpPr>
            <p:nvPr/>
          </p:nvSpPr>
          <p:spPr bwMode="auto">
            <a:xfrm>
              <a:off x="2609" y="2007"/>
              <a:ext cx="103" cy="128"/>
            </a:xfrm>
            <a:custGeom>
              <a:avLst/>
              <a:gdLst>
                <a:gd name="T0" fmla="*/ 0 w 103"/>
                <a:gd name="T1" fmla="*/ 127 h 128"/>
                <a:gd name="T2" fmla="*/ 0 w 103"/>
                <a:gd name="T3" fmla="*/ 0 h 128"/>
                <a:gd name="T4" fmla="*/ 102 w 103"/>
                <a:gd name="T5" fmla="*/ 0 h 128"/>
              </a:gdLst>
              <a:ahLst/>
              <a:cxnLst>
                <a:cxn ang="0">
                  <a:pos x="T0" y="T1"/>
                </a:cxn>
                <a:cxn ang="0">
                  <a:pos x="T2" y="T3"/>
                </a:cxn>
                <a:cxn ang="0">
                  <a:pos x="T4" y="T5"/>
                </a:cxn>
              </a:cxnLst>
              <a:rect l="0" t="0" r="r" b="b"/>
              <a:pathLst>
                <a:path w="103" h="128">
                  <a:moveTo>
                    <a:pt x="0" y="127"/>
                  </a:moveTo>
                  <a:lnTo>
                    <a:pt x="0" y="0"/>
                  </a:lnTo>
                  <a:lnTo>
                    <a:pt x="10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6" name="Freeform 278"/>
            <p:cNvSpPr>
              <a:spLocks/>
            </p:cNvSpPr>
            <p:nvPr/>
          </p:nvSpPr>
          <p:spPr bwMode="auto">
            <a:xfrm>
              <a:off x="2584" y="1975"/>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7" name="Line 279"/>
            <p:cNvSpPr>
              <a:spLocks noChangeShapeType="1"/>
            </p:cNvSpPr>
            <p:nvPr/>
          </p:nvSpPr>
          <p:spPr bwMode="auto">
            <a:xfrm>
              <a:off x="2607" y="2227"/>
              <a:ext cx="0" cy="21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2968" name="Freeform 280"/>
            <p:cNvSpPr>
              <a:spLocks/>
            </p:cNvSpPr>
            <p:nvPr/>
          </p:nvSpPr>
          <p:spPr bwMode="auto">
            <a:xfrm>
              <a:off x="2575" y="2315"/>
              <a:ext cx="65" cy="128"/>
            </a:xfrm>
            <a:custGeom>
              <a:avLst/>
              <a:gdLst>
                <a:gd name="T0" fmla="*/ 64 w 65"/>
                <a:gd name="T1" fmla="*/ 0 h 128"/>
                <a:gd name="T2" fmla="*/ 32 w 65"/>
                <a:gd name="T3" fmla="*/ 127 h 128"/>
                <a:gd name="T4" fmla="*/ 0 w 65"/>
                <a:gd name="T5" fmla="*/ 0 h 128"/>
                <a:gd name="T6" fmla="*/ 64 w 65"/>
                <a:gd name="T7" fmla="*/ 0 h 128"/>
              </a:gdLst>
              <a:ahLst/>
              <a:cxnLst>
                <a:cxn ang="0">
                  <a:pos x="T0" y="T1"/>
                </a:cxn>
                <a:cxn ang="0">
                  <a:pos x="T2" y="T3"/>
                </a:cxn>
                <a:cxn ang="0">
                  <a:pos x="T4" y="T5"/>
                </a:cxn>
                <a:cxn ang="0">
                  <a:pos x="T6" y="T7"/>
                </a:cxn>
              </a:cxnLst>
              <a:rect l="0" t="0" r="r" b="b"/>
              <a:pathLst>
                <a:path w="65" h="128">
                  <a:moveTo>
                    <a:pt x="64" y="0"/>
                  </a:moveTo>
                  <a:lnTo>
                    <a:pt x="32" y="127"/>
                  </a:lnTo>
                  <a:lnTo>
                    <a:pt x="0" y="0"/>
                  </a:lnTo>
                  <a:lnTo>
                    <a:pt x="64"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69" name="Rectangle 281"/>
            <p:cNvSpPr>
              <a:spLocks noChangeArrowheads="1"/>
            </p:cNvSpPr>
            <p:nvPr/>
          </p:nvSpPr>
          <p:spPr bwMode="auto">
            <a:xfrm>
              <a:off x="2797" y="1234"/>
              <a:ext cx="27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100" b="1">
                  <a:solidFill>
                    <a:srgbClr val="000000"/>
                  </a:solidFill>
                </a:rPr>
                <a:t>Yes</a:t>
              </a:r>
            </a:p>
          </p:txBody>
        </p:sp>
        <p:sp>
          <p:nvSpPr>
            <p:cNvPr id="242970" name="Rectangle 282"/>
            <p:cNvSpPr>
              <a:spLocks noChangeArrowheads="1"/>
            </p:cNvSpPr>
            <p:nvPr/>
          </p:nvSpPr>
          <p:spPr bwMode="auto">
            <a:xfrm>
              <a:off x="2680" y="1497"/>
              <a:ext cx="23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100" b="1">
                  <a:solidFill>
                    <a:srgbClr val="000000"/>
                  </a:solidFill>
                </a:rPr>
                <a:t>No</a:t>
              </a:r>
            </a:p>
          </p:txBody>
        </p:sp>
        <p:sp>
          <p:nvSpPr>
            <p:cNvPr id="242971" name="Rectangle 283"/>
            <p:cNvSpPr>
              <a:spLocks noChangeArrowheads="1"/>
            </p:cNvSpPr>
            <p:nvPr/>
          </p:nvSpPr>
          <p:spPr bwMode="auto">
            <a:xfrm>
              <a:off x="2807" y="2819"/>
              <a:ext cx="27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100" b="1">
                  <a:solidFill>
                    <a:srgbClr val="000000"/>
                  </a:solidFill>
                </a:rPr>
                <a:t>Yes</a:t>
              </a:r>
            </a:p>
          </p:txBody>
        </p:sp>
        <p:sp>
          <p:nvSpPr>
            <p:cNvPr id="242972" name="Rectangle 284"/>
            <p:cNvSpPr>
              <a:spLocks noChangeArrowheads="1"/>
            </p:cNvSpPr>
            <p:nvPr/>
          </p:nvSpPr>
          <p:spPr bwMode="auto">
            <a:xfrm>
              <a:off x="2345" y="2829"/>
              <a:ext cx="231" cy="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100" b="1">
                  <a:solidFill>
                    <a:srgbClr val="000000"/>
                  </a:solidFill>
                </a:rPr>
                <a:t>No</a:t>
              </a:r>
            </a:p>
          </p:txBody>
        </p:sp>
        <p:sp>
          <p:nvSpPr>
            <p:cNvPr id="242973" name="Rectangle 285"/>
            <p:cNvSpPr>
              <a:spLocks noChangeArrowheads="1"/>
            </p:cNvSpPr>
            <p:nvPr/>
          </p:nvSpPr>
          <p:spPr bwMode="auto">
            <a:xfrm>
              <a:off x="435" y="922"/>
              <a:ext cx="883" cy="44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b="1">
                  <a:solidFill>
                    <a:srgbClr val="287433"/>
                  </a:solidFill>
                </a:rPr>
                <a:t>Environment</a:t>
              </a:r>
            </a:p>
          </p:txBody>
        </p:sp>
        <p:sp>
          <p:nvSpPr>
            <p:cNvPr id="242974" name="Rectangle 286"/>
            <p:cNvSpPr>
              <a:spLocks noChangeArrowheads="1"/>
            </p:cNvSpPr>
            <p:nvPr/>
          </p:nvSpPr>
          <p:spPr bwMode="auto">
            <a:xfrm>
              <a:off x="4424" y="872"/>
              <a:ext cx="926" cy="49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b="1">
                  <a:solidFill>
                    <a:srgbClr val="287433"/>
                  </a:solidFill>
                </a:rPr>
                <a:t>Environment</a:t>
              </a:r>
              <a:endParaRPr lang="en-US" b="1">
                <a:solidFill>
                  <a:schemeClr val="accent2"/>
                </a:solidFill>
              </a:endParaRPr>
            </a:p>
          </p:txBody>
        </p:sp>
        <p:sp>
          <p:nvSpPr>
            <p:cNvPr id="242975" name="Freeform 287"/>
            <p:cNvSpPr>
              <a:spLocks/>
            </p:cNvSpPr>
            <p:nvPr/>
          </p:nvSpPr>
          <p:spPr bwMode="auto">
            <a:xfrm>
              <a:off x="816" y="1392"/>
              <a:ext cx="577" cy="289"/>
            </a:xfrm>
            <a:custGeom>
              <a:avLst/>
              <a:gdLst>
                <a:gd name="T0" fmla="*/ 0 w 577"/>
                <a:gd name="T1" fmla="*/ 0 h 289"/>
                <a:gd name="T2" fmla="*/ 96 w 577"/>
                <a:gd name="T3" fmla="*/ 192 h 289"/>
                <a:gd name="T4" fmla="*/ 240 w 577"/>
                <a:gd name="T5" fmla="*/ 96 h 289"/>
                <a:gd name="T6" fmla="*/ 336 w 577"/>
                <a:gd name="T7" fmla="*/ 192 h 289"/>
                <a:gd name="T8" fmla="*/ 432 w 577"/>
                <a:gd name="T9" fmla="*/ 144 h 289"/>
                <a:gd name="T10" fmla="*/ 576 w 577"/>
                <a:gd name="T11" fmla="*/ 288 h 289"/>
              </a:gdLst>
              <a:ahLst/>
              <a:cxnLst>
                <a:cxn ang="0">
                  <a:pos x="T0" y="T1"/>
                </a:cxn>
                <a:cxn ang="0">
                  <a:pos x="T2" y="T3"/>
                </a:cxn>
                <a:cxn ang="0">
                  <a:pos x="T4" y="T5"/>
                </a:cxn>
                <a:cxn ang="0">
                  <a:pos x="T6" y="T7"/>
                </a:cxn>
                <a:cxn ang="0">
                  <a:pos x="T8" y="T9"/>
                </a:cxn>
                <a:cxn ang="0">
                  <a:pos x="T10" y="T11"/>
                </a:cxn>
              </a:cxnLst>
              <a:rect l="0" t="0" r="r" b="b"/>
              <a:pathLst>
                <a:path w="577" h="289">
                  <a:moveTo>
                    <a:pt x="0" y="0"/>
                  </a:moveTo>
                  <a:lnTo>
                    <a:pt x="96" y="192"/>
                  </a:lnTo>
                  <a:lnTo>
                    <a:pt x="240" y="96"/>
                  </a:lnTo>
                  <a:lnTo>
                    <a:pt x="336" y="192"/>
                  </a:lnTo>
                  <a:lnTo>
                    <a:pt x="432" y="144"/>
                  </a:lnTo>
                  <a:lnTo>
                    <a:pt x="576" y="288"/>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76" name="Freeform 288"/>
            <p:cNvSpPr>
              <a:spLocks/>
            </p:cNvSpPr>
            <p:nvPr/>
          </p:nvSpPr>
          <p:spPr bwMode="auto">
            <a:xfrm>
              <a:off x="4416" y="1392"/>
              <a:ext cx="529" cy="241"/>
            </a:xfrm>
            <a:custGeom>
              <a:avLst/>
              <a:gdLst>
                <a:gd name="T0" fmla="*/ 528 w 529"/>
                <a:gd name="T1" fmla="*/ 0 h 241"/>
                <a:gd name="T2" fmla="*/ 432 w 529"/>
                <a:gd name="T3" fmla="*/ 192 h 241"/>
                <a:gd name="T4" fmla="*/ 288 w 529"/>
                <a:gd name="T5" fmla="*/ 96 h 241"/>
                <a:gd name="T6" fmla="*/ 240 w 529"/>
                <a:gd name="T7" fmla="*/ 240 h 241"/>
                <a:gd name="T8" fmla="*/ 96 w 529"/>
                <a:gd name="T9" fmla="*/ 144 h 241"/>
                <a:gd name="T10" fmla="*/ 0 w 529"/>
                <a:gd name="T11" fmla="*/ 240 h 241"/>
              </a:gdLst>
              <a:ahLst/>
              <a:cxnLst>
                <a:cxn ang="0">
                  <a:pos x="T0" y="T1"/>
                </a:cxn>
                <a:cxn ang="0">
                  <a:pos x="T2" y="T3"/>
                </a:cxn>
                <a:cxn ang="0">
                  <a:pos x="T4" y="T5"/>
                </a:cxn>
                <a:cxn ang="0">
                  <a:pos x="T6" y="T7"/>
                </a:cxn>
                <a:cxn ang="0">
                  <a:pos x="T8" y="T9"/>
                </a:cxn>
                <a:cxn ang="0">
                  <a:pos x="T10" y="T11"/>
                </a:cxn>
              </a:cxnLst>
              <a:rect l="0" t="0" r="r" b="b"/>
              <a:pathLst>
                <a:path w="529" h="241">
                  <a:moveTo>
                    <a:pt x="528" y="0"/>
                  </a:moveTo>
                  <a:lnTo>
                    <a:pt x="432" y="192"/>
                  </a:lnTo>
                  <a:lnTo>
                    <a:pt x="288" y="96"/>
                  </a:lnTo>
                  <a:lnTo>
                    <a:pt x="240" y="240"/>
                  </a:lnTo>
                  <a:lnTo>
                    <a:pt x="96" y="144"/>
                  </a:lnTo>
                  <a:lnTo>
                    <a:pt x="0" y="240"/>
                  </a:lnTo>
                </a:path>
              </a:pathLst>
            </a:custGeom>
            <a:noFill/>
            <a:ln w="12700" cap="rnd" cmpd="sng">
              <a:solidFill>
                <a:schemeClr val="tx1"/>
              </a:solidFill>
              <a:prstDash val="solid"/>
              <a:round/>
              <a:headEnd type="none" w="med" len="me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2977" name="Rectangle 289"/>
            <p:cNvSpPr>
              <a:spLocks noChangeArrowheads="1"/>
            </p:cNvSpPr>
            <p:nvPr/>
          </p:nvSpPr>
          <p:spPr bwMode="auto">
            <a:xfrm>
              <a:off x="2487" y="3298"/>
              <a:ext cx="634"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790015"/>
                  </a:solidFill>
                </a:rPr>
                <a:t>Internal</a:t>
              </a:r>
              <a:endParaRPr lang="en-US" sz="1800" b="1">
                <a:solidFill>
                  <a:schemeClr val="accent2"/>
                </a:solidFill>
              </a:endParaRPr>
            </a:p>
          </p:txBody>
        </p:sp>
        <p:sp>
          <p:nvSpPr>
            <p:cNvPr id="242978" name="Line 290"/>
            <p:cNvSpPr>
              <a:spLocks noChangeShapeType="1"/>
            </p:cNvSpPr>
            <p:nvPr/>
          </p:nvSpPr>
          <p:spPr bwMode="auto">
            <a:xfrm>
              <a:off x="3504" y="816"/>
              <a:ext cx="0" cy="288"/>
            </a:xfrm>
            <a:prstGeom prst="line">
              <a:avLst/>
            </a:prstGeom>
            <a:noFill/>
            <a:ln w="19050">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2979" name="Line 291"/>
            <p:cNvSpPr>
              <a:spLocks noChangeShapeType="1"/>
            </p:cNvSpPr>
            <p:nvPr/>
          </p:nvSpPr>
          <p:spPr bwMode="auto">
            <a:xfrm>
              <a:off x="2928" y="816"/>
              <a:ext cx="528" cy="528"/>
            </a:xfrm>
            <a:prstGeom prst="line">
              <a:avLst/>
            </a:prstGeom>
            <a:noFill/>
            <a:ln w="1905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2980" name="Line 292"/>
            <p:cNvSpPr>
              <a:spLocks noChangeShapeType="1"/>
            </p:cNvSpPr>
            <p:nvPr/>
          </p:nvSpPr>
          <p:spPr bwMode="auto">
            <a:xfrm flipH="1">
              <a:off x="4080" y="816"/>
              <a:ext cx="48" cy="144"/>
            </a:xfrm>
            <a:prstGeom prst="line">
              <a:avLst/>
            </a:prstGeom>
            <a:noFill/>
            <a:ln w="1905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grpSp>
    </p:spTree>
  </p:cSld>
  <p:clrMapOvr>
    <a:masterClrMapping/>
  </p:clrMapOvr>
  <p:transition xmlns:p14="http://schemas.microsoft.com/office/powerpoint/2010/main"/>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ChangeArrowheads="1"/>
          </p:cNvSpPr>
          <p:nvPr/>
        </p:nvSpPr>
        <p:spPr bwMode="auto">
          <a:xfrm>
            <a:off x="2471738" y="1676400"/>
            <a:ext cx="27082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000" b="1">
                <a:solidFill>
                  <a:srgbClr val="790015"/>
                </a:solidFill>
              </a:rPr>
              <a:t>Systems / Processes</a:t>
            </a:r>
            <a:endParaRPr lang="en-US" sz="2000" b="1">
              <a:solidFill>
                <a:schemeClr val="accent2"/>
              </a:solidFill>
            </a:endParaRPr>
          </a:p>
        </p:txBody>
      </p:sp>
      <p:sp>
        <p:nvSpPr>
          <p:cNvPr id="244739" name="Rectangle 3"/>
          <p:cNvSpPr>
            <a:spLocks noChangeArrowheads="1"/>
          </p:cNvSpPr>
          <p:nvPr/>
        </p:nvSpPr>
        <p:spPr bwMode="auto">
          <a:xfrm>
            <a:off x="914400" y="2362200"/>
            <a:ext cx="942975"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000" b="1">
                <a:solidFill>
                  <a:srgbClr val="FC0128"/>
                </a:solidFill>
              </a:rPr>
              <a:t>Inputs</a:t>
            </a:r>
          </a:p>
        </p:txBody>
      </p:sp>
      <p:sp>
        <p:nvSpPr>
          <p:cNvPr id="244740" name="Rectangle 4"/>
          <p:cNvSpPr>
            <a:spLocks noChangeArrowheads="1"/>
          </p:cNvSpPr>
          <p:nvPr/>
        </p:nvSpPr>
        <p:spPr bwMode="auto">
          <a:xfrm>
            <a:off x="5729288" y="2239963"/>
            <a:ext cx="1154112"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000" b="1">
                <a:solidFill>
                  <a:srgbClr val="FC0128"/>
                </a:solidFill>
              </a:rPr>
              <a:t>Outputs</a:t>
            </a:r>
            <a:endParaRPr lang="en-US" sz="2000" b="1">
              <a:solidFill>
                <a:schemeClr val="accent2"/>
              </a:solidFill>
            </a:endParaRPr>
          </a:p>
        </p:txBody>
      </p:sp>
      <p:sp>
        <p:nvSpPr>
          <p:cNvPr id="244741" name="Rectangle 5"/>
          <p:cNvSpPr>
            <a:spLocks noChangeArrowheads="1"/>
          </p:cNvSpPr>
          <p:nvPr/>
        </p:nvSpPr>
        <p:spPr bwMode="auto">
          <a:xfrm>
            <a:off x="7118350" y="2403475"/>
            <a:ext cx="1422400"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000" b="1">
                <a:solidFill>
                  <a:srgbClr val="00279F"/>
                </a:solidFill>
              </a:rPr>
              <a:t>Outcomes</a:t>
            </a:r>
          </a:p>
        </p:txBody>
      </p:sp>
      <p:sp>
        <p:nvSpPr>
          <p:cNvPr id="244742" name="Line 6"/>
          <p:cNvSpPr>
            <a:spLocks noChangeShapeType="1"/>
          </p:cNvSpPr>
          <p:nvPr/>
        </p:nvSpPr>
        <p:spPr bwMode="auto">
          <a:xfrm>
            <a:off x="3159125" y="431323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3" name="Line 7"/>
          <p:cNvSpPr>
            <a:spLocks noChangeShapeType="1"/>
          </p:cNvSpPr>
          <p:nvPr/>
        </p:nvSpPr>
        <p:spPr bwMode="auto">
          <a:xfrm>
            <a:off x="3159125" y="437991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4" name="Line 8"/>
          <p:cNvSpPr>
            <a:spLocks noChangeShapeType="1"/>
          </p:cNvSpPr>
          <p:nvPr/>
        </p:nvSpPr>
        <p:spPr bwMode="auto">
          <a:xfrm>
            <a:off x="3159125" y="444658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5" name="Line 9"/>
          <p:cNvSpPr>
            <a:spLocks noChangeShapeType="1"/>
          </p:cNvSpPr>
          <p:nvPr/>
        </p:nvSpPr>
        <p:spPr bwMode="auto">
          <a:xfrm>
            <a:off x="3159125" y="451485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6" name="Line 10"/>
          <p:cNvSpPr>
            <a:spLocks noChangeShapeType="1"/>
          </p:cNvSpPr>
          <p:nvPr/>
        </p:nvSpPr>
        <p:spPr bwMode="auto">
          <a:xfrm>
            <a:off x="3159125" y="458152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7" name="Line 11"/>
          <p:cNvSpPr>
            <a:spLocks noChangeShapeType="1"/>
          </p:cNvSpPr>
          <p:nvPr/>
        </p:nvSpPr>
        <p:spPr bwMode="auto">
          <a:xfrm>
            <a:off x="3159125" y="464820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8" name="Line 12"/>
          <p:cNvSpPr>
            <a:spLocks noChangeShapeType="1"/>
          </p:cNvSpPr>
          <p:nvPr/>
        </p:nvSpPr>
        <p:spPr bwMode="auto">
          <a:xfrm>
            <a:off x="3159125" y="4716463"/>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49" name="Line 13"/>
          <p:cNvSpPr>
            <a:spLocks noChangeShapeType="1"/>
          </p:cNvSpPr>
          <p:nvPr/>
        </p:nvSpPr>
        <p:spPr bwMode="auto">
          <a:xfrm>
            <a:off x="3159125" y="478313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0" name="Line 14"/>
          <p:cNvSpPr>
            <a:spLocks noChangeShapeType="1"/>
          </p:cNvSpPr>
          <p:nvPr/>
        </p:nvSpPr>
        <p:spPr bwMode="auto">
          <a:xfrm>
            <a:off x="3159125" y="485140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1" name="Freeform 15"/>
          <p:cNvSpPr>
            <a:spLocks/>
          </p:cNvSpPr>
          <p:nvPr/>
        </p:nvSpPr>
        <p:spPr bwMode="auto">
          <a:xfrm>
            <a:off x="3159125" y="4918075"/>
            <a:ext cx="1588" cy="17463"/>
          </a:xfrm>
          <a:custGeom>
            <a:avLst/>
            <a:gdLst>
              <a:gd name="T0" fmla="*/ 0 w 1"/>
              <a:gd name="T1" fmla="*/ 0 h 11"/>
              <a:gd name="T2" fmla="*/ 0 w 1"/>
              <a:gd name="T3" fmla="*/ 0 h 11"/>
              <a:gd name="T4" fmla="*/ 0 w 1"/>
              <a:gd name="T5" fmla="*/ 10 h 11"/>
            </a:gdLst>
            <a:ahLst/>
            <a:cxnLst>
              <a:cxn ang="0">
                <a:pos x="T0" y="T1"/>
              </a:cxn>
              <a:cxn ang="0">
                <a:pos x="T2" y="T3"/>
              </a:cxn>
              <a:cxn ang="0">
                <a:pos x="T4" y="T5"/>
              </a:cxn>
            </a:cxnLst>
            <a:rect l="0" t="0" r="r" b="b"/>
            <a:pathLst>
              <a:path w="1" h="11">
                <a:moveTo>
                  <a:pt x="0" y="0"/>
                </a:moveTo>
                <a:lnTo>
                  <a:pt x="0" y="0"/>
                </a:lnTo>
                <a:lnTo>
                  <a:pt x="0" y="1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752" name="Line 16"/>
          <p:cNvSpPr>
            <a:spLocks noChangeShapeType="1"/>
          </p:cNvSpPr>
          <p:nvPr/>
        </p:nvSpPr>
        <p:spPr bwMode="auto">
          <a:xfrm>
            <a:off x="3159125" y="4933950"/>
            <a:ext cx="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3" name="Line 17"/>
          <p:cNvSpPr>
            <a:spLocks noChangeShapeType="1"/>
          </p:cNvSpPr>
          <p:nvPr/>
        </p:nvSpPr>
        <p:spPr bwMode="auto">
          <a:xfrm flipH="1">
            <a:off x="3090863"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4" name="Line 18"/>
          <p:cNvSpPr>
            <a:spLocks noChangeShapeType="1"/>
          </p:cNvSpPr>
          <p:nvPr/>
        </p:nvSpPr>
        <p:spPr bwMode="auto">
          <a:xfrm flipH="1">
            <a:off x="3024188"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5" name="Line 19"/>
          <p:cNvSpPr>
            <a:spLocks noChangeShapeType="1"/>
          </p:cNvSpPr>
          <p:nvPr/>
        </p:nvSpPr>
        <p:spPr bwMode="auto">
          <a:xfrm flipH="1">
            <a:off x="2957513"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6" name="Line 20"/>
          <p:cNvSpPr>
            <a:spLocks noChangeShapeType="1"/>
          </p:cNvSpPr>
          <p:nvPr/>
        </p:nvSpPr>
        <p:spPr bwMode="auto">
          <a:xfrm flipH="1">
            <a:off x="2889250"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7" name="Line 21"/>
          <p:cNvSpPr>
            <a:spLocks noChangeShapeType="1"/>
          </p:cNvSpPr>
          <p:nvPr/>
        </p:nvSpPr>
        <p:spPr bwMode="auto">
          <a:xfrm flipH="1">
            <a:off x="2822575"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8" name="Line 22"/>
          <p:cNvSpPr>
            <a:spLocks noChangeShapeType="1"/>
          </p:cNvSpPr>
          <p:nvPr/>
        </p:nvSpPr>
        <p:spPr bwMode="auto">
          <a:xfrm flipH="1">
            <a:off x="2754313"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59" name="Line 23"/>
          <p:cNvSpPr>
            <a:spLocks noChangeShapeType="1"/>
          </p:cNvSpPr>
          <p:nvPr/>
        </p:nvSpPr>
        <p:spPr bwMode="auto">
          <a:xfrm flipH="1">
            <a:off x="2687638"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0" name="Line 24"/>
          <p:cNvSpPr>
            <a:spLocks noChangeShapeType="1"/>
          </p:cNvSpPr>
          <p:nvPr/>
        </p:nvSpPr>
        <p:spPr bwMode="auto">
          <a:xfrm flipH="1">
            <a:off x="2620963"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1" name="Line 25"/>
          <p:cNvSpPr>
            <a:spLocks noChangeShapeType="1"/>
          </p:cNvSpPr>
          <p:nvPr/>
        </p:nvSpPr>
        <p:spPr bwMode="auto">
          <a:xfrm flipH="1">
            <a:off x="2552700"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2" name="Line 26"/>
          <p:cNvSpPr>
            <a:spLocks noChangeShapeType="1"/>
          </p:cNvSpPr>
          <p:nvPr/>
        </p:nvSpPr>
        <p:spPr bwMode="auto">
          <a:xfrm flipH="1">
            <a:off x="2486025"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3" name="Line 27"/>
          <p:cNvSpPr>
            <a:spLocks noChangeShapeType="1"/>
          </p:cNvSpPr>
          <p:nvPr/>
        </p:nvSpPr>
        <p:spPr bwMode="auto">
          <a:xfrm flipH="1">
            <a:off x="2419350"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4" name="Line 28"/>
          <p:cNvSpPr>
            <a:spLocks noChangeShapeType="1"/>
          </p:cNvSpPr>
          <p:nvPr/>
        </p:nvSpPr>
        <p:spPr bwMode="auto">
          <a:xfrm flipH="1">
            <a:off x="2351088"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5" name="Line 29"/>
          <p:cNvSpPr>
            <a:spLocks noChangeShapeType="1"/>
          </p:cNvSpPr>
          <p:nvPr/>
        </p:nvSpPr>
        <p:spPr bwMode="auto">
          <a:xfrm flipH="1">
            <a:off x="2284413"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6" name="Line 30"/>
          <p:cNvSpPr>
            <a:spLocks noChangeShapeType="1"/>
          </p:cNvSpPr>
          <p:nvPr/>
        </p:nvSpPr>
        <p:spPr bwMode="auto">
          <a:xfrm flipH="1">
            <a:off x="2216150"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7" name="Line 31"/>
          <p:cNvSpPr>
            <a:spLocks noChangeShapeType="1"/>
          </p:cNvSpPr>
          <p:nvPr/>
        </p:nvSpPr>
        <p:spPr bwMode="auto">
          <a:xfrm flipH="1">
            <a:off x="2149475"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8" name="Line 32"/>
          <p:cNvSpPr>
            <a:spLocks noChangeShapeType="1"/>
          </p:cNvSpPr>
          <p:nvPr/>
        </p:nvSpPr>
        <p:spPr bwMode="auto">
          <a:xfrm flipH="1">
            <a:off x="2082800"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69" name="Line 33"/>
          <p:cNvSpPr>
            <a:spLocks noChangeShapeType="1"/>
          </p:cNvSpPr>
          <p:nvPr/>
        </p:nvSpPr>
        <p:spPr bwMode="auto">
          <a:xfrm flipH="1">
            <a:off x="2014538"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0" name="Line 34"/>
          <p:cNvSpPr>
            <a:spLocks noChangeShapeType="1"/>
          </p:cNvSpPr>
          <p:nvPr/>
        </p:nvSpPr>
        <p:spPr bwMode="auto">
          <a:xfrm flipH="1">
            <a:off x="1947863"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1" name="Line 35"/>
          <p:cNvSpPr>
            <a:spLocks noChangeShapeType="1"/>
          </p:cNvSpPr>
          <p:nvPr/>
        </p:nvSpPr>
        <p:spPr bwMode="auto">
          <a:xfrm flipH="1">
            <a:off x="1881188"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2" name="Line 36"/>
          <p:cNvSpPr>
            <a:spLocks noChangeShapeType="1"/>
          </p:cNvSpPr>
          <p:nvPr/>
        </p:nvSpPr>
        <p:spPr bwMode="auto">
          <a:xfrm flipH="1">
            <a:off x="1812925"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3" name="Line 37"/>
          <p:cNvSpPr>
            <a:spLocks noChangeShapeType="1"/>
          </p:cNvSpPr>
          <p:nvPr/>
        </p:nvSpPr>
        <p:spPr bwMode="auto">
          <a:xfrm flipH="1">
            <a:off x="1746250"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4" name="Line 38"/>
          <p:cNvSpPr>
            <a:spLocks noChangeShapeType="1"/>
          </p:cNvSpPr>
          <p:nvPr/>
        </p:nvSpPr>
        <p:spPr bwMode="auto">
          <a:xfrm flipH="1">
            <a:off x="1677988"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5" name="Line 39"/>
          <p:cNvSpPr>
            <a:spLocks noChangeShapeType="1"/>
          </p:cNvSpPr>
          <p:nvPr/>
        </p:nvSpPr>
        <p:spPr bwMode="auto">
          <a:xfrm flipH="1">
            <a:off x="1611313" y="493395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6" name="Line 40"/>
          <p:cNvSpPr>
            <a:spLocks noChangeShapeType="1"/>
          </p:cNvSpPr>
          <p:nvPr/>
        </p:nvSpPr>
        <p:spPr bwMode="auto">
          <a:xfrm flipH="1">
            <a:off x="1544638"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7" name="Line 41"/>
          <p:cNvSpPr>
            <a:spLocks noChangeShapeType="1"/>
          </p:cNvSpPr>
          <p:nvPr/>
        </p:nvSpPr>
        <p:spPr bwMode="auto">
          <a:xfrm flipH="1">
            <a:off x="1476375" y="493395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8" name="Line 42"/>
          <p:cNvSpPr>
            <a:spLocks noChangeShapeType="1"/>
          </p:cNvSpPr>
          <p:nvPr/>
        </p:nvSpPr>
        <p:spPr bwMode="auto">
          <a:xfrm flipH="1">
            <a:off x="1409700" y="493395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79" name="Freeform 43"/>
          <p:cNvSpPr>
            <a:spLocks/>
          </p:cNvSpPr>
          <p:nvPr/>
        </p:nvSpPr>
        <p:spPr bwMode="auto">
          <a:xfrm>
            <a:off x="1349375" y="4933950"/>
            <a:ext cx="11113" cy="1588"/>
          </a:xfrm>
          <a:custGeom>
            <a:avLst/>
            <a:gdLst>
              <a:gd name="T0" fmla="*/ 6 w 7"/>
              <a:gd name="T1" fmla="*/ 0 h 1"/>
              <a:gd name="T2" fmla="*/ 6 w 7"/>
              <a:gd name="T3" fmla="*/ 0 h 1"/>
              <a:gd name="T4" fmla="*/ 0 w 7"/>
              <a:gd name="T5" fmla="*/ 0 h 1"/>
            </a:gdLst>
            <a:ahLst/>
            <a:cxnLst>
              <a:cxn ang="0">
                <a:pos x="T0" y="T1"/>
              </a:cxn>
              <a:cxn ang="0">
                <a:pos x="T2" y="T3"/>
              </a:cxn>
              <a:cxn ang="0">
                <a:pos x="T4" y="T5"/>
              </a:cxn>
            </a:cxnLst>
            <a:rect l="0" t="0" r="r" b="b"/>
            <a:pathLst>
              <a:path w="7" h="1">
                <a:moveTo>
                  <a:pt x="6" y="0"/>
                </a:moveTo>
                <a:lnTo>
                  <a:pt x="6"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780" name="Line 44"/>
          <p:cNvSpPr>
            <a:spLocks noChangeShapeType="1"/>
          </p:cNvSpPr>
          <p:nvPr/>
        </p:nvSpPr>
        <p:spPr bwMode="auto">
          <a:xfrm>
            <a:off x="1349375" y="4926013"/>
            <a:ext cx="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1" name="Line 45"/>
          <p:cNvSpPr>
            <a:spLocks noChangeShapeType="1"/>
          </p:cNvSpPr>
          <p:nvPr/>
        </p:nvSpPr>
        <p:spPr bwMode="auto">
          <a:xfrm flipV="1">
            <a:off x="1349375" y="485933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2" name="Line 46"/>
          <p:cNvSpPr>
            <a:spLocks noChangeShapeType="1"/>
          </p:cNvSpPr>
          <p:nvPr/>
        </p:nvSpPr>
        <p:spPr bwMode="auto">
          <a:xfrm flipV="1">
            <a:off x="1349375" y="479107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3" name="Line 47"/>
          <p:cNvSpPr>
            <a:spLocks noChangeShapeType="1"/>
          </p:cNvSpPr>
          <p:nvPr/>
        </p:nvSpPr>
        <p:spPr bwMode="auto">
          <a:xfrm flipV="1">
            <a:off x="1349375" y="472440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4" name="Line 48"/>
          <p:cNvSpPr>
            <a:spLocks noChangeShapeType="1"/>
          </p:cNvSpPr>
          <p:nvPr/>
        </p:nvSpPr>
        <p:spPr bwMode="auto">
          <a:xfrm flipV="1">
            <a:off x="1349375" y="465772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5" name="Line 49"/>
          <p:cNvSpPr>
            <a:spLocks noChangeShapeType="1"/>
          </p:cNvSpPr>
          <p:nvPr/>
        </p:nvSpPr>
        <p:spPr bwMode="auto">
          <a:xfrm flipV="1">
            <a:off x="1349375" y="458946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6" name="Line 50"/>
          <p:cNvSpPr>
            <a:spLocks noChangeShapeType="1"/>
          </p:cNvSpPr>
          <p:nvPr/>
        </p:nvSpPr>
        <p:spPr bwMode="auto">
          <a:xfrm flipV="1">
            <a:off x="1349375" y="452278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7" name="Line 51"/>
          <p:cNvSpPr>
            <a:spLocks noChangeShapeType="1"/>
          </p:cNvSpPr>
          <p:nvPr/>
        </p:nvSpPr>
        <p:spPr bwMode="auto">
          <a:xfrm flipV="1">
            <a:off x="1349375" y="445452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8" name="Line 52"/>
          <p:cNvSpPr>
            <a:spLocks noChangeShapeType="1"/>
          </p:cNvSpPr>
          <p:nvPr/>
        </p:nvSpPr>
        <p:spPr bwMode="auto">
          <a:xfrm flipV="1">
            <a:off x="1349375" y="438785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89" name="Line 53"/>
          <p:cNvSpPr>
            <a:spLocks noChangeShapeType="1"/>
          </p:cNvSpPr>
          <p:nvPr/>
        </p:nvSpPr>
        <p:spPr bwMode="auto">
          <a:xfrm flipV="1">
            <a:off x="1349375" y="432117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0" name="Line 54"/>
          <p:cNvSpPr>
            <a:spLocks noChangeShapeType="1"/>
          </p:cNvSpPr>
          <p:nvPr/>
        </p:nvSpPr>
        <p:spPr bwMode="auto">
          <a:xfrm flipV="1">
            <a:off x="1349375" y="425291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1" name="Line 55"/>
          <p:cNvSpPr>
            <a:spLocks noChangeShapeType="1"/>
          </p:cNvSpPr>
          <p:nvPr/>
        </p:nvSpPr>
        <p:spPr bwMode="auto">
          <a:xfrm flipV="1">
            <a:off x="1349375" y="418623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2" name="Line 56"/>
          <p:cNvSpPr>
            <a:spLocks noChangeShapeType="1"/>
          </p:cNvSpPr>
          <p:nvPr/>
        </p:nvSpPr>
        <p:spPr bwMode="auto">
          <a:xfrm flipV="1">
            <a:off x="1349375" y="4119563"/>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3" name="Line 57"/>
          <p:cNvSpPr>
            <a:spLocks noChangeShapeType="1"/>
          </p:cNvSpPr>
          <p:nvPr/>
        </p:nvSpPr>
        <p:spPr bwMode="auto">
          <a:xfrm flipV="1">
            <a:off x="1349375" y="405130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4" name="Line 58"/>
          <p:cNvSpPr>
            <a:spLocks noChangeShapeType="1"/>
          </p:cNvSpPr>
          <p:nvPr/>
        </p:nvSpPr>
        <p:spPr bwMode="auto">
          <a:xfrm flipV="1">
            <a:off x="1349375" y="398462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5" name="Line 59"/>
          <p:cNvSpPr>
            <a:spLocks noChangeShapeType="1"/>
          </p:cNvSpPr>
          <p:nvPr/>
        </p:nvSpPr>
        <p:spPr bwMode="auto">
          <a:xfrm flipV="1">
            <a:off x="1349375" y="391636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6" name="Line 60"/>
          <p:cNvSpPr>
            <a:spLocks noChangeShapeType="1"/>
          </p:cNvSpPr>
          <p:nvPr/>
        </p:nvSpPr>
        <p:spPr bwMode="auto">
          <a:xfrm flipV="1">
            <a:off x="1349375" y="384968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7" name="Line 61"/>
          <p:cNvSpPr>
            <a:spLocks noChangeShapeType="1"/>
          </p:cNvSpPr>
          <p:nvPr/>
        </p:nvSpPr>
        <p:spPr bwMode="auto">
          <a:xfrm flipV="1">
            <a:off x="1349375" y="3783013"/>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8" name="Line 62"/>
          <p:cNvSpPr>
            <a:spLocks noChangeShapeType="1"/>
          </p:cNvSpPr>
          <p:nvPr/>
        </p:nvSpPr>
        <p:spPr bwMode="auto">
          <a:xfrm flipV="1">
            <a:off x="1349375" y="371475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799" name="Line 63"/>
          <p:cNvSpPr>
            <a:spLocks noChangeShapeType="1"/>
          </p:cNvSpPr>
          <p:nvPr/>
        </p:nvSpPr>
        <p:spPr bwMode="auto">
          <a:xfrm flipV="1">
            <a:off x="1349375" y="364807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00" name="Line 64"/>
          <p:cNvSpPr>
            <a:spLocks noChangeShapeType="1"/>
          </p:cNvSpPr>
          <p:nvPr/>
        </p:nvSpPr>
        <p:spPr bwMode="auto">
          <a:xfrm flipV="1">
            <a:off x="1349375" y="358140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01" name="Freeform 65"/>
          <p:cNvSpPr>
            <a:spLocks/>
          </p:cNvSpPr>
          <p:nvPr/>
        </p:nvSpPr>
        <p:spPr bwMode="auto">
          <a:xfrm>
            <a:off x="1277938" y="3487738"/>
            <a:ext cx="146050" cy="288925"/>
          </a:xfrm>
          <a:custGeom>
            <a:avLst/>
            <a:gdLst>
              <a:gd name="T0" fmla="*/ 0 w 92"/>
              <a:gd name="T1" fmla="*/ 181 h 182"/>
              <a:gd name="T2" fmla="*/ 45 w 92"/>
              <a:gd name="T3" fmla="*/ 0 h 182"/>
              <a:gd name="T4" fmla="*/ 91 w 92"/>
              <a:gd name="T5" fmla="*/ 181 h 182"/>
              <a:gd name="T6" fmla="*/ 0 w 92"/>
              <a:gd name="T7" fmla="*/ 181 h 182"/>
            </a:gdLst>
            <a:ahLst/>
            <a:cxnLst>
              <a:cxn ang="0">
                <a:pos x="T0" y="T1"/>
              </a:cxn>
              <a:cxn ang="0">
                <a:pos x="T2" y="T3"/>
              </a:cxn>
              <a:cxn ang="0">
                <a:pos x="T4" y="T5"/>
              </a:cxn>
              <a:cxn ang="0">
                <a:pos x="T6" y="T7"/>
              </a:cxn>
            </a:cxnLst>
            <a:rect l="0" t="0" r="r" b="b"/>
            <a:pathLst>
              <a:path w="92" h="182">
                <a:moveTo>
                  <a:pt x="0" y="181"/>
                </a:moveTo>
                <a:lnTo>
                  <a:pt x="45" y="0"/>
                </a:lnTo>
                <a:lnTo>
                  <a:pt x="91" y="181"/>
                </a:lnTo>
                <a:lnTo>
                  <a:pt x="0" y="181"/>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02" name="Rectangle 66"/>
          <p:cNvSpPr>
            <a:spLocks noChangeArrowheads="1"/>
          </p:cNvSpPr>
          <p:nvPr/>
        </p:nvSpPr>
        <p:spPr bwMode="auto">
          <a:xfrm>
            <a:off x="5822950" y="2716213"/>
            <a:ext cx="94932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000000"/>
                </a:solidFill>
              </a:rPr>
              <a:t>Product</a:t>
            </a:r>
          </a:p>
        </p:txBody>
      </p:sp>
      <p:sp>
        <p:nvSpPr>
          <p:cNvPr id="244803" name="Rectangle 67"/>
          <p:cNvSpPr>
            <a:spLocks noChangeArrowheads="1"/>
          </p:cNvSpPr>
          <p:nvPr/>
        </p:nvSpPr>
        <p:spPr bwMode="auto">
          <a:xfrm>
            <a:off x="6116638" y="2995613"/>
            <a:ext cx="3841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000000"/>
                </a:solidFill>
              </a:rPr>
              <a:t>or</a:t>
            </a:r>
          </a:p>
        </p:txBody>
      </p:sp>
      <p:sp>
        <p:nvSpPr>
          <p:cNvPr id="244804" name="Rectangle 68"/>
          <p:cNvSpPr>
            <a:spLocks noChangeArrowheads="1"/>
          </p:cNvSpPr>
          <p:nvPr/>
        </p:nvSpPr>
        <p:spPr bwMode="auto">
          <a:xfrm>
            <a:off x="5862638" y="3275013"/>
            <a:ext cx="904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000000"/>
                </a:solidFill>
              </a:rPr>
              <a:t>Service</a:t>
            </a:r>
          </a:p>
        </p:txBody>
      </p:sp>
      <p:sp>
        <p:nvSpPr>
          <p:cNvPr id="244805" name="Rectangle 69"/>
          <p:cNvSpPr>
            <a:spLocks noChangeArrowheads="1"/>
          </p:cNvSpPr>
          <p:nvPr/>
        </p:nvSpPr>
        <p:spPr bwMode="auto">
          <a:xfrm>
            <a:off x="5792788" y="2640013"/>
            <a:ext cx="1025525" cy="976312"/>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06" name="Rectangle 70"/>
          <p:cNvSpPr>
            <a:spLocks noChangeArrowheads="1"/>
          </p:cNvSpPr>
          <p:nvPr/>
        </p:nvSpPr>
        <p:spPr bwMode="auto">
          <a:xfrm>
            <a:off x="7286625" y="2951163"/>
            <a:ext cx="10620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00279F"/>
                </a:solidFill>
              </a:rPr>
              <a:t>End-user</a:t>
            </a:r>
          </a:p>
        </p:txBody>
      </p:sp>
      <p:sp>
        <p:nvSpPr>
          <p:cNvPr id="244807" name="Rectangle 71"/>
          <p:cNvSpPr>
            <a:spLocks noChangeArrowheads="1"/>
          </p:cNvSpPr>
          <p:nvPr/>
        </p:nvSpPr>
        <p:spPr bwMode="auto">
          <a:xfrm>
            <a:off x="7186613" y="2763838"/>
            <a:ext cx="1276350" cy="72707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08" name="Rectangle 72"/>
          <p:cNvSpPr>
            <a:spLocks noChangeArrowheads="1"/>
          </p:cNvSpPr>
          <p:nvPr/>
        </p:nvSpPr>
        <p:spPr bwMode="auto">
          <a:xfrm>
            <a:off x="825500" y="2951163"/>
            <a:ext cx="9937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b="1">
                <a:solidFill>
                  <a:srgbClr val="00279F"/>
                </a:solidFill>
              </a:rPr>
              <a:t>Supplier</a:t>
            </a:r>
          </a:p>
        </p:txBody>
      </p:sp>
      <p:sp>
        <p:nvSpPr>
          <p:cNvPr id="244809" name="Rectangle 73"/>
          <p:cNvSpPr>
            <a:spLocks noChangeArrowheads="1"/>
          </p:cNvSpPr>
          <p:nvPr/>
        </p:nvSpPr>
        <p:spPr bwMode="auto">
          <a:xfrm>
            <a:off x="690563" y="2763838"/>
            <a:ext cx="1276350" cy="72707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0" name="Line 74"/>
          <p:cNvSpPr>
            <a:spLocks noChangeShapeType="1"/>
          </p:cNvSpPr>
          <p:nvPr/>
        </p:nvSpPr>
        <p:spPr bwMode="auto">
          <a:xfrm>
            <a:off x="7854950" y="351313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1" name="Line 75"/>
          <p:cNvSpPr>
            <a:spLocks noChangeShapeType="1"/>
          </p:cNvSpPr>
          <p:nvPr/>
        </p:nvSpPr>
        <p:spPr bwMode="auto">
          <a:xfrm>
            <a:off x="7854950" y="358140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2" name="Line 76"/>
          <p:cNvSpPr>
            <a:spLocks noChangeShapeType="1"/>
          </p:cNvSpPr>
          <p:nvPr/>
        </p:nvSpPr>
        <p:spPr bwMode="auto">
          <a:xfrm>
            <a:off x="7854950" y="364807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3" name="Line 77"/>
          <p:cNvSpPr>
            <a:spLocks noChangeShapeType="1"/>
          </p:cNvSpPr>
          <p:nvPr/>
        </p:nvSpPr>
        <p:spPr bwMode="auto">
          <a:xfrm>
            <a:off x="7854950" y="371475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4" name="Line 78"/>
          <p:cNvSpPr>
            <a:spLocks noChangeShapeType="1"/>
          </p:cNvSpPr>
          <p:nvPr/>
        </p:nvSpPr>
        <p:spPr bwMode="auto">
          <a:xfrm>
            <a:off x="7854950" y="3783013"/>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5" name="Line 79"/>
          <p:cNvSpPr>
            <a:spLocks noChangeShapeType="1"/>
          </p:cNvSpPr>
          <p:nvPr/>
        </p:nvSpPr>
        <p:spPr bwMode="auto">
          <a:xfrm>
            <a:off x="7854950" y="384968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6" name="Line 80"/>
          <p:cNvSpPr>
            <a:spLocks noChangeShapeType="1"/>
          </p:cNvSpPr>
          <p:nvPr/>
        </p:nvSpPr>
        <p:spPr bwMode="auto">
          <a:xfrm>
            <a:off x="7854950" y="391636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7" name="Line 81"/>
          <p:cNvSpPr>
            <a:spLocks noChangeShapeType="1"/>
          </p:cNvSpPr>
          <p:nvPr/>
        </p:nvSpPr>
        <p:spPr bwMode="auto">
          <a:xfrm>
            <a:off x="7854950" y="398462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8" name="Line 82"/>
          <p:cNvSpPr>
            <a:spLocks noChangeShapeType="1"/>
          </p:cNvSpPr>
          <p:nvPr/>
        </p:nvSpPr>
        <p:spPr bwMode="auto">
          <a:xfrm>
            <a:off x="7854950" y="405130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19" name="Line 83"/>
          <p:cNvSpPr>
            <a:spLocks noChangeShapeType="1"/>
          </p:cNvSpPr>
          <p:nvPr/>
        </p:nvSpPr>
        <p:spPr bwMode="auto">
          <a:xfrm>
            <a:off x="7854950" y="4119563"/>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0" name="Line 84"/>
          <p:cNvSpPr>
            <a:spLocks noChangeShapeType="1"/>
          </p:cNvSpPr>
          <p:nvPr/>
        </p:nvSpPr>
        <p:spPr bwMode="auto">
          <a:xfrm>
            <a:off x="7854950" y="418623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1" name="Line 85"/>
          <p:cNvSpPr>
            <a:spLocks noChangeShapeType="1"/>
          </p:cNvSpPr>
          <p:nvPr/>
        </p:nvSpPr>
        <p:spPr bwMode="auto">
          <a:xfrm>
            <a:off x="7854950" y="425291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2" name="Line 86"/>
          <p:cNvSpPr>
            <a:spLocks noChangeShapeType="1"/>
          </p:cNvSpPr>
          <p:nvPr/>
        </p:nvSpPr>
        <p:spPr bwMode="auto">
          <a:xfrm>
            <a:off x="7854950" y="432117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3" name="Line 87"/>
          <p:cNvSpPr>
            <a:spLocks noChangeShapeType="1"/>
          </p:cNvSpPr>
          <p:nvPr/>
        </p:nvSpPr>
        <p:spPr bwMode="auto">
          <a:xfrm>
            <a:off x="7854950" y="4387850"/>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4" name="Line 88"/>
          <p:cNvSpPr>
            <a:spLocks noChangeShapeType="1"/>
          </p:cNvSpPr>
          <p:nvPr/>
        </p:nvSpPr>
        <p:spPr bwMode="auto">
          <a:xfrm>
            <a:off x="7854950" y="445452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5" name="Line 89"/>
          <p:cNvSpPr>
            <a:spLocks noChangeShapeType="1"/>
          </p:cNvSpPr>
          <p:nvPr/>
        </p:nvSpPr>
        <p:spPr bwMode="auto">
          <a:xfrm>
            <a:off x="7854950" y="452278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6" name="Line 90"/>
          <p:cNvSpPr>
            <a:spLocks noChangeShapeType="1"/>
          </p:cNvSpPr>
          <p:nvPr/>
        </p:nvSpPr>
        <p:spPr bwMode="auto">
          <a:xfrm>
            <a:off x="7854950" y="458946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7" name="Line 91"/>
          <p:cNvSpPr>
            <a:spLocks noChangeShapeType="1"/>
          </p:cNvSpPr>
          <p:nvPr/>
        </p:nvSpPr>
        <p:spPr bwMode="auto">
          <a:xfrm>
            <a:off x="7854950" y="4657725"/>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8" name="Line 92"/>
          <p:cNvSpPr>
            <a:spLocks noChangeShapeType="1"/>
          </p:cNvSpPr>
          <p:nvPr/>
        </p:nvSpPr>
        <p:spPr bwMode="auto">
          <a:xfrm>
            <a:off x="7854950" y="472440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29" name="Line 93"/>
          <p:cNvSpPr>
            <a:spLocks noChangeShapeType="1"/>
          </p:cNvSpPr>
          <p:nvPr/>
        </p:nvSpPr>
        <p:spPr bwMode="auto">
          <a:xfrm>
            <a:off x="7854950" y="479107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0" name="Line 94"/>
          <p:cNvSpPr>
            <a:spLocks noChangeShapeType="1"/>
          </p:cNvSpPr>
          <p:nvPr/>
        </p:nvSpPr>
        <p:spPr bwMode="auto">
          <a:xfrm>
            <a:off x="7854950" y="485933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1" name="Freeform 95"/>
          <p:cNvSpPr>
            <a:spLocks/>
          </p:cNvSpPr>
          <p:nvPr/>
        </p:nvSpPr>
        <p:spPr bwMode="auto">
          <a:xfrm>
            <a:off x="7854950" y="4926013"/>
            <a:ext cx="1588" cy="3175"/>
          </a:xfrm>
          <a:custGeom>
            <a:avLst/>
            <a:gdLst>
              <a:gd name="T0" fmla="*/ 0 w 1"/>
              <a:gd name="T1" fmla="*/ 0 h 2"/>
              <a:gd name="T2" fmla="*/ 0 w 1"/>
              <a:gd name="T3" fmla="*/ 0 h 2"/>
              <a:gd name="T4" fmla="*/ 0 w 1"/>
              <a:gd name="T5" fmla="*/ 1 h 2"/>
            </a:gdLst>
            <a:ahLst/>
            <a:cxnLst>
              <a:cxn ang="0">
                <a:pos x="T0" y="T1"/>
              </a:cxn>
              <a:cxn ang="0">
                <a:pos x="T2" y="T3"/>
              </a:cxn>
              <a:cxn ang="0">
                <a:pos x="T4" y="T5"/>
              </a:cxn>
            </a:cxnLst>
            <a:rect l="0" t="0" r="r" b="b"/>
            <a:pathLst>
              <a:path w="1" h="2">
                <a:moveTo>
                  <a:pt x="0" y="0"/>
                </a:moveTo>
                <a:lnTo>
                  <a:pt x="0" y="0"/>
                </a:lnTo>
                <a:lnTo>
                  <a:pt x="0" y="1"/>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32" name="Line 96"/>
          <p:cNvSpPr>
            <a:spLocks noChangeShapeType="1"/>
          </p:cNvSpPr>
          <p:nvPr/>
        </p:nvSpPr>
        <p:spPr bwMode="auto">
          <a:xfrm>
            <a:off x="7839075" y="4927600"/>
            <a:ext cx="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3" name="Line 97"/>
          <p:cNvSpPr>
            <a:spLocks noChangeShapeType="1"/>
          </p:cNvSpPr>
          <p:nvPr/>
        </p:nvSpPr>
        <p:spPr bwMode="auto">
          <a:xfrm flipH="1">
            <a:off x="777081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4" name="Line 98"/>
          <p:cNvSpPr>
            <a:spLocks noChangeShapeType="1"/>
          </p:cNvSpPr>
          <p:nvPr/>
        </p:nvSpPr>
        <p:spPr bwMode="auto">
          <a:xfrm flipH="1">
            <a:off x="7704138"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5" name="Line 99"/>
          <p:cNvSpPr>
            <a:spLocks noChangeShapeType="1"/>
          </p:cNvSpPr>
          <p:nvPr/>
        </p:nvSpPr>
        <p:spPr bwMode="auto">
          <a:xfrm flipH="1">
            <a:off x="7637463"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6" name="Line 100"/>
          <p:cNvSpPr>
            <a:spLocks noChangeShapeType="1"/>
          </p:cNvSpPr>
          <p:nvPr/>
        </p:nvSpPr>
        <p:spPr bwMode="auto">
          <a:xfrm flipH="1">
            <a:off x="756920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7" name="Line 101"/>
          <p:cNvSpPr>
            <a:spLocks noChangeShapeType="1"/>
          </p:cNvSpPr>
          <p:nvPr/>
        </p:nvSpPr>
        <p:spPr bwMode="auto">
          <a:xfrm flipH="1">
            <a:off x="7502525"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8" name="Line 102"/>
          <p:cNvSpPr>
            <a:spLocks noChangeShapeType="1"/>
          </p:cNvSpPr>
          <p:nvPr/>
        </p:nvSpPr>
        <p:spPr bwMode="auto">
          <a:xfrm flipH="1">
            <a:off x="743426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39" name="Line 103"/>
          <p:cNvSpPr>
            <a:spLocks noChangeShapeType="1"/>
          </p:cNvSpPr>
          <p:nvPr/>
        </p:nvSpPr>
        <p:spPr bwMode="auto">
          <a:xfrm flipH="1">
            <a:off x="736758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0" name="Line 104"/>
          <p:cNvSpPr>
            <a:spLocks noChangeShapeType="1"/>
          </p:cNvSpPr>
          <p:nvPr/>
        </p:nvSpPr>
        <p:spPr bwMode="auto">
          <a:xfrm flipH="1">
            <a:off x="7300913"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1" name="Line 105"/>
          <p:cNvSpPr>
            <a:spLocks noChangeShapeType="1"/>
          </p:cNvSpPr>
          <p:nvPr/>
        </p:nvSpPr>
        <p:spPr bwMode="auto">
          <a:xfrm flipH="1">
            <a:off x="723265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2" name="Line 106"/>
          <p:cNvSpPr>
            <a:spLocks noChangeShapeType="1"/>
          </p:cNvSpPr>
          <p:nvPr/>
        </p:nvSpPr>
        <p:spPr bwMode="auto">
          <a:xfrm flipH="1">
            <a:off x="7165975"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3" name="Line 107"/>
          <p:cNvSpPr>
            <a:spLocks noChangeShapeType="1"/>
          </p:cNvSpPr>
          <p:nvPr/>
        </p:nvSpPr>
        <p:spPr bwMode="auto">
          <a:xfrm flipH="1">
            <a:off x="709771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4" name="Line 108"/>
          <p:cNvSpPr>
            <a:spLocks noChangeShapeType="1"/>
          </p:cNvSpPr>
          <p:nvPr/>
        </p:nvSpPr>
        <p:spPr bwMode="auto">
          <a:xfrm flipH="1">
            <a:off x="703103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5" name="Line 109"/>
          <p:cNvSpPr>
            <a:spLocks noChangeShapeType="1"/>
          </p:cNvSpPr>
          <p:nvPr/>
        </p:nvSpPr>
        <p:spPr bwMode="auto">
          <a:xfrm flipH="1">
            <a:off x="6964363"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6" name="Line 110"/>
          <p:cNvSpPr>
            <a:spLocks noChangeShapeType="1"/>
          </p:cNvSpPr>
          <p:nvPr/>
        </p:nvSpPr>
        <p:spPr bwMode="auto">
          <a:xfrm flipH="1">
            <a:off x="689610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7" name="Line 111"/>
          <p:cNvSpPr>
            <a:spLocks noChangeShapeType="1"/>
          </p:cNvSpPr>
          <p:nvPr/>
        </p:nvSpPr>
        <p:spPr bwMode="auto">
          <a:xfrm flipH="1">
            <a:off x="6829425"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8" name="Line 112"/>
          <p:cNvSpPr>
            <a:spLocks noChangeShapeType="1"/>
          </p:cNvSpPr>
          <p:nvPr/>
        </p:nvSpPr>
        <p:spPr bwMode="auto">
          <a:xfrm flipH="1">
            <a:off x="6762750"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49" name="Line 113"/>
          <p:cNvSpPr>
            <a:spLocks noChangeShapeType="1"/>
          </p:cNvSpPr>
          <p:nvPr/>
        </p:nvSpPr>
        <p:spPr bwMode="auto">
          <a:xfrm flipH="1">
            <a:off x="669448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0" name="Line 114"/>
          <p:cNvSpPr>
            <a:spLocks noChangeShapeType="1"/>
          </p:cNvSpPr>
          <p:nvPr/>
        </p:nvSpPr>
        <p:spPr bwMode="auto">
          <a:xfrm flipH="1">
            <a:off x="6627813"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1" name="Line 115"/>
          <p:cNvSpPr>
            <a:spLocks noChangeShapeType="1"/>
          </p:cNvSpPr>
          <p:nvPr/>
        </p:nvSpPr>
        <p:spPr bwMode="auto">
          <a:xfrm flipH="1">
            <a:off x="655955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2" name="Line 116"/>
          <p:cNvSpPr>
            <a:spLocks noChangeShapeType="1"/>
          </p:cNvSpPr>
          <p:nvPr/>
        </p:nvSpPr>
        <p:spPr bwMode="auto">
          <a:xfrm flipH="1">
            <a:off x="6492875"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3" name="Line 117"/>
          <p:cNvSpPr>
            <a:spLocks noChangeShapeType="1"/>
          </p:cNvSpPr>
          <p:nvPr/>
        </p:nvSpPr>
        <p:spPr bwMode="auto">
          <a:xfrm flipH="1">
            <a:off x="6426200"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4" name="Line 118"/>
          <p:cNvSpPr>
            <a:spLocks noChangeShapeType="1"/>
          </p:cNvSpPr>
          <p:nvPr/>
        </p:nvSpPr>
        <p:spPr bwMode="auto">
          <a:xfrm flipH="1">
            <a:off x="635793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5" name="Line 119"/>
          <p:cNvSpPr>
            <a:spLocks noChangeShapeType="1"/>
          </p:cNvSpPr>
          <p:nvPr/>
        </p:nvSpPr>
        <p:spPr bwMode="auto">
          <a:xfrm flipH="1">
            <a:off x="6291263"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6" name="Line 120"/>
          <p:cNvSpPr>
            <a:spLocks noChangeShapeType="1"/>
          </p:cNvSpPr>
          <p:nvPr/>
        </p:nvSpPr>
        <p:spPr bwMode="auto">
          <a:xfrm flipH="1">
            <a:off x="622300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7" name="Line 121"/>
          <p:cNvSpPr>
            <a:spLocks noChangeShapeType="1"/>
          </p:cNvSpPr>
          <p:nvPr/>
        </p:nvSpPr>
        <p:spPr bwMode="auto">
          <a:xfrm flipH="1">
            <a:off x="6156325"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8" name="Line 122"/>
          <p:cNvSpPr>
            <a:spLocks noChangeShapeType="1"/>
          </p:cNvSpPr>
          <p:nvPr/>
        </p:nvSpPr>
        <p:spPr bwMode="auto">
          <a:xfrm flipH="1">
            <a:off x="6089650"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59" name="Line 123"/>
          <p:cNvSpPr>
            <a:spLocks noChangeShapeType="1"/>
          </p:cNvSpPr>
          <p:nvPr/>
        </p:nvSpPr>
        <p:spPr bwMode="auto">
          <a:xfrm flipH="1">
            <a:off x="602138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0" name="Line 124"/>
          <p:cNvSpPr>
            <a:spLocks noChangeShapeType="1"/>
          </p:cNvSpPr>
          <p:nvPr/>
        </p:nvSpPr>
        <p:spPr bwMode="auto">
          <a:xfrm flipH="1">
            <a:off x="595471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1" name="Line 125"/>
          <p:cNvSpPr>
            <a:spLocks noChangeShapeType="1"/>
          </p:cNvSpPr>
          <p:nvPr/>
        </p:nvSpPr>
        <p:spPr bwMode="auto">
          <a:xfrm flipH="1">
            <a:off x="5888038"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2" name="Line 126"/>
          <p:cNvSpPr>
            <a:spLocks noChangeShapeType="1"/>
          </p:cNvSpPr>
          <p:nvPr/>
        </p:nvSpPr>
        <p:spPr bwMode="auto">
          <a:xfrm flipH="1">
            <a:off x="5819775"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3" name="Line 127"/>
          <p:cNvSpPr>
            <a:spLocks noChangeShapeType="1"/>
          </p:cNvSpPr>
          <p:nvPr/>
        </p:nvSpPr>
        <p:spPr bwMode="auto">
          <a:xfrm flipH="1">
            <a:off x="5753100"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4" name="Line 128"/>
          <p:cNvSpPr>
            <a:spLocks noChangeShapeType="1"/>
          </p:cNvSpPr>
          <p:nvPr/>
        </p:nvSpPr>
        <p:spPr bwMode="auto">
          <a:xfrm flipH="1">
            <a:off x="568483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5" name="Line 129"/>
          <p:cNvSpPr>
            <a:spLocks noChangeShapeType="1"/>
          </p:cNvSpPr>
          <p:nvPr/>
        </p:nvSpPr>
        <p:spPr bwMode="auto">
          <a:xfrm flipH="1">
            <a:off x="561816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6" name="Line 130"/>
          <p:cNvSpPr>
            <a:spLocks noChangeShapeType="1"/>
          </p:cNvSpPr>
          <p:nvPr/>
        </p:nvSpPr>
        <p:spPr bwMode="auto">
          <a:xfrm flipH="1">
            <a:off x="5551488"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7" name="Line 131"/>
          <p:cNvSpPr>
            <a:spLocks noChangeShapeType="1"/>
          </p:cNvSpPr>
          <p:nvPr/>
        </p:nvSpPr>
        <p:spPr bwMode="auto">
          <a:xfrm flipH="1">
            <a:off x="5483225"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8" name="Line 132"/>
          <p:cNvSpPr>
            <a:spLocks noChangeShapeType="1"/>
          </p:cNvSpPr>
          <p:nvPr/>
        </p:nvSpPr>
        <p:spPr bwMode="auto">
          <a:xfrm flipH="1">
            <a:off x="5416550"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69" name="Line 133"/>
          <p:cNvSpPr>
            <a:spLocks noChangeShapeType="1"/>
          </p:cNvSpPr>
          <p:nvPr/>
        </p:nvSpPr>
        <p:spPr bwMode="auto">
          <a:xfrm flipH="1">
            <a:off x="5348288"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0" name="Line 134"/>
          <p:cNvSpPr>
            <a:spLocks noChangeShapeType="1"/>
          </p:cNvSpPr>
          <p:nvPr/>
        </p:nvSpPr>
        <p:spPr bwMode="auto">
          <a:xfrm flipH="1">
            <a:off x="528161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1" name="Line 135"/>
          <p:cNvSpPr>
            <a:spLocks noChangeShapeType="1"/>
          </p:cNvSpPr>
          <p:nvPr/>
        </p:nvSpPr>
        <p:spPr bwMode="auto">
          <a:xfrm flipH="1">
            <a:off x="5214938"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2" name="Line 136"/>
          <p:cNvSpPr>
            <a:spLocks noChangeShapeType="1"/>
          </p:cNvSpPr>
          <p:nvPr/>
        </p:nvSpPr>
        <p:spPr bwMode="auto">
          <a:xfrm flipH="1">
            <a:off x="5146675"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3" name="Line 137"/>
          <p:cNvSpPr>
            <a:spLocks noChangeShapeType="1"/>
          </p:cNvSpPr>
          <p:nvPr/>
        </p:nvSpPr>
        <p:spPr bwMode="auto">
          <a:xfrm flipH="1">
            <a:off x="508000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4" name="Line 138"/>
          <p:cNvSpPr>
            <a:spLocks noChangeShapeType="1"/>
          </p:cNvSpPr>
          <p:nvPr/>
        </p:nvSpPr>
        <p:spPr bwMode="auto">
          <a:xfrm flipH="1">
            <a:off x="5013325"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5" name="Line 139"/>
          <p:cNvSpPr>
            <a:spLocks noChangeShapeType="1"/>
          </p:cNvSpPr>
          <p:nvPr/>
        </p:nvSpPr>
        <p:spPr bwMode="auto">
          <a:xfrm flipH="1">
            <a:off x="494506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6" name="Line 140"/>
          <p:cNvSpPr>
            <a:spLocks noChangeShapeType="1"/>
          </p:cNvSpPr>
          <p:nvPr/>
        </p:nvSpPr>
        <p:spPr bwMode="auto">
          <a:xfrm flipH="1">
            <a:off x="4878388"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7" name="Line 141"/>
          <p:cNvSpPr>
            <a:spLocks noChangeShapeType="1"/>
          </p:cNvSpPr>
          <p:nvPr/>
        </p:nvSpPr>
        <p:spPr bwMode="auto">
          <a:xfrm flipH="1">
            <a:off x="4810125"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8" name="Line 142"/>
          <p:cNvSpPr>
            <a:spLocks noChangeShapeType="1"/>
          </p:cNvSpPr>
          <p:nvPr/>
        </p:nvSpPr>
        <p:spPr bwMode="auto">
          <a:xfrm flipH="1">
            <a:off x="4743450" y="4927600"/>
            <a:ext cx="1746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79" name="Line 143"/>
          <p:cNvSpPr>
            <a:spLocks noChangeShapeType="1"/>
          </p:cNvSpPr>
          <p:nvPr/>
        </p:nvSpPr>
        <p:spPr bwMode="auto">
          <a:xfrm flipH="1">
            <a:off x="4676775" y="4927600"/>
            <a:ext cx="158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0" name="Line 144"/>
          <p:cNvSpPr>
            <a:spLocks noChangeShapeType="1"/>
          </p:cNvSpPr>
          <p:nvPr/>
        </p:nvSpPr>
        <p:spPr bwMode="auto">
          <a:xfrm flipH="1">
            <a:off x="4608513" y="4927600"/>
            <a:ext cx="1746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1" name="Freeform 145"/>
          <p:cNvSpPr>
            <a:spLocks/>
          </p:cNvSpPr>
          <p:nvPr/>
        </p:nvSpPr>
        <p:spPr bwMode="auto">
          <a:xfrm>
            <a:off x="4548188" y="4927600"/>
            <a:ext cx="11112" cy="1588"/>
          </a:xfrm>
          <a:custGeom>
            <a:avLst/>
            <a:gdLst>
              <a:gd name="T0" fmla="*/ 6 w 7"/>
              <a:gd name="T1" fmla="*/ 0 h 1"/>
              <a:gd name="T2" fmla="*/ 6 w 7"/>
              <a:gd name="T3" fmla="*/ 0 h 1"/>
              <a:gd name="T4" fmla="*/ 0 w 7"/>
              <a:gd name="T5" fmla="*/ 0 h 1"/>
            </a:gdLst>
            <a:ahLst/>
            <a:cxnLst>
              <a:cxn ang="0">
                <a:pos x="T0" y="T1"/>
              </a:cxn>
              <a:cxn ang="0">
                <a:pos x="T2" y="T3"/>
              </a:cxn>
              <a:cxn ang="0">
                <a:pos x="T4" y="T5"/>
              </a:cxn>
            </a:cxnLst>
            <a:rect l="0" t="0" r="r" b="b"/>
            <a:pathLst>
              <a:path w="7" h="1">
                <a:moveTo>
                  <a:pt x="6" y="0"/>
                </a:moveTo>
                <a:lnTo>
                  <a:pt x="6" y="0"/>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82" name="Line 146"/>
          <p:cNvSpPr>
            <a:spLocks noChangeShapeType="1"/>
          </p:cNvSpPr>
          <p:nvPr/>
        </p:nvSpPr>
        <p:spPr bwMode="auto">
          <a:xfrm>
            <a:off x="4548188" y="4921250"/>
            <a:ext cx="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3" name="Line 147"/>
          <p:cNvSpPr>
            <a:spLocks noChangeShapeType="1"/>
          </p:cNvSpPr>
          <p:nvPr/>
        </p:nvSpPr>
        <p:spPr bwMode="auto">
          <a:xfrm flipV="1">
            <a:off x="4548188" y="485298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4" name="Line 148"/>
          <p:cNvSpPr>
            <a:spLocks noChangeShapeType="1"/>
          </p:cNvSpPr>
          <p:nvPr/>
        </p:nvSpPr>
        <p:spPr bwMode="auto">
          <a:xfrm flipV="1">
            <a:off x="4548188" y="4786313"/>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5" name="Line 149"/>
          <p:cNvSpPr>
            <a:spLocks noChangeShapeType="1"/>
          </p:cNvSpPr>
          <p:nvPr/>
        </p:nvSpPr>
        <p:spPr bwMode="auto">
          <a:xfrm flipV="1">
            <a:off x="4548188" y="471963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6" name="Line 150"/>
          <p:cNvSpPr>
            <a:spLocks noChangeShapeType="1"/>
          </p:cNvSpPr>
          <p:nvPr/>
        </p:nvSpPr>
        <p:spPr bwMode="auto">
          <a:xfrm flipV="1">
            <a:off x="4548188" y="465137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7" name="Line 151"/>
          <p:cNvSpPr>
            <a:spLocks noChangeShapeType="1"/>
          </p:cNvSpPr>
          <p:nvPr/>
        </p:nvSpPr>
        <p:spPr bwMode="auto">
          <a:xfrm flipV="1">
            <a:off x="4548188" y="4584700"/>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8" name="Line 152"/>
          <p:cNvSpPr>
            <a:spLocks noChangeShapeType="1"/>
          </p:cNvSpPr>
          <p:nvPr/>
        </p:nvSpPr>
        <p:spPr bwMode="auto">
          <a:xfrm flipV="1">
            <a:off x="4548188" y="4516438"/>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89" name="Line 153"/>
          <p:cNvSpPr>
            <a:spLocks noChangeShapeType="1"/>
          </p:cNvSpPr>
          <p:nvPr/>
        </p:nvSpPr>
        <p:spPr bwMode="auto">
          <a:xfrm flipV="1">
            <a:off x="4548188" y="4449763"/>
            <a:ext cx="0" cy="1746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90" name="Line 154"/>
          <p:cNvSpPr>
            <a:spLocks noChangeShapeType="1"/>
          </p:cNvSpPr>
          <p:nvPr/>
        </p:nvSpPr>
        <p:spPr bwMode="auto">
          <a:xfrm flipV="1">
            <a:off x="4548188" y="4383088"/>
            <a:ext cx="0" cy="1587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91" name="Line 155"/>
          <p:cNvSpPr>
            <a:spLocks noChangeShapeType="1"/>
          </p:cNvSpPr>
          <p:nvPr/>
        </p:nvSpPr>
        <p:spPr bwMode="auto">
          <a:xfrm flipV="1">
            <a:off x="4548188" y="4314825"/>
            <a:ext cx="0" cy="1746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92" name="Freeform 156"/>
          <p:cNvSpPr>
            <a:spLocks/>
          </p:cNvSpPr>
          <p:nvPr/>
        </p:nvSpPr>
        <p:spPr bwMode="auto">
          <a:xfrm>
            <a:off x="4476750" y="4225925"/>
            <a:ext cx="144463" cy="288925"/>
          </a:xfrm>
          <a:custGeom>
            <a:avLst/>
            <a:gdLst>
              <a:gd name="T0" fmla="*/ 0 w 91"/>
              <a:gd name="T1" fmla="*/ 181 h 182"/>
              <a:gd name="T2" fmla="*/ 45 w 91"/>
              <a:gd name="T3" fmla="*/ 0 h 182"/>
              <a:gd name="T4" fmla="*/ 90 w 91"/>
              <a:gd name="T5" fmla="*/ 181 h 182"/>
              <a:gd name="T6" fmla="*/ 0 w 91"/>
              <a:gd name="T7" fmla="*/ 181 h 182"/>
            </a:gdLst>
            <a:ahLst/>
            <a:cxnLst>
              <a:cxn ang="0">
                <a:pos x="T0" y="T1"/>
              </a:cxn>
              <a:cxn ang="0">
                <a:pos x="T2" y="T3"/>
              </a:cxn>
              <a:cxn ang="0">
                <a:pos x="T4" y="T5"/>
              </a:cxn>
              <a:cxn ang="0">
                <a:pos x="T6" y="T7"/>
              </a:cxn>
            </a:cxnLst>
            <a:rect l="0" t="0" r="r" b="b"/>
            <a:pathLst>
              <a:path w="91" h="182">
                <a:moveTo>
                  <a:pt x="0" y="181"/>
                </a:moveTo>
                <a:lnTo>
                  <a:pt x="45" y="0"/>
                </a:lnTo>
                <a:lnTo>
                  <a:pt x="90" y="181"/>
                </a:lnTo>
                <a:lnTo>
                  <a:pt x="0" y="181"/>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93" name="Line 157"/>
          <p:cNvSpPr>
            <a:spLocks noChangeShapeType="1"/>
          </p:cNvSpPr>
          <p:nvPr/>
        </p:nvSpPr>
        <p:spPr bwMode="auto">
          <a:xfrm>
            <a:off x="6837363" y="3013075"/>
            <a:ext cx="3333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94" name="Freeform 158"/>
          <p:cNvSpPr>
            <a:spLocks/>
          </p:cNvSpPr>
          <p:nvPr/>
        </p:nvSpPr>
        <p:spPr bwMode="auto">
          <a:xfrm>
            <a:off x="6959600" y="2940050"/>
            <a:ext cx="288925" cy="146050"/>
          </a:xfrm>
          <a:custGeom>
            <a:avLst/>
            <a:gdLst>
              <a:gd name="T0" fmla="*/ 0 w 182"/>
              <a:gd name="T1" fmla="*/ 0 h 92"/>
              <a:gd name="T2" fmla="*/ 181 w 182"/>
              <a:gd name="T3" fmla="*/ 46 h 92"/>
              <a:gd name="T4" fmla="*/ 0 w 182"/>
              <a:gd name="T5" fmla="*/ 91 h 92"/>
              <a:gd name="T6" fmla="*/ 0 w 182"/>
              <a:gd name="T7" fmla="*/ 0 h 92"/>
            </a:gdLst>
            <a:ahLst/>
            <a:cxnLst>
              <a:cxn ang="0">
                <a:pos x="T0" y="T1"/>
              </a:cxn>
              <a:cxn ang="0">
                <a:pos x="T2" y="T3"/>
              </a:cxn>
              <a:cxn ang="0">
                <a:pos x="T4" y="T5"/>
              </a:cxn>
              <a:cxn ang="0">
                <a:pos x="T6" y="T7"/>
              </a:cxn>
            </a:cxnLst>
            <a:rect l="0" t="0" r="r" b="b"/>
            <a:pathLst>
              <a:path w="182" h="92">
                <a:moveTo>
                  <a:pt x="0" y="0"/>
                </a:moveTo>
                <a:lnTo>
                  <a:pt x="181" y="46"/>
                </a:lnTo>
                <a:lnTo>
                  <a:pt x="0" y="91"/>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95" name="Line 159"/>
          <p:cNvSpPr>
            <a:spLocks noChangeShapeType="1"/>
          </p:cNvSpPr>
          <p:nvPr/>
        </p:nvSpPr>
        <p:spPr bwMode="auto">
          <a:xfrm flipH="1">
            <a:off x="6824663" y="3251200"/>
            <a:ext cx="3587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96" name="Freeform 160"/>
          <p:cNvSpPr>
            <a:spLocks/>
          </p:cNvSpPr>
          <p:nvPr/>
        </p:nvSpPr>
        <p:spPr bwMode="auto">
          <a:xfrm>
            <a:off x="6761163" y="3179763"/>
            <a:ext cx="288925" cy="144462"/>
          </a:xfrm>
          <a:custGeom>
            <a:avLst/>
            <a:gdLst>
              <a:gd name="T0" fmla="*/ 181 w 182"/>
              <a:gd name="T1" fmla="*/ 90 h 91"/>
              <a:gd name="T2" fmla="*/ 0 w 182"/>
              <a:gd name="T3" fmla="*/ 45 h 91"/>
              <a:gd name="T4" fmla="*/ 181 w 182"/>
              <a:gd name="T5" fmla="*/ 0 h 91"/>
              <a:gd name="T6" fmla="*/ 181 w 182"/>
              <a:gd name="T7" fmla="*/ 90 h 91"/>
            </a:gdLst>
            <a:ahLst/>
            <a:cxnLst>
              <a:cxn ang="0">
                <a:pos x="T0" y="T1"/>
              </a:cxn>
              <a:cxn ang="0">
                <a:pos x="T2" y="T3"/>
              </a:cxn>
              <a:cxn ang="0">
                <a:pos x="T4" y="T5"/>
              </a:cxn>
              <a:cxn ang="0">
                <a:pos x="T6" y="T7"/>
              </a:cxn>
            </a:cxnLst>
            <a:rect l="0" t="0" r="r" b="b"/>
            <a:pathLst>
              <a:path w="182" h="91">
                <a:moveTo>
                  <a:pt x="181" y="90"/>
                </a:moveTo>
                <a:lnTo>
                  <a:pt x="0" y="45"/>
                </a:lnTo>
                <a:lnTo>
                  <a:pt x="181" y="0"/>
                </a:lnTo>
                <a:lnTo>
                  <a:pt x="181" y="9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97" name="Line 161"/>
          <p:cNvSpPr>
            <a:spLocks noChangeShapeType="1"/>
          </p:cNvSpPr>
          <p:nvPr/>
        </p:nvSpPr>
        <p:spPr bwMode="auto">
          <a:xfrm>
            <a:off x="5357813" y="2930525"/>
            <a:ext cx="3333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898" name="Freeform 162"/>
          <p:cNvSpPr>
            <a:spLocks/>
          </p:cNvSpPr>
          <p:nvPr/>
        </p:nvSpPr>
        <p:spPr bwMode="auto">
          <a:xfrm>
            <a:off x="5557838" y="2859088"/>
            <a:ext cx="287337" cy="144462"/>
          </a:xfrm>
          <a:custGeom>
            <a:avLst/>
            <a:gdLst>
              <a:gd name="T0" fmla="*/ 0 w 181"/>
              <a:gd name="T1" fmla="*/ 0 h 91"/>
              <a:gd name="T2" fmla="*/ 180 w 181"/>
              <a:gd name="T3" fmla="*/ 45 h 91"/>
              <a:gd name="T4" fmla="*/ 0 w 181"/>
              <a:gd name="T5" fmla="*/ 90 h 91"/>
              <a:gd name="T6" fmla="*/ 0 w 181"/>
              <a:gd name="T7" fmla="*/ 0 h 91"/>
            </a:gdLst>
            <a:ahLst/>
            <a:cxnLst>
              <a:cxn ang="0">
                <a:pos x="T0" y="T1"/>
              </a:cxn>
              <a:cxn ang="0">
                <a:pos x="T2" y="T3"/>
              </a:cxn>
              <a:cxn ang="0">
                <a:pos x="T4" y="T5"/>
              </a:cxn>
              <a:cxn ang="0">
                <a:pos x="T6" y="T7"/>
              </a:cxn>
            </a:cxnLst>
            <a:rect l="0" t="0" r="r" b="b"/>
            <a:pathLst>
              <a:path w="181" h="91">
                <a:moveTo>
                  <a:pt x="0" y="0"/>
                </a:moveTo>
                <a:lnTo>
                  <a:pt x="180" y="45"/>
                </a:lnTo>
                <a:lnTo>
                  <a:pt x="0" y="90"/>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899" name="Line 163"/>
          <p:cNvSpPr>
            <a:spLocks noChangeShapeType="1"/>
          </p:cNvSpPr>
          <p:nvPr/>
        </p:nvSpPr>
        <p:spPr bwMode="auto">
          <a:xfrm flipH="1">
            <a:off x="5421313" y="3244850"/>
            <a:ext cx="3587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00" name="Freeform 164"/>
          <p:cNvSpPr>
            <a:spLocks/>
          </p:cNvSpPr>
          <p:nvPr/>
        </p:nvSpPr>
        <p:spPr bwMode="auto">
          <a:xfrm>
            <a:off x="5357813" y="3173413"/>
            <a:ext cx="288925" cy="144462"/>
          </a:xfrm>
          <a:custGeom>
            <a:avLst/>
            <a:gdLst>
              <a:gd name="T0" fmla="*/ 181 w 182"/>
              <a:gd name="T1" fmla="*/ 90 h 91"/>
              <a:gd name="T2" fmla="*/ 0 w 182"/>
              <a:gd name="T3" fmla="*/ 45 h 91"/>
              <a:gd name="T4" fmla="*/ 181 w 182"/>
              <a:gd name="T5" fmla="*/ 0 h 91"/>
              <a:gd name="T6" fmla="*/ 181 w 182"/>
              <a:gd name="T7" fmla="*/ 90 h 91"/>
            </a:gdLst>
            <a:ahLst/>
            <a:cxnLst>
              <a:cxn ang="0">
                <a:pos x="T0" y="T1"/>
              </a:cxn>
              <a:cxn ang="0">
                <a:pos x="T2" y="T3"/>
              </a:cxn>
              <a:cxn ang="0">
                <a:pos x="T4" y="T5"/>
              </a:cxn>
              <a:cxn ang="0">
                <a:pos x="T6" y="T7"/>
              </a:cxn>
            </a:cxnLst>
            <a:rect l="0" t="0" r="r" b="b"/>
            <a:pathLst>
              <a:path w="182" h="91">
                <a:moveTo>
                  <a:pt x="181" y="90"/>
                </a:moveTo>
                <a:lnTo>
                  <a:pt x="0" y="45"/>
                </a:lnTo>
                <a:lnTo>
                  <a:pt x="181" y="0"/>
                </a:lnTo>
                <a:lnTo>
                  <a:pt x="181" y="9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01" name="Line 165"/>
          <p:cNvSpPr>
            <a:spLocks noChangeShapeType="1"/>
          </p:cNvSpPr>
          <p:nvPr/>
        </p:nvSpPr>
        <p:spPr bwMode="auto">
          <a:xfrm>
            <a:off x="1987550" y="3006725"/>
            <a:ext cx="3333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02" name="Freeform 166"/>
          <p:cNvSpPr>
            <a:spLocks/>
          </p:cNvSpPr>
          <p:nvPr/>
        </p:nvSpPr>
        <p:spPr bwMode="auto">
          <a:xfrm>
            <a:off x="2111375" y="2935288"/>
            <a:ext cx="287338" cy="144462"/>
          </a:xfrm>
          <a:custGeom>
            <a:avLst/>
            <a:gdLst>
              <a:gd name="T0" fmla="*/ 0 w 181"/>
              <a:gd name="T1" fmla="*/ 0 h 91"/>
              <a:gd name="T2" fmla="*/ 180 w 181"/>
              <a:gd name="T3" fmla="*/ 45 h 91"/>
              <a:gd name="T4" fmla="*/ 0 w 181"/>
              <a:gd name="T5" fmla="*/ 90 h 91"/>
              <a:gd name="T6" fmla="*/ 0 w 181"/>
              <a:gd name="T7" fmla="*/ 0 h 91"/>
            </a:gdLst>
            <a:ahLst/>
            <a:cxnLst>
              <a:cxn ang="0">
                <a:pos x="T0" y="T1"/>
              </a:cxn>
              <a:cxn ang="0">
                <a:pos x="T2" y="T3"/>
              </a:cxn>
              <a:cxn ang="0">
                <a:pos x="T4" y="T5"/>
              </a:cxn>
              <a:cxn ang="0">
                <a:pos x="T6" y="T7"/>
              </a:cxn>
            </a:cxnLst>
            <a:rect l="0" t="0" r="r" b="b"/>
            <a:pathLst>
              <a:path w="181" h="91">
                <a:moveTo>
                  <a:pt x="0" y="0"/>
                </a:moveTo>
                <a:lnTo>
                  <a:pt x="180" y="45"/>
                </a:lnTo>
                <a:lnTo>
                  <a:pt x="0" y="90"/>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03" name="Line 167"/>
          <p:cNvSpPr>
            <a:spLocks noChangeShapeType="1"/>
          </p:cNvSpPr>
          <p:nvPr/>
        </p:nvSpPr>
        <p:spPr bwMode="auto">
          <a:xfrm flipH="1">
            <a:off x="1974850" y="3244850"/>
            <a:ext cx="35877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04" name="Freeform 168"/>
          <p:cNvSpPr>
            <a:spLocks/>
          </p:cNvSpPr>
          <p:nvPr/>
        </p:nvSpPr>
        <p:spPr bwMode="auto">
          <a:xfrm>
            <a:off x="1911350" y="3173413"/>
            <a:ext cx="288925" cy="144462"/>
          </a:xfrm>
          <a:custGeom>
            <a:avLst/>
            <a:gdLst>
              <a:gd name="T0" fmla="*/ 181 w 182"/>
              <a:gd name="T1" fmla="*/ 90 h 91"/>
              <a:gd name="T2" fmla="*/ 0 w 182"/>
              <a:gd name="T3" fmla="*/ 45 h 91"/>
              <a:gd name="T4" fmla="*/ 181 w 182"/>
              <a:gd name="T5" fmla="*/ 0 h 91"/>
              <a:gd name="T6" fmla="*/ 181 w 182"/>
              <a:gd name="T7" fmla="*/ 90 h 91"/>
            </a:gdLst>
            <a:ahLst/>
            <a:cxnLst>
              <a:cxn ang="0">
                <a:pos x="T0" y="T1"/>
              </a:cxn>
              <a:cxn ang="0">
                <a:pos x="T2" y="T3"/>
              </a:cxn>
              <a:cxn ang="0">
                <a:pos x="T4" y="T5"/>
              </a:cxn>
              <a:cxn ang="0">
                <a:pos x="T6" y="T7"/>
              </a:cxn>
            </a:cxnLst>
            <a:rect l="0" t="0" r="r" b="b"/>
            <a:pathLst>
              <a:path w="182" h="91">
                <a:moveTo>
                  <a:pt x="181" y="90"/>
                </a:moveTo>
                <a:lnTo>
                  <a:pt x="0" y="45"/>
                </a:lnTo>
                <a:lnTo>
                  <a:pt x="181" y="0"/>
                </a:lnTo>
                <a:lnTo>
                  <a:pt x="181" y="9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05" name="Line 169"/>
          <p:cNvSpPr>
            <a:spLocks noChangeShapeType="1"/>
          </p:cNvSpPr>
          <p:nvPr/>
        </p:nvSpPr>
        <p:spPr bwMode="auto">
          <a:xfrm flipH="1">
            <a:off x="2514600" y="3087688"/>
            <a:ext cx="2743200"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4906" name="Group 170"/>
          <p:cNvGrpSpPr>
            <a:grpSpLocks/>
          </p:cNvGrpSpPr>
          <p:nvPr/>
        </p:nvGrpSpPr>
        <p:grpSpPr bwMode="auto">
          <a:xfrm>
            <a:off x="2335213" y="2106613"/>
            <a:ext cx="2998787" cy="2062162"/>
            <a:chOff x="1471" y="1974"/>
            <a:chExt cx="1889" cy="1299"/>
          </a:xfrm>
        </p:grpSpPr>
        <p:sp>
          <p:nvSpPr>
            <p:cNvPr id="244907" name="Rectangle 171"/>
            <p:cNvSpPr>
              <a:spLocks noChangeArrowheads="1"/>
            </p:cNvSpPr>
            <p:nvPr/>
          </p:nvSpPr>
          <p:spPr bwMode="auto">
            <a:xfrm>
              <a:off x="1471" y="1974"/>
              <a:ext cx="1889" cy="1299"/>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08" name="Line 172"/>
            <p:cNvSpPr>
              <a:spLocks noChangeShapeType="1"/>
            </p:cNvSpPr>
            <p:nvPr/>
          </p:nvSpPr>
          <p:spPr bwMode="auto">
            <a:xfrm>
              <a:off x="2546" y="2172"/>
              <a:ext cx="344" cy="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09" name="Line 173"/>
            <p:cNvSpPr>
              <a:spLocks noChangeShapeType="1"/>
            </p:cNvSpPr>
            <p:nvPr/>
          </p:nvSpPr>
          <p:spPr bwMode="auto">
            <a:xfrm flipV="1">
              <a:off x="2922" y="2592"/>
              <a:ext cx="344" cy="43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10" name="Line 174"/>
            <p:cNvSpPr>
              <a:spLocks noChangeShapeType="1"/>
            </p:cNvSpPr>
            <p:nvPr/>
          </p:nvSpPr>
          <p:spPr bwMode="auto">
            <a:xfrm>
              <a:off x="1887" y="2170"/>
              <a:ext cx="344" cy="41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11" name="Line 175"/>
            <p:cNvSpPr>
              <a:spLocks noChangeShapeType="1"/>
            </p:cNvSpPr>
            <p:nvPr/>
          </p:nvSpPr>
          <p:spPr bwMode="auto">
            <a:xfrm flipV="1">
              <a:off x="1657" y="2590"/>
              <a:ext cx="344" cy="43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12" name="Rectangle 176"/>
            <p:cNvSpPr>
              <a:spLocks noChangeArrowheads="1"/>
            </p:cNvSpPr>
            <p:nvPr/>
          </p:nvSpPr>
          <p:spPr bwMode="auto">
            <a:xfrm>
              <a:off x="1544" y="1994"/>
              <a:ext cx="61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695325"/>
              <a:r>
                <a:rPr lang="en-US" sz="1400" b="1" i="1">
                  <a:solidFill>
                    <a:srgbClr val="037C03"/>
                  </a:solidFill>
                </a:rPr>
                <a:t>Machines</a:t>
              </a:r>
            </a:p>
          </p:txBody>
        </p:sp>
        <p:sp>
          <p:nvSpPr>
            <p:cNvPr id="244913" name="Rectangle 177"/>
            <p:cNvSpPr>
              <a:spLocks noChangeArrowheads="1"/>
            </p:cNvSpPr>
            <p:nvPr/>
          </p:nvSpPr>
          <p:spPr bwMode="auto">
            <a:xfrm>
              <a:off x="2309" y="1994"/>
              <a:ext cx="562"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695325"/>
              <a:r>
                <a:rPr lang="en-US" sz="1400" b="1" i="1">
                  <a:solidFill>
                    <a:srgbClr val="037C03"/>
                  </a:solidFill>
                </a:rPr>
                <a:t>Methods</a:t>
              </a:r>
            </a:p>
          </p:txBody>
        </p:sp>
        <p:sp>
          <p:nvSpPr>
            <p:cNvPr id="244914" name="Rectangle 178"/>
            <p:cNvSpPr>
              <a:spLocks noChangeArrowheads="1"/>
            </p:cNvSpPr>
            <p:nvPr/>
          </p:nvSpPr>
          <p:spPr bwMode="auto">
            <a:xfrm>
              <a:off x="2033" y="3051"/>
              <a:ext cx="525"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695325"/>
              <a:r>
                <a:rPr lang="en-US" sz="1400" b="1" i="1">
                  <a:solidFill>
                    <a:srgbClr val="037C03"/>
                  </a:solidFill>
                </a:rPr>
                <a:t>Material</a:t>
              </a:r>
            </a:p>
          </p:txBody>
        </p:sp>
        <p:sp>
          <p:nvSpPr>
            <p:cNvPr id="244915" name="Rectangle 179"/>
            <p:cNvSpPr>
              <a:spLocks noChangeArrowheads="1"/>
            </p:cNvSpPr>
            <p:nvPr/>
          </p:nvSpPr>
          <p:spPr bwMode="auto">
            <a:xfrm>
              <a:off x="1491" y="3049"/>
              <a:ext cx="469"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695325"/>
              <a:r>
                <a:rPr lang="en-US" sz="1400" b="1" i="1">
                  <a:solidFill>
                    <a:srgbClr val="037C03"/>
                  </a:solidFill>
                </a:rPr>
                <a:t>People</a:t>
              </a:r>
            </a:p>
          </p:txBody>
        </p:sp>
        <p:sp>
          <p:nvSpPr>
            <p:cNvPr id="244916" name="Rectangle 180"/>
            <p:cNvSpPr>
              <a:spLocks noChangeArrowheads="1"/>
            </p:cNvSpPr>
            <p:nvPr/>
          </p:nvSpPr>
          <p:spPr bwMode="auto">
            <a:xfrm>
              <a:off x="2554" y="3047"/>
              <a:ext cx="787" cy="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0962" tIns="41275" rIns="80962" bIns="41275">
              <a:spAutoFit/>
            </a:bodyPr>
            <a:lstStyle/>
            <a:p>
              <a:pPr defTabSz="695325"/>
              <a:r>
                <a:rPr lang="en-US" sz="1400" b="1" i="1">
                  <a:solidFill>
                    <a:srgbClr val="037C03"/>
                  </a:solidFill>
                </a:rPr>
                <a:t>Environment</a:t>
              </a:r>
            </a:p>
          </p:txBody>
        </p:sp>
        <p:sp>
          <p:nvSpPr>
            <p:cNvPr id="244917" name="Line 181"/>
            <p:cNvSpPr>
              <a:spLocks noChangeShapeType="1"/>
            </p:cNvSpPr>
            <p:nvPr/>
          </p:nvSpPr>
          <p:spPr bwMode="auto">
            <a:xfrm flipV="1">
              <a:off x="2263" y="2605"/>
              <a:ext cx="344" cy="429"/>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4918" name="Freeform 182"/>
            <p:cNvSpPr>
              <a:spLocks/>
            </p:cNvSpPr>
            <p:nvPr/>
          </p:nvSpPr>
          <p:spPr bwMode="auto">
            <a:xfrm>
              <a:off x="2071" y="2413"/>
              <a:ext cx="150" cy="174"/>
            </a:xfrm>
            <a:custGeom>
              <a:avLst/>
              <a:gdLst>
                <a:gd name="T0" fmla="*/ 102 w 150"/>
                <a:gd name="T1" fmla="*/ 0 h 174"/>
                <a:gd name="T2" fmla="*/ 149 w 150"/>
                <a:gd name="T3" fmla="*/ 173 h 174"/>
                <a:gd name="T4" fmla="*/ 0 w 150"/>
                <a:gd name="T5" fmla="*/ 72 h 174"/>
                <a:gd name="T6" fmla="*/ 102 w 150"/>
                <a:gd name="T7" fmla="*/ 0 h 174"/>
              </a:gdLst>
              <a:ahLst/>
              <a:cxnLst>
                <a:cxn ang="0">
                  <a:pos x="T0" y="T1"/>
                </a:cxn>
                <a:cxn ang="0">
                  <a:pos x="T2" y="T3"/>
                </a:cxn>
                <a:cxn ang="0">
                  <a:pos x="T4" y="T5"/>
                </a:cxn>
                <a:cxn ang="0">
                  <a:pos x="T6" y="T7"/>
                </a:cxn>
              </a:cxnLst>
              <a:rect l="0" t="0" r="r" b="b"/>
              <a:pathLst>
                <a:path w="150" h="174">
                  <a:moveTo>
                    <a:pt x="102" y="0"/>
                  </a:moveTo>
                  <a:lnTo>
                    <a:pt x="149" y="173"/>
                  </a:lnTo>
                  <a:lnTo>
                    <a:pt x="0" y="72"/>
                  </a:lnTo>
                  <a:lnTo>
                    <a:pt x="102"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19" name="Freeform 183"/>
            <p:cNvSpPr>
              <a:spLocks/>
            </p:cNvSpPr>
            <p:nvPr/>
          </p:nvSpPr>
          <p:spPr bwMode="auto">
            <a:xfrm>
              <a:off x="2730" y="2403"/>
              <a:ext cx="149" cy="174"/>
            </a:xfrm>
            <a:custGeom>
              <a:avLst/>
              <a:gdLst>
                <a:gd name="T0" fmla="*/ 101 w 149"/>
                <a:gd name="T1" fmla="*/ 0 h 174"/>
                <a:gd name="T2" fmla="*/ 148 w 149"/>
                <a:gd name="T3" fmla="*/ 173 h 174"/>
                <a:gd name="T4" fmla="*/ 0 w 149"/>
                <a:gd name="T5" fmla="*/ 72 h 174"/>
                <a:gd name="T6" fmla="*/ 101 w 149"/>
                <a:gd name="T7" fmla="*/ 0 h 174"/>
              </a:gdLst>
              <a:ahLst/>
              <a:cxnLst>
                <a:cxn ang="0">
                  <a:pos x="T0" y="T1"/>
                </a:cxn>
                <a:cxn ang="0">
                  <a:pos x="T2" y="T3"/>
                </a:cxn>
                <a:cxn ang="0">
                  <a:pos x="T4" y="T5"/>
                </a:cxn>
                <a:cxn ang="0">
                  <a:pos x="T6" y="T7"/>
                </a:cxn>
              </a:cxnLst>
              <a:rect l="0" t="0" r="r" b="b"/>
              <a:pathLst>
                <a:path w="149" h="174">
                  <a:moveTo>
                    <a:pt x="101" y="0"/>
                  </a:moveTo>
                  <a:lnTo>
                    <a:pt x="148" y="173"/>
                  </a:lnTo>
                  <a:lnTo>
                    <a:pt x="0" y="72"/>
                  </a:lnTo>
                  <a:lnTo>
                    <a:pt x="101"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20" name="Freeform 184"/>
            <p:cNvSpPr>
              <a:spLocks/>
            </p:cNvSpPr>
            <p:nvPr/>
          </p:nvSpPr>
          <p:spPr bwMode="auto">
            <a:xfrm>
              <a:off x="1837" y="2619"/>
              <a:ext cx="152" cy="172"/>
            </a:xfrm>
            <a:custGeom>
              <a:avLst/>
              <a:gdLst>
                <a:gd name="T0" fmla="*/ 0 w 152"/>
                <a:gd name="T1" fmla="*/ 96 h 172"/>
                <a:gd name="T2" fmla="*/ 151 w 152"/>
                <a:gd name="T3" fmla="*/ 0 h 172"/>
                <a:gd name="T4" fmla="*/ 100 w 152"/>
                <a:gd name="T5" fmla="*/ 171 h 172"/>
                <a:gd name="T6" fmla="*/ 0 w 152"/>
                <a:gd name="T7" fmla="*/ 96 h 172"/>
              </a:gdLst>
              <a:ahLst/>
              <a:cxnLst>
                <a:cxn ang="0">
                  <a:pos x="T0" y="T1"/>
                </a:cxn>
                <a:cxn ang="0">
                  <a:pos x="T2" y="T3"/>
                </a:cxn>
                <a:cxn ang="0">
                  <a:pos x="T4" y="T5"/>
                </a:cxn>
                <a:cxn ang="0">
                  <a:pos x="T6" y="T7"/>
                </a:cxn>
              </a:cxnLst>
              <a:rect l="0" t="0" r="r" b="b"/>
              <a:pathLst>
                <a:path w="152" h="172">
                  <a:moveTo>
                    <a:pt x="0" y="96"/>
                  </a:moveTo>
                  <a:lnTo>
                    <a:pt x="151" y="0"/>
                  </a:lnTo>
                  <a:lnTo>
                    <a:pt x="100" y="171"/>
                  </a:lnTo>
                  <a:lnTo>
                    <a:pt x="0" y="96"/>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21" name="Freeform 185"/>
            <p:cNvSpPr>
              <a:spLocks/>
            </p:cNvSpPr>
            <p:nvPr/>
          </p:nvSpPr>
          <p:spPr bwMode="auto">
            <a:xfrm>
              <a:off x="2454" y="2608"/>
              <a:ext cx="152" cy="173"/>
            </a:xfrm>
            <a:custGeom>
              <a:avLst/>
              <a:gdLst>
                <a:gd name="T0" fmla="*/ 0 w 152"/>
                <a:gd name="T1" fmla="*/ 97 h 173"/>
                <a:gd name="T2" fmla="*/ 151 w 152"/>
                <a:gd name="T3" fmla="*/ 0 h 173"/>
                <a:gd name="T4" fmla="*/ 100 w 152"/>
                <a:gd name="T5" fmla="*/ 172 h 173"/>
                <a:gd name="T6" fmla="*/ 0 w 152"/>
                <a:gd name="T7" fmla="*/ 97 h 173"/>
              </a:gdLst>
              <a:ahLst/>
              <a:cxnLst>
                <a:cxn ang="0">
                  <a:pos x="T0" y="T1"/>
                </a:cxn>
                <a:cxn ang="0">
                  <a:pos x="T2" y="T3"/>
                </a:cxn>
                <a:cxn ang="0">
                  <a:pos x="T4" y="T5"/>
                </a:cxn>
                <a:cxn ang="0">
                  <a:pos x="T6" y="T7"/>
                </a:cxn>
              </a:cxnLst>
              <a:rect l="0" t="0" r="r" b="b"/>
              <a:pathLst>
                <a:path w="152" h="173">
                  <a:moveTo>
                    <a:pt x="0" y="97"/>
                  </a:moveTo>
                  <a:lnTo>
                    <a:pt x="151" y="0"/>
                  </a:lnTo>
                  <a:lnTo>
                    <a:pt x="100" y="172"/>
                  </a:lnTo>
                  <a:lnTo>
                    <a:pt x="0" y="9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4922" name="Freeform 186"/>
            <p:cNvSpPr>
              <a:spLocks/>
            </p:cNvSpPr>
            <p:nvPr/>
          </p:nvSpPr>
          <p:spPr bwMode="auto">
            <a:xfrm>
              <a:off x="3114" y="2597"/>
              <a:ext cx="151" cy="174"/>
            </a:xfrm>
            <a:custGeom>
              <a:avLst/>
              <a:gdLst>
                <a:gd name="T0" fmla="*/ 0 w 151"/>
                <a:gd name="T1" fmla="*/ 97 h 174"/>
                <a:gd name="T2" fmla="*/ 150 w 151"/>
                <a:gd name="T3" fmla="*/ 0 h 174"/>
                <a:gd name="T4" fmla="*/ 99 w 151"/>
                <a:gd name="T5" fmla="*/ 173 h 174"/>
                <a:gd name="T6" fmla="*/ 0 w 151"/>
                <a:gd name="T7" fmla="*/ 97 h 174"/>
              </a:gdLst>
              <a:ahLst/>
              <a:cxnLst>
                <a:cxn ang="0">
                  <a:pos x="T0" y="T1"/>
                </a:cxn>
                <a:cxn ang="0">
                  <a:pos x="T2" y="T3"/>
                </a:cxn>
                <a:cxn ang="0">
                  <a:pos x="T4" y="T5"/>
                </a:cxn>
                <a:cxn ang="0">
                  <a:pos x="T6" y="T7"/>
                </a:cxn>
              </a:cxnLst>
              <a:rect l="0" t="0" r="r" b="b"/>
              <a:pathLst>
                <a:path w="151" h="174">
                  <a:moveTo>
                    <a:pt x="0" y="97"/>
                  </a:moveTo>
                  <a:lnTo>
                    <a:pt x="150" y="0"/>
                  </a:lnTo>
                  <a:lnTo>
                    <a:pt x="99" y="173"/>
                  </a:lnTo>
                  <a:lnTo>
                    <a:pt x="0" y="9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44923" name="Rectangle 187"/>
          <p:cNvSpPr>
            <a:spLocks noGrp="1" noChangeArrowheads="1"/>
          </p:cNvSpPr>
          <p:nvPr>
            <p:ph type="title"/>
          </p:nvPr>
        </p:nvSpPr>
        <p:spPr>
          <a:xfrm>
            <a:off x="152400" y="304800"/>
            <a:ext cx="8839200" cy="609600"/>
          </a:xfrm>
        </p:spPr>
        <p:txBody>
          <a:bodyPr/>
          <a:lstStyle/>
          <a:p>
            <a:r>
              <a:rPr lang="en-US" sz="4000" b="1"/>
              <a:t>Measures In The Extended System</a:t>
            </a:r>
          </a:p>
        </p:txBody>
      </p:sp>
      <p:sp>
        <p:nvSpPr>
          <p:cNvPr id="244924" name="Rectangle 188"/>
          <p:cNvSpPr>
            <a:spLocks noChangeArrowheads="1"/>
          </p:cNvSpPr>
          <p:nvPr/>
        </p:nvSpPr>
        <p:spPr bwMode="auto">
          <a:xfrm>
            <a:off x="1851025" y="5356225"/>
            <a:ext cx="4703763" cy="363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FC0128"/>
                </a:solidFill>
              </a:rPr>
              <a:t>Convert to Measurables When None Exist</a:t>
            </a:r>
            <a:endParaRPr lang="en-US" sz="1800" b="1">
              <a:solidFill>
                <a:schemeClr val="accent2"/>
              </a:solidFill>
            </a:endParaRPr>
          </a:p>
        </p:txBody>
      </p:sp>
      <p:sp>
        <p:nvSpPr>
          <p:cNvPr id="244925" name="Line 189"/>
          <p:cNvSpPr>
            <a:spLocks noChangeShapeType="1"/>
          </p:cNvSpPr>
          <p:nvPr/>
        </p:nvSpPr>
        <p:spPr bwMode="auto">
          <a:xfrm flipH="1" flipV="1">
            <a:off x="2667000" y="4953000"/>
            <a:ext cx="304800" cy="457200"/>
          </a:xfrm>
          <a:prstGeom prst="line">
            <a:avLst/>
          </a:prstGeom>
          <a:noFill/>
          <a:ln w="158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4926" name="Line 190"/>
          <p:cNvSpPr>
            <a:spLocks noChangeShapeType="1"/>
          </p:cNvSpPr>
          <p:nvPr/>
        </p:nvSpPr>
        <p:spPr bwMode="auto">
          <a:xfrm flipV="1">
            <a:off x="4724400" y="4953000"/>
            <a:ext cx="0" cy="457200"/>
          </a:xfrm>
          <a:prstGeom prst="line">
            <a:avLst/>
          </a:prstGeom>
          <a:noFill/>
          <a:ln w="158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
        <p:nvSpPr>
          <p:cNvPr id="244927" name="Line 191"/>
          <p:cNvSpPr>
            <a:spLocks noChangeShapeType="1"/>
          </p:cNvSpPr>
          <p:nvPr/>
        </p:nvSpPr>
        <p:spPr bwMode="auto">
          <a:xfrm flipV="1">
            <a:off x="5562600" y="3352800"/>
            <a:ext cx="0" cy="1981200"/>
          </a:xfrm>
          <a:prstGeom prst="line">
            <a:avLst/>
          </a:prstGeom>
          <a:noFill/>
          <a:ln w="158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4928" name="Line 192"/>
          <p:cNvSpPr>
            <a:spLocks noChangeShapeType="1"/>
          </p:cNvSpPr>
          <p:nvPr/>
        </p:nvSpPr>
        <p:spPr bwMode="auto">
          <a:xfrm flipH="1" flipV="1">
            <a:off x="2133600" y="3352800"/>
            <a:ext cx="0" cy="1981200"/>
          </a:xfrm>
          <a:prstGeom prst="line">
            <a:avLst/>
          </a:prstGeom>
          <a:noFill/>
          <a:ln w="158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44929" name="Line 193"/>
          <p:cNvSpPr>
            <a:spLocks noChangeShapeType="1"/>
          </p:cNvSpPr>
          <p:nvPr/>
        </p:nvSpPr>
        <p:spPr bwMode="auto">
          <a:xfrm flipV="1">
            <a:off x="5943600" y="3352800"/>
            <a:ext cx="1066800" cy="1981200"/>
          </a:xfrm>
          <a:prstGeom prst="line">
            <a:avLst/>
          </a:prstGeom>
          <a:noFill/>
          <a:ln w="158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endParaRPr lang="en-US"/>
          </a:p>
        </p:txBody>
      </p:sp>
    </p:spTree>
  </p:cSld>
  <p:clrMapOvr>
    <a:masterClrMapping/>
  </p:clrMapOvr>
  <p:transition xmlns:p14="http://schemas.microsoft.com/office/powerpoint/2010/main"/>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0034" name="Rectangle 2"/>
          <p:cNvSpPr>
            <a:spLocks noGrp="1" noChangeArrowheads="1"/>
          </p:cNvSpPr>
          <p:nvPr>
            <p:ph type="title"/>
          </p:nvPr>
        </p:nvSpPr>
        <p:spPr>
          <a:xfrm>
            <a:off x="668338" y="187325"/>
            <a:ext cx="7772400" cy="727075"/>
          </a:xfrm>
        </p:spPr>
        <p:txBody>
          <a:bodyPr/>
          <a:lstStyle/>
          <a:p>
            <a:r>
              <a:rPr lang="en-US"/>
              <a:t>CAUTION!</a:t>
            </a:r>
          </a:p>
        </p:txBody>
      </p:sp>
      <p:sp>
        <p:nvSpPr>
          <p:cNvPr id="300035" name="Rectangle 3"/>
          <p:cNvSpPr>
            <a:spLocks noGrp="1" noChangeArrowheads="1"/>
          </p:cNvSpPr>
          <p:nvPr>
            <p:ph type="body" idx="1"/>
          </p:nvPr>
        </p:nvSpPr>
        <p:spPr>
          <a:xfrm>
            <a:off x="685800" y="1447800"/>
            <a:ext cx="7772400" cy="4724400"/>
          </a:xfrm>
        </p:spPr>
        <p:txBody>
          <a:bodyPr/>
          <a:lstStyle/>
          <a:p>
            <a:pPr>
              <a:lnSpc>
                <a:spcPct val="90000"/>
              </a:lnSpc>
            </a:pPr>
            <a:r>
              <a:rPr lang="en-US" sz="2200"/>
              <a:t>As you go through an audit and you see links to other systems, you must be careful. </a:t>
            </a:r>
            <a:r>
              <a:rPr lang="en-US" sz="2200">
                <a:solidFill>
                  <a:srgbClr val="B90120"/>
                </a:solidFill>
              </a:rPr>
              <a:t>Make sure you stay within the scope of the audit.</a:t>
            </a:r>
            <a:r>
              <a:rPr lang="en-US" sz="2200"/>
              <a:t> I have seen auditors start to run to other departments to follow up on paperwork and such.</a:t>
            </a:r>
          </a:p>
          <a:p>
            <a:pPr>
              <a:lnSpc>
                <a:spcPct val="90000"/>
              </a:lnSpc>
            </a:pPr>
            <a:endParaRPr lang="en-US" sz="2200"/>
          </a:p>
          <a:p>
            <a:pPr>
              <a:lnSpc>
                <a:spcPct val="90000"/>
              </a:lnSpc>
            </a:pPr>
            <a:r>
              <a:rPr lang="en-US" sz="2200">
                <a:solidFill>
                  <a:srgbClr val="000066"/>
                </a:solidFill>
              </a:rPr>
              <a:t>If the scope of your audit is limited, don</a:t>
            </a:r>
            <a:r>
              <a:rPr lang="ja-JP" altLang="en-US" sz="2200">
                <a:solidFill>
                  <a:srgbClr val="000066"/>
                </a:solidFill>
                <a:latin typeface="Arial"/>
              </a:rPr>
              <a:t>’</a:t>
            </a:r>
            <a:r>
              <a:rPr lang="en-US" sz="2200">
                <a:solidFill>
                  <a:srgbClr val="000066"/>
                </a:solidFill>
              </a:rPr>
              <a:t>t go running around to other departments</a:t>
            </a:r>
            <a:r>
              <a:rPr lang="en-US" sz="2200"/>
              <a:t> with a </a:t>
            </a:r>
            <a:r>
              <a:rPr lang="ja-JP" altLang="en-US" sz="2200">
                <a:latin typeface="Arial"/>
              </a:rPr>
              <a:t>“</a:t>
            </a:r>
            <a:r>
              <a:rPr lang="en-US" sz="2200">
                <a:solidFill>
                  <a:srgbClr val="B90120"/>
                </a:solidFill>
              </a:rPr>
              <a:t>Surprise! We</a:t>
            </a:r>
            <a:r>
              <a:rPr lang="ja-JP" altLang="en-US" sz="2200">
                <a:solidFill>
                  <a:srgbClr val="B90120"/>
                </a:solidFill>
                <a:latin typeface="Arial"/>
              </a:rPr>
              <a:t>’</a:t>
            </a:r>
            <a:r>
              <a:rPr lang="en-US" sz="2200">
                <a:solidFill>
                  <a:srgbClr val="B90120"/>
                </a:solidFill>
              </a:rPr>
              <a:t>re here to check out some of your paperwork to see if it agrees with ….</a:t>
            </a:r>
            <a:r>
              <a:rPr lang="ja-JP" altLang="en-US" sz="2200">
                <a:solidFill>
                  <a:srgbClr val="B90120"/>
                </a:solidFill>
                <a:latin typeface="Arial"/>
              </a:rPr>
              <a:t>”</a:t>
            </a:r>
            <a:r>
              <a:rPr lang="en-US" sz="2200"/>
              <a:t> If you do this you WILL make enemies! If that is your intent, which it sometimes will be, then </a:t>
            </a:r>
            <a:r>
              <a:rPr lang="en-US" sz="2200">
                <a:solidFill>
                  <a:srgbClr val="B90120"/>
                </a:solidFill>
              </a:rPr>
              <a:t>give that department or person advance notice and formally include them in the scope of the audit.</a:t>
            </a:r>
          </a:p>
        </p:txBody>
      </p:sp>
    </p:spTree>
  </p:cSld>
  <p:clrMapOvr>
    <a:masterClrMapping/>
  </p:clrMapOvr>
  <p:timing>
    <p:tnLst>
      <p:par>
        <p:cTn xmlns:p14="http://schemas.microsoft.com/office/powerpoint/2010/mai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8834" name="Rectangle 2"/>
          <p:cNvSpPr>
            <a:spLocks noGrp="1" noChangeArrowheads="1"/>
          </p:cNvSpPr>
          <p:nvPr>
            <p:ph type="title"/>
          </p:nvPr>
        </p:nvSpPr>
        <p:spPr>
          <a:xfrm>
            <a:off x="152400" y="381000"/>
            <a:ext cx="8839200" cy="914400"/>
          </a:xfrm>
          <a:noFill/>
          <a:ln/>
        </p:spPr>
        <p:txBody>
          <a:bodyPr/>
          <a:lstStyle/>
          <a:p>
            <a:r>
              <a:rPr lang="en-US" sz="5400" dirty="0"/>
              <a:t>What is a Process?</a:t>
            </a:r>
          </a:p>
        </p:txBody>
      </p:sp>
      <p:sp>
        <p:nvSpPr>
          <p:cNvPr id="248835" name="Rectangle 3"/>
          <p:cNvSpPr>
            <a:spLocks noChangeArrowheads="1"/>
          </p:cNvSpPr>
          <p:nvPr/>
        </p:nvSpPr>
        <p:spPr bwMode="auto">
          <a:xfrm>
            <a:off x="838200" y="2362200"/>
            <a:ext cx="7772400" cy="3276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8836" name="Rectangle 4"/>
          <p:cNvSpPr>
            <a:spLocks noGrp="1" noChangeArrowheads="1"/>
          </p:cNvSpPr>
          <p:nvPr>
            <p:ph type="body" idx="1"/>
          </p:nvPr>
        </p:nvSpPr>
        <p:spPr>
          <a:xfrm>
            <a:off x="609600" y="1524000"/>
            <a:ext cx="7772400" cy="3595688"/>
          </a:xfrm>
          <a:noFill/>
          <a:ln/>
        </p:spPr>
        <p:txBody>
          <a:bodyPr/>
          <a:lstStyle/>
          <a:p>
            <a:r>
              <a:rPr lang="en-US"/>
              <a:t>A series of operations or steps that results in a product or service.</a:t>
            </a:r>
          </a:p>
          <a:p>
            <a:pPr>
              <a:buFontTx/>
              <a:buNone/>
            </a:pPr>
            <a:endParaRPr lang="en-US"/>
          </a:p>
          <a:p>
            <a:r>
              <a:rPr lang="en-US"/>
              <a:t>A set of causes and conditions that work together to transform inputs into an output.</a:t>
            </a:r>
          </a:p>
        </p:txBody>
      </p:sp>
      <p:pic>
        <p:nvPicPr>
          <p:cNvPr id="248837" name="Picture 5" descr="MCPE01627_000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4114800"/>
            <a:ext cx="2489200" cy="2297113"/>
          </a:xfrm>
          <a:prstGeom prst="rect">
            <a:avLst/>
          </a:prstGeom>
          <a:noFill/>
          <a:extLst>
            <a:ext uri="{909E8E84-426E-40dd-AFC4-6F175D3DCCD1}">
              <a14:hiddenFill xmlns:a14="http://schemas.microsoft.com/office/drawing/2010/main">
                <a:solidFill>
                  <a:srgbClr val="FFFFFF"/>
                </a:solidFill>
              </a14:hiddenFill>
            </a:ext>
          </a:extLst>
        </p:spPr>
      </p:pic>
      <p:sp>
        <p:nvSpPr>
          <p:cNvPr id="248839" name="Text Box 7"/>
          <p:cNvSpPr txBox="1">
            <a:spLocks noChangeArrowheads="1"/>
          </p:cNvSpPr>
          <p:nvPr/>
        </p:nvSpPr>
        <p:spPr bwMode="auto">
          <a:xfrm>
            <a:off x="4648200" y="4572000"/>
            <a:ext cx="3810000" cy="1431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sz="2200"/>
              <a:t>Processes are not a matter of magic or faith: what gets in WILL determine what would be going out.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48836">
                                            <p:txEl>
                                              <p:pRg st="0" end="0"/>
                                            </p:txEl>
                                          </p:spTgt>
                                        </p:tgtEl>
                                        <p:attrNameLst>
                                          <p:attrName>style.visibility</p:attrName>
                                        </p:attrNameLst>
                                      </p:cBhvr>
                                      <p:to>
                                        <p:strVal val="visible"/>
                                      </p:to>
                                    </p:set>
                                    <p:anim calcmode="lin" valueType="num">
                                      <p:cBhvr additive="base">
                                        <p:cTn id="7" dur="500" fill="hold"/>
                                        <p:tgtEl>
                                          <p:spTgt spid="248836">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48836">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8836">
                                            <p:txEl>
                                              <p:pRg st="0" end="0"/>
                                            </p:txEl>
                                          </p:spTgt>
                                        </p:tgtEl>
                                        <p:attrNameLst>
                                          <p:attrName>ppt_c</p:attrName>
                                        </p:attrNameLst>
                                      </p:cBhvr>
                                      <p:to>
                                        <a:srgbClr val="037C03"/>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48836">
                                            <p:txEl>
                                              <p:pRg st="2" end="2"/>
                                            </p:txEl>
                                          </p:spTgt>
                                        </p:tgtEl>
                                        <p:attrNameLst>
                                          <p:attrName>style.visibility</p:attrName>
                                        </p:attrNameLst>
                                      </p:cBhvr>
                                      <p:to>
                                        <p:strVal val="visible"/>
                                      </p:to>
                                    </p:set>
                                    <p:anim calcmode="lin" valueType="num">
                                      <p:cBhvr additive="base">
                                        <p:cTn id="13" dur="500" fill="hold"/>
                                        <p:tgtEl>
                                          <p:spTgt spid="248836">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48836">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48836">
                                            <p:txEl>
                                              <p:pRg st="2" end="2"/>
                                            </p:txEl>
                                          </p:spTgt>
                                        </p:tgtEl>
                                        <p:attrNameLst>
                                          <p:attrName>ppt_c</p:attrName>
                                        </p:attrNameLst>
                                      </p:cBhvr>
                                      <p:to>
                                        <a:srgbClr val="037C03"/>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build="p" autoUpdateAnimBg="0"/>
    </p:bld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0884" name="Rectangle 4"/>
          <p:cNvSpPr>
            <a:spLocks noChangeArrowheads="1"/>
          </p:cNvSpPr>
          <p:nvPr/>
        </p:nvSpPr>
        <p:spPr bwMode="auto">
          <a:xfrm>
            <a:off x="762000" y="1676400"/>
            <a:ext cx="381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lnSpc>
                <a:spcPct val="110000"/>
              </a:lnSpc>
              <a:spcBef>
                <a:spcPct val="20000"/>
              </a:spcBef>
              <a:spcAft>
                <a:spcPct val="20000"/>
              </a:spcAft>
              <a:buClr>
                <a:srgbClr val="FC0128"/>
              </a:buClr>
              <a:buSzPct val="75000"/>
              <a:buFont typeface="Wingdings" charset="0"/>
              <a:buChar char=""/>
            </a:pPr>
            <a:r>
              <a:rPr lang="en-US" sz="2000"/>
              <a:t>Loading ordnance</a:t>
            </a:r>
          </a:p>
          <a:p>
            <a:pPr marL="342900" indent="-342900">
              <a:lnSpc>
                <a:spcPct val="110000"/>
              </a:lnSpc>
              <a:spcBef>
                <a:spcPct val="20000"/>
              </a:spcBef>
              <a:spcAft>
                <a:spcPct val="20000"/>
              </a:spcAft>
              <a:buClr>
                <a:srgbClr val="FC0128"/>
              </a:buClr>
              <a:buSzPct val="75000"/>
              <a:buFont typeface="Wingdings" charset="0"/>
              <a:buChar char=""/>
            </a:pPr>
            <a:r>
              <a:rPr lang="en-US" sz="2000"/>
              <a:t>Dropping anchor</a:t>
            </a:r>
          </a:p>
          <a:p>
            <a:pPr marL="342900" indent="-342900">
              <a:lnSpc>
                <a:spcPct val="110000"/>
              </a:lnSpc>
              <a:spcBef>
                <a:spcPct val="20000"/>
              </a:spcBef>
              <a:spcAft>
                <a:spcPct val="20000"/>
              </a:spcAft>
              <a:buClr>
                <a:srgbClr val="FC0128"/>
              </a:buClr>
              <a:buSzPct val="75000"/>
              <a:buFont typeface="Wingdings" charset="0"/>
              <a:buChar char=""/>
            </a:pPr>
            <a:r>
              <a:rPr lang="en-US" sz="2000"/>
              <a:t>Arranging travel</a:t>
            </a:r>
          </a:p>
          <a:p>
            <a:pPr marL="342900" indent="-342900">
              <a:lnSpc>
                <a:spcPct val="110000"/>
              </a:lnSpc>
              <a:spcBef>
                <a:spcPct val="20000"/>
              </a:spcBef>
              <a:spcAft>
                <a:spcPct val="20000"/>
              </a:spcAft>
              <a:buClr>
                <a:srgbClr val="FC0128"/>
              </a:buClr>
              <a:buSzPct val="75000"/>
              <a:buFont typeface="Wingdings" charset="0"/>
              <a:buChar char=""/>
            </a:pPr>
            <a:r>
              <a:rPr lang="en-US" sz="2000"/>
              <a:t>Preparing a report</a:t>
            </a:r>
          </a:p>
          <a:p>
            <a:pPr marL="342900" indent="-342900">
              <a:lnSpc>
                <a:spcPct val="110000"/>
              </a:lnSpc>
              <a:spcBef>
                <a:spcPct val="20000"/>
              </a:spcBef>
              <a:spcAft>
                <a:spcPct val="20000"/>
              </a:spcAft>
              <a:buClr>
                <a:srgbClr val="FC0128"/>
              </a:buClr>
              <a:buSzPct val="75000"/>
              <a:buFont typeface="Wingdings" charset="0"/>
              <a:buChar char=""/>
            </a:pPr>
            <a:r>
              <a:rPr lang="en-US" sz="2000"/>
              <a:t>Processing payments</a:t>
            </a:r>
          </a:p>
          <a:p>
            <a:pPr marL="342900" indent="-342900">
              <a:lnSpc>
                <a:spcPct val="110000"/>
              </a:lnSpc>
              <a:spcBef>
                <a:spcPct val="20000"/>
              </a:spcBef>
              <a:spcAft>
                <a:spcPct val="20000"/>
              </a:spcAft>
              <a:buClr>
                <a:srgbClr val="FC0128"/>
              </a:buClr>
              <a:buSzPct val="75000"/>
              <a:buFont typeface="Wingdings" charset="0"/>
              <a:buChar char=""/>
            </a:pPr>
            <a:r>
              <a:rPr lang="en-US" sz="2000"/>
              <a:t>Admitting patients</a:t>
            </a:r>
          </a:p>
          <a:p>
            <a:pPr marL="342900" indent="-342900">
              <a:lnSpc>
                <a:spcPct val="110000"/>
              </a:lnSpc>
              <a:spcBef>
                <a:spcPct val="20000"/>
              </a:spcBef>
              <a:spcAft>
                <a:spcPct val="20000"/>
              </a:spcAft>
              <a:buClr>
                <a:srgbClr val="FC0128"/>
              </a:buClr>
              <a:buSzPct val="75000"/>
              <a:buFont typeface="Wingdings" charset="0"/>
              <a:buChar char=""/>
            </a:pPr>
            <a:r>
              <a:rPr lang="en-US" sz="2000"/>
              <a:t>Starting propulsion equipment</a:t>
            </a:r>
          </a:p>
          <a:p>
            <a:pPr marL="342900" indent="-342900">
              <a:lnSpc>
                <a:spcPct val="110000"/>
              </a:lnSpc>
              <a:spcBef>
                <a:spcPct val="20000"/>
              </a:spcBef>
              <a:spcAft>
                <a:spcPct val="20000"/>
              </a:spcAft>
              <a:buClr>
                <a:srgbClr val="FC0128"/>
              </a:buClr>
              <a:buSzPct val="75000"/>
              <a:buFont typeface="Wingdings" charset="0"/>
              <a:buChar char=""/>
            </a:pPr>
            <a:r>
              <a:rPr lang="en-US" sz="2000"/>
              <a:t>Machine Maintenance</a:t>
            </a:r>
          </a:p>
        </p:txBody>
      </p:sp>
      <p:sp>
        <p:nvSpPr>
          <p:cNvPr id="250885" name="Rectangle 5"/>
          <p:cNvSpPr>
            <a:spLocks noChangeArrowheads="1"/>
          </p:cNvSpPr>
          <p:nvPr/>
        </p:nvSpPr>
        <p:spPr bwMode="auto">
          <a:xfrm>
            <a:off x="4648200" y="1676400"/>
            <a:ext cx="3810000" cy="426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lnSpc>
                <a:spcPct val="110000"/>
              </a:lnSpc>
              <a:spcBef>
                <a:spcPct val="20000"/>
              </a:spcBef>
              <a:spcAft>
                <a:spcPct val="20000"/>
              </a:spcAft>
              <a:buClr>
                <a:srgbClr val="FC0128"/>
              </a:buClr>
              <a:buSzPct val="75000"/>
              <a:buFont typeface="Wingdings" charset="0"/>
              <a:buChar char=""/>
            </a:pPr>
            <a:r>
              <a:rPr lang="en-US" sz="2000"/>
              <a:t>Purchasing supplies</a:t>
            </a:r>
          </a:p>
          <a:p>
            <a:pPr marL="342900" indent="-342900">
              <a:lnSpc>
                <a:spcPct val="110000"/>
              </a:lnSpc>
              <a:spcBef>
                <a:spcPct val="20000"/>
              </a:spcBef>
              <a:spcAft>
                <a:spcPct val="20000"/>
              </a:spcAft>
              <a:buClr>
                <a:srgbClr val="FC0128"/>
              </a:buClr>
              <a:buSzPct val="75000"/>
              <a:buFont typeface="Wingdings" charset="0"/>
              <a:buChar char=""/>
            </a:pPr>
            <a:r>
              <a:rPr lang="en-US" sz="2000"/>
              <a:t>Plating metal</a:t>
            </a:r>
          </a:p>
          <a:p>
            <a:pPr marL="342900" indent="-342900">
              <a:lnSpc>
                <a:spcPct val="110000"/>
              </a:lnSpc>
              <a:spcBef>
                <a:spcPct val="20000"/>
              </a:spcBef>
              <a:spcAft>
                <a:spcPct val="20000"/>
              </a:spcAft>
              <a:buClr>
                <a:srgbClr val="FC0128"/>
              </a:buClr>
              <a:buSzPct val="75000"/>
              <a:buFont typeface="Wingdings" charset="0"/>
              <a:buChar char=""/>
            </a:pPr>
            <a:r>
              <a:rPr lang="en-US" sz="2000"/>
              <a:t>Metal Forming</a:t>
            </a:r>
          </a:p>
          <a:p>
            <a:pPr marL="342900" indent="-342900">
              <a:lnSpc>
                <a:spcPct val="110000"/>
              </a:lnSpc>
              <a:spcBef>
                <a:spcPct val="20000"/>
              </a:spcBef>
              <a:spcAft>
                <a:spcPct val="20000"/>
              </a:spcAft>
              <a:buClr>
                <a:srgbClr val="FC0128"/>
              </a:buClr>
              <a:buSzPct val="75000"/>
              <a:buFont typeface="Wingdings" charset="0"/>
              <a:buChar char=""/>
            </a:pPr>
            <a:r>
              <a:rPr lang="en-US" sz="2000"/>
              <a:t>Machining</a:t>
            </a:r>
          </a:p>
          <a:p>
            <a:pPr marL="342900" indent="-342900">
              <a:lnSpc>
                <a:spcPct val="110000"/>
              </a:lnSpc>
              <a:spcBef>
                <a:spcPct val="20000"/>
              </a:spcBef>
              <a:spcAft>
                <a:spcPct val="20000"/>
              </a:spcAft>
              <a:buClr>
                <a:srgbClr val="FC0128"/>
              </a:buClr>
              <a:buSzPct val="75000"/>
              <a:buFont typeface="Wingdings" charset="0"/>
              <a:buChar char=""/>
            </a:pPr>
            <a:r>
              <a:rPr lang="en-US" sz="2000"/>
              <a:t>Training people</a:t>
            </a:r>
          </a:p>
          <a:p>
            <a:pPr marL="342900" indent="-342900">
              <a:lnSpc>
                <a:spcPct val="110000"/>
              </a:lnSpc>
              <a:spcBef>
                <a:spcPct val="20000"/>
              </a:spcBef>
              <a:spcAft>
                <a:spcPct val="20000"/>
              </a:spcAft>
              <a:buClr>
                <a:srgbClr val="FC0128"/>
              </a:buClr>
              <a:buSzPct val="75000"/>
              <a:buFont typeface="Wingdings" charset="0"/>
              <a:buChar char=""/>
            </a:pPr>
            <a:r>
              <a:rPr lang="en-US" sz="2000"/>
              <a:t>Preparing a budget</a:t>
            </a:r>
          </a:p>
          <a:p>
            <a:pPr marL="342900" indent="-342900">
              <a:lnSpc>
                <a:spcPct val="110000"/>
              </a:lnSpc>
              <a:spcBef>
                <a:spcPct val="20000"/>
              </a:spcBef>
              <a:spcAft>
                <a:spcPct val="20000"/>
              </a:spcAft>
              <a:buClr>
                <a:srgbClr val="FC0128"/>
              </a:buClr>
              <a:buSzPct val="75000"/>
              <a:buFont typeface="Wingdings" charset="0"/>
              <a:buChar char=""/>
            </a:pPr>
            <a:r>
              <a:rPr lang="en-US" sz="2000"/>
              <a:t>Transporting hazardous materials</a:t>
            </a:r>
          </a:p>
          <a:p>
            <a:pPr marL="342900" indent="-342900">
              <a:lnSpc>
                <a:spcPct val="110000"/>
              </a:lnSpc>
              <a:spcBef>
                <a:spcPct val="20000"/>
              </a:spcBef>
              <a:spcAft>
                <a:spcPct val="20000"/>
              </a:spcAft>
              <a:buClr>
                <a:srgbClr val="FC0128"/>
              </a:buClr>
              <a:buSzPct val="75000"/>
              <a:buFont typeface="Wingdings" charset="0"/>
              <a:buChar char=""/>
            </a:pPr>
            <a:r>
              <a:rPr lang="en-US" sz="2000"/>
              <a:t>Welding</a:t>
            </a:r>
          </a:p>
        </p:txBody>
      </p:sp>
      <p:sp>
        <p:nvSpPr>
          <p:cNvPr id="250888" name="Rectangle 8"/>
          <p:cNvSpPr>
            <a:spLocks noGrp="1" noChangeArrowheads="1"/>
          </p:cNvSpPr>
          <p:nvPr>
            <p:ph type="title"/>
          </p:nvPr>
        </p:nvSpPr>
        <p:spPr>
          <a:xfrm>
            <a:off x="609600" y="304800"/>
            <a:ext cx="7772400" cy="1143000"/>
          </a:xfrm>
        </p:spPr>
        <p:txBody>
          <a:bodyPr/>
          <a:lstStyle/>
          <a:p>
            <a:r>
              <a:rPr lang="en-US" sz="4000"/>
              <a:t>Examples of Processes in Manufacturing Environment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a:xfrm>
            <a:off x="304800" y="193675"/>
            <a:ext cx="8534400" cy="796925"/>
          </a:xfrm>
          <a:noFill/>
          <a:ln/>
        </p:spPr>
        <p:txBody>
          <a:bodyPr/>
          <a:lstStyle/>
          <a:p>
            <a:r>
              <a:rPr lang="en-US" sz="3600"/>
              <a:t>Quality Through Process Improvement</a:t>
            </a:r>
          </a:p>
        </p:txBody>
      </p:sp>
      <p:grpSp>
        <p:nvGrpSpPr>
          <p:cNvPr id="246787" name="Group 3"/>
          <p:cNvGrpSpPr>
            <a:grpSpLocks/>
          </p:cNvGrpSpPr>
          <p:nvPr/>
        </p:nvGrpSpPr>
        <p:grpSpPr bwMode="auto">
          <a:xfrm>
            <a:off x="1066800" y="1295400"/>
            <a:ext cx="7348538" cy="3781425"/>
            <a:chOff x="673" y="1200"/>
            <a:chExt cx="4629" cy="2382"/>
          </a:xfrm>
        </p:grpSpPr>
        <p:sp>
          <p:nvSpPr>
            <p:cNvPr id="246788" name="Rectangle 4"/>
            <p:cNvSpPr>
              <a:spLocks noChangeArrowheads="1"/>
            </p:cNvSpPr>
            <p:nvPr/>
          </p:nvSpPr>
          <p:spPr bwMode="auto">
            <a:xfrm>
              <a:off x="4437" y="2053"/>
              <a:ext cx="819" cy="2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1900" b="1"/>
                <a:t>Customer</a:t>
              </a:r>
            </a:p>
          </p:txBody>
        </p:sp>
        <p:sp>
          <p:nvSpPr>
            <p:cNvPr id="246789" name="Rectangle 5"/>
            <p:cNvSpPr>
              <a:spLocks noChangeArrowheads="1"/>
            </p:cNvSpPr>
            <p:nvPr/>
          </p:nvSpPr>
          <p:spPr bwMode="auto">
            <a:xfrm>
              <a:off x="3136" y="1888"/>
              <a:ext cx="880" cy="496"/>
            </a:xfrm>
            <a:prstGeom prst="rect">
              <a:avLst/>
            </a:prstGeom>
            <a:noFill/>
            <a:ln w="508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790" name="Freeform 6"/>
            <p:cNvSpPr>
              <a:spLocks/>
            </p:cNvSpPr>
            <p:nvPr/>
          </p:nvSpPr>
          <p:spPr bwMode="auto">
            <a:xfrm>
              <a:off x="2959" y="2101"/>
              <a:ext cx="185" cy="137"/>
            </a:xfrm>
            <a:custGeom>
              <a:avLst/>
              <a:gdLst>
                <a:gd name="T0" fmla="*/ 0 w 185"/>
                <a:gd name="T1" fmla="*/ 0 h 137"/>
                <a:gd name="T2" fmla="*/ 184 w 185"/>
                <a:gd name="T3" fmla="*/ 68 h 137"/>
                <a:gd name="T4" fmla="*/ 0 w 185"/>
                <a:gd name="T5" fmla="*/ 136 h 137"/>
                <a:gd name="T6" fmla="*/ 0 w 185"/>
                <a:gd name="T7" fmla="*/ 0 h 137"/>
              </a:gdLst>
              <a:ahLst/>
              <a:cxnLst>
                <a:cxn ang="0">
                  <a:pos x="T0" y="T1"/>
                </a:cxn>
                <a:cxn ang="0">
                  <a:pos x="T2" y="T3"/>
                </a:cxn>
                <a:cxn ang="0">
                  <a:pos x="T4" y="T5"/>
                </a:cxn>
                <a:cxn ang="0">
                  <a:pos x="T6" y="T7"/>
                </a:cxn>
              </a:cxnLst>
              <a:rect l="0" t="0" r="r" b="b"/>
              <a:pathLst>
                <a:path w="185" h="137">
                  <a:moveTo>
                    <a:pt x="0" y="0"/>
                  </a:moveTo>
                  <a:lnTo>
                    <a:pt x="184" y="68"/>
                  </a:lnTo>
                  <a:lnTo>
                    <a:pt x="0" y="136"/>
                  </a:lnTo>
                  <a:lnTo>
                    <a:pt x="0" y="0"/>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791" name="Line 7"/>
            <p:cNvSpPr>
              <a:spLocks noChangeShapeType="1"/>
            </p:cNvSpPr>
            <p:nvPr/>
          </p:nvSpPr>
          <p:spPr bwMode="auto">
            <a:xfrm>
              <a:off x="4223" y="2161"/>
              <a:ext cx="158"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792" name="Freeform 8"/>
            <p:cNvSpPr>
              <a:spLocks/>
            </p:cNvSpPr>
            <p:nvPr/>
          </p:nvSpPr>
          <p:spPr bwMode="auto">
            <a:xfrm>
              <a:off x="4227" y="2094"/>
              <a:ext cx="186" cy="136"/>
            </a:xfrm>
            <a:custGeom>
              <a:avLst/>
              <a:gdLst>
                <a:gd name="T0" fmla="*/ 0 w 186"/>
                <a:gd name="T1" fmla="*/ 0 h 136"/>
                <a:gd name="T2" fmla="*/ 185 w 186"/>
                <a:gd name="T3" fmla="*/ 67 h 136"/>
                <a:gd name="T4" fmla="*/ 0 w 186"/>
                <a:gd name="T5" fmla="*/ 135 h 136"/>
                <a:gd name="T6" fmla="*/ 0 w 186"/>
                <a:gd name="T7" fmla="*/ 0 h 136"/>
              </a:gdLst>
              <a:ahLst/>
              <a:cxnLst>
                <a:cxn ang="0">
                  <a:pos x="T0" y="T1"/>
                </a:cxn>
                <a:cxn ang="0">
                  <a:pos x="T2" y="T3"/>
                </a:cxn>
                <a:cxn ang="0">
                  <a:pos x="T4" y="T5"/>
                </a:cxn>
                <a:cxn ang="0">
                  <a:pos x="T6" y="T7"/>
                </a:cxn>
              </a:cxnLst>
              <a:rect l="0" t="0" r="r" b="b"/>
              <a:pathLst>
                <a:path w="186" h="136">
                  <a:moveTo>
                    <a:pt x="0" y="0"/>
                  </a:moveTo>
                  <a:lnTo>
                    <a:pt x="185" y="67"/>
                  </a:lnTo>
                  <a:lnTo>
                    <a:pt x="0" y="135"/>
                  </a:lnTo>
                  <a:lnTo>
                    <a:pt x="0" y="0"/>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793" name="Line 9"/>
            <p:cNvSpPr>
              <a:spLocks noChangeShapeType="1"/>
            </p:cNvSpPr>
            <p:nvPr/>
          </p:nvSpPr>
          <p:spPr bwMode="auto">
            <a:xfrm flipH="1">
              <a:off x="777" y="2160"/>
              <a:ext cx="2247" cy="2"/>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794" name="Rectangle 10"/>
            <p:cNvSpPr>
              <a:spLocks noChangeArrowheads="1"/>
            </p:cNvSpPr>
            <p:nvPr/>
          </p:nvSpPr>
          <p:spPr bwMode="auto">
            <a:xfrm>
              <a:off x="2511" y="3076"/>
              <a:ext cx="1440"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b="1" i="1">
                  <a:solidFill>
                    <a:srgbClr val="000000"/>
                  </a:solidFill>
                </a:rPr>
                <a:t>Customer Feedback   </a:t>
              </a:r>
            </a:p>
          </p:txBody>
        </p:sp>
        <p:sp>
          <p:nvSpPr>
            <p:cNvPr id="246795" name="Rectangle 11"/>
            <p:cNvSpPr>
              <a:spLocks noChangeArrowheads="1"/>
            </p:cNvSpPr>
            <p:nvPr/>
          </p:nvSpPr>
          <p:spPr bwMode="auto">
            <a:xfrm>
              <a:off x="4859" y="3286"/>
              <a:ext cx="443" cy="2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2500" b="1">
                  <a:solidFill>
                    <a:srgbClr val="000000"/>
                  </a:solidFill>
                </a:rPr>
                <a:t>      </a:t>
              </a:r>
            </a:p>
          </p:txBody>
        </p:sp>
        <p:sp>
          <p:nvSpPr>
            <p:cNvPr id="246796" name="Line 12"/>
            <p:cNvSpPr>
              <a:spLocks noChangeShapeType="1"/>
            </p:cNvSpPr>
            <p:nvPr/>
          </p:nvSpPr>
          <p:spPr bwMode="auto">
            <a:xfrm flipV="1">
              <a:off x="1605" y="3233"/>
              <a:ext cx="0" cy="1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797" name="Rectangle 13"/>
            <p:cNvSpPr>
              <a:spLocks noChangeArrowheads="1"/>
            </p:cNvSpPr>
            <p:nvPr/>
          </p:nvSpPr>
          <p:spPr bwMode="auto">
            <a:xfrm>
              <a:off x="3142" y="1941"/>
              <a:ext cx="878" cy="4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algn="ctr" defTabSz="825500"/>
              <a:r>
                <a:rPr lang="en-US" sz="1900" b="1">
                  <a:solidFill>
                    <a:srgbClr val="000000"/>
                  </a:solidFill>
                </a:rPr>
                <a:t>Product or</a:t>
              </a:r>
            </a:p>
            <a:p>
              <a:pPr algn="ctr" defTabSz="825500"/>
              <a:r>
                <a:rPr lang="en-US" sz="1900" b="1">
                  <a:solidFill>
                    <a:srgbClr val="000000"/>
                  </a:solidFill>
                </a:rPr>
                <a:t> Service</a:t>
              </a:r>
            </a:p>
          </p:txBody>
        </p:sp>
        <p:sp>
          <p:nvSpPr>
            <p:cNvPr id="246798" name="Line 14"/>
            <p:cNvSpPr>
              <a:spLocks noChangeShapeType="1"/>
            </p:cNvSpPr>
            <p:nvPr/>
          </p:nvSpPr>
          <p:spPr bwMode="auto">
            <a:xfrm>
              <a:off x="4048" y="2160"/>
              <a:ext cx="160" cy="0"/>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799" name="Line 15"/>
            <p:cNvSpPr>
              <a:spLocks noChangeShapeType="1"/>
            </p:cNvSpPr>
            <p:nvPr/>
          </p:nvSpPr>
          <p:spPr bwMode="auto">
            <a:xfrm>
              <a:off x="1605" y="2942"/>
              <a:ext cx="0" cy="292"/>
            </a:xfrm>
            <a:prstGeom prst="line">
              <a:avLst/>
            </a:prstGeom>
            <a:noFill/>
            <a:ln w="25400">
              <a:solidFill>
                <a:srgbClr val="000000"/>
              </a:solidFill>
              <a:prstDash val="lgDash"/>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0" name="Line 16"/>
            <p:cNvSpPr>
              <a:spLocks noChangeShapeType="1"/>
            </p:cNvSpPr>
            <p:nvPr/>
          </p:nvSpPr>
          <p:spPr bwMode="auto">
            <a:xfrm>
              <a:off x="1610" y="3274"/>
              <a:ext cx="3179" cy="0"/>
            </a:xfrm>
            <a:prstGeom prst="line">
              <a:avLst/>
            </a:prstGeom>
            <a:noFill/>
            <a:ln w="25400">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1" name="Line 17"/>
            <p:cNvSpPr>
              <a:spLocks noChangeShapeType="1"/>
            </p:cNvSpPr>
            <p:nvPr/>
          </p:nvSpPr>
          <p:spPr bwMode="auto">
            <a:xfrm>
              <a:off x="4800" y="2427"/>
              <a:ext cx="3" cy="814"/>
            </a:xfrm>
            <a:prstGeom prst="line">
              <a:avLst/>
            </a:prstGeom>
            <a:noFill/>
            <a:ln w="25400">
              <a:solidFill>
                <a:srgbClr val="000000"/>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46802" name="Group 18"/>
            <p:cNvGrpSpPr>
              <a:grpSpLocks/>
            </p:cNvGrpSpPr>
            <p:nvPr/>
          </p:nvGrpSpPr>
          <p:grpSpPr bwMode="auto">
            <a:xfrm>
              <a:off x="673" y="1492"/>
              <a:ext cx="2044" cy="1400"/>
              <a:chOff x="673" y="1732"/>
              <a:chExt cx="2044" cy="1400"/>
            </a:xfrm>
          </p:grpSpPr>
          <p:sp>
            <p:nvSpPr>
              <p:cNvPr id="246803" name="Rectangle 19"/>
              <p:cNvSpPr>
                <a:spLocks noChangeArrowheads="1"/>
              </p:cNvSpPr>
              <p:nvPr/>
            </p:nvSpPr>
            <p:spPr bwMode="auto">
              <a:xfrm>
                <a:off x="673" y="1732"/>
                <a:ext cx="2044" cy="1400"/>
              </a:xfrm>
              <a:prstGeom prst="rect">
                <a:avLst/>
              </a:prstGeom>
              <a:noFill/>
              <a:ln w="508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4" name="Line 20"/>
              <p:cNvSpPr>
                <a:spLocks noChangeShapeType="1"/>
              </p:cNvSpPr>
              <p:nvPr/>
            </p:nvSpPr>
            <p:spPr bwMode="auto">
              <a:xfrm>
                <a:off x="1844" y="1947"/>
                <a:ext cx="361" cy="435"/>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5" name="Line 21"/>
              <p:cNvSpPr>
                <a:spLocks noChangeShapeType="1"/>
              </p:cNvSpPr>
              <p:nvPr/>
            </p:nvSpPr>
            <p:spPr bwMode="auto">
              <a:xfrm flipV="1">
                <a:off x="2254" y="2398"/>
                <a:ext cx="361" cy="468"/>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6" name="Line 22"/>
              <p:cNvSpPr>
                <a:spLocks noChangeShapeType="1"/>
              </p:cNvSpPr>
              <p:nvPr/>
            </p:nvSpPr>
            <p:spPr bwMode="auto">
              <a:xfrm>
                <a:off x="1126" y="1945"/>
                <a:ext cx="361" cy="435"/>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7" name="Line 23"/>
              <p:cNvSpPr>
                <a:spLocks noChangeShapeType="1"/>
              </p:cNvSpPr>
              <p:nvPr/>
            </p:nvSpPr>
            <p:spPr bwMode="auto">
              <a:xfrm flipV="1">
                <a:off x="875" y="2396"/>
                <a:ext cx="361" cy="468"/>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08" name="Rectangle 24"/>
              <p:cNvSpPr>
                <a:spLocks noChangeArrowheads="1"/>
              </p:cNvSpPr>
              <p:nvPr/>
            </p:nvSpPr>
            <p:spPr bwMode="auto">
              <a:xfrm>
                <a:off x="745" y="1749"/>
                <a:ext cx="657"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1500" b="1" i="1">
                    <a:solidFill>
                      <a:srgbClr val="0000FF"/>
                    </a:solidFill>
                  </a:rPr>
                  <a:t>Machines</a:t>
                </a:r>
              </a:p>
            </p:txBody>
          </p:sp>
          <p:sp>
            <p:nvSpPr>
              <p:cNvPr id="246809" name="Rectangle 25"/>
              <p:cNvSpPr>
                <a:spLocks noChangeArrowheads="1"/>
              </p:cNvSpPr>
              <p:nvPr/>
            </p:nvSpPr>
            <p:spPr bwMode="auto">
              <a:xfrm>
                <a:off x="1580" y="1749"/>
                <a:ext cx="60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1500" b="1" i="1">
                    <a:solidFill>
                      <a:srgbClr val="FF0000"/>
                    </a:solidFill>
                  </a:rPr>
                  <a:t>Methods</a:t>
                </a:r>
              </a:p>
            </p:txBody>
          </p:sp>
          <p:sp>
            <p:nvSpPr>
              <p:cNvPr id="246810" name="Rectangle 26"/>
              <p:cNvSpPr>
                <a:spLocks noChangeArrowheads="1"/>
              </p:cNvSpPr>
              <p:nvPr/>
            </p:nvSpPr>
            <p:spPr bwMode="auto">
              <a:xfrm>
                <a:off x="1279" y="2900"/>
                <a:ext cx="564"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1500" b="1" i="1">
                    <a:solidFill>
                      <a:srgbClr val="000000"/>
                    </a:solidFill>
                  </a:rPr>
                  <a:t>Material</a:t>
                </a:r>
              </a:p>
            </p:txBody>
          </p:sp>
          <p:sp>
            <p:nvSpPr>
              <p:cNvPr id="246811" name="Rectangle 27"/>
              <p:cNvSpPr>
                <a:spLocks noChangeArrowheads="1"/>
              </p:cNvSpPr>
              <p:nvPr/>
            </p:nvSpPr>
            <p:spPr bwMode="auto">
              <a:xfrm>
                <a:off x="688" y="2898"/>
                <a:ext cx="50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1500" b="1" i="1">
                    <a:solidFill>
                      <a:srgbClr val="FF0080"/>
                    </a:solidFill>
                  </a:rPr>
                  <a:t>People</a:t>
                </a:r>
              </a:p>
            </p:txBody>
          </p:sp>
          <p:sp>
            <p:nvSpPr>
              <p:cNvPr id="246812" name="Rectangle 28"/>
              <p:cNvSpPr>
                <a:spLocks noChangeArrowheads="1"/>
              </p:cNvSpPr>
              <p:nvPr/>
            </p:nvSpPr>
            <p:spPr bwMode="auto">
              <a:xfrm>
                <a:off x="1847" y="2895"/>
                <a:ext cx="843" cy="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87312" tIns="44450" rIns="87312" bIns="44450">
                <a:spAutoFit/>
              </a:bodyPr>
              <a:lstStyle/>
              <a:p>
                <a:pPr defTabSz="825500"/>
                <a:r>
                  <a:rPr lang="en-US" sz="1500" b="1" i="1">
                    <a:solidFill>
                      <a:srgbClr val="005400"/>
                    </a:solidFill>
                  </a:rPr>
                  <a:t>Environment</a:t>
                </a:r>
              </a:p>
            </p:txBody>
          </p:sp>
          <p:sp>
            <p:nvSpPr>
              <p:cNvPr id="246813" name="Line 29"/>
              <p:cNvSpPr>
                <a:spLocks noChangeShapeType="1"/>
              </p:cNvSpPr>
              <p:nvPr/>
            </p:nvSpPr>
            <p:spPr bwMode="auto">
              <a:xfrm flipV="1">
                <a:off x="1537" y="2412"/>
                <a:ext cx="360" cy="467"/>
              </a:xfrm>
              <a:prstGeom prst="line">
                <a:avLst/>
              </a:prstGeom>
              <a:noFill/>
              <a:ln w="508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14" name="Freeform 30"/>
              <p:cNvSpPr>
                <a:spLocks/>
              </p:cNvSpPr>
              <p:nvPr/>
            </p:nvSpPr>
            <p:spPr bwMode="auto">
              <a:xfrm>
                <a:off x="1319" y="2203"/>
                <a:ext cx="164" cy="190"/>
              </a:xfrm>
              <a:custGeom>
                <a:avLst/>
                <a:gdLst>
                  <a:gd name="T0" fmla="*/ 112 w 164"/>
                  <a:gd name="T1" fmla="*/ 0 h 190"/>
                  <a:gd name="T2" fmla="*/ 163 w 164"/>
                  <a:gd name="T3" fmla="*/ 189 h 190"/>
                  <a:gd name="T4" fmla="*/ 0 w 164"/>
                  <a:gd name="T5" fmla="*/ 78 h 190"/>
                  <a:gd name="T6" fmla="*/ 112 w 164"/>
                  <a:gd name="T7" fmla="*/ 0 h 190"/>
                </a:gdLst>
                <a:ahLst/>
                <a:cxnLst>
                  <a:cxn ang="0">
                    <a:pos x="T0" y="T1"/>
                  </a:cxn>
                  <a:cxn ang="0">
                    <a:pos x="T2" y="T3"/>
                  </a:cxn>
                  <a:cxn ang="0">
                    <a:pos x="T4" y="T5"/>
                  </a:cxn>
                  <a:cxn ang="0">
                    <a:pos x="T6" y="T7"/>
                  </a:cxn>
                </a:cxnLst>
                <a:rect l="0" t="0" r="r" b="b"/>
                <a:pathLst>
                  <a:path w="164" h="190">
                    <a:moveTo>
                      <a:pt x="112" y="0"/>
                    </a:moveTo>
                    <a:lnTo>
                      <a:pt x="163" y="189"/>
                    </a:lnTo>
                    <a:lnTo>
                      <a:pt x="0" y="78"/>
                    </a:lnTo>
                    <a:lnTo>
                      <a:pt x="112" y="0"/>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815" name="Freeform 31"/>
              <p:cNvSpPr>
                <a:spLocks/>
              </p:cNvSpPr>
              <p:nvPr/>
            </p:nvSpPr>
            <p:spPr bwMode="auto">
              <a:xfrm>
                <a:off x="2037" y="2192"/>
                <a:ext cx="164" cy="189"/>
              </a:xfrm>
              <a:custGeom>
                <a:avLst/>
                <a:gdLst>
                  <a:gd name="T0" fmla="*/ 112 w 164"/>
                  <a:gd name="T1" fmla="*/ 0 h 189"/>
                  <a:gd name="T2" fmla="*/ 163 w 164"/>
                  <a:gd name="T3" fmla="*/ 188 h 189"/>
                  <a:gd name="T4" fmla="*/ 0 w 164"/>
                  <a:gd name="T5" fmla="*/ 78 h 189"/>
                  <a:gd name="T6" fmla="*/ 112 w 164"/>
                  <a:gd name="T7" fmla="*/ 0 h 189"/>
                </a:gdLst>
                <a:ahLst/>
                <a:cxnLst>
                  <a:cxn ang="0">
                    <a:pos x="T0" y="T1"/>
                  </a:cxn>
                  <a:cxn ang="0">
                    <a:pos x="T2" y="T3"/>
                  </a:cxn>
                  <a:cxn ang="0">
                    <a:pos x="T4" y="T5"/>
                  </a:cxn>
                  <a:cxn ang="0">
                    <a:pos x="T6" y="T7"/>
                  </a:cxn>
                </a:cxnLst>
                <a:rect l="0" t="0" r="r" b="b"/>
                <a:pathLst>
                  <a:path w="164" h="189">
                    <a:moveTo>
                      <a:pt x="112" y="0"/>
                    </a:moveTo>
                    <a:lnTo>
                      <a:pt x="163" y="188"/>
                    </a:lnTo>
                    <a:lnTo>
                      <a:pt x="0" y="78"/>
                    </a:lnTo>
                    <a:lnTo>
                      <a:pt x="112" y="0"/>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816" name="Freeform 32"/>
              <p:cNvSpPr>
                <a:spLocks/>
              </p:cNvSpPr>
              <p:nvPr/>
            </p:nvSpPr>
            <p:spPr bwMode="auto">
              <a:xfrm>
                <a:off x="1065" y="2427"/>
                <a:ext cx="165" cy="188"/>
              </a:xfrm>
              <a:custGeom>
                <a:avLst/>
                <a:gdLst>
                  <a:gd name="T0" fmla="*/ 0 w 165"/>
                  <a:gd name="T1" fmla="*/ 105 h 188"/>
                  <a:gd name="T2" fmla="*/ 164 w 165"/>
                  <a:gd name="T3" fmla="*/ 0 h 188"/>
                  <a:gd name="T4" fmla="*/ 108 w 165"/>
                  <a:gd name="T5" fmla="*/ 187 h 188"/>
                  <a:gd name="T6" fmla="*/ 0 w 165"/>
                  <a:gd name="T7" fmla="*/ 105 h 188"/>
                </a:gdLst>
                <a:ahLst/>
                <a:cxnLst>
                  <a:cxn ang="0">
                    <a:pos x="T0" y="T1"/>
                  </a:cxn>
                  <a:cxn ang="0">
                    <a:pos x="T2" y="T3"/>
                  </a:cxn>
                  <a:cxn ang="0">
                    <a:pos x="T4" y="T5"/>
                  </a:cxn>
                  <a:cxn ang="0">
                    <a:pos x="T6" y="T7"/>
                  </a:cxn>
                </a:cxnLst>
                <a:rect l="0" t="0" r="r" b="b"/>
                <a:pathLst>
                  <a:path w="165" h="188">
                    <a:moveTo>
                      <a:pt x="0" y="105"/>
                    </a:moveTo>
                    <a:lnTo>
                      <a:pt x="164" y="0"/>
                    </a:lnTo>
                    <a:lnTo>
                      <a:pt x="108" y="187"/>
                    </a:lnTo>
                    <a:lnTo>
                      <a:pt x="0" y="105"/>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817" name="Freeform 33"/>
              <p:cNvSpPr>
                <a:spLocks/>
              </p:cNvSpPr>
              <p:nvPr/>
            </p:nvSpPr>
            <p:spPr bwMode="auto">
              <a:xfrm>
                <a:off x="1737" y="2415"/>
                <a:ext cx="166" cy="188"/>
              </a:xfrm>
              <a:custGeom>
                <a:avLst/>
                <a:gdLst>
                  <a:gd name="T0" fmla="*/ 0 w 166"/>
                  <a:gd name="T1" fmla="*/ 105 h 188"/>
                  <a:gd name="T2" fmla="*/ 165 w 166"/>
                  <a:gd name="T3" fmla="*/ 0 h 188"/>
                  <a:gd name="T4" fmla="*/ 109 w 166"/>
                  <a:gd name="T5" fmla="*/ 187 h 188"/>
                  <a:gd name="T6" fmla="*/ 0 w 166"/>
                  <a:gd name="T7" fmla="*/ 105 h 188"/>
                </a:gdLst>
                <a:ahLst/>
                <a:cxnLst>
                  <a:cxn ang="0">
                    <a:pos x="T0" y="T1"/>
                  </a:cxn>
                  <a:cxn ang="0">
                    <a:pos x="T2" y="T3"/>
                  </a:cxn>
                  <a:cxn ang="0">
                    <a:pos x="T4" y="T5"/>
                  </a:cxn>
                  <a:cxn ang="0">
                    <a:pos x="T6" y="T7"/>
                  </a:cxn>
                </a:cxnLst>
                <a:rect l="0" t="0" r="r" b="b"/>
                <a:pathLst>
                  <a:path w="166" h="188">
                    <a:moveTo>
                      <a:pt x="0" y="105"/>
                    </a:moveTo>
                    <a:lnTo>
                      <a:pt x="165" y="0"/>
                    </a:lnTo>
                    <a:lnTo>
                      <a:pt x="109" y="187"/>
                    </a:lnTo>
                    <a:lnTo>
                      <a:pt x="0" y="105"/>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46818" name="Freeform 34"/>
              <p:cNvSpPr>
                <a:spLocks/>
              </p:cNvSpPr>
              <p:nvPr/>
            </p:nvSpPr>
            <p:spPr bwMode="auto">
              <a:xfrm>
                <a:off x="2456" y="2404"/>
                <a:ext cx="165" cy="188"/>
              </a:xfrm>
              <a:custGeom>
                <a:avLst/>
                <a:gdLst>
                  <a:gd name="T0" fmla="*/ 0 w 165"/>
                  <a:gd name="T1" fmla="*/ 105 h 188"/>
                  <a:gd name="T2" fmla="*/ 164 w 165"/>
                  <a:gd name="T3" fmla="*/ 0 h 188"/>
                  <a:gd name="T4" fmla="*/ 108 w 165"/>
                  <a:gd name="T5" fmla="*/ 187 h 188"/>
                  <a:gd name="T6" fmla="*/ 0 w 165"/>
                  <a:gd name="T7" fmla="*/ 105 h 188"/>
                </a:gdLst>
                <a:ahLst/>
                <a:cxnLst>
                  <a:cxn ang="0">
                    <a:pos x="T0" y="T1"/>
                  </a:cxn>
                  <a:cxn ang="0">
                    <a:pos x="T2" y="T3"/>
                  </a:cxn>
                  <a:cxn ang="0">
                    <a:pos x="T4" y="T5"/>
                  </a:cxn>
                  <a:cxn ang="0">
                    <a:pos x="T6" y="T7"/>
                  </a:cxn>
                </a:cxnLst>
                <a:rect l="0" t="0" r="r" b="b"/>
                <a:pathLst>
                  <a:path w="165" h="188">
                    <a:moveTo>
                      <a:pt x="0" y="105"/>
                    </a:moveTo>
                    <a:lnTo>
                      <a:pt x="164" y="0"/>
                    </a:lnTo>
                    <a:lnTo>
                      <a:pt x="108" y="187"/>
                    </a:lnTo>
                    <a:lnTo>
                      <a:pt x="0" y="105"/>
                    </a:lnTo>
                  </a:path>
                </a:pathLst>
              </a:custGeom>
              <a:solidFill>
                <a:srgbClr val="000000"/>
              </a:solidFill>
              <a:ln w="508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46819" name="Line 35"/>
            <p:cNvSpPr>
              <a:spLocks noChangeShapeType="1"/>
            </p:cNvSpPr>
            <p:nvPr/>
          </p:nvSpPr>
          <p:spPr bwMode="auto">
            <a:xfrm flipV="1">
              <a:off x="2784" y="1200"/>
              <a:ext cx="0" cy="960"/>
            </a:xfrm>
            <a:prstGeom prst="line">
              <a:avLst/>
            </a:prstGeom>
            <a:noFill/>
            <a:ln w="254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20" name="Line 36"/>
            <p:cNvSpPr>
              <a:spLocks noChangeShapeType="1"/>
            </p:cNvSpPr>
            <p:nvPr/>
          </p:nvSpPr>
          <p:spPr bwMode="auto">
            <a:xfrm flipH="1">
              <a:off x="1536" y="1200"/>
              <a:ext cx="1248" cy="0"/>
            </a:xfrm>
            <a:prstGeom prst="line">
              <a:avLst/>
            </a:prstGeom>
            <a:noFill/>
            <a:ln w="25400">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21" name="Line 37"/>
            <p:cNvSpPr>
              <a:spLocks noChangeShapeType="1"/>
            </p:cNvSpPr>
            <p:nvPr/>
          </p:nvSpPr>
          <p:spPr bwMode="auto">
            <a:xfrm>
              <a:off x="1536" y="1208"/>
              <a:ext cx="0" cy="272"/>
            </a:xfrm>
            <a:prstGeom prst="line">
              <a:avLst/>
            </a:prstGeom>
            <a:noFill/>
            <a:ln w="25400">
              <a:solidFill>
                <a:schemeClr val="tx1"/>
              </a:solidFill>
              <a:prstDash val="lgDash"/>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46822" name="Rectangle 38"/>
            <p:cNvSpPr>
              <a:spLocks noChangeArrowheads="1"/>
            </p:cNvSpPr>
            <p:nvPr/>
          </p:nvSpPr>
          <p:spPr bwMode="auto">
            <a:xfrm>
              <a:off x="1641" y="1215"/>
              <a:ext cx="1042"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400" i="1"/>
                <a:t>Process Feedback</a:t>
              </a:r>
            </a:p>
          </p:txBody>
        </p:sp>
        <p:sp>
          <p:nvSpPr>
            <p:cNvPr id="246823" name="Rectangle 39"/>
            <p:cNvSpPr>
              <a:spLocks noChangeArrowheads="1"/>
            </p:cNvSpPr>
            <p:nvPr/>
          </p:nvSpPr>
          <p:spPr bwMode="auto">
            <a:xfrm>
              <a:off x="4415" y="1921"/>
              <a:ext cx="849" cy="485"/>
            </a:xfrm>
            <a:prstGeom prst="rect">
              <a:avLst/>
            </a:prstGeom>
            <a:noFill/>
            <a:ln w="508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46824" name="Text Box 40"/>
          <p:cNvSpPr txBox="1">
            <a:spLocks noChangeArrowheads="1"/>
          </p:cNvSpPr>
          <p:nvPr/>
        </p:nvSpPr>
        <p:spPr bwMode="auto">
          <a:xfrm>
            <a:off x="533400" y="5257800"/>
            <a:ext cx="8077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800" b="1">
                <a:solidFill>
                  <a:srgbClr val="00279F"/>
                </a:solidFill>
              </a:rPr>
              <a:t>Feedback is a cornerstone, so to speak, of ISO 9001. The implication throughout the standard is that you will manage with data. When auditing, make sure you consider this.</a:t>
            </a:r>
          </a:p>
        </p:txBody>
      </p:sp>
    </p:spTree>
  </p:cSld>
  <p:clrMapOvr>
    <a:masterClrMapping/>
  </p:clrMapOvr>
  <p:transition xmlns:p14="http://schemas.microsoft.com/office/powerpoint/2010/main"/>
</p:sld>
</file>

<file path=ppt/slides/slide10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52930" name="Rectangle 2"/>
          <p:cNvSpPr>
            <a:spLocks noGrp="1" noChangeArrowheads="1"/>
          </p:cNvSpPr>
          <p:nvPr>
            <p:ph type="title"/>
          </p:nvPr>
        </p:nvSpPr>
        <p:spPr>
          <a:xfrm>
            <a:off x="152400" y="152400"/>
            <a:ext cx="8839200" cy="762000"/>
          </a:xfrm>
          <a:noFill/>
          <a:ln/>
        </p:spPr>
        <p:txBody>
          <a:bodyPr/>
          <a:lstStyle/>
          <a:p>
            <a:r>
              <a:rPr lang="en-US" sz="4000" dirty="0"/>
              <a:t>Significant and Critical Processes</a:t>
            </a:r>
          </a:p>
        </p:txBody>
      </p:sp>
      <p:sp>
        <p:nvSpPr>
          <p:cNvPr id="252931" name="Rectangle 3"/>
          <p:cNvSpPr>
            <a:spLocks noChangeArrowheads="1"/>
          </p:cNvSpPr>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52932" name="Rectangle 4"/>
          <p:cNvSpPr>
            <a:spLocks noGrp="1" noChangeArrowheads="1"/>
          </p:cNvSpPr>
          <p:nvPr>
            <p:ph type="body" idx="1"/>
          </p:nvPr>
        </p:nvSpPr>
        <p:spPr>
          <a:xfrm>
            <a:off x="685800" y="1362075"/>
            <a:ext cx="7772400" cy="4733925"/>
          </a:xfrm>
          <a:noFill/>
          <a:ln/>
        </p:spPr>
        <p:txBody>
          <a:bodyPr/>
          <a:lstStyle/>
          <a:p>
            <a:r>
              <a:rPr lang="en-US" sz="2400">
                <a:solidFill>
                  <a:srgbClr val="790015"/>
                </a:solidFill>
              </a:rPr>
              <a:t>Significant</a:t>
            </a:r>
            <a:r>
              <a:rPr lang="en-US" sz="2400"/>
              <a:t> Processes</a:t>
            </a:r>
          </a:p>
          <a:p>
            <a:pPr lvl="1"/>
            <a:r>
              <a:rPr lang="en-US" sz="2000"/>
              <a:t>Are processes by which the mission-essential work of the organization is accomplished.</a:t>
            </a:r>
          </a:p>
          <a:p>
            <a:pPr lvl="1"/>
            <a:r>
              <a:rPr lang="en-US" sz="2000"/>
              <a:t>Contribute directly to meeting the needs and requirements of customers.</a:t>
            </a:r>
          </a:p>
          <a:p>
            <a:pPr lvl="1"/>
            <a:r>
              <a:rPr lang="en-US" sz="2000"/>
              <a:t>Can be traced from output (to external customer) back to input (to the organization).</a:t>
            </a:r>
          </a:p>
          <a:p>
            <a:pPr lvl="1"/>
            <a:endParaRPr lang="en-US" sz="2000"/>
          </a:p>
          <a:p>
            <a:r>
              <a:rPr lang="en-US" sz="2400">
                <a:solidFill>
                  <a:srgbClr val="790015"/>
                </a:solidFill>
              </a:rPr>
              <a:t>Critical</a:t>
            </a:r>
            <a:r>
              <a:rPr lang="en-US" sz="2400"/>
              <a:t> Processes</a:t>
            </a:r>
          </a:p>
          <a:p>
            <a:pPr lvl="1"/>
            <a:r>
              <a:rPr lang="en-US" sz="2000"/>
              <a:t>A stage within a significant process.</a:t>
            </a:r>
          </a:p>
          <a:p>
            <a:pPr lvl="1"/>
            <a:r>
              <a:rPr lang="en-US" sz="2000"/>
              <a:t>One that is deemed as most important for control and improvement.</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52932">
                                            <p:txEl>
                                              <p:pRg st="0" end="0"/>
                                            </p:txEl>
                                          </p:spTgt>
                                        </p:tgtEl>
                                        <p:attrNameLst>
                                          <p:attrName>style.visibility</p:attrName>
                                        </p:attrNameLst>
                                      </p:cBhvr>
                                      <p:to>
                                        <p:strVal val="visible"/>
                                      </p:to>
                                    </p:set>
                                    <p:anim calcmode="lin" valueType="num">
                                      <p:cBhvr additive="base">
                                        <p:cTn id="7" dur="500" fill="hold"/>
                                        <p:tgtEl>
                                          <p:spTgt spid="25293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2932">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0" end="0"/>
                                            </p:txEl>
                                          </p:spTgt>
                                        </p:tgtEl>
                                        <p:attrNameLst>
                                          <p:attrName>ppt_c</p:attrName>
                                        </p:attrNameLst>
                                      </p:cBhvr>
                                      <p:to>
                                        <a:schemeClr val="bg2"/>
                                      </p:to>
                                    </p:animClr>
                                  </p:subTnLst>
                                </p:cTn>
                              </p:par>
                              <p:par>
                                <p:cTn id="9" presetID="2" presetClass="entr" presetSubtype="8" fill="hold" grpId="0" nodeType="withEffect">
                                  <p:stCondLst>
                                    <p:cond delay="0"/>
                                  </p:stCondLst>
                                  <p:childTnLst>
                                    <p:set>
                                      <p:cBhvr>
                                        <p:cTn id="10" dur="1" fill="hold">
                                          <p:stCondLst>
                                            <p:cond delay="0"/>
                                          </p:stCondLst>
                                        </p:cTn>
                                        <p:tgtEl>
                                          <p:spTgt spid="252932">
                                            <p:txEl>
                                              <p:pRg st="1" end="1"/>
                                            </p:txEl>
                                          </p:spTgt>
                                        </p:tgtEl>
                                        <p:attrNameLst>
                                          <p:attrName>style.visibility</p:attrName>
                                        </p:attrNameLst>
                                      </p:cBhvr>
                                      <p:to>
                                        <p:strVal val="visible"/>
                                      </p:to>
                                    </p:set>
                                    <p:anim calcmode="lin" valueType="num">
                                      <p:cBhvr additive="base">
                                        <p:cTn id="11" dur="500" fill="hold"/>
                                        <p:tgtEl>
                                          <p:spTgt spid="252932">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252932">
                                            <p:txEl>
                                              <p:pRg st="1" end="1"/>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1" end="1"/>
                                            </p:txEl>
                                          </p:spTgt>
                                        </p:tgtEl>
                                        <p:attrNameLst>
                                          <p:attrName>ppt_c</p:attrName>
                                        </p:attrNameLst>
                                      </p:cBhvr>
                                      <p:to>
                                        <a:schemeClr val="bg2"/>
                                      </p:to>
                                    </p:animClr>
                                  </p:subTnLst>
                                </p:cTn>
                              </p:par>
                              <p:par>
                                <p:cTn id="13" presetID="2" presetClass="entr" presetSubtype="8" fill="hold" grpId="0" nodeType="withEffect">
                                  <p:stCondLst>
                                    <p:cond delay="0"/>
                                  </p:stCondLst>
                                  <p:childTnLst>
                                    <p:set>
                                      <p:cBhvr>
                                        <p:cTn id="14" dur="1" fill="hold">
                                          <p:stCondLst>
                                            <p:cond delay="0"/>
                                          </p:stCondLst>
                                        </p:cTn>
                                        <p:tgtEl>
                                          <p:spTgt spid="252932">
                                            <p:txEl>
                                              <p:pRg st="2" end="2"/>
                                            </p:txEl>
                                          </p:spTgt>
                                        </p:tgtEl>
                                        <p:attrNameLst>
                                          <p:attrName>style.visibility</p:attrName>
                                        </p:attrNameLst>
                                      </p:cBhvr>
                                      <p:to>
                                        <p:strVal val="visible"/>
                                      </p:to>
                                    </p:set>
                                    <p:anim calcmode="lin" valueType="num">
                                      <p:cBhvr additive="base">
                                        <p:cTn id="15" dur="500" fill="hold"/>
                                        <p:tgtEl>
                                          <p:spTgt spid="252932">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252932">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2" end="2"/>
                                            </p:txEl>
                                          </p:spTgt>
                                        </p:tgtEl>
                                        <p:attrNameLst>
                                          <p:attrName>ppt_c</p:attrName>
                                        </p:attrNameLst>
                                      </p:cBhvr>
                                      <p:to>
                                        <a:schemeClr val="bg2"/>
                                      </p:to>
                                    </p:animClr>
                                  </p:subTnLst>
                                </p:cTn>
                              </p:par>
                              <p:par>
                                <p:cTn id="17" presetID="2" presetClass="entr" presetSubtype="8" fill="hold" grpId="0" nodeType="withEffect">
                                  <p:stCondLst>
                                    <p:cond delay="0"/>
                                  </p:stCondLst>
                                  <p:childTnLst>
                                    <p:set>
                                      <p:cBhvr>
                                        <p:cTn id="18" dur="1" fill="hold">
                                          <p:stCondLst>
                                            <p:cond delay="0"/>
                                          </p:stCondLst>
                                        </p:cTn>
                                        <p:tgtEl>
                                          <p:spTgt spid="252932">
                                            <p:txEl>
                                              <p:pRg st="3" end="3"/>
                                            </p:txEl>
                                          </p:spTgt>
                                        </p:tgtEl>
                                        <p:attrNameLst>
                                          <p:attrName>style.visibility</p:attrName>
                                        </p:attrNameLst>
                                      </p:cBhvr>
                                      <p:to>
                                        <p:strVal val="visible"/>
                                      </p:to>
                                    </p:set>
                                    <p:anim calcmode="lin" valueType="num">
                                      <p:cBhvr additive="base">
                                        <p:cTn id="19" dur="500" fill="hold"/>
                                        <p:tgtEl>
                                          <p:spTgt spid="25293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2932">
                                            <p:txEl>
                                              <p:pRg st="3" end="3"/>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3" end="3"/>
                                            </p:txEl>
                                          </p:spTgt>
                                        </p:tgtEl>
                                        <p:attrNameLst>
                                          <p:attrName>ppt_c</p:attrName>
                                        </p:attrNameLst>
                                      </p:cBhvr>
                                      <p:to>
                                        <a:schemeClr val="bg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52932">
                                            <p:txEl>
                                              <p:pRg st="5" end="5"/>
                                            </p:txEl>
                                          </p:spTgt>
                                        </p:tgtEl>
                                        <p:attrNameLst>
                                          <p:attrName>style.visibility</p:attrName>
                                        </p:attrNameLst>
                                      </p:cBhvr>
                                      <p:to>
                                        <p:strVal val="visible"/>
                                      </p:to>
                                    </p:set>
                                    <p:anim calcmode="lin" valueType="num">
                                      <p:cBhvr additive="base">
                                        <p:cTn id="25" dur="500" fill="hold"/>
                                        <p:tgtEl>
                                          <p:spTgt spid="25293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2932">
                                            <p:txEl>
                                              <p:pRg st="5" end="5"/>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5" end="5"/>
                                            </p:txEl>
                                          </p:spTgt>
                                        </p:tgtEl>
                                        <p:attrNameLst>
                                          <p:attrName>ppt_c</p:attrName>
                                        </p:attrNameLst>
                                      </p:cBhvr>
                                      <p:to>
                                        <a:schemeClr val="bg2"/>
                                      </p:to>
                                    </p:animClr>
                                  </p:subTnLst>
                                </p:cTn>
                              </p:par>
                              <p:par>
                                <p:cTn id="27" presetID="2" presetClass="entr" presetSubtype="8" fill="hold" grpId="0" nodeType="withEffect">
                                  <p:stCondLst>
                                    <p:cond delay="0"/>
                                  </p:stCondLst>
                                  <p:childTnLst>
                                    <p:set>
                                      <p:cBhvr>
                                        <p:cTn id="28" dur="1" fill="hold">
                                          <p:stCondLst>
                                            <p:cond delay="0"/>
                                          </p:stCondLst>
                                        </p:cTn>
                                        <p:tgtEl>
                                          <p:spTgt spid="252932">
                                            <p:txEl>
                                              <p:pRg st="6" end="6"/>
                                            </p:txEl>
                                          </p:spTgt>
                                        </p:tgtEl>
                                        <p:attrNameLst>
                                          <p:attrName>style.visibility</p:attrName>
                                        </p:attrNameLst>
                                      </p:cBhvr>
                                      <p:to>
                                        <p:strVal val="visible"/>
                                      </p:to>
                                    </p:set>
                                    <p:anim calcmode="lin" valueType="num">
                                      <p:cBhvr additive="base">
                                        <p:cTn id="29" dur="500" fill="hold"/>
                                        <p:tgtEl>
                                          <p:spTgt spid="25293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52932">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6" end="6"/>
                                            </p:txEl>
                                          </p:spTgt>
                                        </p:tgtEl>
                                        <p:attrNameLst>
                                          <p:attrName>ppt_c</p:attrName>
                                        </p:attrNameLst>
                                      </p:cBhvr>
                                      <p:to>
                                        <a:schemeClr val="bg2"/>
                                      </p:to>
                                    </p:animClr>
                                  </p:subTnLst>
                                </p:cTn>
                              </p:par>
                              <p:par>
                                <p:cTn id="31" presetID="2" presetClass="entr" presetSubtype="8" fill="hold" grpId="0" nodeType="withEffect">
                                  <p:stCondLst>
                                    <p:cond delay="0"/>
                                  </p:stCondLst>
                                  <p:childTnLst>
                                    <p:set>
                                      <p:cBhvr>
                                        <p:cTn id="32" dur="1" fill="hold">
                                          <p:stCondLst>
                                            <p:cond delay="0"/>
                                          </p:stCondLst>
                                        </p:cTn>
                                        <p:tgtEl>
                                          <p:spTgt spid="252932">
                                            <p:txEl>
                                              <p:pRg st="7" end="7"/>
                                            </p:txEl>
                                          </p:spTgt>
                                        </p:tgtEl>
                                        <p:attrNameLst>
                                          <p:attrName>style.visibility</p:attrName>
                                        </p:attrNameLst>
                                      </p:cBhvr>
                                      <p:to>
                                        <p:strVal val="visible"/>
                                      </p:to>
                                    </p:set>
                                    <p:anim calcmode="lin" valueType="num">
                                      <p:cBhvr additive="base">
                                        <p:cTn id="33" dur="500" fill="hold"/>
                                        <p:tgtEl>
                                          <p:spTgt spid="252932">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52932">
                                            <p:txEl>
                                              <p:pRg st="7" end="7"/>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52932">
                                            <p:txEl>
                                              <p:pRg st="7" end="7"/>
                                            </p:txEl>
                                          </p:spTgt>
                                        </p:tgtEl>
                                        <p:attrNameLst>
                                          <p:attrName>ppt_c</p:attrName>
                                        </p:attrNameLst>
                                      </p:cBhvr>
                                      <p:to>
                                        <a:schemeClr val="bg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2932" grpId="0" build="p" autoUpdateAnimBg="0"/>
    </p:bld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ChangeArrowheads="1"/>
          </p:cNvSpPr>
          <p:nvPr>
            <p:ph type="ctrTitle"/>
          </p:nvPr>
        </p:nvSpPr>
        <p:spPr>
          <a:xfrm>
            <a:off x="0" y="609600"/>
            <a:ext cx="9067800" cy="1143000"/>
          </a:xfrm>
          <a:noFill/>
          <a:ln/>
        </p:spPr>
        <p:txBody>
          <a:bodyPr/>
          <a:lstStyle/>
          <a:p>
            <a:r>
              <a:rPr lang="en-US" b="1" dirty="0"/>
              <a:t>Responsibilities</a:t>
            </a:r>
          </a:p>
        </p:txBody>
      </p:sp>
      <p:graphicFrame>
        <p:nvGraphicFramePr>
          <p:cNvPr id="75779" name="Object 3"/>
          <p:cNvGraphicFramePr>
            <a:graphicFrameLocks/>
          </p:cNvGraphicFramePr>
          <p:nvPr/>
        </p:nvGraphicFramePr>
        <p:xfrm>
          <a:off x="2770188" y="2262188"/>
          <a:ext cx="3548062" cy="3332162"/>
        </p:xfrm>
        <a:graphic>
          <a:graphicData uri="http://schemas.openxmlformats.org/presentationml/2006/ole">
            <mc:AlternateContent xmlns:mc="http://schemas.openxmlformats.org/markup-compatibility/2006">
              <mc:Choice xmlns:v="urn:schemas-microsoft-com:vml" Requires="v">
                <p:oleObj spid="_x0000_s75912" name="Microsoft ClipArt Gallery" r:id="rId4" imgW="3762375" imgH="3533775" progId="MS_ClipArt_Gallery">
                  <p:embed/>
                </p:oleObj>
              </mc:Choice>
              <mc:Fallback>
                <p:oleObj name="Microsoft ClipArt Gallery" r:id="rId4" imgW="3762375" imgH="3533775"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770188" y="2262188"/>
                        <a:ext cx="3548062" cy="3332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685800" y="304800"/>
            <a:ext cx="7772400" cy="1143000"/>
          </a:xfrm>
          <a:noFill/>
          <a:ln/>
        </p:spPr>
        <p:txBody>
          <a:bodyPr/>
          <a:lstStyle/>
          <a:p>
            <a:r>
              <a:rPr lang="en-US" b="1" dirty="0"/>
              <a:t>Client</a:t>
            </a:r>
            <a:r>
              <a:rPr lang="ja-JP" altLang="en-US" b="1" dirty="0">
                <a:latin typeface="Arial"/>
              </a:rPr>
              <a:t>’</a:t>
            </a:r>
            <a:r>
              <a:rPr lang="en-US" b="1" dirty="0"/>
              <a:t>s Responsibility</a:t>
            </a:r>
          </a:p>
        </p:txBody>
      </p:sp>
      <p:sp>
        <p:nvSpPr>
          <p:cNvPr id="112643" name="Rectangle 3"/>
          <p:cNvSpPr>
            <a:spLocks noGrp="1" noChangeArrowheads="1"/>
          </p:cNvSpPr>
          <p:nvPr>
            <p:ph type="body" idx="1"/>
          </p:nvPr>
        </p:nvSpPr>
        <p:spPr>
          <a:xfrm>
            <a:off x="457200" y="1447800"/>
            <a:ext cx="8229600" cy="4495800"/>
          </a:xfrm>
          <a:noFill/>
          <a:ln/>
        </p:spPr>
        <p:txBody>
          <a:bodyPr/>
          <a:lstStyle/>
          <a:p>
            <a:pPr>
              <a:lnSpc>
                <a:spcPct val="80000"/>
              </a:lnSpc>
            </a:pPr>
            <a:r>
              <a:rPr lang="en-US" sz="2400"/>
              <a:t>Determine the need for and the purpose of the audit and initiates the process</a:t>
            </a:r>
          </a:p>
          <a:p>
            <a:pPr>
              <a:lnSpc>
                <a:spcPct val="80000"/>
              </a:lnSpc>
            </a:pPr>
            <a:endParaRPr lang="en-US" sz="2400"/>
          </a:p>
          <a:p>
            <a:pPr>
              <a:lnSpc>
                <a:spcPct val="80000"/>
              </a:lnSpc>
            </a:pPr>
            <a:r>
              <a:rPr lang="en-US" sz="2400"/>
              <a:t>Determine the auditing organization/department</a:t>
            </a:r>
          </a:p>
          <a:p>
            <a:pPr>
              <a:lnSpc>
                <a:spcPct val="80000"/>
              </a:lnSpc>
            </a:pPr>
            <a:endParaRPr lang="en-US" sz="2400"/>
          </a:p>
          <a:p>
            <a:pPr>
              <a:lnSpc>
                <a:spcPct val="80000"/>
              </a:lnSpc>
            </a:pPr>
            <a:r>
              <a:rPr lang="en-US" sz="2400"/>
              <a:t>Determine the general scope of the audit, such as what quality system standard or document to audit against</a:t>
            </a:r>
          </a:p>
          <a:p>
            <a:pPr>
              <a:lnSpc>
                <a:spcPct val="80000"/>
              </a:lnSpc>
            </a:pPr>
            <a:endParaRPr lang="en-US" sz="2400"/>
          </a:p>
          <a:p>
            <a:pPr>
              <a:lnSpc>
                <a:spcPct val="80000"/>
              </a:lnSpc>
            </a:pPr>
            <a:r>
              <a:rPr lang="en-US" sz="2400"/>
              <a:t>Receives the audit report</a:t>
            </a:r>
          </a:p>
          <a:p>
            <a:pPr>
              <a:lnSpc>
                <a:spcPct val="80000"/>
              </a:lnSpc>
            </a:pPr>
            <a:endParaRPr lang="en-US" sz="2400"/>
          </a:p>
          <a:p>
            <a:pPr>
              <a:lnSpc>
                <a:spcPct val="80000"/>
              </a:lnSpc>
            </a:pPr>
            <a:r>
              <a:rPr lang="en-US" sz="2400"/>
              <a:t>Determine what follow-up action, if any, is to be taken, and informs the auditee of it</a:t>
            </a:r>
          </a:p>
        </p:txBody>
      </p:sp>
    </p:spTree>
  </p:cSld>
  <p:clrMapOvr>
    <a:masterClrMapping/>
  </p:clrMapOvr>
  <p:transition xmlns:p14="http://schemas.microsoft.com/office/powerpoint/2010/main"/>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6802" name="Rectangle 2"/>
          <p:cNvSpPr>
            <a:spLocks noGrp="1" noChangeArrowheads="1"/>
          </p:cNvSpPr>
          <p:nvPr>
            <p:ph type="title"/>
          </p:nvPr>
        </p:nvSpPr>
        <p:spPr>
          <a:xfrm>
            <a:off x="668338" y="187325"/>
            <a:ext cx="7772400" cy="803275"/>
          </a:xfrm>
          <a:noFill/>
          <a:ln/>
        </p:spPr>
        <p:txBody>
          <a:bodyPr/>
          <a:lstStyle/>
          <a:p>
            <a:r>
              <a:rPr lang="en-US"/>
              <a:t>Audit Sub-Types</a:t>
            </a:r>
          </a:p>
        </p:txBody>
      </p:sp>
      <p:sp>
        <p:nvSpPr>
          <p:cNvPr id="76803" name="Rectangle 3"/>
          <p:cNvSpPr>
            <a:spLocks noGrp="1" noChangeArrowheads="1"/>
          </p:cNvSpPr>
          <p:nvPr>
            <p:ph type="body" idx="1"/>
          </p:nvPr>
        </p:nvSpPr>
        <p:spPr>
          <a:xfrm>
            <a:off x="304800" y="914400"/>
            <a:ext cx="8458200" cy="5562600"/>
          </a:xfrm>
          <a:noFill/>
          <a:ln/>
        </p:spPr>
        <p:txBody>
          <a:bodyPr/>
          <a:lstStyle/>
          <a:p>
            <a:pPr>
              <a:lnSpc>
                <a:spcPct val="80000"/>
              </a:lnSpc>
            </a:pPr>
            <a:r>
              <a:rPr lang="en-US" sz="2400" dirty="0">
                <a:solidFill>
                  <a:srgbClr val="FC0128"/>
                </a:solidFill>
              </a:rPr>
              <a:t>Compliance</a:t>
            </a:r>
            <a:r>
              <a:rPr lang="en-US" sz="2400" dirty="0"/>
              <a:t> </a:t>
            </a:r>
            <a:r>
              <a:rPr lang="en-US" sz="2000" dirty="0">
                <a:solidFill>
                  <a:srgbClr val="005400"/>
                </a:solidFill>
              </a:rPr>
              <a:t>(do we comply with the standard)</a:t>
            </a:r>
            <a:endParaRPr lang="en-US" sz="2400" dirty="0"/>
          </a:p>
          <a:p>
            <a:pPr lvl="1">
              <a:lnSpc>
                <a:spcPct val="80000"/>
              </a:lnSpc>
            </a:pPr>
            <a:r>
              <a:rPr lang="en-US" sz="2000" dirty="0"/>
              <a:t>Example: </a:t>
            </a:r>
            <a:r>
              <a:rPr lang="en-US" sz="2000" dirty="0">
                <a:solidFill>
                  <a:srgbClr val="00279F"/>
                </a:solidFill>
              </a:rPr>
              <a:t>Desk audit of high level systems</a:t>
            </a:r>
            <a:endParaRPr lang="en-US" sz="2000" dirty="0"/>
          </a:p>
          <a:p>
            <a:pPr>
              <a:lnSpc>
                <a:spcPct val="80000"/>
              </a:lnSpc>
            </a:pPr>
            <a:endParaRPr lang="en-US" sz="2400" dirty="0">
              <a:solidFill>
                <a:srgbClr val="FC0128"/>
              </a:solidFill>
            </a:endParaRPr>
          </a:p>
          <a:p>
            <a:pPr>
              <a:lnSpc>
                <a:spcPct val="80000"/>
              </a:lnSpc>
            </a:pPr>
            <a:r>
              <a:rPr lang="en-US" sz="2400" dirty="0">
                <a:solidFill>
                  <a:srgbClr val="FC0128"/>
                </a:solidFill>
              </a:rPr>
              <a:t>System</a:t>
            </a:r>
            <a:r>
              <a:rPr lang="en-US" sz="2400" dirty="0"/>
              <a:t> </a:t>
            </a:r>
            <a:r>
              <a:rPr lang="en-US" sz="2000" dirty="0">
                <a:solidFill>
                  <a:srgbClr val="005400"/>
                </a:solidFill>
              </a:rPr>
              <a:t>(the theory)</a:t>
            </a:r>
            <a:endParaRPr lang="en-US" sz="2400" dirty="0"/>
          </a:p>
          <a:p>
            <a:pPr lvl="1">
              <a:lnSpc>
                <a:spcPct val="80000"/>
              </a:lnSpc>
            </a:pPr>
            <a:r>
              <a:rPr lang="en-US" sz="2000" dirty="0"/>
              <a:t>Example: </a:t>
            </a:r>
            <a:r>
              <a:rPr lang="en-US" sz="2000" dirty="0">
                <a:solidFill>
                  <a:srgbClr val="00279F"/>
                </a:solidFill>
              </a:rPr>
              <a:t>Audit of Document Control</a:t>
            </a:r>
            <a:endParaRPr lang="en-US" sz="2000" dirty="0"/>
          </a:p>
          <a:p>
            <a:pPr>
              <a:lnSpc>
                <a:spcPct val="80000"/>
              </a:lnSpc>
            </a:pPr>
            <a:endParaRPr lang="en-US" sz="2400" dirty="0">
              <a:solidFill>
                <a:srgbClr val="FC0128"/>
              </a:solidFill>
            </a:endParaRPr>
          </a:p>
          <a:p>
            <a:pPr>
              <a:lnSpc>
                <a:spcPct val="80000"/>
              </a:lnSpc>
            </a:pPr>
            <a:r>
              <a:rPr lang="en-US" sz="2400" dirty="0">
                <a:solidFill>
                  <a:srgbClr val="FC0128"/>
                </a:solidFill>
              </a:rPr>
              <a:t>Process</a:t>
            </a:r>
            <a:r>
              <a:rPr lang="en-US" sz="2400" dirty="0"/>
              <a:t> </a:t>
            </a:r>
            <a:r>
              <a:rPr lang="en-US" sz="2000" dirty="0">
                <a:solidFill>
                  <a:srgbClr val="005400"/>
                </a:solidFill>
              </a:rPr>
              <a:t>(the </a:t>
            </a:r>
            <a:r>
              <a:rPr lang="en-US" sz="2000" dirty="0" smtClean="0">
                <a:solidFill>
                  <a:srgbClr val="005400"/>
                </a:solidFill>
              </a:rPr>
              <a:t>actual practice</a:t>
            </a:r>
            <a:r>
              <a:rPr lang="en-US" sz="2000" dirty="0">
                <a:solidFill>
                  <a:srgbClr val="005400"/>
                </a:solidFill>
              </a:rPr>
              <a:t>)</a:t>
            </a:r>
            <a:endParaRPr lang="en-US" sz="2400" dirty="0"/>
          </a:p>
          <a:p>
            <a:pPr lvl="1">
              <a:lnSpc>
                <a:spcPct val="80000"/>
              </a:lnSpc>
            </a:pPr>
            <a:r>
              <a:rPr lang="en-US" sz="2000" dirty="0"/>
              <a:t>Example: </a:t>
            </a:r>
            <a:r>
              <a:rPr lang="en-US" sz="2000" dirty="0">
                <a:solidFill>
                  <a:srgbClr val="00279F"/>
                </a:solidFill>
              </a:rPr>
              <a:t>Audit of an assembly or fabrication </a:t>
            </a:r>
            <a:r>
              <a:rPr lang="ja-JP" altLang="en-US" sz="2000" dirty="0">
                <a:solidFill>
                  <a:srgbClr val="00279F"/>
                </a:solidFill>
                <a:latin typeface="Arial"/>
              </a:rPr>
              <a:t>‘</a:t>
            </a:r>
            <a:r>
              <a:rPr lang="en-US" sz="2000" dirty="0">
                <a:solidFill>
                  <a:srgbClr val="00279F"/>
                </a:solidFill>
              </a:rPr>
              <a:t>station</a:t>
            </a:r>
            <a:r>
              <a:rPr lang="ja-JP" altLang="en-US" sz="2000" dirty="0">
                <a:solidFill>
                  <a:srgbClr val="00279F"/>
                </a:solidFill>
                <a:latin typeface="Arial"/>
              </a:rPr>
              <a:t>’</a:t>
            </a:r>
            <a:endParaRPr lang="en-US" sz="2000" dirty="0"/>
          </a:p>
          <a:p>
            <a:pPr lvl="1">
              <a:lnSpc>
                <a:spcPct val="80000"/>
              </a:lnSpc>
            </a:pPr>
            <a:r>
              <a:rPr lang="en-US" sz="2000" dirty="0"/>
              <a:t>Note to service industries: you </a:t>
            </a:r>
            <a:r>
              <a:rPr lang="en-US" sz="2000" dirty="0">
                <a:solidFill>
                  <a:srgbClr val="00279F"/>
                </a:solidFill>
              </a:rPr>
              <a:t>DO</a:t>
            </a:r>
            <a:r>
              <a:rPr lang="en-US" sz="2000" dirty="0"/>
              <a:t> have comparable processes, as</a:t>
            </a:r>
          </a:p>
          <a:p>
            <a:pPr lvl="2">
              <a:lnSpc>
                <a:spcPct val="80000"/>
              </a:lnSpc>
            </a:pPr>
            <a:r>
              <a:rPr lang="en-US" sz="1800" dirty="0">
                <a:solidFill>
                  <a:srgbClr val="0000FF"/>
                </a:solidFill>
              </a:rPr>
              <a:t>the hotel</a:t>
            </a:r>
            <a:r>
              <a:rPr lang="ja-JP" altLang="en-US" sz="1800" dirty="0">
                <a:solidFill>
                  <a:srgbClr val="0000FF"/>
                </a:solidFill>
                <a:latin typeface="Arial"/>
              </a:rPr>
              <a:t>’</a:t>
            </a:r>
            <a:r>
              <a:rPr lang="en-US" sz="1800" dirty="0">
                <a:solidFill>
                  <a:srgbClr val="0000FF"/>
                </a:solidFill>
              </a:rPr>
              <a:t>s front desk check-in station, </a:t>
            </a:r>
          </a:p>
          <a:p>
            <a:pPr lvl="2">
              <a:lnSpc>
                <a:spcPct val="80000"/>
              </a:lnSpc>
            </a:pPr>
            <a:r>
              <a:rPr lang="en-US" sz="1800" dirty="0">
                <a:solidFill>
                  <a:srgbClr val="0000FF"/>
                </a:solidFill>
              </a:rPr>
              <a:t>the kitchen in a restaurant, </a:t>
            </a:r>
          </a:p>
          <a:p>
            <a:pPr lvl="2">
              <a:lnSpc>
                <a:spcPct val="80000"/>
              </a:lnSpc>
            </a:pPr>
            <a:r>
              <a:rPr lang="en-US" sz="1800" dirty="0">
                <a:solidFill>
                  <a:srgbClr val="0000FF"/>
                </a:solidFill>
              </a:rPr>
              <a:t>the x-ray station in a hospital or </a:t>
            </a:r>
          </a:p>
          <a:p>
            <a:pPr lvl="2">
              <a:lnSpc>
                <a:spcPct val="80000"/>
              </a:lnSpc>
            </a:pPr>
            <a:r>
              <a:rPr lang="en-US" sz="1800" dirty="0">
                <a:solidFill>
                  <a:srgbClr val="0000FF"/>
                </a:solidFill>
              </a:rPr>
              <a:t>the initial visit/evaluation of a consultant for a service quotation</a:t>
            </a:r>
            <a:endParaRPr lang="en-US" sz="1800" dirty="0"/>
          </a:p>
          <a:p>
            <a:pPr>
              <a:lnSpc>
                <a:spcPct val="80000"/>
              </a:lnSpc>
            </a:pPr>
            <a:endParaRPr lang="en-US" sz="2400" dirty="0">
              <a:solidFill>
                <a:srgbClr val="FC0128"/>
              </a:solidFill>
            </a:endParaRPr>
          </a:p>
          <a:p>
            <a:pPr>
              <a:lnSpc>
                <a:spcPct val="80000"/>
              </a:lnSpc>
            </a:pPr>
            <a:r>
              <a:rPr lang="en-US" sz="2400" dirty="0">
                <a:solidFill>
                  <a:srgbClr val="FC0128"/>
                </a:solidFill>
              </a:rPr>
              <a:t>Product</a:t>
            </a:r>
            <a:r>
              <a:rPr lang="en-US" sz="2400" dirty="0"/>
              <a:t> </a:t>
            </a:r>
            <a:r>
              <a:rPr lang="en-US" sz="2000" dirty="0">
                <a:solidFill>
                  <a:srgbClr val="005400"/>
                </a:solidFill>
              </a:rPr>
              <a:t>(the result)</a:t>
            </a:r>
            <a:endParaRPr lang="en-US" sz="2400" dirty="0"/>
          </a:p>
          <a:p>
            <a:pPr lvl="1">
              <a:lnSpc>
                <a:spcPct val="80000"/>
              </a:lnSpc>
            </a:pPr>
            <a:r>
              <a:rPr lang="en-US" sz="2000" dirty="0"/>
              <a:t>Example: </a:t>
            </a:r>
            <a:r>
              <a:rPr lang="en-US" sz="2000" dirty="0">
                <a:solidFill>
                  <a:srgbClr val="00279F"/>
                </a:solidFill>
              </a:rPr>
              <a:t>Dock Audit</a:t>
            </a:r>
          </a:p>
          <a:p>
            <a:pPr lvl="2">
              <a:lnSpc>
                <a:spcPct val="80000"/>
              </a:lnSpc>
            </a:pPr>
            <a:r>
              <a:rPr lang="en-US" sz="1200" dirty="0">
                <a:solidFill>
                  <a:srgbClr val="000000"/>
                </a:solidFill>
                <a:latin typeface="Verdana" charset="0"/>
              </a:rPr>
              <a:t>A breakdown of the final product. Verify paperwork trail</a:t>
            </a:r>
            <a:r>
              <a:rPr lang="en-US" sz="1200" dirty="0" smtClean="0">
                <a:solidFill>
                  <a:srgbClr val="000000"/>
                </a:solidFill>
                <a:latin typeface="Verdana" charset="0"/>
              </a:rPr>
              <a:t>, inspection </a:t>
            </a:r>
            <a:r>
              <a:rPr lang="en-US" sz="1200" dirty="0">
                <a:solidFill>
                  <a:srgbClr val="000000"/>
                </a:solidFill>
                <a:latin typeface="Verdana" charset="0"/>
              </a:rPr>
              <a:t>and test results, for each item of the product. Verify key characteristics meet dimensional requirements.</a:t>
            </a:r>
          </a:p>
        </p:txBody>
      </p:sp>
    </p:spTree>
  </p:cSld>
  <p:clrMapOvr>
    <a:masterClrMapping/>
  </p:clrMapOvr>
  <p:transition xmlns:p14="http://schemas.microsoft.com/office/powerpoint/2010/main" advTm="218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 calcmode="lin" valueType="num">
                                      <p:cBhvr additive="base">
                                        <p:cTn id="7" dur="500" fill="hold"/>
                                        <p:tgtEl>
                                          <p:spTgt spid="768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6803">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76803">
                                            <p:txEl>
                                              <p:pRg st="1" end="1"/>
                                            </p:txEl>
                                          </p:spTgt>
                                        </p:tgtEl>
                                        <p:attrNameLst>
                                          <p:attrName>style.visibility</p:attrName>
                                        </p:attrNameLst>
                                      </p:cBhvr>
                                      <p:to>
                                        <p:strVal val="visible"/>
                                      </p:to>
                                    </p:set>
                                    <p:anim calcmode="lin" valueType="num">
                                      <p:cBhvr additive="base">
                                        <p:cTn id="11" dur="500" fill="hold"/>
                                        <p:tgtEl>
                                          <p:spTgt spid="76803">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768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76803">
                                            <p:txEl>
                                              <p:pRg st="3" end="3"/>
                                            </p:txEl>
                                          </p:spTgt>
                                        </p:tgtEl>
                                        <p:attrNameLst>
                                          <p:attrName>style.visibility</p:attrName>
                                        </p:attrNameLst>
                                      </p:cBhvr>
                                      <p:to>
                                        <p:strVal val="visible"/>
                                      </p:to>
                                    </p:set>
                                    <p:anim calcmode="lin" valueType="num">
                                      <p:cBhvr additive="base">
                                        <p:cTn id="17" dur="500" fill="hold"/>
                                        <p:tgtEl>
                                          <p:spTgt spid="76803">
                                            <p:txEl>
                                              <p:pRg st="3" end="3"/>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6803">
                                            <p:txEl>
                                              <p:pRg st="3" end="3"/>
                                            </p:txEl>
                                          </p:spTgt>
                                        </p:tgtEl>
                                        <p:attrNameLst>
                                          <p:attrName>ppt_y</p:attrName>
                                        </p:attrNameLst>
                                      </p:cBhvr>
                                      <p:tavLst>
                                        <p:tav tm="0">
                                          <p:val>
                                            <p:strVal val="#ppt_y"/>
                                          </p:val>
                                        </p:tav>
                                        <p:tav tm="100000">
                                          <p:val>
                                            <p:strVal val="#ppt_y"/>
                                          </p:val>
                                        </p:tav>
                                      </p:tavLst>
                                    </p:anim>
                                  </p:childTnLst>
                                </p:cTn>
                              </p:par>
                              <p:par>
                                <p:cTn id="19" presetID="2" presetClass="entr" presetSubtype="8" fill="hold" grpId="0" nodeType="withEffect">
                                  <p:stCondLst>
                                    <p:cond delay="0"/>
                                  </p:stCondLst>
                                  <p:childTnLst>
                                    <p:set>
                                      <p:cBhvr>
                                        <p:cTn id="20" dur="1" fill="hold">
                                          <p:stCondLst>
                                            <p:cond delay="0"/>
                                          </p:stCondLst>
                                        </p:cTn>
                                        <p:tgtEl>
                                          <p:spTgt spid="76803">
                                            <p:txEl>
                                              <p:pRg st="4" end="4"/>
                                            </p:txEl>
                                          </p:spTgt>
                                        </p:tgtEl>
                                        <p:attrNameLst>
                                          <p:attrName>style.visibility</p:attrName>
                                        </p:attrNameLst>
                                      </p:cBhvr>
                                      <p:to>
                                        <p:strVal val="visible"/>
                                      </p:to>
                                    </p:set>
                                    <p:anim calcmode="lin" valueType="num">
                                      <p:cBhvr additive="base">
                                        <p:cTn id="21" dur="500" fill="hold"/>
                                        <p:tgtEl>
                                          <p:spTgt spid="76803">
                                            <p:txEl>
                                              <p:pRg st="4" end="4"/>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7680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3" fill="hold" nodeType="clickPar">
                      <p:stCondLst>
                        <p:cond delay="indefinite"/>
                      </p:stCondLst>
                      <p:childTnLst>
                        <p:par>
                          <p:cTn id="24" fill="hold" nodeType="withGroup">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76803">
                                            <p:txEl>
                                              <p:pRg st="6" end="6"/>
                                            </p:txEl>
                                          </p:spTgt>
                                        </p:tgtEl>
                                        <p:attrNameLst>
                                          <p:attrName>style.visibility</p:attrName>
                                        </p:attrNameLst>
                                      </p:cBhvr>
                                      <p:to>
                                        <p:strVal val="visible"/>
                                      </p:to>
                                    </p:set>
                                    <p:anim calcmode="lin" valueType="num">
                                      <p:cBhvr additive="base">
                                        <p:cTn id="27" dur="500" fill="hold"/>
                                        <p:tgtEl>
                                          <p:spTgt spid="76803">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76803">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6803">
                                            <p:txEl>
                                              <p:pRg st="7" end="7"/>
                                            </p:txEl>
                                          </p:spTgt>
                                        </p:tgtEl>
                                        <p:attrNameLst>
                                          <p:attrName>style.visibility</p:attrName>
                                        </p:attrNameLst>
                                      </p:cBhvr>
                                      <p:to>
                                        <p:strVal val="visible"/>
                                      </p:to>
                                    </p:set>
                                    <p:anim calcmode="lin" valueType="num">
                                      <p:cBhvr additive="base">
                                        <p:cTn id="31" dur="500" fill="hold"/>
                                        <p:tgtEl>
                                          <p:spTgt spid="76803">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76803">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76803">
                                            <p:txEl>
                                              <p:pRg st="8" end="8"/>
                                            </p:txEl>
                                          </p:spTgt>
                                        </p:tgtEl>
                                        <p:attrNameLst>
                                          <p:attrName>style.visibility</p:attrName>
                                        </p:attrNameLst>
                                      </p:cBhvr>
                                      <p:to>
                                        <p:strVal val="visible"/>
                                      </p:to>
                                    </p:set>
                                    <p:anim calcmode="lin" valueType="num">
                                      <p:cBhvr additive="base">
                                        <p:cTn id="35" dur="500" fill="hold"/>
                                        <p:tgtEl>
                                          <p:spTgt spid="76803">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76803">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76803">
                                            <p:txEl>
                                              <p:pRg st="9" end="9"/>
                                            </p:txEl>
                                          </p:spTgt>
                                        </p:tgtEl>
                                        <p:attrNameLst>
                                          <p:attrName>style.visibility</p:attrName>
                                        </p:attrNameLst>
                                      </p:cBhvr>
                                      <p:to>
                                        <p:strVal val="visible"/>
                                      </p:to>
                                    </p:set>
                                    <p:anim calcmode="lin" valueType="num">
                                      <p:cBhvr additive="base">
                                        <p:cTn id="39" dur="500" fill="hold"/>
                                        <p:tgtEl>
                                          <p:spTgt spid="76803">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76803">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76803">
                                            <p:txEl>
                                              <p:pRg st="10" end="10"/>
                                            </p:txEl>
                                          </p:spTgt>
                                        </p:tgtEl>
                                        <p:attrNameLst>
                                          <p:attrName>style.visibility</p:attrName>
                                        </p:attrNameLst>
                                      </p:cBhvr>
                                      <p:to>
                                        <p:strVal val="visible"/>
                                      </p:to>
                                    </p:set>
                                    <p:anim calcmode="lin" valueType="num">
                                      <p:cBhvr additive="base">
                                        <p:cTn id="43" dur="500" fill="hold"/>
                                        <p:tgtEl>
                                          <p:spTgt spid="76803">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76803">
                                            <p:txEl>
                                              <p:pRg st="10" end="10"/>
                                            </p:txEl>
                                          </p:spTgt>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76803">
                                            <p:txEl>
                                              <p:pRg st="11" end="11"/>
                                            </p:txEl>
                                          </p:spTgt>
                                        </p:tgtEl>
                                        <p:attrNameLst>
                                          <p:attrName>style.visibility</p:attrName>
                                        </p:attrNameLst>
                                      </p:cBhvr>
                                      <p:to>
                                        <p:strVal val="visible"/>
                                      </p:to>
                                    </p:set>
                                    <p:anim calcmode="lin" valueType="num">
                                      <p:cBhvr additive="base">
                                        <p:cTn id="47" dur="500" fill="hold"/>
                                        <p:tgtEl>
                                          <p:spTgt spid="76803">
                                            <p:txEl>
                                              <p:pRg st="11" end="11"/>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76803">
                                            <p:txEl>
                                              <p:pRg st="11" end="11"/>
                                            </p:txEl>
                                          </p:spTgt>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76803">
                                            <p:txEl>
                                              <p:pRg st="12" end="12"/>
                                            </p:txEl>
                                          </p:spTgt>
                                        </p:tgtEl>
                                        <p:attrNameLst>
                                          <p:attrName>style.visibility</p:attrName>
                                        </p:attrNameLst>
                                      </p:cBhvr>
                                      <p:to>
                                        <p:strVal val="visible"/>
                                      </p:to>
                                    </p:set>
                                    <p:anim calcmode="lin" valueType="num">
                                      <p:cBhvr additive="base">
                                        <p:cTn id="51" dur="500" fill="hold"/>
                                        <p:tgtEl>
                                          <p:spTgt spid="76803">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76803">
                                            <p:txEl>
                                              <p:pRg st="12" end="12"/>
                                            </p:txEl>
                                          </p:spTgt>
                                        </p:tgtEl>
                                        <p:attrNameLst>
                                          <p:attrName>ppt_y</p:attrName>
                                        </p:attrNameLst>
                                      </p:cBhvr>
                                      <p:tavLst>
                                        <p:tav tm="0">
                                          <p:val>
                                            <p:strVal val="#ppt_y"/>
                                          </p:val>
                                        </p:tav>
                                        <p:tav tm="100000">
                                          <p:val>
                                            <p:strVal val="#ppt_y"/>
                                          </p:val>
                                        </p:tav>
                                      </p:tavLst>
                                    </p:anim>
                                  </p:childTnLst>
                                </p:cTn>
                              </p:par>
                            </p:childTnLst>
                          </p:cTn>
                        </p:par>
                      </p:childTnLst>
                    </p:cTn>
                  </p:par>
                  <p:par>
                    <p:cTn id="53" fill="hold" nodeType="clickPar">
                      <p:stCondLst>
                        <p:cond delay="indefinite"/>
                      </p:stCondLst>
                      <p:childTnLst>
                        <p:par>
                          <p:cTn id="54" fill="hold" nodeType="withGroup">
                            <p:stCondLst>
                              <p:cond delay="0"/>
                            </p:stCondLst>
                            <p:childTnLst>
                              <p:par>
                                <p:cTn id="55" presetID="2" presetClass="entr" presetSubtype="8" fill="hold" grpId="0" nodeType="clickEffect">
                                  <p:stCondLst>
                                    <p:cond delay="0"/>
                                  </p:stCondLst>
                                  <p:childTnLst>
                                    <p:set>
                                      <p:cBhvr>
                                        <p:cTn id="56" dur="1" fill="hold">
                                          <p:stCondLst>
                                            <p:cond delay="0"/>
                                          </p:stCondLst>
                                        </p:cTn>
                                        <p:tgtEl>
                                          <p:spTgt spid="76803">
                                            <p:txEl>
                                              <p:pRg st="14" end="14"/>
                                            </p:txEl>
                                          </p:spTgt>
                                        </p:tgtEl>
                                        <p:attrNameLst>
                                          <p:attrName>style.visibility</p:attrName>
                                        </p:attrNameLst>
                                      </p:cBhvr>
                                      <p:to>
                                        <p:strVal val="visible"/>
                                      </p:to>
                                    </p:set>
                                    <p:anim calcmode="lin" valueType="num">
                                      <p:cBhvr additive="base">
                                        <p:cTn id="57" dur="500" fill="hold"/>
                                        <p:tgtEl>
                                          <p:spTgt spid="76803">
                                            <p:txEl>
                                              <p:pRg st="14" end="14"/>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76803">
                                            <p:txEl>
                                              <p:pRg st="14" end="14"/>
                                            </p:txEl>
                                          </p:spTgt>
                                        </p:tgtEl>
                                        <p:attrNameLst>
                                          <p:attrName>ppt_y</p:attrName>
                                        </p:attrNameLst>
                                      </p:cBhvr>
                                      <p:tavLst>
                                        <p:tav tm="0">
                                          <p:val>
                                            <p:strVal val="#ppt_y"/>
                                          </p:val>
                                        </p:tav>
                                        <p:tav tm="100000">
                                          <p:val>
                                            <p:strVal val="#ppt_y"/>
                                          </p:val>
                                        </p:tav>
                                      </p:tavLst>
                                    </p:anim>
                                  </p:childTnLst>
                                </p:cTn>
                              </p:par>
                              <p:par>
                                <p:cTn id="59" presetID="2" presetClass="entr" presetSubtype="8" fill="hold" grpId="0" nodeType="withEffect">
                                  <p:stCondLst>
                                    <p:cond delay="0"/>
                                  </p:stCondLst>
                                  <p:childTnLst>
                                    <p:set>
                                      <p:cBhvr>
                                        <p:cTn id="60" dur="1" fill="hold">
                                          <p:stCondLst>
                                            <p:cond delay="0"/>
                                          </p:stCondLst>
                                        </p:cTn>
                                        <p:tgtEl>
                                          <p:spTgt spid="76803">
                                            <p:txEl>
                                              <p:pRg st="15" end="15"/>
                                            </p:txEl>
                                          </p:spTgt>
                                        </p:tgtEl>
                                        <p:attrNameLst>
                                          <p:attrName>style.visibility</p:attrName>
                                        </p:attrNameLst>
                                      </p:cBhvr>
                                      <p:to>
                                        <p:strVal val="visible"/>
                                      </p:to>
                                    </p:set>
                                    <p:anim calcmode="lin" valueType="num">
                                      <p:cBhvr additive="base">
                                        <p:cTn id="61" dur="500" fill="hold"/>
                                        <p:tgtEl>
                                          <p:spTgt spid="76803">
                                            <p:txEl>
                                              <p:pRg st="15" end="15"/>
                                            </p:txEl>
                                          </p:spTgt>
                                        </p:tgtEl>
                                        <p:attrNameLst>
                                          <p:attrName>ppt_x</p:attrName>
                                        </p:attrNameLst>
                                      </p:cBhvr>
                                      <p:tavLst>
                                        <p:tav tm="0">
                                          <p:val>
                                            <p:strVal val="0-#ppt_w/2"/>
                                          </p:val>
                                        </p:tav>
                                        <p:tav tm="100000">
                                          <p:val>
                                            <p:strVal val="#ppt_x"/>
                                          </p:val>
                                        </p:tav>
                                      </p:tavLst>
                                    </p:anim>
                                    <p:anim calcmode="lin" valueType="num">
                                      <p:cBhvr additive="base">
                                        <p:cTn id="62" dur="500" fill="hold"/>
                                        <p:tgtEl>
                                          <p:spTgt spid="76803">
                                            <p:txEl>
                                              <p:pRg st="15" end="15"/>
                                            </p:txEl>
                                          </p:spTgt>
                                        </p:tgtEl>
                                        <p:attrNameLst>
                                          <p:attrName>ppt_y</p:attrName>
                                        </p:attrNameLst>
                                      </p:cBhvr>
                                      <p:tavLst>
                                        <p:tav tm="0">
                                          <p:val>
                                            <p:strVal val="#ppt_y"/>
                                          </p:val>
                                        </p:tav>
                                        <p:tav tm="100000">
                                          <p:val>
                                            <p:strVal val="#ppt_y"/>
                                          </p:val>
                                        </p:tav>
                                      </p:tavLst>
                                    </p:anim>
                                  </p:childTnLst>
                                </p:cTn>
                              </p:par>
                              <p:par>
                                <p:cTn id="63" presetID="2" presetClass="entr" presetSubtype="8" fill="hold" grpId="0" nodeType="withEffect">
                                  <p:stCondLst>
                                    <p:cond delay="0"/>
                                  </p:stCondLst>
                                  <p:childTnLst>
                                    <p:set>
                                      <p:cBhvr>
                                        <p:cTn id="64" dur="1" fill="hold">
                                          <p:stCondLst>
                                            <p:cond delay="0"/>
                                          </p:stCondLst>
                                        </p:cTn>
                                        <p:tgtEl>
                                          <p:spTgt spid="76803">
                                            <p:txEl>
                                              <p:pRg st="16" end="16"/>
                                            </p:txEl>
                                          </p:spTgt>
                                        </p:tgtEl>
                                        <p:attrNameLst>
                                          <p:attrName>style.visibility</p:attrName>
                                        </p:attrNameLst>
                                      </p:cBhvr>
                                      <p:to>
                                        <p:strVal val="visible"/>
                                      </p:to>
                                    </p:set>
                                    <p:anim calcmode="lin" valueType="num">
                                      <p:cBhvr additive="base">
                                        <p:cTn id="65" dur="500" fill="hold"/>
                                        <p:tgtEl>
                                          <p:spTgt spid="76803">
                                            <p:txEl>
                                              <p:pRg st="16" end="16"/>
                                            </p:txEl>
                                          </p:spTgt>
                                        </p:tgtEl>
                                        <p:attrNameLst>
                                          <p:attrName>ppt_x</p:attrName>
                                        </p:attrNameLst>
                                      </p:cBhvr>
                                      <p:tavLst>
                                        <p:tav tm="0">
                                          <p:val>
                                            <p:strVal val="0-#ppt_w/2"/>
                                          </p:val>
                                        </p:tav>
                                        <p:tav tm="100000">
                                          <p:val>
                                            <p:strVal val="#ppt_x"/>
                                          </p:val>
                                        </p:tav>
                                      </p:tavLst>
                                    </p:anim>
                                    <p:anim calcmode="lin" valueType="num">
                                      <p:cBhvr additive="base">
                                        <p:cTn id="66" dur="500" fill="hold"/>
                                        <p:tgtEl>
                                          <p:spTgt spid="76803">
                                            <p:txEl>
                                              <p:pRg st="16" end="1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autoUpdateAnimBg="0"/>
    </p:bld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ChangeArrowheads="1"/>
          </p:cNvSpPr>
          <p:nvPr>
            <p:ph type="title"/>
          </p:nvPr>
        </p:nvSpPr>
        <p:spPr>
          <a:xfrm>
            <a:off x="0" y="152400"/>
            <a:ext cx="9067800" cy="1143000"/>
          </a:xfrm>
          <a:noFill/>
          <a:ln/>
        </p:spPr>
        <p:txBody>
          <a:bodyPr/>
          <a:lstStyle/>
          <a:p>
            <a:r>
              <a:rPr lang="en-US" b="1" dirty="0"/>
              <a:t>Auditor</a:t>
            </a:r>
            <a:r>
              <a:rPr lang="ja-JP" altLang="en-US" b="1" dirty="0">
                <a:latin typeface="Arial"/>
              </a:rPr>
              <a:t>’</a:t>
            </a:r>
            <a:r>
              <a:rPr lang="en-US" b="1" dirty="0"/>
              <a:t>s Responsibility</a:t>
            </a:r>
          </a:p>
        </p:txBody>
      </p:sp>
      <p:sp>
        <p:nvSpPr>
          <p:cNvPr id="77827" name="Rectangle 3"/>
          <p:cNvSpPr>
            <a:spLocks noGrp="1" noChangeArrowheads="1"/>
          </p:cNvSpPr>
          <p:nvPr>
            <p:ph type="body" idx="1"/>
          </p:nvPr>
        </p:nvSpPr>
        <p:spPr>
          <a:xfrm>
            <a:off x="685800" y="1295400"/>
            <a:ext cx="8077200" cy="4800600"/>
          </a:xfrm>
          <a:noFill/>
          <a:ln/>
        </p:spPr>
        <p:txBody>
          <a:bodyPr/>
          <a:lstStyle/>
          <a:p>
            <a:pPr>
              <a:lnSpc>
                <a:spcPct val="90000"/>
              </a:lnSpc>
              <a:spcBef>
                <a:spcPct val="15000"/>
              </a:spcBef>
              <a:spcAft>
                <a:spcPct val="30000"/>
              </a:spcAft>
            </a:pPr>
            <a:r>
              <a:rPr lang="en-US" sz="2200"/>
              <a:t>Comply with applicable audit requirements</a:t>
            </a:r>
          </a:p>
          <a:p>
            <a:pPr>
              <a:lnSpc>
                <a:spcPct val="90000"/>
              </a:lnSpc>
              <a:spcBef>
                <a:spcPct val="15000"/>
              </a:spcBef>
              <a:spcAft>
                <a:spcPct val="30000"/>
              </a:spcAft>
            </a:pPr>
            <a:r>
              <a:rPr lang="en-US" sz="2200"/>
              <a:t>Communicate and clarify audit requirements</a:t>
            </a:r>
          </a:p>
          <a:p>
            <a:pPr>
              <a:lnSpc>
                <a:spcPct val="90000"/>
              </a:lnSpc>
              <a:spcBef>
                <a:spcPct val="15000"/>
              </a:spcBef>
              <a:spcAft>
                <a:spcPct val="30000"/>
              </a:spcAft>
            </a:pPr>
            <a:r>
              <a:rPr lang="en-US" sz="2200"/>
              <a:t>Plan the audit and carry out assigned responsibilities effectively and efficiently</a:t>
            </a:r>
          </a:p>
          <a:p>
            <a:pPr>
              <a:lnSpc>
                <a:spcPct val="90000"/>
              </a:lnSpc>
              <a:spcBef>
                <a:spcPct val="15000"/>
              </a:spcBef>
              <a:spcAft>
                <a:spcPct val="30000"/>
              </a:spcAft>
            </a:pPr>
            <a:r>
              <a:rPr lang="en-US" sz="2200"/>
              <a:t>Document the observations</a:t>
            </a:r>
          </a:p>
          <a:p>
            <a:pPr>
              <a:lnSpc>
                <a:spcPct val="90000"/>
              </a:lnSpc>
              <a:spcBef>
                <a:spcPct val="15000"/>
              </a:spcBef>
              <a:spcAft>
                <a:spcPct val="30000"/>
              </a:spcAft>
            </a:pPr>
            <a:r>
              <a:rPr lang="en-US" sz="2200"/>
              <a:t>Report the audit results</a:t>
            </a:r>
          </a:p>
          <a:p>
            <a:pPr>
              <a:lnSpc>
                <a:spcPct val="90000"/>
              </a:lnSpc>
              <a:spcBef>
                <a:spcPct val="15000"/>
              </a:spcBef>
              <a:spcAft>
                <a:spcPct val="30000"/>
              </a:spcAft>
            </a:pPr>
            <a:r>
              <a:rPr lang="en-US" sz="2200"/>
              <a:t>Verify the effectiveness of corrective actions taken as a result of the audit</a:t>
            </a:r>
          </a:p>
          <a:p>
            <a:pPr>
              <a:lnSpc>
                <a:spcPct val="90000"/>
              </a:lnSpc>
              <a:spcBef>
                <a:spcPct val="15000"/>
              </a:spcBef>
              <a:spcAft>
                <a:spcPct val="30000"/>
              </a:spcAft>
            </a:pPr>
            <a:r>
              <a:rPr lang="en-US" sz="2200"/>
              <a:t>Retain and safeguard documents pertaining to the audit:</a:t>
            </a:r>
          </a:p>
          <a:p>
            <a:pPr lvl="1">
              <a:lnSpc>
                <a:spcPct val="90000"/>
              </a:lnSpc>
              <a:spcBef>
                <a:spcPct val="0"/>
              </a:spcBef>
              <a:buFontTx/>
              <a:buNone/>
            </a:pPr>
            <a:r>
              <a:rPr lang="en-US" sz="2200">
                <a:solidFill>
                  <a:srgbClr val="00279F"/>
                </a:solidFill>
              </a:rPr>
              <a:t>Submitting documents as required</a:t>
            </a:r>
          </a:p>
          <a:p>
            <a:pPr lvl="1">
              <a:lnSpc>
                <a:spcPct val="90000"/>
              </a:lnSpc>
              <a:spcBef>
                <a:spcPct val="0"/>
              </a:spcBef>
              <a:buFontTx/>
              <a:buNone/>
            </a:pPr>
            <a:r>
              <a:rPr lang="en-US" sz="2200">
                <a:solidFill>
                  <a:srgbClr val="00279F"/>
                </a:solidFill>
              </a:rPr>
              <a:t>Ensuring documents remain confidential</a:t>
            </a:r>
          </a:p>
          <a:p>
            <a:pPr lvl="1">
              <a:lnSpc>
                <a:spcPct val="90000"/>
              </a:lnSpc>
              <a:spcBef>
                <a:spcPct val="0"/>
              </a:spcBef>
              <a:buFontTx/>
              <a:buNone/>
            </a:pPr>
            <a:r>
              <a:rPr lang="en-US" sz="2200">
                <a:solidFill>
                  <a:srgbClr val="00279F"/>
                </a:solidFill>
              </a:rPr>
              <a:t>Treating privileged information with discretion</a:t>
            </a:r>
            <a:endParaRPr lang="en-US" sz="22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ChangeArrowheads="1"/>
          </p:cNvSpPr>
          <p:nvPr>
            <p:ph type="title"/>
          </p:nvPr>
        </p:nvSpPr>
        <p:spPr>
          <a:xfrm>
            <a:off x="0" y="0"/>
            <a:ext cx="9067800" cy="1143000"/>
          </a:xfrm>
          <a:noFill/>
          <a:ln/>
        </p:spPr>
        <p:txBody>
          <a:bodyPr/>
          <a:lstStyle/>
          <a:p>
            <a:r>
              <a:rPr lang="en-US" b="1" dirty="0" err="1"/>
              <a:t>Auditee</a:t>
            </a:r>
            <a:r>
              <a:rPr lang="ja-JP" altLang="en-US" b="1" dirty="0">
                <a:latin typeface="Arial"/>
              </a:rPr>
              <a:t>’</a:t>
            </a:r>
            <a:r>
              <a:rPr lang="en-US" b="1" dirty="0"/>
              <a:t>s Responsibility</a:t>
            </a:r>
          </a:p>
        </p:txBody>
      </p:sp>
      <p:sp>
        <p:nvSpPr>
          <p:cNvPr id="78851" name="Rectangle 3"/>
          <p:cNvSpPr>
            <a:spLocks noGrp="1" noChangeArrowheads="1"/>
          </p:cNvSpPr>
          <p:nvPr>
            <p:ph type="body" idx="1"/>
          </p:nvPr>
        </p:nvSpPr>
        <p:spPr>
          <a:xfrm>
            <a:off x="914400" y="1143000"/>
            <a:ext cx="7696200" cy="4953000"/>
          </a:xfrm>
          <a:noFill/>
          <a:ln/>
        </p:spPr>
        <p:txBody>
          <a:bodyPr/>
          <a:lstStyle/>
          <a:p>
            <a:pPr>
              <a:lnSpc>
                <a:spcPct val="90000"/>
              </a:lnSpc>
              <a:spcAft>
                <a:spcPct val="30000"/>
              </a:spcAft>
            </a:pPr>
            <a:r>
              <a:rPr lang="en-US" sz="2200"/>
              <a:t>Inform relevant employees about the objectives and scope of the audit</a:t>
            </a:r>
          </a:p>
          <a:p>
            <a:pPr>
              <a:lnSpc>
                <a:spcPct val="90000"/>
              </a:lnSpc>
              <a:spcAft>
                <a:spcPct val="30000"/>
              </a:spcAft>
            </a:pPr>
            <a:r>
              <a:rPr lang="en-US" sz="2200"/>
              <a:t>Appoint responsible members of staff to meet with members of the audit team</a:t>
            </a:r>
          </a:p>
          <a:p>
            <a:pPr>
              <a:lnSpc>
                <a:spcPct val="90000"/>
              </a:lnSpc>
              <a:spcAft>
                <a:spcPct val="30000"/>
              </a:spcAft>
            </a:pPr>
            <a:r>
              <a:rPr lang="en-US" sz="2200"/>
              <a:t>Provide all resources needed for the audit team in order to ensure an effective and efficient audit process</a:t>
            </a:r>
          </a:p>
          <a:p>
            <a:pPr>
              <a:lnSpc>
                <a:spcPct val="90000"/>
              </a:lnSpc>
              <a:spcAft>
                <a:spcPct val="30000"/>
              </a:spcAft>
            </a:pPr>
            <a:r>
              <a:rPr lang="en-US" sz="2200"/>
              <a:t>Provide access to the facilities and evidential material as requested by the auditors</a:t>
            </a:r>
          </a:p>
          <a:p>
            <a:pPr>
              <a:lnSpc>
                <a:spcPct val="90000"/>
              </a:lnSpc>
              <a:spcAft>
                <a:spcPct val="30000"/>
              </a:spcAft>
            </a:pPr>
            <a:r>
              <a:rPr lang="en-US" sz="2200"/>
              <a:t>Co-operate with the auditors to permit the audit objectives to be achieved</a:t>
            </a:r>
          </a:p>
          <a:p>
            <a:pPr>
              <a:lnSpc>
                <a:spcPct val="90000"/>
              </a:lnSpc>
              <a:spcAft>
                <a:spcPct val="30000"/>
              </a:spcAft>
            </a:pPr>
            <a:r>
              <a:rPr lang="en-US" sz="2200"/>
              <a:t>Determine and initiate corrective actions based on the audit report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noFill/>
          <a:ln/>
        </p:spPr>
        <p:txBody>
          <a:bodyPr/>
          <a:lstStyle/>
          <a:p>
            <a:r>
              <a:rPr lang="en-US" sz="5400" b="1" dirty="0"/>
              <a:t>Auditor Qualifications</a:t>
            </a:r>
          </a:p>
        </p:txBody>
      </p:sp>
      <p:graphicFrame>
        <p:nvGraphicFramePr>
          <p:cNvPr id="15363" name="Object 3"/>
          <p:cNvGraphicFramePr>
            <a:graphicFrameLocks noGrp="1"/>
          </p:cNvGraphicFramePr>
          <p:nvPr>
            <p:ph type="clipArt" sz="half" idx="1"/>
          </p:nvPr>
        </p:nvGraphicFramePr>
        <p:xfrm>
          <a:off x="696913" y="1885950"/>
          <a:ext cx="3746500" cy="3906838"/>
        </p:xfrm>
        <a:graphic>
          <a:graphicData uri="http://schemas.openxmlformats.org/presentationml/2006/ole">
            <mc:AlternateContent xmlns:mc="http://schemas.openxmlformats.org/markup-compatibility/2006">
              <mc:Choice xmlns:v="urn:schemas-microsoft-com:vml" Requires="v">
                <p:oleObj spid="_x0000_s15497" name="Microsoft ClipArt Gallery" r:id="rId4" imgW="4752975" imgH="4959350" progId="MS_ClipArt_Gallery">
                  <p:embed/>
                </p:oleObj>
              </mc:Choice>
              <mc:Fallback>
                <p:oleObj name="Microsoft ClipArt Gallery" r:id="rId4" imgW="4752975" imgH="495935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6913" y="1885950"/>
                        <a:ext cx="3746500" cy="3906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15364" name="Rectangle 4"/>
          <p:cNvSpPr>
            <a:spLocks noGrp="1" noChangeArrowheads="1"/>
          </p:cNvSpPr>
          <p:nvPr>
            <p:ph type="body" sz="half" idx="2"/>
          </p:nvPr>
        </p:nvSpPr>
        <p:spPr>
          <a:xfrm>
            <a:off x="4648200" y="1600200"/>
            <a:ext cx="4038600" cy="3914775"/>
          </a:xfrm>
          <a:noFill/>
          <a:ln/>
        </p:spPr>
        <p:txBody>
          <a:bodyPr/>
          <a:lstStyle/>
          <a:p>
            <a:pPr>
              <a:spcAft>
                <a:spcPct val="30000"/>
              </a:spcAft>
            </a:pPr>
            <a:r>
              <a:rPr lang="en-US"/>
              <a:t>Education</a:t>
            </a:r>
          </a:p>
          <a:p>
            <a:pPr>
              <a:spcAft>
                <a:spcPct val="30000"/>
              </a:spcAft>
            </a:pPr>
            <a:r>
              <a:rPr lang="en-US"/>
              <a:t>Experience</a:t>
            </a:r>
          </a:p>
          <a:p>
            <a:pPr>
              <a:spcAft>
                <a:spcPct val="30000"/>
              </a:spcAft>
            </a:pPr>
            <a:r>
              <a:rPr lang="en-US"/>
              <a:t>Training</a:t>
            </a:r>
          </a:p>
          <a:p>
            <a:pPr>
              <a:spcAft>
                <a:spcPct val="30000"/>
              </a:spcAft>
            </a:pPr>
            <a:r>
              <a:rPr lang="en-US"/>
              <a:t>Proficiency</a:t>
            </a:r>
          </a:p>
          <a:p>
            <a:pPr>
              <a:spcAft>
                <a:spcPct val="30000"/>
              </a:spcAft>
            </a:pPr>
            <a:r>
              <a:rPr lang="en-US"/>
              <a:t>Competence</a:t>
            </a:r>
          </a:p>
          <a:p>
            <a:pPr>
              <a:spcAft>
                <a:spcPct val="30000"/>
              </a:spcAft>
            </a:pPr>
            <a:r>
              <a:rPr lang="en-US"/>
              <a:t>Communication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0" y="76200"/>
            <a:ext cx="9067800" cy="1143000"/>
          </a:xfrm>
          <a:noFill/>
          <a:ln/>
        </p:spPr>
        <p:txBody>
          <a:bodyPr/>
          <a:lstStyle/>
          <a:p>
            <a:r>
              <a:rPr lang="en-US" sz="4000" b="1"/>
              <a:t>Education, Training &amp; Experience</a:t>
            </a:r>
          </a:p>
        </p:txBody>
      </p:sp>
      <p:sp>
        <p:nvSpPr>
          <p:cNvPr id="81923" name="Rectangle 3"/>
          <p:cNvSpPr>
            <a:spLocks noGrp="1" noChangeArrowheads="1"/>
          </p:cNvSpPr>
          <p:nvPr>
            <p:ph type="body" idx="1"/>
          </p:nvPr>
        </p:nvSpPr>
        <p:spPr>
          <a:xfrm>
            <a:off x="220663" y="1371600"/>
            <a:ext cx="8516937" cy="4648200"/>
          </a:xfrm>
          <a:noFill/>
          <a:ln/>
        </p:spPr>
        <p:txBody>
          <a:bodyPr/>
          <a:lstStyle/>
          <a:p>
            <a:pPr>
              <a:lnSpc>
                <a:spcPct val="90000"/>
              </a:lnSpc>
            </a:pPr>
            <a:r>
              <a:rPr lang="en-US" sz="2400" b="1"/>
              <a:t>Education:</a:t>
            </a:r>
          </a:p>
          <a:p>
            <a:pPr lvl="1">
              <a:lnSpc>
                <a:spcPct val="90000"/>
              </a:lnSpc>
            </a:pPr>
            <a:r>
              <a:rPr lang="en-US" sz="2000"/>
              <a:t>Candidates should demonstrate competence in clear and fluent oral and in written concepts and ideas</a:t>
            </a:r>
          </a:p>
          <a:p>
            <a:pPr lvl="1">
              <a:lnSpc>
                <a:spcPct val="90000"/>
              </a:lnSpc>
            </a:pPr>
            <a:endParaRPr lang="en-US" sz="2000"/>
          </a:p>
          <a:p>
            <a:pPr>
              <a:lnSpc>
                <a:spcPct val="90000"/>
              </a:lnSpc>
            </a:pPr>
            <a:r>
              <a:rPr lang="en-US" sz="2400" b="1"/>
              <a:t>Training:</a:t>
            </a:r>
          </a:p>
          <a:p>
            <a:pPr lvl="1">
              <a:lnSpc>
                <a:spcPct val="90000"/>
              </a:lnSpc>
            </a:pPr>
            <a:r>
              <a:rPr lang="en-US" sz="2000"/>
              <a:t>Knowledge and understanding of the standards, systems and/or procedures audited</a:t>
            </a:r>
          </a:p>
          <a:p>
            <a:pPr lvl="1">
              <a:lnSpc>
                <a:spcPct val="90000"/>
              </a:lnSpc>
            </a:pPr>
            <a:r>
              <a:rPr lang="en-US" sz="2000"/>
              <a:t>Assessment techniques of questioning, evaluating and reporting</a:t>
            </a:r>
          </a:p>
          <a:p>
            <a:pPr lvl="1">
              <a:lnSpc>
                <a:spcPct val="90000"/>
              </a:lnSpc>
            </a:pPr>
            <a:r>
              <a:rPr lang="en-US" sz="2000"/>
              <a:t>Audit management audit skills such as planning, organizing, communicating and directing</a:t>
            </a:r>
          </a:p>
          <a:p>
            <a:pPr lvl="1">
              <a:lnSpc>
                <a:spcPct val="90000"/>
              </a:lnSpc>
            </a:pPr>
            <a:endParaRPr lang="en-US" sz="2000"/>
          </a:p>
          <a:p>
            <a:pPr>
              <a:lnSpc>
                <a:spcPct val="90000"/>
              </a:lnSpc>
            </a:pPr>
            <a:r>
              <a:rPr lang="en-US" sz="2400" b="1"/>
              <a:t>Experience:</a:t>
            </a:r>
          </a:p>
          <a:p>
            <a:pPr lvl="1">
              <a:lnSpc>
                <a:spcPct val="90000"/>
              </a:lnSpc>
            </a:pPr>
            <a:r>
              <a:rPr lang="en-US" sz="2000"/>
              <a:t>Candidates should have four years full-time workplace experience</a:t>
            </a:r>
          </a:p>
        </p:txBody>
      </p:sp>
    </p:spTree>
  </p:cSld>
  <p:clrMapOvr>
    <a:masterClrMapping/>
  </p:clrMapOvr>
  <p:transition xmlns:p14="http://schemas.microsoft.com/office/powerpoint/2010/main"/>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304800" y="381000"/>
            <a:ext cx="8534400" cy="1412875"/>
          </a:xfrm>
          <a:noFill/>
          <a:ln/>
        </p:spPr>
        <p:txBody>
          <a:bodyPr/>
          <a:lstStyle/>
          <a:p>
            <a:r>
              <a:rPr lang="en-US" sz="4800" b="1"/>
              <a:t>Auditor Personal Qualities</a:t>
            </a:r>
          </a:p>
        </p:txBody>
      </p:sp>
      <p:sp>
        <p:nvSpPr>
          <p:cNvPr id="14339" name="Rectangle 3"/>
          <p:cNvSpPr>
            <a:spLocks noGrp="1" noChangeArrowheads="1"/>
          </p:cNvSpPr>
          <p:nvPr>
            <p:ph type="body" sz="half" idx="1"/>
          </p:nvPr>
        </p:nvSpPr>
        <p:spPr>
          <a:xfrm>
            <a:off x="685800" y="2133600"/>
            <a:ext cx="4724400" cy="3632200"/>
          </a:xfrm>
          <a:noFill/>
          <a:ln/>
        </p:spPr>
        <p:txBody>
          <a:bodyPr/>
          <a:lstStyle/>
          <a:p>
            <a:pPr>
              <a:lnSpc>
                <a:spcPct val="90000"/>
              </a:lnSpc>
              <a:spcAft>
                <a:spcPct val="30000"/>
              </a:spcAft>
            </a:pPr>
            <a:r>
              <a:rPr lang="en-US"/>
              <a:t>Communication Skills</a:t>
            </a:r>
          </a:p>
          <a:p>
            <a:pPr>
              <a:lnSpc>
                <a:spcPct val="90000"/>
              </a:lnSpc>
              <a:spcAft>
                <a:spcPct val="30000"/>
              </a:spcAft>
            </a:pPr>
            <a:r>
              <a:rPr lang="en-US"/>
              <a:t>Tactfulness</a:t>
            </a:r>
          </a:p>
          <a:p>
            <a:pPr>
              <a:lnSpc>
                <a:spcPct val="90000"/>
              </a:lnSpc>
              <a:spcAft>
                <a:spcPct val="30000"/>
              </a:spcAft>
            </a:pPr>
            <a:r>
              <a:rPr lang="en-US"/>
              <a:t>Flexibility</a:t>
            </a:r>
          </a:p>
          <a:p>
            <a:pPr>
              <a:lnSpc>
                <a:spcPct val="90000"/>
              </a:lnSpc>
              <a:spcAft>
                <a:spcPct val="30000"/>
              </a:spcAft>
            </a:pPr>
            <a:r>
              <a:rPr lang="en-US"/>
              <a:t>Persistence</a:t>
            </a:r>
          </a:p>
          <a:p>
            <a:pPr>
              <a:lnSpc>
                <a:spcPct val="90000"/>
              </a:lnSpc>
              <a:spcAft>
                <a:spcPct val="30000"/>
              </a:spcAft>
            </a:pPr>
            <a:r>
              <a:rPr lang="en-US"/>
              <a:t>Objectivity</a:t>
            </a:r>
          </a:p>
          <a:p>
            <a:pPr>
              <a:lnSpc>
                <a:spcPct val="90000"/>
              </a:lnSpc>
              <a:spcAft>
                <a:spcPct val="30000"/>
              </a:spcAft>
            </a:pPr>
            <a:r>
              <a:rPr lang="en-US"/>
              <a:t>Integrity</a:t>
            </a:r>
          </a:p>
        </p:txBody>
      </p:sp>
      <p:graphicFrame>
        <p:nvGraphicFramePr>
          <p:cNvPr id="14340" name="Object 4"/>
          <p:cNvGraphicFramePr>
            <a:graphicFrameLocks noGrp="1"/>
          </p:cNvGraphicFramePr>
          <p:nvPr>
            <p:ph type="clipArt" sz="half" idx="2"/>
          </p:nvPr>
        </p:nvGraphicFramePr>
        <p:xfrm>
          <a:off x="4667250" y="2921000"/>
          <a:ext cx="3729038" cy="1841500"/>
        </p:xfrm>
        <a:graphic>
          <a:graphicData uri="http://schemas.openxmlformats.org/presentationml/2006/ole">
            <mc:AlternateContent xmlns:mc="http://schemas.openxmlformats.org/markup-compatibility/2006">
              <mc:Choice xmlns:v="urn:schemas-microsoft-com:vml" Requires="v">
                <p:oleObj spid="_x0000_s14473" name="Microsoft ClipArt Gallery" r:id="rId4" imgW="5819775" imgH="2886075" progId="MS_ClipArt_Gallery">
                  <p:embed/>
                </p:oleObj>
              </mc:Choice>
              <mc:Fallback>
                <p:oleObj name="Microsoft ClipArt Gallery" r:id="rId4" imgW="5819775" imgH="288607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667250" y="2921000"/>
                        <a:ext cx="3729038" cy="184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0" y="152400"/>
            <a:ext cx="9067800" cy="1143000"/>
          </a:xfrm>
          <a:noFill/>
          <a:ln/>
        </p:spPr>
        <p:txBody>
          <a:bodyPr/>
          <a:lstStyle/>
          <a:p>
            <a:r>
              <a:rPr lang="en-US" b="1"/>
              <a:t>Personal Attributes</a:t>
            </a:r>
          </a:p>
        </p:txBody>
      </p:sp>
      <p:sp>
        <p:nvSpPr>
          <p:cNvPr id="82947" name="Rectangle 3"/>
          <p:cNvSpPr>
            <a:spLocks noGrp="1" noChangeArrowheads="1"/>
          </p:cNvSpPr>
          <p:nvPr>
            <p:ph type="body" idx="1"/>
          </p:nvPr>
        </p:nvSpPr>
        <p:spPr>
          <a:xfrm>
            <a:off x="533400" y="1143000"/>
            <a:ext cx="8153400" cy="5257800"/>
          </a:xfrm>
          <a:noFill/>
          <a:ln/>
        </p:spPr>
        <p:txBody>
          <a:bodyPr/>
          <a:lstStyle/>
          <a:p>
            <a:pPr marL="228600" indent="-228600">
              <a:buFontTx/>
              <a:buNone/>
            </a:pPr>
            <a:r>
              <a:rPr lang="en-US" b="1"/>
              <a:t>Auditors should:</a:t>
            </a:r>
          </a:p>
          <a:p>
            <a:pPr marL="228600" indent="-228600">
              <a:spcBef>
                <a:spcPct val="55000"/>
              </a:spcBef>
            </a:pPr>
            <a:r>
              <a:rPr lang="en-US" sz="2400"/>
              <a:t>Be open-minded and mature</a:t>
            </a:r>
          </a:p>
          <a:p>
            <a:pPr marL="228600" indent="-228600">
              <a:spcBef>
                <a:spcPct val="55000"/>
              </a:spcBef>
            </a:pPr>
            <a:r>
              <a:rPr lang="en-US" sz="2400"/>
              <a:t>Possess sound judgement</a:t>
            </a:r>
          </a:p>
          <a:p>
            <a:pPr marL="228600" indent="-228600">
              <a:spcBef>
                <a:spcPct val="55000"/>
              </a:spcBef>
            </a:pPr>
            <a:r>
              <a:rPr lang="en-US" sz="2400"/>
              <a:t>Have analytical skills and tenacity</a:t>
            </a:r>
          </a:p>
          <a:p>
            <a:pPr marL="228600" indent="-228600">
              <a:spcBef>
                <a:spcPct val="55000"/>
              </a:spcBef>
            </a:pPr>
            <a:r>
              <a:rPr lang="en-US" sz="2400"/>
              <a:t>Have the ability to perceive situations in a realistic way</a:t>
            </a:r>
          </a:p>
          <a:p>
            <a:pPr marL="228600" indent="-228600">
              <a:spcBef>
                <a:spcPct val="55000"/>
              </a:spcBef>
            </a:pPr>
            <a:r>
              <a:rPr lang="en-US" sz="2400"/>
              <a:t>Understand complex operations from a broad perspective</a:t>
            </a:r>
          </a:p>
          <a:p>
            <a:pPr marL="228600" indent="-228600">
              <a:spcBef>
                <a:spcPct val="55000"/>
              </a:spcBef>
            </a:pPr>
            <a:r>
              <a:rPr lang="en-US" sz="2400"/>
              <a:t>Understand the role of individual units within the overall organization</a:t>
            </a:r>
          </a:p>
        </p:txBody>
      </p:sp>
    </p:spTree>
  </p:cSld>
  <p:clrMapOvr>
    <a:masterClrMapping/>
  </p:clrMapOvr>
  <p:transition xmlns:p14="http://schemas.microsoft.com/office/powerpoint/2010/main"/>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a:xfrm>
            <a:off x="457200" y="152400"/>
            <a:ext cx="8153400" cy="914400"/>
          </a:xfrm>
          <a:noFill/>
          <a:ln/>
        </p:spPr>
        <p:txBody>
          <a:bodyPr/>
          <a:lstStyle/>
          <a:p>
            <a:r>
              <a:rPr lang="en-US" b="1"/>
              <a:t>Applying Auditor Attributes</a:t>
            </a:r>
          </a:p>
        </p:txBody>
      </p:sp>
      <p:sp>
        <p:nvSpPr>
          <p:cNvPr id="83971" name="Rectangle 3"/>
          <p:cNvSpPr>
            <a:spLocks noGrp="1" noChangeArrowheads="1"/>
          </p:cNvSpPr>
          <p:nvPr>
            <p:ph type="body" idx="1"/>
          </p:nvPr>
        </p:nvSpPr>
        <p:spPr>
          <a:xfrm>
            <a:off x="474663" y="1219200"/>
            <a:ext cx="8229600" cy="5207000"/>
          </a:xfrm>
          <a:noFill/>
          <a:ln/>
        </p:spPr>
        <p:txBody>
          <a:bodyPr/>
          <a:lstStyle/>
          <a:p>
            <a:pPr>
              <a:lnSpc>
                <a:spcPct val="80000"/>
              </a:lnSpc>
              <a:buFontTx/>
              <a:buNone/>
            </a:pPr>
            <a:r>
              <a:rPr lang="en-US" sz="2400" b="1"/>
              <a:t>Auditors should apply these attributes in order to:</a:t>
            </a:r>
          </a:p>
          <a:p>
            <a:pPr>
              <a:lnSpc>
                <a:spcPct val="80000"/>
              </a:lnSpc>
              <a:spcBef>
                <a:spcPct val="30000"/>
              </a:spcBef>
              <a:spcAft>
                <a:spcPct val="20000"/>
              </a:spcAft>
            </a:pPr>
            <a:r>
              <a:rPr lang="en-US" sz="2000"/>
              <a:t>Obtain and assess objective evidence fairly.</a:t>
            </a:r>
          </a:p>
          <a:p>
            <a:pPr>
              <a:lnSpc>
                <a:spcPct val="80000"/>
              </a:lnSpc>
              <a:spcBef>
                <a:spcPct val="30000"/>
              </a:spcBef>
              <a:spcAft>
                <a:spcPct val="20000"/>
              </a:spcAft>
            </a:pPr>
            <a:r>
              <a:rPr lang="en-US" sz="2000"/>
              <a:t>Remain true to the purpose of the audit without fear or favour.</a:t>
            </a:r>
          </a:p>
          <a:p>
            <a:pPr>
              <a:lnSpc>
                <a:spcPct val="80000"/>
              </a:lnSpc>
              <a:spcBef>
                <a:spcPct val="30000"/>
              </a:spcBef>
              <a:spcAft>
                <a:spcPct val="20000"/>
              </a:spcAft>
            </a:pPr>
            <a:r>
              <a:rPr lang="en-US" sz="2000"/>
              <a:t>Evaluate constantly the effects of audit observations and personal interactions during an audit.</a:t>
            </a:r>
          </a:p>
          <a:p>
            <a:pPr>
              <a:lnSpc>
                <a:spcPct val="80000"/>
              </a:lnSpc>
              <a:spcBef>
                <a:spcPct val="30000"/>
              </a:spcBef>
              <a:spcAft>
                <a:spcPct val="20000"/>
              </a:spcAft>
            </a:pPr>
            <a:r>
              <a:rPr lang="en-US" sz="2000"/>
              <a:t>Treat concerned personnel in a way that will best achieve the audit purpose.</a:t>
            </a:r>
          </a:p>
          <a:p>
            <a:pPr>
              <a:lnSpc>
                <a:spcPct val="80000"/>
              </a:lnSpc>
              <a:spcBef>
                <a:spcPct val="30000"/>
              </a:spcBef>
              <a:spcAft>
                <a:spcPct val="20000"/>
              </a:spcAft>
            </a:pPr>
            <a:r>
              <a:rPr lang="en-US" sz="2000"/>
              <a:t>Perform the audit process without deviating due to distraction</a:t>
            </a:r>
          </a:p>
          <a:p>
            <a:pPr>
              <a:lnSpc>
                <a:spcPct val="80000"/>
              </a:lnSpc>
              <a:spcBef>
                <a:spcPct val="30000"/>
              </a:spcBef>
              <a:spcAft>
                <a:spcPct val="20000"/>
              </a:spcAft>
            </a:pPr>
            <a:r>
              <a:rPr lang="en-US" sz="2000"/>
              <a:t>Commit full attention and support to the audit process.</a:t>
            </a:r>
          </a:p>
          <a:p>
            <a:pPr>
              <a:lnSpc>
                <a:spcPct val="80000"/>
              </a:lnSpc>
              <a:spcBef>
                <a:spcPct val="30000"/>
              </a:spcBef>
              <a:spcAft>
                <a:spcPct val="20000"/>
              </a:spcAft>
            </a:pPr>
            <a:r>
              <a:rPr lang="en-US" sz="2000"/>
              <a:t>React effectively in stressful situations.</a:t>
            </a:r>
          </a:p>
          <a:p>
            <a:pPr>
              <a:lnSpc>
                <a:spcPct val="80000"/>
              </a:lnSpc>
              <a:spcBef>
                <a:spcPct val="30000"/>
              </a:spcBef>
              <a:spcAft>
                <a:spcPct val="20000"/>
              </a:spcAft>
            </a:pPr>
            <a:r>
              <a:rPr lang="en-US" sz="2000"/>
              <a:t>Arrive at generally acceptable conclusions based on audit observations.</a:t>
            </a:r>
          </a:p>
          <a:p>
            <a:pPr>
              <a:lnSpc>
                <a:spcPct val="80000"/>
              </a:lnSpc>
              <a:spcBef>
                <a:spcPct val="30000"/>
              </a:spcBef>
              <a:spcAft>
                <a:spcPct val="20000"/>
              </a:spcAft>
            </a:pPr>
            <a:r>
              <a:rPr lang="en-US" sz="2000"/>
              <a:t>Remain true to a conclusion despite pressure to change that is not based on evidence.</a:t>
            </a:r>
          </a:p>
        </p:txBody>
      </p:sp>
    </p:spTree>
  </p:cSld>
  <p:clrMapOvr>
    <a:masterClrMapping/>
  </p:clrMapOvr>
  <p:transition xmlns:p14="http://schemas.microsoft.com/office/powerpoint/2010/main"/>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ChangeArrowheads="1"/>
          </p:cNvSpPr>
          <p:nvPr>
            <p:ph type="ctrTitle"/>
          </p:nvPr>
        </p:nvSpPr>
        <p:spPr>
          <a:xfrm>
            <a:off x="0" y="76200"/>
            <a:ext cx="9067800" cy="1143000"/>
          </a:xfrm>
          <a:noFill/>
          <a:ln/>
        </p:spPr>
        <p:txBody>
          <a:bodyPr/>
          <a:lstStyle/>
          <a:p>
            <a:r>
              <a:rPr lang="en-US" b="1"/>
              <a:t>Audit Preparation</a:t>
            </a:r>
          </a:p>
        </p:txBody>
      </p:sp>
      <p:sp>
        <p:nvSpPr>
          <p:cNvPr id="79875" name="Rectangle 3"/>
          <p:cNvSpPr>
            <a:spLocks noGrp="1" noChangeArrowheads="1"/>
          </p:cNvSpPr>
          <p:nvPr>
            <p:ph type="subTitle" idx="1"/>
          </p:nvPr>
        </p:nvSpPr>
        <p:spPr>
          <a:xfrm>
            <a:off x="1828800" y="990600"/>
            <a:ext cx="5334000" cy="838200"/>
          </a:xfrm>
          <a:noFill/>
          <a:ln/>
        </p:spPr>
        <p:txBody>
          <a:bodyPr/>
          <a:lstStyle/>
          <a:p>
            <a:pPr marL="342900" indent="-342900"/>
            <a:r>
              <a:rPr lang="en-US" b="1" dirty="0"/>
              <a:t>Preparing for the Audit</a:t>
            </a:r>
          </a:p>
        </p:txBody>
      </p:sp>
      <p:graphicFrame>
        <p:nvGraphicFramePr>
          <p:cNvPr id="79876" name="Object 4"/>
          <p:cNvGraphicFramePr>
            <a:graphicFrameLocks/>
          </p:cNvGraphicFramePr>
          <p:nvPr/>
        </p:nvGraphicFramePr>
        <p:xfrm>
          <a:off x="1597025" y="1754188"/>
          <a:ext cx="5862638" cy="3046412"/>
        </p:xfrm>
        <a:graphic>
          <a:graphicData uri="http://schemas.openxmlformats.org/presentationml/2006/ole">
            <mc:AlternateContent xmlns:mc="http://schemas.openxmlformats.org/markup-compatibility/2006">
              <mc:Choice xmlns:v="urn:schemas-microsoft-com:vml" Requires="v">
                <p:oleObj spid="_x0000_s80010" name="Microsoft ClipArt Gallery" r:id="rId4" imgW="11755438" imgH="6059488" progId="MS_ClipArt_Gallery">
                  <p:embed/>
                </p:oleObj>
              </mc:Choice>
              <mc:Fallback>
                <p:oleObj name="Microsoft ClipArt Gallery" r:id="rId4" imgW="11755438" imgH="6059488"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97025" y="1754188"/>
                        <a:ext cx="5862638" cy="304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9877" name="Rectangle 5"/>
          <p:cNvSpPr>
            <a:spLocks noChangeArrowheads="1"/>
          </p:cNvSpPr>
          <p:nvPr/>
        </p:nvSpPr>
        <p:spPr bwMode="auto">
          <a:xfrm>
            <a:off x="1905000" y="5334000"/>
            <a:ext cx="5334000" cy="53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lgn="ctr">
              <a:spcBef>
                <a:spcPct val="20000"/>
              </a:spcBef>
              <a:buClr>
                <a:srgbClr val="AB011D"/>
              </a:buClr>
            </a:pPr>
            <a:r>
              <a:rPr lang="en-US" sz="2800" b="1"/>
              <a:t>Time Is A Most Critical Factor</a:t>
            </a:r>
          </a:p>
        </p:txBody>
      </p:sp>
    </p:spTree>
  </p:cSld>
  <p:clrMapOvr>
    <a:masterClrMapping/>
  </p:clrMapOvr>
  <p:transition xmlns:p14="http://schemas.microsoft.com/office/powerpoint/2010/main"/>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noFill/>
          <a:ln/>
        </p:spPr>
        <p:txBody>
          <a:bodyPr/>
          <a:lstStyle/>
          <a:p>
            <a:r>
              <a:rPr lang="en-US" b="1" dirty="0"/>
              <a:t>Planning The Audit</a:t>
            </a:r>
          </a:p>
        </p:txBody>
      </p:sp>
      <p:sp>
        <p:nvSpPr>
          <p:cNvPr id="18435" name="Rectangle 3"/>
          <p:cNvSpPr>
            <a:spLocks noGrp="1" noChangeArrowheads="1"/>
          </p:cNvSpPr>
          <p:nvPr>
            <p:ph type="body" sz="half" idx="1"/>
          </p:nvPr>
        </p:nvSpPr>
        <p:spPr>
          <a:xfrm>
            <a:off x="457200" y="1447800"/>
            <a:ext cx="7620000" cy="4876800"/>
          </a:xfrm>
          <a:noFill/>
          <a:ln/>
        </p:spPr>
        <p:txBody>
          <a:bodyPr/>
          <a:lstStyle/>
          <a:p>
            <a:pPr>
              <a:lnSpc>
                <a:spcPct val="90000"/>
              </a:lnSpc>
              <a:spcAft>
                <a:spcPct val="35000"/>
              </a:spcAft>
            </a:pPr>
            <a:r>
              <a:rPr lang="en-US" sz="2400" b="1">
                <a:solidFill>
                  <a:srgbClr val="B90120"/>
                </a:solidFill>
              </a:rPr>
              <a:t>Objective</a:t>
            </a:r>
            <a:endParaRPr lang="en-US" sz="2400"/>
          </a:p>
          <a:p>
            <a:pPr>
              <a:lnSpc>
                <a:spcPct val="90000"/>
              </a:lnSpc>
              <a:spcAft>
                <a:spcPct val="35000"/>
              </a:spcAft>
            </a:pPr>
            <a:r>
              <a:rPr lang="en-US" sz="2400" b="1">
                <a:solidFill>
                  <a:srgbClr val="B90120"/>
                </a:solidFill>
              </a:rPr>
              <a:t>Scope</a:t>
            </a:r>
            <a:endParaRPr lang="en-US" sz="2400"/>
          </a:p>
          <a:p>
            <a:pPr>
              <a:lnSpc>
                <a:spcPct val="90000"/>
              </a:lnSpc>
              <a:spcAft>
                <a:spcPct val="35000"/>
              </a:spcAft>
            </a:pPr>
            <a:r>
              <a:rPr lang="en-US" sz="2400"/>
              <a:t>Team and Leader</a:t>
            </a:r>
          </a:p>
          <a:p>
            <a:pPr>
              <a:lnSpc>
                <a:spcPct val="90000"/>
              </a:lnSpc>
              <a:spcAft>
                <a:spcPct val="35000"/>
              </a:spcAft>
            </a:pPr>
            <a:r>
              <a:rPr lang="en-US" sz="2400" b="1">
                <a:solidFill>
                  <a:srgbClr val="B90120"/>
                </a:solidFill>
              </a:rPr>
              <a:t>Audit Duration</a:t>
            </a:r>
            <a:endParaRPr lang="en-US" sz="2400"/>
          </a:p>
          <a:p>
            <a:pPr>
              <a:lnSpc>
                <a:spcPct val="90000"/>
              </a:lnSpc>
              <a:spcAft>
                <a:spcPct val="35000"/>
              </a:spcAft>
            </a:pPr>
            <a:r>
              <a:rPr lang="en-US" sz="2400"/>
              <a:t>Contact Company / Department(s)</a:t>
            </a:r>
          </a:p>
          <a:p>
            <a:pPr>
              <a:lnSpc>
                <a:spcPct val="90000"/>
              </a:lnSpc>
              <a:spcAft>
                <a:spcPct val="35000"/>
              </a:spcAft>
            </a:pPr>
            <a:r>
              <a:rPr lang="en-US" sz="2400"/>
              <a:t>Establish Date &amp; Time</a:t>
            </a:r>
          </a:p>
          <a:p>
            <a:pPr>
              <a:lnSpc>
                <a:spcPct val="90000"/>
              </a:lnSpc>
              <a:spcAft>
                <a:spcPct val="35000"/>
              </a:spcAft>
            </a:pPr>
            <a:r>
              <a:rPr lang="en-US" sz="2400" b="1">
                <a:solidFill>
                  <a:srgbClr val="993366"/>
                </a:solidFill>
              </a:rPr>
              <a:t>Check List</a:t>
            </a:r>
            <a:r>
              <a:rPr lang="en-US" sz="2400"/>
              <a:t> </a:t>
            </a:r>
          </a:p>
          <a:p>
            <a:pPr>
              <a:lnSpc>
                <a:spcPct val="90000"/>
              </a:lnSpc>
              <a:spcAft>
                <a:spcPct val="35000"/>
              </a:spcAft>
            </a:pPr>
            <a:r>
              <a:rPr lang="en-US" sz="2400"/>
              <a:t>Team Briefing</a:t>
            </a:r>
          </a:p>
        </p:txBody>
      </p:sp>
      <p:graphicFrame>
        <p:nvGraphicFramePr>
          <p:cNvPr id="18436" name="Object 4"/>
          <p:cNvGraphicFramePr>
            <a:graphicFrameLocks noGrp="1"/>
          </p:cNvGraphicFramePr>
          <p:nvPr>
            <p:ph type="clipArt" sz="half" idx="2"/>
          </p:nvPr>
        </p:nvGraphicFramePr>
        <p:xfrm>
          <a:off x="5262563" y="4495800"/>
          <a:ext cx="3729037" cy="1809750"/>
        </p:xfrm>
        <a:graphic>
          <a:graphicData uri="http://schemas.openxmlformats.org/presentationml/2006/ole">
            <mc:AlternateContent xmlns:mc="http://schemas.openxmlformats.org/markup-compatibility/2006">
              <mc:Choice xmlns:v="urn:schemas-microsoft-com:vml" Requires="v">
                <p:oleObj spid="_x0000_s18569" name="Microsoft ClipArt Gallery" r:id="rId4" imgW="5372100" imgH="2619375" progId="MS_ClipArt_Gallery">
                  <p:embed/>
                </p:oleObj>
              </mc:Choice>
              <mc:Fallback>
                <p:oleObj name="Microsoft ClipArt Gallery" r:id="rId4" imgW="5372100" imgH="261937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62563" y="4495800"/>
                        <a:ext cx="3729037" cy="1809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0" y="0"/>
            <a:ext cx="9067800" cy="1143000"/>
          </a:xfrm>
          <a:noFill/>
          <a:ln/>
        </p:spPr>
        <p:txBody>
          <a:bodyPr/>
          <a:lstStyle/>
          <a:p>
            <a:r>
              <a:rPr lang="en-US" b="1"/>
              <a:t>Audit Scope</a:t>
            </a:r>
          </a:p>
        </p:txBody>
      </p:sp>
      <p:sp>
        <p:nvSpPr>
          <p:cNvPr id="71683" name="Rectangle 3"/>
          <p:cNvSpPr>
            <a:spLocks noGrp="1" noChangeArrowheads="1"/>
          </p:cNvSpPr>
          <p:nvPr>
            <p:ph type="body" idx="1"/>
          </p:nvPr>
        </p:nvSpPr>
        <p:spPr>
          <a:xfrm>
            <a:off x="533400" y="1143000"/>
            <a:ext cx="8153400" cy="5105400"/>
          </a:xfrm>
          <a:noFill/>
          <a:ln/>
        </p:spPr>
        <p:txBody>
          <a:bodyPr/>
          <a:lstStyle/>
          <a:p>
            <a:pPr>
              <a:lnSpc>
                <a:spcPct val="80000"/>
              </a:lnSpc>
              <a:spcBef>
                <a:spcPct val="55000"/>
              </a:spcBef>
            </a:pPr>
            <a:r>
              <a:rPr lang="en-US" sz="2000">
                <a:solidFill>
                  <a:srgbClr val="00279F"/>
                </a:solidFill>
              </a:rPr>
              <a:t>Compliance to requirements or company procedures?</a:t>
            </a:r>
            <a:endParaRPr lang="en-US" sz="2000"/>
          </a:p>
          <a:p>
            <a:pPr>
              <a:lnSpc>
                <a:spcPct val="80000"/>
              </a:lnSpc>
              <a:spcBef>
                <a:spcPct val="55000"/>
              </a:spcBef>
            </a:pPr>
            <a:r>
              <a:rPr lang="en-US" sz="2000"/>
              <a:t>Entire organization? Specific area? Depth? Duration?</a:t>
            </a:r>
          </a:p>
          <a:p>
            <a:pPr>
              <a:lnSpc>
                <a:spcPct val="80000"/>
              </a:lnSpc>
              <a:spcBef>
                <a:spcPct val="55000"/>
              </a:spcBef>
            </a:pPr>
            <a:r>
              <a:rPr lang="en-US" sz="2000"/>
              <a:t>The client makes the final decisions on which quality system elements, physical locations and organizational activities are to be audited within a specified time frame.  If appropriate, the auditee should be contacted when determining the scope of the audit.</a:t>
            </a:r>
          </a:p>
          <a:p>
            <a:pPr>
              <a:lnSpc>
                <a:spcPct val="80000"/>
              </a:lnSpc>
              <a:spcBef>
                <a:spcPct val="55000"/>
              </a:spcBef>
            </a:pPr>
            <a:r>
              <a:rPr lang="en-US" sz="2000"/>
              <a:t>The scope and depth of the audit should be designed to meet the client</a:t>
            </a:r>
            <a:r>
              <a:rPr lang="ja-JP" altLang="en-US" sz="2000">
                <a:latin typeface="Arial"/>
              </a:rPr>
              <a:t>’</a:t>
            </a:r>
            <a:r>
              <a:rPr lang="en-US" sz="2000"/>
              <a:t>s specific information needs.</a:t>
            </a:r>
          </a:p>
          <a:p>
            <a:pPr>
              <a:lnSpc>
                <a:spcPct val="80000"/>
              </a:lnSpc>
              <a:spcBef>
                <a:spcPct val="55000"/>
              </a:spcBef>
            </a:pPr>
            <a:r>
              <a:rPr lang="en-US" sz="2000"/>
              <a:t>Standards or documents within the auditee</a:t>
            </a:r>
            <a:r>
              <a:rPr lang="ja-JP" altLang="en-US" sz="2000">
                <a:latin typeface="Arial"/>
              </a:rPr>
              <a:t>’</a:t>
            </a:r>
            <a:r>
              <a:rPr lang="en-US" sz="2000"/>
              <a:t>s system should be specified by the client.</a:t>
            </a:r>
          </a:p>
          <a:p>
            <a:pPr>
              <a:lnSpc>
                <a:spcPct val="80000"/>
              </a:lnSpc>
              <a:spcBef>
                <a:spcPct val="55000"/>
              </a:spcBef>
            </a:pPr>
            <a:r>
              <a:rPr lang="en-US" sz="2000"/>
              <a:t>Sufficient objective evidence should be available to demonstrate the operation and effectiveness of the auditee</a:t>
            </a:r>
            <a:r>
              <a:rPr lang="ja-JP" altLang="en-US" sz="2000">
                <a:latin typeface="Arial"/>
              </a:rPr>
              <a:t>’</a:t>
            </a:r>
            <a:r>
              <a:rPr lang="en-US" sz="2000"/>
              <a:t>s quality system.</a:t>
            </a:r>
          </a:p>
          <a:p>
            <a:pPr>
              <a:lnSpc>
                <a:spcPct val="80000"/>
              </a:lnSpc>
              <a:spcBef>
                <a:spcPct val="55000"/>
              </a:spcBef>
            </a:pPr>
            <a:r>
              <a:rPr lang="en-US" sz="2000"/>
              <a:t>The resources committed to the audit must be sufficient to meet its intended scope and depth.</a:t>
            </a:r>
          </a:p>
          <a:p>
            <a:pPr>
              <a:lnSpc>
                <a:spcPct val="80000"/>
              </a:lnSpc>
              <a:spcBef>
                <a:spcPct val="55000"/>
              </a:spcBef>
            </a:pPr>
            <a:r>
              <a:rPr lang="en-US" sz="2000" b="1">
                <a:solidFill>
                  <a:srgbClr val="00279F"/>
                </a:solidFill>
              </a:rPr>
              <a:t>Stay within your scope - Do </a:t>
            </a:r>
            <a:r>
              <a:rPr lang="en-US" sz="2000" b="1">
                <a:solidFill>
                  <a:srgbClr val="FC0128"/>
                </a:solidFill>
              </a:rPr>
              <a:t>NOT</a:t>
            </a:r>
            <a:r>
              <a:rPr lang="en-US" sz="2000" b="1">
                <a:solidFill>
                  <a:srgbClr val="00279F"/>
                </a:solidFill>
              </a:rPr>
              <a:t> wander about! </a:t>
            </a:r>
            <a:r>
              <a:rPr lang="en-US" sz="1600">
                <a:solidFill>
                  <a:srgbClr val="00279F"/>
                </a:solidFill>
              </a:rPr>
              <a:t>(e.g. Calibration)</a:t>
            </a:r>
            <a:endParaRPr lang="en-US" sz="1800" b="1"/>
          </a:p>
        </p:txBody>
      </p:sp>
    </p:spTree>
  </p:cSld>
  <p:clrMapOvr>
    <a:masterClrMapping/>
  </p:clrMapOvr>
  <p:transition xmlns:p14="http://schemas.microsoft.com/office/powerpoint/2010/mai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0936" name="Oval 8"/>
          <p:cNvSpPr>
            <a:spLocks noChangeArrowheads="1"/>
          </p:cNvSpPr>
          <p:nvPr/>
        </p:nvSpPr>
        <p:spPr bwMode="auto">
          <a:xfrm>
            <a:off x="228600" y="1143000"/>
            <a:ext cx="8686800" cy="5257800"/>
          </a:xfrm>
          <a:prstGeom prst="ellipse">
            <a:avLst/>
          </a:prstGeom>
          <a:solidFill>
            <a:srgbClr val="A5002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0" name="Rectangle 2"/>
          <p:cNvSpPr>
            <a:spLocks noGrp="1" noChangeArrowheads="1"/>
          </p:cNvSpPr>
          <p:nvPr>
            <p:ph type="title"/>
          </p:nvPr>
        </p:nvSpPr>
        <p:spPr>
          <a:xfrm>
            <a:off x="668338" y="187325"/>
            <a:ext cx="7772400" cy="803275"/>
          </a:xfrm>
        </p:spPr>
        <p:txBody>
          <a:bodyPr/>
          <a:lstStyle/>
          <a:p>
            <a:r>
              <a:rPr lang="en-US"/>
              <a:t>Audit Types</a:t>
            </a:r>
          </a:p>
        </p:txBody>
      </p:sp>
      <p:sp>
        <p:nvSpPr>
          <p:cNvPr id="380931" name="Oval 3"/>
          <p:cNvSpPr>
            <a:spLocks noChangeArrowheads="1"/>
          </p:cNvSpPr>
          <p:nvPr/>
        </p:nvSpPr>
        <p:spPr bwMode="auto">
          <a:xfrm>
            <a:off x="533400" y="1981200"/>
            <a:ext cx="3962400" cy="37338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2" name="Oval 4"/>
          <p:cNvSpPr>
            <a:spLocks noChangeArrowheads="1"/>
          </p:cNvSpPr>
          <p:nvPr/>
        </p:nvSpPr>
        <p:spPr bwMode="auto">
          <a:xfrm>
            <a:off x="1295400" y="3352800"/>
            <a:ext cx="2514600" cy="2362200"/>
          </a:xfrm>
          <a:prstGeom prst="ellipse">
            <a:avLst/>
          </a:prstGeom>
          <a:solidFill>
            <a:srgbClr val="2D593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3" name="Oval 5"/>
          <p:cNvSpPr>
            <a:spLocks noChangeArrowheads="1"/>
          </p:cNvSpPr>
          <p:nvPr/>
        </p:nvSpPr>
        <p:spPr bwMode="auto">
          <a:xfrm>
            <a:off x="1752600" y="4343400"/>
            <a:ext cx="1447800" cy="13716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t>Product Audit</a:t>
            </a:r>
            <a:endParaRPr lang="en-US"/>
          </a:p>
        </p:txBody>
      </p:sp>
      <p:sp>
        <p:nvSpPr>
          <p:cNvPr id="380934" name="Text Box 6"/>
          <p:cNvSpPr txBox="1">
            <a:spLocks noChangeArrowheads="1"/>
          </p:cNvSpPr>
          <p:nvPr/>
        </p:nvSpPr>
        <p:spPr bwMode="auto">
          <a:xfrm>
            <a:off x="1676400" y="39004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bg1"/>
                </a:solidFill>
              </a:rPr>
              <a:t>Process Audit</a:t>
            </a:r>
          </a:p>
        </p:txBody>
      </p:sp>
      <p:sp>
        <p:nvSpPr>
          <p:cNvPr id="380935" name="Text Box 7"/>
          <p:cNvSpPr txBox="1">
            <a:spLocks noChangeArrowheads="1"/>
          </p:cNvSpPr>
          <p:nvPr/>
        </p:nvSpPr>
        <p:spPr bwMode="auto">
          <a:xfrm>
            <a:off x="1373188" y="2667000"/>
            <a:ext cx="213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chemeClr val="bg1"/>
                </a:solidFill>
              </a:rPr>
              <a:t>System Audit</a:t>
            </a:r>
          </a:p>
        </p:txBody>
      </p:sp>
      <p:sp>
        <p:nvSpPr>
          <p:cNvPr id="380937" name="Oval 9"/>
          <p:cNvSpPr>
            <a:spLocks noChangeArrowheads="1"/>
          </p:cNvSpPr>
          <p:nvPr/>
        </p:nvSpPr>
        <p:spPr bwMode="auto">
          <a:xfrm>
            <a:off x="4724400" y="1981200"/>
            <a:ext cx="3962400" cy="37338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8" name="Oval 10"/>
          <p:cNvSpPr>
            <a:spLocks noChangeArrowheads="1"/>
          </p:cNvSpPr>
          <p:nvPr/>
        </p:nvSpPr>
        <p:spPr bwMode="auto">
          <a:xfrm>
            <a:off x="5486400" y="3352800"/>
            <a:ext cx="2514600" cy="2362200"/>
          </a:xfrm>
          <a:prstGeom prst="ellipse">
            <a:avLst/>
          </a:prstGeom>
          <a:solidFill>
            <a:srgbClr val="2D593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0939" name="Oval 11"/>
          <p:cNvSpPr>
            <a:spLocks noChangeArrowheads="1"/>
          </p:cNvSpPr>
          <p:nvPr/>
        </p:nvSpPr>
        <p:spPr bwMode="auto">
          <a:xfrm>
            <a:off x="5943600" y="4343400"/>
            <a:ext cx="1447800" cy="13716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t>Product Audit</a:t>
            </a:r>
            <a:endParaRPr lang="en-US"/>
          </a:p>
        </p:txBody>
      </p:sp>
      <p:sp>
        <p:nvSpPr>
          <p:cNvPr id="380940" name="Text Box 12"/>
          <p:cNvSpPr txBox="1">
            <a:spLocks noChangeArrowheads="1"/>
          </p:cNvSpPr>
          <p:nvPr/>
        </p:nvSpPr>
        <p:spPr bwMode="auto">
          <a:xfrm>
            <a:off x="5867400" y="39004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bg1"/>
                </a:solidFill>
              </a:rPr>
              <a:t>Process Audit</a:t>
            </a:r>
          </a:p>
        </p:txBody>
      </p:sp>
      <p:sp>
        <p:nvSpPr>
          <p:cNvPr id="380941" name="Text Box 13"/>
          <p:cNvSpPr txBox="1">
            <a:spLocks noChangeArrowheads="1"/>
          </p:cNvSpPr>
          <p:nvPr/>
        </p:nvSpPr>
        <p:spPr bwMode="auto">
          <a:xfrm>
            <a:off x="5564188" y="2667000"/>
            <a:ext cx="213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chemeClr val="bg1"/>
                </a:solidFill>
              </a:rPr>
              <a:t>System Audit</a:t>
            </a:r>
          </a:p>
        </p:txBody>
      </p:sp>
      <p:sp>
        <p:nvSpPr>
          <p:cNvPr id="380942" name="Text Box 14"/>
          <p:cNvSpPr txBox="1">
            <a:spLocks noChangeArrowheads="1"/>
          </p:cNvSpPr>
          <p:nvPr/>
        </p:nvSpPr>
        <p:spPr bwMode="auto">
          <a:xfrm>
            <a:off x="2819400" y="1423988"/>
            <a:ext cx="3633788"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a:solidFill>
                  <a:schemeClr val="bg1"/>
                </a:solidFill>
              </a:rPr>
              <a:t>Compliance Audit</a:t>
            </a:r>
          </a:p>
        </p:txBody>
      </p:sp>
    </p:spTree>
  </p:cSld>
  <p:clrMapOvr>
    <a:masterClrMapping/>
  </p:clrMapOvr>
  <p:timing>
    <p:tnLst>
      <p:par>
        <p:cTn xmlns:p14="http://schemas.microsoft.com/office/powerpoint/2010/mai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ChangeArrowheads="1"/>
          </p:cNvSpPr>
          <p:nvPr>
            <p:ph type="title"/>
          </p:nvPr>
        </p:nvSpPr>
        <p:spPr>
          <a:xfrm>
            <a:off x="0" y="76200"/>
            <a:ext cx="9067800" cy="1066800"/>
          </a:xfrm>
          <a:noFill/>
          <a:ln/>
        </p:spPr>
        <p:txBody>
          <a:bodyPr/>
          <a:lstStyle/>
          <a:p>
            <a:r>
              <a:rPr lang="en-US" b="1" dirty="0"/>
              <a:t>The Audit Plan</a:t>
            </a:r>
          </a:p>
        </p:txBody>
      </p:sp>
      <p:sp>
        <p:nvSpPr>
          <p:cNvPr id="80899" name="Rectangle 3"/>
          <p:cNvSpPr>
            <a:spLocks noGrp="1" noChangeArrowheads="1"/>
          </p:cNvSpPr>
          <p:nvPr>
            <p:ph type="body" idx="1"/>
          </p:nvPr>
        </p:nvSpPr>
        <p:spPr>
          <a:xfrm>
            <a:off x="457200" y="990600"/>
            <a:ext cx="8229600" cy="5029200"/>
          </a:xfrm>
          <a:noFill/>
          <a:ln/>
        </p:spPr>
        <p:txBody>
          <a:bodyPr/>
          <a:lstStyle/>
          <a:p>
            <a:pPr marL="341313" indent="-341313">
              <a:lnSpc>
                <a:spcPct val="80000"/>
              </a:lnSpc>
              <a:buFontTx/>
              <a:buNone/>
            </a:pPr>
            <a:r>
              <a:rPr lang="en-US" sz="2400"/>
              <a:t>	</a:t>
            </a:r>
            <a:r>
              <a:rPr lang="en-US" sz="2000">
                <a:solidFill>
                  <a:srgbClr val="00279F"/>
                </a:solidFill>
              </a:rPr>
              <a:t>The audit plan is approved by the client and communicated to the auditors and auditee.  Create a flexible audit plan which allows the audit team to track-down audit trails yet ridged enough to ensure on-time completion.  The plan should include:</a:t>
            </a:r>
            <a:endParaRPr lang="en-US" sz="2400"/>
          </a:p>
          <a:p>
            <a:pPr marL="341313" indent="-341313">
              <a:lnSpc>
                <a:spcPct val="150000"/>
              </a:lnSpc>
              <a:spcBef>
                <a:spcPct val="30000"/>
              </a:spcBef>
            </a:pPr>
            <a:r>
              <a:rPr lang="en-US" sz="1800"/>
              <a:t>The audit </a:t>
            </a:r>
            <a:r>
              <a:rPr lang="en-US" sz="1800">
                <a:solidFill>
                  <a:srgbClr val="A50021"/>
                </a:solidFill>
              </a:rPr>
              <a:t>objectives</a:t>
            </a:r>
            <a:r>
              <a:rPr lang="en-US" sz="1800"/>
              <a:t> and </a:t>
            </a:r>
            <a:r>
              <a:rPr lang="en-US" sz="1800">
                <a:solidFill>
                  <a:srgbClr val="A50021"/>
                </a:solidFill>
              </a:rPr>
              <a:t>scope</a:t>
            </a:r>
            <a:endParaRPr lang="en-US" sz="1800"/>
          </a:p>
          <a:p>
            <a:pPr marL="341313" indent="-341313">
              <a:lnSpc>
                <a:spcPct val="110000"/>
              </a:lnSpc>
              <a:spcBef>
                <a:spcPct val="30000"/>
              </a:spcBef>
            </a:pPr>
            <a:r>
              <a:rPr lang="en-US" sz="1800"/>
              <a:t>Identification of the individuals having significant direct responsibilities regarding the objectives and scope</a:t>
            </a:r>
          </a:p>
          <a:p>
            <a:pPr marL="341313" indent="-341313">
              <a:lnSpc>
                <a:spcPct val="110000"/>
              </a:lnSpc>
              <a:spcBef>
                <a:spcPct val="30000"/>
              </a:spcBef>
            </a:pPr>
            <a:r>
              <a:rPr lang="en-US" sz="1800"/>
              <a:t>Identification of reference documents (ISO / TS standards, QM, SOPs, Processes</a:t>
            </a:r>
            <a:r>
              <a:rPr lang="ja-JP" altLang="en-US" sz="1800">
                <a:latin typeface="Arial"/>
              </a:rPr>
              <a:t>’</a:t>
            </a:r>
            <a:r>
              <a:rPr lang="en-US" sz="1800"/>
              <a:t> Maps and WIs)</a:t>
            </a:r>
          </a:p>
          <a:p>
            <a:pPr marL="341313" indent="-341313">
              <a:lnSpc>
                <a:spcPct val="110000"/>
              </a:lnSpc>
              <a:spcBef>
                <a:spcPct val="30000"/>
              </a:spcBef>
            </a:pPr>
            <a:r>
              <a:rPr lang="en-US" sz="1800"/>
              <a:t>Identification of audit members</a:t>
            </a:r>
          </a:p>
          <a:p>
            <a:pPr marL="341313" indent="-341313">
              <a:lnSpc>
                <a:spcPct val="110000"/>
              </a:lnSpc>
              <a:spcBef>
                <a:spcPct val="30000"/>
              </a:spcBef>
            </a:pPr>
            <a:r>
              <a:rPr lang="en-US" sz="1800"/>
              <a:t>Date, expected completion time and place for the audit</a:t>
            </a:r>
          </a:p>
          <a:p>
            <a:pPr marL="341313" indent="-341313">
              <a:lnSpc>
                <a:spcPct val="110000"/>
              </a:lnSpc>
              <a:spcBef>
                <a:spcPct val="30000"/>
              </a:spcBef>
            </a:pPr>
            <a:r>
              <a:rPr lang="en-US" sz="1800"/>
              <a:t>Meeting schedule for department members</a:t>
            </a:r>
          </a:p>
          <a:p>
            <a:pPr marL="341313" indent="-341313">
              <a:lnSpc>
                <a:spcPct val="110000"/>
              </a:lnSpc>
              <a:spcBef>
                <a:spcPct val="30000"/>
              </a:spcBef>
            </a:pPr>
            <a:r>
              <a:rPr lang="en-US" sz="1800"/>
              <a:t>Confidentiality requirements</a:t>
            </a:r>
          </a:p>
          <a:p>
            <a:pPr marL="341313" indent="-341313">
              <a:lnSpc>
                <a:spcPct val="110000"/>
              </a:lnSpc>
              <a:spcBef>
                <a:spcPct val="30000"/>
              </a:spcBef>
            </a:pPr>
            <a:r>
              <a:rPr lang="en-US" sz="1800"/>
              <a:t>Schedule of planned future audits</a:t>
            </a:r>
            <a:endParaRPr lang="en-US" sz="1600"/>
          </a:p>
        </p:txBody>
      </p:sp>
    </p:spTree>
  </p:cSld>
  <p:clrMapOvr>
    <a:masterClrMapping/>
  </p:clrMapOvr>
  <p:transition xmlns:p14="http://schemas.microsoft.com/office/powerpoint/2010/main"/>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7970" name="Rectangle 2"/>
          <p:cNvSpPr>
            <a:spLocks noGrp="1" noChangeArrowheads="1"/>
          </p:cNvSpPr>
          <p:nvPr>
            <p:ph type="title"/>
          </p:nvPr>
        </p:nvSpPr>
        <p:spPr>
          <a:xfrm>
            <a:off x="381000" y="152400"/>
            <a:ext cx="8305800" cy="914400"/>
          </a:xfrm>
          <a:noFill/>
          <a:ln/>
        </p:spPr>
        <p:txBody>
          <a:bodyPr/>
          <a:lstStyle/>
          <a:p>
            <a:r>
              <a:rPr lang="en-US" b="1" dirty="0"/>
              <a:t>Audit Failure Modes</a:t>
            </a:r>
          </a:p>
        </p:txBody>
      </p:sp>
      <p:sp>
        <p:nvSpPr>
          <p:cNvPr id="467971" name="Rectangle 3"/>
          <p:cNvSpPr>
            <a:spLocks noGrp="1" noChangeArrowheads="1"/>
          </p:cNvSpPr>
          <p:nvPr>
            <p:ph type="body" idx="1"/>
          </p:nvPr>
        </p:nvSpPr>
        <p:spPr>
          <a:xfrm>
            <a:off x="457200" y="1371600"/>
            <a:ext cx="8229600" cy="4648200"/>
          </a:xfrm>
          <a:noFill/>
          <a:ln/>
        </p:spPr>
        <p:txBody>
          <a:bodyPr/>
          <a:lstStyle/>
          <a:p>
            <a:pPr marL="341313" indent="-341313">
              <a:spcBef>
                <a:spcPct val="55000"/>
              </a:spcBef>
            </a:pPr>
            <a:r>
              <a:rPr lang="en-US"/>
              <a:t>Scope too wide for time allotted.</a:t>
            </a:r>
          </a:p>
          <a:p>
            <a:pPr marL="341313" indent="-341313">
              <a:spcBef>
                <a:spcPct val="55000"/>
              </a:spcBef>
            </a:pPr>
            <a:r>
              <a:rPr lang="en-US"/>
              <a:t>Plan is too specific for time allotted.</a:t>
            </a:r>
          </a:p>
          <a:p>
            <a:pPr marL="341313" indent="-341313">
              <a:spcBef>
                <a:spcPct val="55000"/>
              </a:spcBef>
            </a:pPr>
            <a:r>
              <a:rPr lang="en-US"/>
              <a:t>Sample sizes inappropriately large.</a:t>
            </a:r>
          </a:p>
          <a:p>
            <a:pPr marL="341313" indent="-341313">
              <a:spcBef>
                <a:spcPct val="55000"/>
              </a:spcBef>
            </a:pPr>
            <a:r>
              <a:rPr lang="en-US"/>
              <a:t>Inadequate or no check list.</a:t>
            </a:r>
          </a:p>
          <a:p>
            <a:pPr marL="341313" indent="-341313">
              <a:spcBef>
                <a:spcPct val="55000"/>
              </a:spcBef>
            </a:pPr>
            <a:r>
              <a:rPr lang="en-US"/>
              <a:t>Failure to follow check list.</a:t>
            </a:r>
          </a:p>
          <a:p>
            <a:pPr marL="341313" indent="-341313">
              <a:spcBef>
                <a:spcPct val="55000"/>
              </a:spcBef>
            </a:pPr>
            <a:r>
              <a:rPr lang="en-US"/>
              <a:t>Failure to adhere to schedule.</a:t>
            </a:r>
          </a:p>
        </p:txBody>
      </p:sp>
    </p:spTree>
  </p:cSld>
  <p:clrMapOvr>
    <a:masterClrMapping/>
  </p:clrMapOvr>
  <p:transition xmlns:p14="http://schemas.microsoft.com/office/powerpoint/2010/main"/>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noFill/>
          <a:ln/>
        </p:spPr>
        <p:txBody>
          <a:bodyPr/>
          <a:lstStyle/>
          <a:p>
            <a:r>
              <a:rPr lang="en-US"/>
              <a:t>A Second Auditor</a:t>
            </a:r>
          </a:p>
        </p:txBody>
      </p:sp>
      <p:graphicFrame>
        <p:nvGraphicFramePr>
          <p:cNvPr id="32771" name="Object 3"/>
          <p:cNvGraphicFramePr>
            <a:graphicFrameLocks noGrp="1"/>
          </p:cNvGraphicFramePr>
          <p:nvPr>
            <p:ph type="clipArt" sz="half" idx="1"/>
          </p:nvPr>
        </p:nvGraphicFramePr>
        <p:xfrm>
          <a:off x="3505200" y="1676400"/>
          <a:ext cx="1330325" cy="4033838"/>
        </p:xfrm>
        <a:graphic>
          <a:graphicData uri="http://schemas.openxmlformats.org/presentationml/2006/ole">
            <mc:AlternateContent xmlns:mc="http://schemas.openxmlformats.org/markup-compatibility/2006">
              <mc:Choice xmlns:v="urn:schemas-microsoft-com:vml" Requires="v">
                <p:oleObj spid="_x0000_s32906" name="Microsoft ClipArt Gallery" r:id="rId4" imgW="1966913" imgH="5899150" progId="MS_ClipArt_Gallery">
                  <p:embed/>
                </p:oleObj>
              </mc:Choice>
              <mc:Fallback>
                <p:oleObj name="Microsoft ClipArt Gallery" r:id="rId4" imgW="1966913" imgH="5899150"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5200" y="1676400"/>
                        <a:ext cx="1330325" cy="4033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32772" name="Rectangle 4"/>
          <p:cNvSpPr>
            <a:spLocks noGrp="1" noChangeArrowheads="1"/>
          </p:cNvSpPr>
          <p:nvPr>
            <p:ph type="body" sz="half" idx="2"/>
          </p:nvPr>
        </p:nvSpPr>
        <p:spPr>
          <a:xfrm>
            <a:off x="5029200" y="1447800"/>
            <a:ext cx="3810000" cy="4648200"/>
          </a:xfrm>
          <a:noFill/>
          <a:ln/>
        </p:spPr>
        <p:txBody>
          <a:bodyPr/>
          <a:lstStyle/>
          <a:p>
            <a:r>
              <a:rPr lang="en-US" sz="3200"/>
              <a:t>Impartial</a:t>
            </a:r>
          </a:p>
          <a:p>
            <a:r>
              <a:rPr lang="en-US" sz="3200"/>
              <a:t>Watcher</a:t>
            </a:r>
          </a:p>
          <a:p>
            <a:r>
              <a:rPr lang="en-US" sz="3200"/>
              <a:t>Listener</a:t>
            </a:r>
          </a:p>
          <a:p>
            <a:r>
              <a:rPr lang="en-US" sz="3200"/>
              <a:t>Timekeeper</a:t>
            </a:r>
          </a:p>
          <a:p>
            <a:r>
              <a:rPr lang="en-US" sz="3200"/>
              <a:t>Note Taker</a:t>
            </a:r>
          </a:p>
          <a:p>
            <a:r>
              <a:rPr lang="en-US" sz="3200"/>
              <a:t>Corroborator</a:t>
            </a:r>
          </a:p>
          <a:p>
            <a:r>
              <a:rPr lang="en-US" sz="3200"/>
              <a:t>Special Expertise</a:t>
            </a:r>
          </a:p>
          <a:p>
            <a:r>
              <a:rPr lang="en-US" sz="3200"/>
              <a:t>Training</a:t>
            </a:r>
          </a:p>
        </p:txBody>
      </p:sp>
      <p:sp>
        <p:nvSpPr>
          <p:cNvPr id="32773" name="Rectangle 5"/>
          <p:cNvSpPr>
            <a:spLocks noChangeArrowheads="1"/>
          </p:cNvSpPr>
          <p:nvPr/>
        </p:nvSpPr>
        <p:spPr bwMode="auto">
          <a:xfrm>
            <a:off x="228600" y="1371600"/>
            <a:ext cx="3124200" cy="464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spcBef>
                <a:spcPct val="20000"/>
              </a:spcBef>
              <a:buClr>
                <a:srgbClr val="AB011D"/>
              </a:buClr>
            </a:pPr>
            <a:r>
              <a:rPr lang="en-US" sz="2200"/>
              <a:t>The problem, if there is one, with a second auditor is that now there is another person in the </a:t>
            </a:r>
            <a:r>
              <a:rPr lang="ja-JP" altLang="en-US" sz="2200">
                <a:latin typeface="Arial"/>
              </a:rPr>
              <a:t>‘</a:t>
            </a:r>
            <a:r>
              <a:rPr lang="en-US" sz="2200"/>
              <a:t>gang</a:t>
            </a:r>
            <a:r>
              <a:rPr lang="ja-JP" altLang="en-US" sz="2200">
                <a:latin typeface="Arial"/>
              </a:rPr>
              <a:t>’</a:t>
            </a:r>
            <a:r>
              <a:rPr lang="en-US" sz="2200"/>
              <a:t>. </a:t>
            </a:r>
          </a:p>
          <a:p>
            <a:pPr>
              <a:spcBef>
                <a:spcPct val="20000"/>
              </a:spcBef>
              <a:buClr>
                <a:srgbClr val="AB011D"/>
              </a:buClr>
            </a:pPr>
            <a:endParaRPr lang="en-US" sz="2200"/>
          </a:p>
          <a:p>
            <a:pPr>
              <a:spcBef>
                <a:spcPct val="20000"/>
              </a:spcBef>
              <a:buClr>
                <a:srgbClr val="AB011D"/>
              </a:buClr>
            </a:pPr>
            <a:r>
              <a:rPr lang="en-US" sz="2200"/>
              <a:t>You want to keep the </a:t>
            </a:r>
            <a:r>
              <a:rPr lang="ja-JP" altLang="en-US" sz="2200">
                <a:latin typeface="Arial"/>
              </a:rPr>
              <a:t>‘</a:t>
            </a:r>
            <a:r>
              <a:rPr lang="en-US" sz="2200"/>
              <a:t>gang</a:t>
            </a:r>
            <a:r>
              <a:rPr lang="ja-JP" altLang="en-US" sz="2200">
                <a:latin typeface="Arial"/>
              </a:rPr>
              <a:t>’</a:t>
            </a:r>
            <a:r>
              <a:rPr lang="en-US" sz="2200"/>
              <a:t> as small as possible. </a:t>
            </a:r>
          </a:p>
          <a:p>
            <a:pPr>
              <a:spcBef>
                <a:spcPct val="20000"/>
              </a:spcBef>
              <a:buClr>
                <a:srgbClr val="AB011D"/>
              </a:buClr>
            </a:pPr>
            <a:endParaRPr lang="en-US" sz="2200"/>
          </a:p>
          <a:p>
            <a:pPr>
              <a:spcBef>
                <a:spcPct val="20000"/>
              </a:spcBef>
              <a:buClr>
                <a:srgbClr val="AB011D"/>
              </a:buClr>
            </a:pPr>
            <a:r>
              <a:rPr lang="en-US" sz="2200"/>
              <a:t>The bigger the </a:t>
            </a:r>
            <a:r>
              <a:rPr lang="ja-JP" altLang="en-US" sz="2200">
                <a:latin typeface="Arial"/>
              </a:rPr>
              <a:t>‘</a:t>
            </a:r>
            <a:r>
              <a:rPr lang="en-US" sz="2200"/>
              <a:t>gang</a:t>
            </a:r>
            <a:r>
              <a:rPr lang="ja-JP" altLang="en-US" sz="2200">
                <a:latin typeface="Arial"/>
              </a:rPr>
              <a:t>’</a:t>
            </a:r>
            <a:r>
              <a:rPr lang="en-US" sz="2200"/>
              <a:t>, the more discontinuity will interfere with the audit. </a:t>
            </a:r>
          </a:p>
        </p:txBody>
      </p:sp>
    </p:spTree>
  </p:cSld>
  <p:clrMapOvr>
    <a:masterClrMapping/>
  </p:clrMapOvr>
  <p:transition xmlns:p14="http://schemas.microsoft.com/office/powerpoint/2010/main"/>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2"/>
          <p:cNvSpPr>
            <a:spLocks noGrp="1" noChangeArrowheads="1"/>
          </p:cNvSpPr>
          <p:nvPr>
            <p:ph type="title"/>
          </p:nvPr>
        </p:nvSpPr>
        <p:spPr>
          <a:xfrm>
            <a:off x="0" y="381000"/>
            <a:ext cx="9067800" cy="1143000"/>
          </a:xfrm>
          <a:noFill/>
          <a:ln/>
        </p:spPr>
        <p:txBody>
          <a:bodyPr/>
          <a:lstStyle/>
          <a:p>
            <a:r>
              <a:rPr lang="en-US" b="1" dirty="0"/>
              <a:t>Audit Team Assignments</a:t>
            </a:r>
          </a:p>
        </p:txBody>
      </p:sp>
      <p:sp>
        <p:nvSpPr>
          <p:cNvPr id="111619" name="Rectangle 3"/>
          <p:cNvSpPr>
            <a:spLocks noGrp="1" noChangeArrowheads="1"/>
          </p:cNvSpPr>
          <p:nvPr>
            <p:ph type="body" idx="1"/>
          </p:nvPr>
        </p:nvSpPr>
        <p:spPr>
          <a:xfrm>
            <a:off x="304800" y="1524000"/>
            <a:ext cx="8610600" cy="4572000"/>
          </a:xfrm>
          <a:noFill/>
          <a:ln/>
        </p:spPr>
        <p:txBody>
          <a:bodyPr/>
          <a:lstStyle/>
          <a:p>
            <a:pPr marL="63500" indent="0">
              <a:buFontTx/>
              <a:buNone/>
            </a:pPr>
            <a:r>
              <a:rPr lang="en-US" sz="2400">
                <a:solidFill>
                  <a:srgbClr val="00279F"/>
                </a:solidFill>
              </a:rPr>
              <a:t>When assigning an auditor to a team or task, the Auditors:</a:t>
            </a:r>
            <a:endParaRPr lang="en-US" sz="2400"/>
          </a:p>
          <a:p>
            <a:pPr marL="920750" lvl="1">
              <a:lnSpc>
                <a:spcPct val="110000"/>
              </a:lnSpc>
            </a:pPr>
            <a:r>
              <a:rPr lang="en-US"/>
              <a:t>Need to be independent from the department or element. One cannot audit their own work.</a:t>
            </a:r>
          </a:p>
          <a:p>
            <a:pPr marL="63500" indent="0">
              <a:lnSpc>
                <a:spcPct val="110000"/>
              </a:lnSpc>
            </a:pPr>
            <a:endParaRPr lang="en-US" sz="2400"/>
          </a:p>
          <a:p>
            <a:pPr marL="63500" indent="0">
              <a:lnSpc>
                <a:spcPct val="110000"/>
              </a:lnSpc>
              <a:buFontTx/>
              <a:buNone/>
            </a:pPr>
            <a:r>
              <a:rPr lang="en-US" sz="2400">
                <a:solidFill>
                  <a:srgbClr val="00279F"/>
                </a:solidFill>
              </a:rPr>
              <a:t>The Auditor should have:</a:t>
            </a:r>
            <a:endParaRPr lang="en-US" sz="2400"/>
          </a:p>
          <a:p>
            <a:pPr marL="920750" lvl="1"/>
            <a:r>
              <a:rPr lang="en-US"/>
              <a:t>A general knowledge of the department.</a:t>
            </a:r>
          </a:p>
          <a:p>
            <a:pPr marL="920750" lvl="1"/>
            <a:r>
              <a:rPr lang="en-US"/>
              <a:t>A good knowledge of the standard requirement.</a:t>
            </a:r>
          </a:p>
          <a:p>
            <a:pPr marL="920750" lvl="1"/>
            <a:r>
              <a:rPr lang="en-US"/>
              <a:t>A clear knowledge of the element or section in the quality standard.</a:t>
            </a:r>
          </a:p>
        </p:txBody>
      </p:sp>
    </p:spTree>
  </p:cSld>
  <p:clrMapOvr>
    <a:masterClrMapping/>
  </p:clrMapOvr>
  <p:transition xmlns:p14="http://schemas.microsoft.com/office/powerpoint/2010/main"/>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xfrm>
            <a:off x="0" y="152400"/>
            <a:ext cx="9067800" cy="1143000"/>
          </a:xfrm>
          <a:noFill/>
          <a:ln/>
        </p:spPr>
        <p:txBody>
          <a:bodyPr/>
          <a:lstStyle/>
          <a:p>
            <a:r>
              <a:rPr lang="en-US" b="1"/>
              <a:t>Audit Frequency</a:t>
            </a:r>
          </a:p>
        </p:txBody>
      </p:sp>
      <p:sp>
        <p:nvSpPr>
          <p:cNvPr id="72707" name="Rectangle 3"/>
          <p:cNvSpPr>
            <a:spLocks noGrp="1" noChangeArrowheads="1"/>
          </p:cNvSpPr>
          <p:nvPr>
            <p:ph type="body" idx="1"/>
          </p:nvPr>
        </p:nvSpPr>
        <p:spPr>
          <a:xfrm>
            <a:off x="457200" y="1219200"/>
            <a:ext cx="8456613" cy="4953000"/>
          </a:xfrm>
          <a:noFill/>
          <a:ln/>
        </p:spPr>
        <p:txBody>
          <a:bodyPr/>
          <a:lstStyle/>
          <a:p>
            <a:pPr marL="231775" indent="-231775">
              <a:buFontTx/>
              <a:buNone/>
            </a:pPr>
            <a:r>
              <a:rPr lang="en-US" sz="2400">
                <a:solidFill>
                  <a:srgbClr val="B90120"/>
                </a:solidFill>
              </a:rPr>
              <a:t>	</a:t>
            </a:r>
            <a:r>
              <a:rPr lang="en-US" sz="2400">
                <a:solidFill>
                  <a:srgbClr val="000066"/>
                </a:solidFill>
              </a:rPr>
              <a:t>The need to perform an audit, as well as</a:t>
            </a:r>
            <a:r>
              <a:rPr lang="en-US" sz="2400">
                <a:solidFill>
                  <a:srgbClr val="B90120"/>
                </a:solidFill>
              </a:rPr>
              <a:t> frequency</a:t>
            </a:r>
            <a:r>
              <a:rPr lang="en-US" sz="2400">
                <a:solidFill>
                  <a:srgbClr val="000066"/>
                </a:solidFill>
              </a:rPr>
              <a:t>, is determined by the client.</a:t>
            </a:r>
            <a:r>
              <a:rPr lang="en-US" sz="2400"/>
              <a:t> </a:t>
            </a:r>
          </a:p>
          <a:p>
            <a:pPr marL="231775" indent="-231775">
              <a:buFontTx/>
              <a:buNone/>
            </a:pPr>
            <a:r>
              <a:rPr lang="en-US" sz="2400"/>
              <a:t>Determining </a:t>
            </a:r>
            <a:r>
              <a:rPr lang="en-US" sz="2400">
                <a:solidFill>
                  <a:srgbClr val="00279F"/>
                </a:solidFill>
              </a:rPr>
              <a:t>frequency</a:t>
            </a:r>
            <a:r>
              <a:rPr lang="en-US" sz="2400"/>
              <a:t> should take into account:</a:t>
            </a:r>
          </a:p>
          <a:p>
            <a:pPr lvl="1"/>
            <a:r>
              <a:rPr lang="en-US" sz="2200">
                <a:solidFill>
                  <a:srgbClr val="A50021"/>
                </a:solidFill>
              </a:rPr>
              <a:t>Results of previous audits.</a:t>
            </a:r>
            <a:endParaRPr lang="en-US" sz="2200"/>
          </a:p>
          <a:p>
            <a:pPr lvl="1">
              <a:lnSpc>
                <a:spcPct val="130000"/>
              </a:lnSpc>
            </a:pPr>
            <a:r>
              <a:rPr lang="en-US" sz="2200">
                <a:solidFill>
                  <a:srgbClr val="00279F"/>
                </a:solidFill>
              </a:rPr>
              <a:t>Status &amp; Importance of the Activity.</a:t>
            </a:r>
            <a:endParaRPr lang="en-US" sz="2200"/>
          </a:p>
          <a:p>
            <a:pPr lvl="1"/>
            <a:r>
              <a:rPr lang="en-US" sz="2200"/>
              <a:t>Specified or regulatory requirements.</a:t>
            </a:r>
          </a:p>
          <a:p>
            <a:pPr lvl="1"/>
            <a:r>
              <a:rPr lang="en-US" sz="2200"/>
              <a:t>Significant changes in management, organization, policy, techniques or technologies.</a:t>
            </a:r>
          </a:p>
          <a:p>
            <a:pPr lvl="1"/>
            <a:r>
              <a:rPr lang="en-US" sz="2200"/>
              <a:t>Changes to the system itself.</a:t>
            </a:r>
          </a:p>
          <a:p>
            <a:pPr lvl="1"/>
            <a:endParaRPr lang="en-US" sz="2200"/>
          </a:p>
          <a:p>
            <a:pPr marL="231775" indent="-231775">
              <a:buFontTx/>
              <a:buNone/>
            </a:pPr>
            <a:r>
              <a:rPr lang="en-US" sz="2400"/>
              <a:t>	Internal audits may be organized on a regular basis for management or business purposes.</a:t>
            </a:r>
          </a:p>
        </p:txBody>
      </p:sp>
    </p:spTree>
  </p:cSld>
  <p:clrMapOvr>
    <a:masterClrMapping/>
  </p:clrMapOvr>
  <p:transition xmlns:p14="http://schemas.microsoft.com/office/powerpoint/2010/main"/>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7010" name="Rectangle 2"/>
          <p:cNvSpPr>
            <a:spLocks noGrp="1" noChangeArrowheads="1"/>
          </p:cNvSpPr>
          <p:nvPr>
            <p:ph type="title"/>
          </p:nvPr>
        </p:nvSpPr>
        <p:spPr>
          <a:xfrm>
            <a:off x="304800" y="187325"/>
            <a:ext cx="8610600" cy="879475"/>
          </a:xfrm>
        </p:spPr>
        <p:txBody>
          <a:bodyPr/>
          <a:lstStyle/>
          <a:p>
            <a:r>
              <a:rPr lang="en-US" sz="2800" dirty="0"/>
              <a:t>ISO </a:t>
            </a:r>
            <a:r>
              <a:rPr lang="en-US" sz="2800" dirty="0" smtClean="0"/>
              <a:t>9001 </a:t>
            </a:r>
            <a:r>
              <a:rPr lang="en-US" sz="2800" dirty="0"/>
              <a:t>Requirements for Internal Audit </a:t>
            </a:r>
            <a:r>
              <a:rPr lang="en-US" sz="3200" b="1" dirty="0">
                <a:solidFill>
                  <a:srgbClr val="000066"/>
                </a:solidFill>
              </a:rPr>
              <a:t>8.2.2</a:t>
            </a:r>
          </a:p>
        </p:txBody>
      </p:sp>
      <p:sp>
        <p:nvSpPr>
          <p:cNvPr id="427011" name="Rectangle 3"/>
          <p:cNvSpPr>
            <a:spLocks noGrp="1" noChangeArrowheads="1"/>
          </p:cNvSpPr>
          <p:nvPr>
            <p:ph type="body" idx="1"/>
          </p:nvPr>
        </p:nvSpPr>
        <p:spPr>
          <a:xfrm>
            <a:off x="609600" y="1143000"/>
            <a:ext cx="8153400" cy="4800600"/>
          </a:xfrm>
        </p:spPr>
        <p:txBody>
          <a:bodyPr/>
          <a:lstStyle/>
          <a:p>
            <a:pPr marL="63500" indent="0" algn="ctr">
              <a:buFontTx/>
              <a:buNone/>
            </a:pPr>
            <a:r>
              <a:rPr lang="en-US" sz="1600" dirty="0">
                <a:solidFill>
                  <a:srgbClr val="000066"/>
                </a:solidFill>
              </a:rPr>
              <a:t>NOTE: There are no new requirements in Internal Audit from the 1994 version</a:t>
            </a:r>
            <a:r>
              <a:rPr lang="en-US" sz="1600" dirty="0"/>
              <a:t>.</a:t>
            </a:r>
          </a:p>
          <a:p>
            <a:pPr marL="63500" indent="0">
              <a:buFontTx/>
              <a:buNone/>
            </a:pPr>
            <a:r>
              <a:rPr lang="en-US" sz="1600" dirty="0"/>
              <a:t>The company shall conduct internal audits at planned intervals to determine whether the quality management system</a:t>
            </a:r>
          </a:p>
          <a:p>
            <a:pPr lvl="1" indent="-171450"/>
            <a:r>
              <a:rPr lang="en-US" sz="1600" dirty="0"/>
              <a:t>a) Conforms to the planned arrangements (see 7.1), to the requirements of ISO </a:t>
            </a:r>
            <a:r>
              <a:rPr lang="en-US" sz="1600" dirty="0" smtClean="0"/>
              <a:t>9001 </a:t>
            </a:r>
            <a:r>
              <a:rPr lang="en-US" sz="1600" dirty="0"/>
              <a:t>and to the quality management system requirements established by the company, and</a:t>
            </a:r>
          </a:p>
          <a:p>
            <a:pPr lvl="1" indent="-171450"/>
            <a:r>
              <a:rPr lang="en-US" sz="1600" dirty="0"/>
              <a:t>b) </a:t>
            </a:r>
            <a:r>
              <a:rPr lang="en-US" sz="1600" dirty="0">
                <a:solidFill>
                  <a:srgbClr val="B90120"/>
                </a:solidFill>
              </a:rPr>
              <a:t>Is effectively implemented and maintained</a:t>
            </a:r>
            <a:r>
              <a:rPr lang="en-US" sz="1600" dirty="0"/>
              <a:t>.</a:t>
            </a:r>
          </a:p>
          <a:p>
            <a:pPr marL="63500" indent="0">
              <a:buFontTx/>
              <a:buNone/>
            </a:pPr>
            <a:r>
              <a:rPr lang="en-US" sz="1600" dirty="0"/>
              <a:t>An audit program shall be </a:t>
            </a:r>
            <a:r>
              <a:rPr lang="en-US" sz="1600" dirty="0">
                <a:solidFill>
                  <a:srgbClr val="000066"/>
                </a:solidFill>
              </a:rPr>
              <a:t>planned</a:t>
            </a:r>
            <a:r>
              <a:rPr lang="en-US" sz="1600" dirty="0"/>
              <a:t>, taking into consideration the status and importance of the processes and areas to be audited, as well as the results of previous audits. The audit criteria, scope, frequency and methods shall be defined. Selection of auditors and conduct of audits shall ensure objectivity and impartiality of the audit process.</a:t>
            </a:r>
          </a:p>
          <a:p>
            <a:pPr marL="63500" indent="0">
              <a:buFontTx/>
              <a:buNone/>
            </a:pPr>
            <a:r>
              <a:rPr lang="en-US" sz="1600" dirty="0">
                <a:solidFill>
                  <a:srgbClr val="000066"/>
                </a:solidFill>
              </a:rPr>
              <a:t>Auditors shall not audit their own work</a:t>
            </a:r>
            <a:r>
              <a:rPr lang="en-US" sz="1600" dirty="0"/>
              <a:t>.</a:t>
            </a:r>
          </a:p>
          <a:p>
            <a:pPr marL="63500" indent="0">
              <a:buFontTx/>
              <a:buNone/>
            </a:pPr>
            <a:r>
              <a:rPr lang="en-US" sz="1600" dirty="0"/>
              <a:t>The responsibilities and requirements for planning and conducting audits, and for reporting results and maintaining records (see 4.2.4) shall be defined in a </a:t>
            </a:r>
            <a:r>
              <a:rPr lang="en-US" sz="1600" dirty="0">
                <a:solidFill>
                  <a:srgbClr val="B90120"/>
                </a:solidFill>
              </a:rPr>
              <a:t>documented procedure</a:t>
            </a:r>
            <a:r>
              <a:rPr lang="en-US" sz="1600" dirty="0"/>
              <a:t>.</a:t>
            </a:r>
          </a:p>
          <a:p>
            <a:pPr marL="63500" indent="0">
              <a:buFontTx/>
              <a:buNone/>
            </a:pPr>
            <a:r>
              <a:rPr lang="en-US" sz="1600" dirty="0"/>
              <a:t>The management responsible for the area being audited shall ensure that actions are taken without </a:t>
            </a:r>
            <a:r>
              <a:rPr lang="en-US" sz="1600" dirty="0">
                <a:solidFill>
                  <a:srgbClr val="B90120"/>
                </a:solidFill>
              </a:rPr>
              <a:t>undue delay</a:t>
            </a:r>
            <a:r>
              <a:rPr lang="en-US" sz="1600" dirty="0"/>
              <a:t> to eliminate detected nonconformities and their causes. Follow-up activities shall include the verification of the actions taken and the reporting of verification results (see 8.5.2).</a:t>
            </a:r>
          </a:p>
          <a:p>
            <a:pPr marL="63500" indent="0">
              <a:buFontTx/>
              <a:buNone/>
            </a:pPr>
            <a:r>
              <a:rPr lang="en-US" sz="1600" dirty="0"/>
              <a:t>NOTE See ISO 19011for guidance.</a:t>
            </a:r>
          </a:p>
        </p:txBody>
      </p:sp>
    </p:spTree>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058" name="Rectangle 2"/>
          <p:cNvSpPr>
            <a:spLocks noGrp="1" noChangeArrowheads="1"/>
          </p:cNvSpPr>
          <p:nvPr>
            <p:ph type="title"/>
          </p:nvPr>
        </p:nvSpPr>
        <p:spPr>
          <a:xfrm>
            <a:off x="668338" y="187325"/>
            <a:ext cx="7772400" cy="803275"/>
          </a:xfrm>
        </p:spPr>
        <p:txBody>
          <a:bodyPr/>
          <a:lstStyle/>
          <a:p>
            <a:r>
              <a:rPr lang="en-US" sz="3200" dirty="0"/>
              <a:t>ISO </a:t>
            </a:r>
            <a:r>
              <a:rPr lang="en-US" sz="3200" dirty="0" smtClean="0"/>
              <a:t>9001 </a:t>
            </a:r>
            <a:r>
              <a:rPr lang="en-US" sz="3200" dirty="0"/>
              <a:t>Requirements Summary</a:t>
            </a:r>
          </a:p>
        </p:txBody>
      </p:sp>
      <p:sp>
        <p:nvSpPr>
          <p:cNvPr id="429059" name="Rectangle 3"/>
          <p:cNvSpPr>
            <a:spLocks noGrp="1" noChangeArrowheads="1"/>
          </p:cNvSpPr>
          <p:nvPr>
            <p:ph type="body" idx="1"/>
          </p:nvPr>
        </p:nvSpPr>
        <p:spPr>
          <a:xfrm>
            <a:off x="685800" y="1295400"/>
            <a:ext cx="7772400" cy="5029200"/>
          </a:xfrm>
        </p:spPr>
        <p:txBody>
          <a:bodyPr/>
          <a:lstStyle/>
          <a:p>
            <a:pPr>
              <a:lnSpc>
                <a:spcPct val="90000"/>
              </a:lnSpc>
            </a:pPr>
            <a:r>
              <a:rPr lang="en-US" sz="1800" dirty="0"/>
              <a:t>Internal Quality Audits are required to ensure that the quality system is working effectively and is in conformance with the ISO </a:t>
            </a:r>
            <a:r>
              <a:rPr lang="en-US" sz="1800" dirty="0" smtClean="0"/>
              <a:t>9001 </a:t>
            </a:r>
            <a:r>
              <a:rPr lang="en-US" sz="1800" dirty="0"/>
              <a:t>standard. Internal Audits are a key component of your QMS, they provide a means for measuring, analyzing and improving your management system. Audits are also a very important input to the Management Review process. The accuracy, scope and reporting of the results of your internal audits are critical in enabling your management to identify the need for corrective actions and preventive action.</a:t>
            </a:r>
          </a:p>
          <a:p>
            <a:pPr>
              <a:lnSpc>
                <a:spcPct val="90000"/>
              </a:lnSpc>
            </a:pPr>
            <a:endParaRPr lang="en-US" sz="1800" dirty="0"/>
          </a:p>
          <a:p>
            <a:pPr>
              <a:lnSpc>
                <a:spcPct val="90000"/>
              </a:lnSpc>
            </a:pPr>
            <a:r>
              <a:rPr lang="en-US" sz="1800" dirty="0"/>
              <a:t>The ISO </a:t>
            </a:r>
            <a:r>
              <a:rPr lang="en-US" sz="1800" dirty="0" smtClean="0"/>
              <a:t>9001 </a:t>
            </a:r>
            <a:r>
              <a:rPr lang="en-US" sz="1800" dirty="0"/>
              <a:t>standard has helped to clarify the auditing requirement. ISO 9001:94 was a little vague when it called for audits to "determine the effectiveness of Quality System". The new standard now is more prescriptive, pointing to the purpose of the audit as to "determine whether the quality management system a) conforms to the requirements of this (ISO </a:t>
            </a:r>
            <a:r>
              <a:rPr lang="en-US" sz="1800" dirty="0" smtClean="0"/>
              <a:t>9001) </a:t>
            </a:r>
            <a:r>
              <a:rPr lang="en-US" sz="1800" dirty="0"/>
              <a:t>International Standard, and b) has been effectively implemented and maintained." The use of check lists is still a valuable tool for auditing.</a:t>
            </a:r>
          </a:p>
        </p:txBody>
      </p:sp>
    </p:spTree>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4962" name="Rectangle 2"/>
          <p:cNvSpPr>
            <a:spLocks noGrp="1" noChangeArrowheads="1"/>
          </p:cNvSpPr>
          <p:nvPr>
            <p:ph type="title"/>
          </p:nvPr>
        </p:nvSpPr>
        <p:spPr>
          <a:xfrm>
            <a:off x="0" y="0"/>
            <a:ext cx="9144000" cy="727075"/>
          </a:xfrm>
        </p:spPr>
        <p:txBody>
          <a:bodyPr/>
          <a:lstStyle/>
          <a:p>
            <a:r>
              <a:rPr lang="en-US" sz="3600"/>
              <a:t>TS 16949 Internal Audit Requirements</a:t>
            </a:r>
          </a:p>
        </p:txBody>
      </p:sp>
      <p:sp>
        <p:nvSpPr>
          <p:cNvPr id="424963" name="Rectangle 3"/>
          <p:cNvSpPr>
            <a:spLocks noGrp="1" noChangeArrowheads="1"/>
          </p:cNvSpPr>
          <p:nvPr>
            <p:ph type="body" idx="1"/>
          </p:nvPr>
        </p:nvSpPr>
        <p:spPr>
          <a:xfrm>
            <a:off x="304800" y="685800"/>
            <a:ext cx="8839200" cy="5257800"/>
          </a:xfrm>
        </p:spPr>
        <p:txBody>
          <a:bodyPr/>
          <a:lstStyle/>
          <a:p>
            <a:pPr>
              <a:spcBef>
                <a:spcPct val="30000"/>
              </a:spcBef>
              <a:spcAft>
                <a:spcPct val="15000"/>
              </a:spcAft>
              <a:buFontTx/>
              <a:buNone/>
            </a:pPr>
            <a:r>
              <a:rPr lang="en-US" sz="1600" b="1"/>
              <a:t>8.2.2.1 Quality management system audit</a:t>
            </a:r>
          </a:p>
          <a:p>
            <a:pPr>
              <a:spcBef>
                <a:spcPct val="30000"/>
              </a:spcBef>
              <a:spcAft>
                <a:spcPct val="15000"/>
              </a:spcAft>
            </a:pPr>
            <a:r>
              <a:rPr lang="en-US" sz="1600"/>
              <a:t>The organization shall audit its quality management system to verify compliance with this Technical Specification and any additional quality management system requirements.</a:t>
            </a:r>
          </a:p>
          <a:p>
            <a:pPr>
              <a:spcBef>
                <a:spcPct val="30000"/>
              </a:spcBef>
              <a:spcAft>
                <a:spcPct val="15000"/>
              </a:spcAft>
              <a:buFontTx/>
              <a:buNone/>
            </a:pPr>
            <a:r>
              <a:rPr lang="en-US" sz="1600" b="1"/>
              <a:t>8.2.2.2 Manufacturing process audit</a:t>
            </a:r>
          </a:p>
          <a:p>
            <a:pPr>
              <a:spcBef>
                <a:spcPct val="30000"/>
              </a:spcBef>
              <a:spcAft>
                <a:spcPct val="15000"/>
              </a:spcAft>
            </a:pPr>
            <a:r>
              <a:rPr lang="en-US" sz="1600"/>
              <a:t>The organization shall audit each manufacturing process to determine its effectiveness.</a:t>
            </a:r>
          </a:p>
          <a:p>
            <a:pPr>
              <a:spcBef>
                <a:spcPct val="30000"/>
              </a:spcBef>
              <a:spcAft>
                <a:spcPct val="15000"/>
              </a:spcAft>
              <a:buFontTx/>
              <a:buNone/>
            </a:pPr>
            <a:r>
              <a:rPr lang="en-US" sz="1600" b="1"/>
              <a:t>8.2.2.3 Product audit</a:t>
            </a:r>
          </a:p>
          <a:p>
            <a:pPr>
              <a:spcBef>
                <a:spcPct val="30000"/>
              </a:spcBef>
              <a:spcAft>
                <a:spcPct val="15000"/>
              </a:spcAft>
            </a:pPr>
            <a:r>
              <a:rPr lang="en-US" sz="1600"/>
              <a:t>The organization shall audit products at appropriate stages of production and delivery to verify conformity to all specified requirements, such as product dimensions, functionality, packaging and labeling, at a defined frequency.</a:t>
            </a:r>
          </a:p>
          <a:p>
            <a:pPr>
              <a:spcBef>
                <a:spcPct val="30000"/>
              </a:spcBef>
              <a:spcAft>
                <a:spcPct val="15000"/>
              </a:spcAft>
              <a:buFontTx/>
              <a:buNone/>
            </a:pPr>
            <a:r>
              <a:rPr lang="en-US" sz="1600" b="1"/>
              <a:t>8.2.2.4 Internal audit plans</a:t>
            </a:r>
          </a:p>
          <a:p>
            <a:pPr>
              <a:spcBef>
                <a:spcPct val="30000"/>
              </a:spcBef>
              <a:spcAft>
                <a:spcPct val="15000"/>
              </a:spcAft>
            </a:pPr>
            <a:r>
              <a:rPr lang="en-US" sz="1600"/>
              <a:t>Internal audits shall cover all quality management related processes, activities and shifts, and shall be scheduled according to an annual plan.</a:t>
            </a:r>
          </a:p>
          <a:p>
            <a:pPr>
              <a:spcBef>
                <a:spcPct val="30000"/>
              </a:spcBef>
              <a:spcAft>
                <a:spcPct val="15000"/>
              </a:spcAft>
            </a:pPr>
            <a:r>
              <a:rPr lang="en-US" sz="1600"/>
              <a:t>When internal/external nonconformities or customer complaints occur, the audit frequency shall be appropriately increased.</a:t>
            </a:r>
          </a:p>
          <a:p>
            <a:pPr>
              <a:spcBef>
                <a:spcPct val="30000"/>
              </a:spcBef>
              <a:spcAft>
                <a:spcPct val="15000"/>
              </a:spcAft>
            </a:pPr>
            <a:r>
              <a:rPr lang="en-US" sz="1400"/>
              <a:t>NOTE Specific checklists should be used for each audit.</a:t>
            </a:r>
          </a:p>
          <a:p>
            <a:pPr>
              <a:spcBef>
                <a:spcPct val="30000"/>
              </a:spcBef>
              <a:spcAft>
                <a:spcPct val="15000"/>
              </a:spcAft>
              <a:buFontTx/>
              <a:buNone/>
            </a:pPr>
            <a:r>
              <a:rPr lang="en-US" sz="1600" b="1"/>
              <a:t>8.2.2.5 Internal auditor qualification</a:t>
            </a:r>
          </a:p>
          <a:p>
            <a:pPr>
              <a:spcBef>
                <a:spcPct val="30000"/>
              </a:spcBef>
              <a:spcAft>
                <a:spcPct val="15000"/>
              </a:spcAft>
            </a:pPr>
            <a:r>
              <a:rPr lang="en-US" sz="1600"/>
              <a:t>The organization shall have internal auditors who are qualified to audit the requirements of this Technical Specification( see 6.2.2.2).</a:t>
            </a:r>
          </a:p>
          <a:p>
            <a:endParaRPr lang="en-US" sz="1600"/>
          </a:p>
        </p:txBody>
      </p:sp>
    </p:spTree>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xfrm>
            <a:off x="660400" y="76200"/>
            <a:ext cx="7772400" cy="787400"/>
          </a:xfrm>
          <a:noFill/>
          <a:ln/>
        </p:spPr>
        <p:txBody>
          <a:bodyPr/>
          <a:lstStyle/>
          <a:p>
            <a:r>
              <a:rPr lang="en-US" sz="4000"/>
              <a:t>Internal Audit Schedule Example</a:t>
            </a:r>
          </a:p>
        </p:txBody>
      </p:sp>
      <p:graphicFrame>
        <p:nvGraphicFramePr>
          <p:cNvPr id="70659" name="Object 3"/>
          <p:cNvGraphicFramePr>
            <a:graphicFrameLocks/>
          </p:cNvGraphicFramePr>
          <p:nvPr/>
        </p:nvGraphicFramePr>
        <p:xfrm>
          <a:off x="266700" y="850900"/>
          <a:ext cx="8320088" cy="5588000"/>
        </p:xfrm>
        <a:graphic>
          <a:graphicData uri="http://schemas.openxmlformats.org/presentationml/2006/ole">
            <mc:AlternateContent xmlns:mc="http://schemas.openxmlformats.org/markup-compatibility/2006">
              <mc:Choice xmlns:v="urn:schemas-microsoft-com:vml" Requires="v">
                <p:oleObj spid="_x0000_s70792" name="Worksheet" r:id="rId4" imgW="9525000" imgH="6400800" progId="Excel.Sheet.8">
                  <p:embed/>
                </p:oleObj>
              </mc:Choice>
              <mc:Fallback>
                <p:oleObj name="Worksheet" r:id="rId4" imgW="9525000" imgH="6400800" progId="Excel.Sheet.8">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66700" y="850900"/>
                        <a:ext cx="8320088" cy="558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130" name="Rectangle 2"/>
          <p:cNvSpPr>
            <a:spLocks noGrp="1" noChangeArrowheads="1"/>
          </p:cNvSpPr>
          <p:nvPr>
            <p:ph type="title"/>
          </p:nvPr>
        </p:nvSpPr>
        <p:spPr>
          <a:xfrm>
            <a:off x="685800" y="152400"/>
            <a:ext cx="7696200" cy="609600"/>
          </a:xfrm>
        </p:spPr>
        <p:txBody>
          <a:bodyPr/>
          <a:lstStyle/>
          <a:p>
            <a:r>
              <a:rPr lang="en-US" sz="4000"/>
              <a:t>Example Responsibilities Matrix</a:t>
            </a:r>
          </a:p>
        </p:txBody>
      </p:sp>
      <p:sp>
        <p:nvSpPr>
          <p:cNvPr id="304131" name="Rectangle 3"/>
          <p:cNvSpPr>
            <a:spLocks noGrp="1" noChangeArrowheads="1"/>
          </p:cNvSpPr>
          <p:nvPr>
            <p:ph type="body" idx="1"/>
          </p:nvPr>
        </p:nvSpPr>
        <p:spPr>
          <a:xfrm>
            <a:off x="152400" y="1219200"/>
            <a:ext cx="2438400" cy="4953000"/>
          </a:xfrm>
        </p:spPr>
        <p:txBody>
          <a:bodyPr/>
          <a:lstStyle/>
          <a:p>
            <a:pPr marL="63500" indent="0">
              <a:buFontTx/>
              <a:buNone/>
            </a:pPr>
            <a:r>
              <a:rPr lang="en-US" sz="1600"/>
              <a:t>In the previous slide, you saw that the schedule was by department. In planning, a responsibilities matrix like this one was used to determine what, exactly, was to be audited. Take Design Engineering, for example. If you look at the column heading and follow the column down, you will see that there are quite a few maps which they are responsible for understanding and complying with. </a:t>
            </a:r>
          </a:p>
        </p:txBody>
      </p:sp>
      <p:graphicFrame>
        <p:nvGraphicFramePr>
          <p:cNvPr id="304132" name="Object 4"/>
          <p:cNvGraphicFramePr>
            <a:graphicFrameLocks noChangeAspect="1"/>
          </p:cNvGraphicFramePr>
          <p:nvPr/>
        </p:nvGraphicFramePr>
        <p:xfrm>
          <a:off x="2971800" y="914400"/>
          <a:ext cx="5907088" cy="5564188"/>
        </p:xfrm>
        <a:graphic>
          <a:graphicData uri="http://schemas.openxmlformats.org/presentationml/2006/ole">
            <mc:AlternateContent xmlns:mc="http://schemas.openxmlformats.org/markup-compatibility/2006">
              <mc:Choice xmlns:v="urn:schemas-microsoft-com:vml" Requires="v">
                <p:oleObj spid="_x0000_s304269" name="Worksheet" r:id="rId4" imgW="5905500" imgH="5562600" progId="Excel.Sheet.8">
                  <p:embed/>
                </p:oleObj>
              </mc:Choice>
              <mc:Fallback>
                <p:oleObj name="Worksheet" r:id="rId4" imgW="5905500" imgH="55626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914400"/>
                        <a:ext cx="5907088" cy="55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304133" name="Text Box 5"/>
          <p:cNvSpPr txBox="1">
            <a:spLocks noChangeArrowheads="1"/>
          </p:cNvSpPr>
          <p:nvPr/>
        </p:nvSpPr>
        <p:spPr bwMode="auto">
          <a:xfrm>
            <a:off x="2590800" y="946150"/>
            <a:ext cx="3581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400" b="1">
                <a:solidFill>
                  <a:srgbClr val="FC0128"/>
                </a:solidFill>
              </a:rPr>
              <a:t>NOTE: This is a partially completed matrix. Your company has to define how YOUR functional departments fit in.</a:t>
            </a:r>
          </a:p>
        </p:txBody>
      </p:sp>
      <p:sp>
        <p:nvSpPr>
          <p:cNvPr id="304135" name="Rectangle 7"/>
          <p:cNvSpPr>
            <a:spLocks noChangeArrowheads="1"/>
          </p:cNvSpPr>
          <p:nvPr/>
        </p:nvSpPr>
        <p:spPr bwMode="auto">
          <a:xfrm>
            <a:off x="6591300" y="1219200"/>
            <a:ext cx="190500" cy="5257800"/>
          </a:xfrm>
          <a:prstGeom prst="rect">
            <a:avLst/>
          </a:prstGeom>
          <a:noFill/>
          <a:ln w="38100">
            <a:solidFill>
              <a:srgbClr val="AB01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4136" name="Line 8"/>
          <p:cNvSpPr>
            <a:spLocks noChangeShapeType="1"/>
          </p:cNvSpPr>
          <p:nvPr/>
        </p:nvSpPr>
        <p:spPr bwMode="auto">
          <a:xfrm flipV="1">
            <a:off x="2819400" y="1981200"/>
            <a:ext cx="3733800" cy="2209800"/>
          </a:xfrm>
          <a:prstGeom prst="line">
            <a:avLst/>
          </a:prstGeom>
          <a:noFill/>
          <a:ln w="28575">
            <a:solidFill>
              <a:srgbClr val="AB011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826" name="Rectangle 2"/>
          <p:cNvSpPr>
            <a:spLocks noGrp="1" noChangeArrowheads="1"/>
          </p:cNvSpPr>
          <p:nvPr>
            <p:ph type="title"/>
          </p:nvPr>
        </p:nvSpPr>
        <p:spPr>
          <a:xfrm>
            <a:off x="838200" y="228600"/>
            <a:ext cx="7772400" cy="1143000"/>
          </a:xfrm>
          <a:noFill/>
          <a:ln/>
        </p:spPr>
        <p:txBody>
          <a:bodyPr/>
          <a:lstStyle/>
          <a:p>
            <a:r>
              <a:rPr lang="en-US" sz="4800" b="1" dirty="0"/>
              <a:t>A Typical Audit System</a:t>
            </a:r>
          </a:p>
        </p:txBody>
      </p:sp>
      <p:graphicFrame>
        <p:nvGraphicFramePr>
          <p:cNvPr id="461827" name="Object 3"/>
          <p:cNvGraphicFramePr>
            <a:graphicFrameLocks/>
          </p:cNvGraphicFramePr>
          <p:nvPr/>
        </p:nvGraphicFramePr>
        <p:xfrm>
          <a:off x="152400" y="1600200"/>
          <a:ext cx="8839200" cy="4038600"/>
        </p:xfrm>
        <a:graphic>
          <a:graphicData uri="http://schemas.openxmlformats.org/presentationml/2006/ole">
            <mc:AlternateContent xmlns:mc="http://schemas.openxmlformats.org/markup-compatibility/2006">
              <mc:Choice xmlns:v="urn:schemas-microsoft-com:vml" Requires="v">
                <p:oleObj spid="_x0000_s461960" name="VISIO" r:id="rId4" imgW="9412288" imgH="3524250" progId="Visio.Drawing.3">
                  <p:embed/>
                </p:oleObj>
              </mc:Choice>
              <mc:Fallback>
                <p:oleObj name="VISIO" r:id="rId4" imgW="9412288" imgH="3524250" progId="Visio.Drawing.3">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 y="1600200"/>
                        <a:ext cx="8839200" cy="403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advTm="10000"/>
  <p:timing>
    <p:tnLst>
      <p:par>
        <p:cTn xmlns:p14="http://schemas.microsoft.com/office/powerpoint/2010/mai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6178" name="Rectangle 2"/>
          <p:cNvSpPr>
            <a:spLocks noGrp="1" noChangeArrowheads="1"/>
          </p:cNvSpPr>
          <p:nvPr>
            <p:ph type="title"/>
          </p:nvPr>
        </p:nvSpPr>
        <p:spPr>
          <a:xfrm>
            <a:off x="228600" y="187325"/>
            <a:ext cx="8686800" cy="803275"/>
          </a:xfrm>
        </p:spPr>
        <p:txBody>
          <a:bodyPr/>
          <a:lstStyle/>
          <a:p>
            <a:r>
              <a:rPr lang="en-US" sz="3600"/>
              <a:t>A Sample Compliance Audit Schedule</a:t>
            </a:r>
          </a:p>
        </p:txBody>
      </p:sp>
      <p:graphicFrame>
        <p:nvGraphicFramePr>
          <p:cNvPr id="306179" name="Object 3"/>
          <p:cNvGraphicFramePr>
            <a:graphicFrameLocks noChangeAspect="1"/>
          </p:cNvGraphicFramePr>
          <p:nvPr/>
        </p:nvGraphicFramePr>
        <p:xfrm>
          <a:off x="1076325" y="1066800"/>
          <a:ext cx="7810500" cy="5048250"/>
        </p:xfrm>
        <a:graphic>
          <a:graphicData uri="http://schemas.openxmlformats.org/presentationml/2006/ole">
            <mc:AlternateContent xmlns:mc="http://schemas.openxmlformats.org/markup-compatibility/2006">
              <mc:Choice xmlns:v="urn:schemas-microsoft-com:vml" Requires="v">
                <p:oleObj spid="_x0000_s306312" name="Document" r:id="rId4" imgW="8419494" imgH="5432404" progId="Word.Document.8">
                  <p:embed/>
                </p:oleObj>
              </mc:Choice>
              <mc:Fallback>
                <p:oleObj name="Document" r:id="rId4" imgW="8419494" imgH="5432404"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6325" y="1066800"/>
                        <a:ext cx="7810500" cy="504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noFill/>
          <a:ln/>
        </p:spPr>
        <p:txBody>
          <a:bodyPr/>
          <a:lstStyle/>
          <a:p>
            <a:r>
              <a:rPr lang="en-US" b="1"/>
              <a:t>Check Lists</a:t>
            </a:r>
          </a:p>
        </p:txBody>
      </p:sp>
      <p:sp>
        <p:nvSpPr>
          <p:cNvPr id="21507" name="Rectangle 3"/>
          <p:cNvSpPr>
            <a:spLocks noGrp="1" noChangeArrowheads="1"/>
          </p:cNvSpPr>
          <p:nvPr>
            <p:ph type="body" sz="half" idx="1"/>
          </p:nvPr>
        </p:nvSpPr>
        <p:spPr>
          <a:noFill/>
          <a:ln/>
        </p:spPr>
        <p:txBody>
          <a:bodyPr/>
          <a:lstStyle/>
          <a:p>
            <a:pPr>
              <a:buFontTx/>
              <a:buNone/>
            </a:pPr>
            <a:endParaRPr lang="en-US" sz="2400" b="1"/>
          </a:p>
          <a:p>
            <a:r>
              <a:rPr lang="en-US" sz="2400" b="1"/>
              <a:t>Define the Sample</a:t>
            </a:r>
          </a:p>
          <a:p>
            <a:pPr>
              <a:buFontTx/>
              <a:buNone/>
            </a:pPr>
            <a:endParaRPr lang="en-US" sz="2400" b="1"/>
          </a:p>
          <a:p>
            <a:pPr>
              <a:buFontTx/>
              <a:buNone/>
            </a:pPr>
            <a:endParaRPr lang="en-US" sz="2400" b="1"/>
          </a:p>
          <a:p>
            <a:pPr>
              <a:buFontTx/>
              <a:buNone/>
            </a:pPr>
            <a:endParaRPr lang="en-US" sz="2400" b="1"/>
          </a:p>
          <a:p>
            <a:r>
              <a:rPr lang="en-US" sz="2400" b="1"/>
              <a:t>Must Be Representative</a:t>
            </a:r>
          </a:p>
        </p:txBody>
      </p:sp>
      <p:graphicFrame>
        <p:nvGraphicFramePr>
          <p:cNvPr id="21508" name="Object 4"/>
          <p:cNvGraphicFramePr>
            <a:graphicFrameLocks noGrp="1"/>
          </p:cNvGraphicFramePr>
          <p:nvPr>
            <p:ph sz="quarter" idx="2"/>
          </p:nvPr>
        </p:nvGraphicFramePr>
        <p:xfrm>
          <a:off x="5014913" y="1717675"/>
          <a:ext cx="3035300" cy="1936750"/>
        </p:xfrm>
        <a:graphic>
          <a:graphicData uri="http://schemas.openxmlformats.org/presentationml/2006/ole">
            <mc:AlternateContent xmlns:mc="http://schemas.openxmlformats.org/markup-compatibility/2006">
              <mc:Choice xmlns:v="urn:schemas-microsoft-com:vml" Requires="v">
                <p:oleObj spid="_x0000_s21763" name="Microsoft ClipArt Gallery" r:id="rId4" imgW="5994400" imgH="3846513" progId="MS_ClipArt_Gallery">
                  <p:embed/>
                </p:oleObj>
              </mc:Choice>
              <mc:Fallback>
                <p:oleObj name="Microsoft ClipArt Gallery" r:id="rId4" imgW="5994400" imgH="384651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14913" y="1717675"/>
                        <a:ext cx="3035300"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21509" name="Object 5"/>
          <p:cNvGraphicFramePr>
            <a:graphicFrameLocks noGrp="1"/>
          </p:cNvGraphicFramePr>
          <p:nvPr>
            <p:ph sz="quarter" idx="3"/>
          </p:nvPr>
        </p:nvGraphicFramePr>
        <p:xfrm>
          <a:off x="5321300" y="4027488"/>
          <a:ext cx="2422525" cy="1936750"/>
        </p:xfrm>
        <a:graphic>
          <a:graphicData uri="http://schemas.openxmlformats.org/presentationml/2006/ole">
            <mc:AlternateContent xmlns:mc="http://schemas.openxmlformats.org/markup-compatibility/2006">
              <mc:Choice xmlns:v="urn:schemas-microsoft-com:vml" Requires="v">
                <p:oleObj spid="_x0000_s21764" name="Microsoft ClipArt Gallery" r:id="rId6" imgW="3451225" imgH="2765425" progId="MS_ClipArt_Gallery">
                  <p:embed/>
                </p:oleObj>
              </mc:Choice>
              <mc:Fallback>
                <p:oleObj name="Microsoft ClipArt Gallery" r:id="rId6" imgW="3451225" imgH="2765425" progId="MS_ClipArt_Gallery">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321300" y="4027488"/>
                        <a:ext cx="2422525" cy="1936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noFill/>
          <a:ln/>
        </p:spPr>
        <p:txBody>
          <a:bodyPr/>
          <a:lstStyle/>
          <a:p>
            <a:r>
              <a:rPr lang="en-US" b="1" dirty="0"/>
              <a:t>Check Lists</a:t>
            </a:r>
          </a:p>
        </p:txBody>
      </p:sp>
      <p:sp>
        <p:nvSpPr>
          <p:cNvPr id="25603" name="Rectangle 3"/>
          <p:cNvSpPr>
            <a:spLocks noGrp="1" noChangeArrowheads="1"/>
          </p:cNvSpPr>
          <p:nvPr>
            <p:ph type="body" idx="1"/>
          </p:nvPr>
        </p:nvSpPr>
        <p:spPr>
          <a:xfrm>
            <a:off x="5410200" y="1295400"/>
            <a:ext cx="3276600" cy="4462463"/>
          </a:xfrm>
          <a:noFill/>
          <a:ln/>
        </p:spPr>
        <p:txBody>
          <a:bodyPr/>
          <a:lstStyle/>
          <a:p>
            <a:r>
              <a:rPr lang="en-US" sz="2400"/>
              <a:t>Keep It Simple</a:t>
            </a:r>
          </a:p>
          <a:p>
            <a:r>
              <a:rPr lang="en-US" sz="2400"/>
              <a:t>Keep to the Requirements/</a:t>
            </a:r>
            <a:r>
              <a:rPr lang="en-US" sz="2400">
                <a:solidFill>
                  <a:srgbClr val="FC0128"/>
                </a:solidFill>
              </a:rPr>
              <a:t>Facts</a:t>
            </a:r>
            <a:endParaRPr lang="en-US" sz="2400"/>
          </a:p>
          <a:p>
            <a:r>
              <a:rPr lang="en-US" sz="2400"/>
              <a:t>Look </a:t>
            </a:r>
            <a:r>
              <a:rPr lang="en-US" sz="2400">
                <a:solidFill>
                  <a:srgbClr val="FC0128"/>
                </a:solidFill>
              </a:rPr>
              <a:t>at</a:t>
            </a:r>
            <a:r>
              <a:rPr lang="en-US" sz="2400"/>
              <a:t> Something</a:t>
            </a:r>
          </a:p>
          <a:p>
            <a:r>
              <a:rPr lang="en-US" sz="2400"/>
              <a:t>Look </a:t>
            </a:r>
            <a:r>
              <a:rPr lang="en-US" sz="2400">
                <a:solidFill>
                  <a:srgbClr val="FC0128"/>
                </a:solidFill>
              </a:rPr>
              <a:t>for</a:t>
            </a:r>
            <a:r>
              <a:rPr lang="en-US" sz="2400"/>
              <a:t> Something</a:t>
            </a:r>
          </a:p>
          <a:p>
            <a:pPr lvl="1">
              <a:buFontTx/>
              <a:buNone/>
            </a:pPr>
            <a:r>
              <a:rPr lang="en-US" sz="2000">
                <a:solidFill>
                  <a:srgbClr val="00279F"/>
                </a:solidFill>
              </a:rPr>
              <a:t>Approvals</a:t>
            </a:r>
          </a:p>
          <a:p>
            <a:pPr lvl="1">
              <a:buFontTx/>
              <a:buNone/>
            </a:pPr>
            <a:r>
              <a:rPr lang="en-US" sz="2000">
                <a:solidFill>
                  <a:srgbClr val="00279F"/>
                </a:solidFill>
              </a:rPr>
              <a:t>Tolerances</a:t>
            </a:r>
          </a:p>
          <a:p>
            <a:pPr lvl="1">
              <a:buFontTx/>
              <a:buNone/>
            </a:pPr>
            <a:r>
              <a:rPr lang="en-US" sz="2000">
                <a:solidFill>
                  <a:srgbClr val="00279F"/>
                </a:solidFill>
              </a:rPr>
              <a:t>Identification</a:t>
            </a:r>
            <a:endParaRPr lang="en-US" sz="2000"/>
          </a:p>
        </p:txBody>
      </p:sp>
      <p:sp>
        <p:nvSpPr>
          <p:cNvPr id="25605" name="Rectangle 5"/>
          <p:cNvSpPr>
            <a:spLocks noChangeArrowheads="1"/>
          </p:cNvSpPr>
          <p:nvPr/>
        </p:nvSpPr>
        <p:spPr bwMode="auto">
          <a:xfrm>
            <a:off x="228600" y="1295400"/>
            <a:ext cx="43434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spcBef>
                <a:spcPct val="20000"/>
              </a:spcBef>
              <a:buClr>
                <a:srgbClr val="AB011D"/>
              </a:buClr>
              <a:buFontTx/>
              <a:buChar char="°"/>
            </a:pPr>
            <a:r>
              <a:rPr lang="en-US" sz="2200"/>
              <a:t>Organizes audit planning and approach</a:t>
            </a:r>
          </a:p>
          <a:p>
            <a:pPr marL="342900" indent="-342900">
              <a:spcBef>
                <a:spcPct val="20000"/>
              </a:spcBef>
              <a:buClr>
                <a:srgbClr val="AB011D"/>
              </a:buClr>
              <a:buFontTx/>
              <a:buChar char="°"/>
            </a:pPr>
            <a:r>
              <a:rPr lang="en-US" sz="2200"/>
              <a:t>Assures thoroughness and consistency</a:t>
            </a:r>
          </a:p>
          <a:p>
            <a:pPr marL="342900" indent="-342900">
              <a:spcBef>
                <a:spcPct val="20000"/>
              </a:spcBef>
              <a:buClr>
                <a:srgbClr val="AB011D"/>
              </a:buClr>
              <a:buFontTx/>
              <a:buChar char="°"/>
            </a:pPr>
            <a:r>
              <a:rPr lang="en-US" sz="2200"/>
              <a:t>Identifies essential points to be examined</a:t>
            </a:r>
          </a:p>
          <a:p>
            <a:pPr marL="342900" indent="-342900">
              <a:spcBef>
                <a:spcPct val="20000"/>
              </a:spcBef>
              <a:buClr>
                <a:srgbClr val="AB011D"/>
              </a:buClr>
              <a:buFontTx/>
              <a:buChar char="°"/>
            </a:pPr>
            <a:r>
              <a:rPr lang="en-US" sz="2200"/>
              <a:t>Identifies necessary evidence / samples</a:t>
            </a:r>
          </a:p>
          <a:p>
            <a:pPr marL="342900" indent="-342900">
              <a:spcBef>
                <a:spcPct val="20000"/>
              </a:spcBef>
              <a:buClr>
                <a:srgbClr val="AB011D"/>
              </a:buClr>
              <a:buFontTx/>
              <a:buChar char="°"/>
            </a:pPr>
            <a:r>
              <a:rPr lang="en-US" sz="2200"/>
              <a:t>Cross references to standards identified</a:t>
            </a:r>
          </a:p>
          <a:p>
            <a:pPr marL="342900" indent="-342900">
              <a:spcBef>
                <a:spcPct val="20000"/>
              </a:spcBef>
              <a:buClr>
                <a:srgbClr val="AB011D"/>
              </a:buClr>
              <a:buFontTx/>
              <a:buChar char="°"/>
            </a:pPr>
            <a:r>
              <a:rPr lang="en-US" sz="2200"/>
              <a:t>Maintains audit direction</a:t>
            </a:r>
          </a:p>
        </p:txBody>
      </p:sp>
    </p:spTree>
  </p:cSld>
  <p:clrMapOvr>
    <a:masterClrMapping/>
  </p:clrMapOvr>
  <p:transition xmlns:p14="http://schemas.microsoft.com/office/powerpoint/2010/main"/>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noFill/>
          <a:ln/>
        </p:spPr>
        <p:txBody>
          <a:bodyPr/>
          <a:lstStyle/>
          <a:p>
            <a:r>
              <a:rPr lang="en-US" b="1"/>
              <a:t>Check List Benefits</a:t>
            </a:r>
          </a:p>
        </p:txBody>
      </p:sp>
      <p:sp>
        <p:nvSpPr>
          <p:cNvPr id="23555" name="Rectangle 3"/>
          <p:cNvSpPr>
            <a:spLocks noGrp="1" noChangeArrowheads="1"/>
          </p:cNvSpPr>
          <p:nvPr>
            <p:ph type="body" idx="1"/>
          </p:nvPr>
        </p:nvSpPr>
        <p:spPr>
          <a:xfrm>
            <a:off x="685800" y="1447800"/>
            <a:ext cx="7772400" cy="4648200"/>
          </a:xfrm>
          <a:noFill/>
          <a:ln/>
        </p:spPr>
        <p:txBody>
          <a:bodyPr/>
          <a:lstStyle/>
          <a:p>
            <a:pPr>
              <a:spcAft>
                <a:spcPct val="20000"/>
              </a:spcAft>
            </a:pPr>
            <a:r>
              <a:rPr lang="en-US"/>
              <a:t>Keeps Objective On Track</a:t>
            </a:r>
          </a:p>
          <a:p>
            <a:pPr>
              <a:spcAft>
                <a:spcPct val="20000"/>
              </a:spcAft>
            </a:pPr>
            <a:r>
              <a:rPr lang="en-US"/>
              <a:t>Shows Evidence of Planning</a:t>
            </a:r>
          </a:p>
          <a:p>
            <a:pPr>
              <a:spcAft>
                <a:spcPct val="20000"/>
              </a:spcAft>
            </a:pPr>
            <a:r>
              <a:rPr lang="en-US"/>
              <a:t>Maintains Pace and Continuity</a:t>
            </a:r>
          </a:p>
          <a:p>
            <a:pPr>
              <a:spcAft>
                <a:spcPct val="20000"/>
              </a:spcAft>
            </a:pPr>
            <a:r>
              <a:rPr lang="en-US"/>
              <a:t>Reduces Potential Bias</a:t>
            </a:r>
          </a:p>
          <a:p>
            <a:pPr>
              <a:spcAft>
                <a:spcPct val="20000"/>
              </a:spcAft>
            </a:pPr>
            <a:r>
              <a:rPr lang="en-US"/>
              <a:t>Decreases Workload and Time Requirement</a:t>
            </a:r>
          </a:p>
          <a:p>
            <a:pPr>
              <a:spcAft>
                <a:spcPct val="20000"/>
              </a:spcAft>
            </a:pPr>
            <a:r>
              <a:rPr lang="en-US"/>
              <a:t>Records Audit Sample</a:t>
            </a:r>
          </a:p>
          <a:p>
            <a:pPr>
              <a:spcAft>
                <a:spcPct val="20000"/>
              </a:spcAft>
            </a:pPr>
            <a:r>
              <a:rPr lang="en-US"/>
              <a:t>Exhibits Professionalism</a:t>
            </a:r>
          </a:p>
        </p:txBody>
      </p:sp>
    </p:spTree>
  </p:cSld>
  <p:clrMapOvr>
    <a:masterClrMapping/>
  </p:clrMapOvr>
  <p:transition xmlns:p14="http://schemas.microsoft.com/office/powerpoint/2010/main"/>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noFill/>
          <a:ln/>
        </p:spPr>
        <p:txBody>
          <a:bodyPr/>
          <a:lstStyle/>
          <a:p>
            <a:r>
              <a:rPr lang="en-US" b="1" dirty="0"/>
              <a:t>Check List Preparation</a:t>
            </a:r>
          </a:p>
        </p:txBody>
      </p:sp>
      <p:sp>
        <p:nvSpPr>
          <p:cNvPr id="24579" name="Rectangle 3"/>
          <p:cNvSpPr>
            <a:spLocks noGrp="1" noChangeArrowheads="1"/>
          </p:cNvSpPr>
          <p:nvPr>
            <p:ph type="body" idx="1"/>
          </p:nvPr>
        </p:nvSpPr>
        <p:spPr>
          <a:noFill/>
          <a:ln/>
        </p:spPr>
        <p:txBody>
          <a:bodyPr/>
          <a:lstStyle/>
          <a:p>
            <a:pPr>
              <a:spcAft>
                <a:spcPct val="20000"/>
              </a:spcAft>
            </a:pPr>
            <a:r>
              <a:rPr lang="en-US"/>
              <a:t>Organization</a:t>
            </a:r>
          </a:p>
          <a:p>
            <a:pPr>
              <a:spcAft>
                <a:spcPct val="20000"/>
              </a:spcAft>
            </a:pPr>
            <a:r>
              <a:rPr lang="en-US"/>
              <a:t>Responsibility/Authority</a:t>
            </a:r>
          </a:p>
          <a:p>
            <a:pPr>
              <a:spcAft>
                <a:spcPct val="20000"/>
              </a:spcAft>
            </a:pPr>
            <a:r>
              <a:rPr lang="en-US"/>
              <a:t>Qualification/Training</a:t>
            </a:r>
          </a:p>
          <a:p>
            <a:pPr>
              <a:spcAft>
                <a:spcPct val="20000"/>
              </a:spcAft>
            </a:pPr>
            <a:r>
              <a:rPr lang="en-US"/>
              <a:t>Control of Documentation</a:t>
            </a:r>
          </a:p>
          <a:p>
            <a:pPr>
              <a:spcAft>
                <a:spcPct val="20000"/>
              </a:spcAft>
            </a:pPr>
            <a:r>
              <a:rPr lang="en-US"/>
              <a:t>Nonconformance Control</a:t>
            </a:r>
          </a:p>
          <a:p>
            <a:pPr>
              <a:spcAft>
                <a:spcPct val="20000"/>
              </a:spcAft>
            </a:pPr>
            <a:r>
              <a:rPr lang="en-US"/>
              <a:t>Calibration (if appropriate)</a:t>
            </a:r>
          </a:p>
          <a:p>
            <a:pPr>
              <a:spcAft>
                <a:spcPct val="20000"/>
              </a:spcAft>
            </a:pPr>
            <a:r>
              <a:rPr lang="en-US"/>
              <a:t>Records or Other Evidence</a:t>
            </a:r>
          </a:p>
        </p:txBody>
      </p:sp>
    </p:spTree>
  </p:cSld>
  <p:clrMapOvr>
    <a:masterClrMapping/>
  </p:clrMapOvr>
  <p:transition xmlns:p14="http://schemas.microsoft.com/office/powerpoint/2010/main"/>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6466" name="Rectangle 2"/>
          <p:cNvSpPr>
            <a:spLocks noGrp="1" noChangeArrowheads="1"/>
          </p:cNvSpPr>
          <p:nvPr>
            <p:ph type="title"/>
          </p:nvPr>
        </p:nvSpPr>
        <p:spPr>
          <a:xfrm>
            <a:off x="609600" y="914400"/>
            <a:ext cx="2667000" cy="2133600"/>
          </a:xfrm>
        </p:spPr>
        <p:txBody>
          <a:bodyPr/>
          <a:lstStyle/>
          <a:p>
            <a:r>
              <a:rPr lang="en-US" dirty="0" smtClean="0"/>
              <a:t>In-Process Audit Check </a:t>
            </a:r>
            <a:r>
              <a:rPr lang="en-US" dirty="0"/>
              <a:t>List Example</a:t>
            </a:r>
          </a:p>
        </p:txBody>
      </p:sp>
      <p:graphicFrame>
        <p:nvGraphicFramePr>
          <p:cNvPr id="446468" name="Object 4"/>
          <p:cNvGraphicFramePr>
            <a:graphicFrameLocks noChangeAspect="1"/>
          </p:cNvGraphicFramePr>
          <p:nvPr/>
        </p:nvGraphicFramePr>
        <p:xfrm>
          <a:off x="3657600" y="520700"/>
          <a:ext cx="4699000" cy="5435600"/>
        </p:xfrm>
        <a:graphic>
          <a:graphicData uri="http://schemas.openxmlformats.org/presentationml/2006/ole">
            <mc:AlternateContent xmlns:mc="http://schemas.openxmlformats.org/markup-compatibility/2006">
              <mc:Choice xmlns:v="urn:schemas-microsoft-com:vml" Requires="v">
                <p:oleObj spid="_x0000_s446602" name="Document" r:id="rId5" imgW="6075786" imgH="7047369" progId="Word.Document.8">
                  <p:embed/>
                </p:oleObj>
              </mc:Choice>
              <mc:Fallback>
                <p:oleObj name="Document" r:id="rId5" imgW="6075786" imgH="7047369" progId="Word.Document.8">
                  <p:embed/>
                  <p:pic>
                    <p:nvPicPr>
                      <p:cNvPr id="0" name="Object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657600" y="520700"/>
                        <a:ext cx="4699000" cy="543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6469" name="Text Box 5"/>
          <p:cNvSpPr txBox="1">
            <a:spLocks noChangeArrowheads="1"/>
          </p:cNvSpPr>
          <p:nvPr/>
        </p:nvSpPr>
        <p:spPr bwMode="auto">
          <a:xfrm>
            <a:off x="381000" y="3794125"/>
            <a:ext cx="2971800" cy="584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dirty="0"/>
              <a:t>This is part of a company</a:t>
            </a:r>
            <a:r>
              <a:rPr lang="ja-JP" altLang="en-US" dirty="0">
                <a:latin typeface="Arial"/>
              </a:rPr>
              <a:t>’</a:t>
            </a:r>
            <a:r>
              <a:rPr lang="en-US" dirty="0"/>
              <a:t>s check list</a:t>
            </a:r>
            <a:r>
              <a:rPr lang="en-US"/>
              <a:t>. </a:t>
            </a:r>
            <a:endParaRPr lang="en-US" dirty="0"/>
          </a:p>
        </p:txBody>
      </p:sp>
    </p:spTree>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8514" name="Rectangle 2"/>
          <p:cNvSpPr>
            <a:spLocks noGrp="1" noChangeArrowheads="1"/>
          </p:cNvSpPr>
          <p:nvPr>
            <p:ph type="title"/>
          </p:nvPr>
        </p:nvSpPr>
        <p:spPr/>
        <p:txBody>
          <a:bodyPr/>
          <a:lstStyle/>
          <a:p>
            <a:r>
              <a:rPr lang="en-US"/>
              <a:t>Check List Thoughts</a:t>
            </a:r>
          </a:p>
        </p:txBody>
      </p:sp>
      <p:sp>
        <p:nvSpPr>
          <p:cNvPr id="448515" name="Rectangle 3"/>
          <p:cNvSpPr>
            <a:spLocks noGrp="1" noChangeArrowheads="1"/>
          </p:cNvSpPr>
          <p:nvPr>
            <p:ph type="body" idx="1"/>
          </p:nvPr>
        </p:nvSpPr>
        <p:spPr/>
        <p:txBody>
          <a:bodyPr/>
          <a:lstStyle/>
          <a:p>
            <a:pPr>
              <a:spcAft>
                <a:spcPct val="30000"/>
              </a:spcAft>
            </a:pPr>
            <a:r>
              <a:rPr lang="en-US"/>
              <a:t>Management</a:t>
            </a:r>
          </a:p>
          <a:p>
            <a:pPr lvl="1">
              <a:spcAft>
                <a:spcPct val="30000"/>
              </a:spcAft>
            </a:pPr>
            <a:r>
              <a:rPr lang="en-US"/>
              <a:t>Philosophy</a:t>
            </a:r>
          </a:p>
          <a:p>
            <a:pPr lvl="1">
              <a:spcAft>
                <a:spcPct val="30000"/>
              </a:spcAft>
            </a:pPr>
            <a:r>
              <a:rPr lang="en-US"/>
              <a:t>Organizational Charts</a:t>
            </a:r>
          </a:p>
          <a:p>
            <a:pPr lvl="1">
              <a:spcAft>
                <a:spcPct val="30000"/>
              </a:spcAft>
            </a:pPr>
            <a:r>
              <a:rPr lang="en-US"/>
              <a:t>Authority of the Quality Department</a:t>
            </a:r>
          </a:p>
          <a:p>
            <a:pPr lvl="1">
              <a:spcAft>
                <a:spcPct val="30000"/>
              </a:spcAft>
            </a:pPr>
            <a:r>
              <a:rPr lang="en-US"/>
              <a:t>Management commitment</a:t>
            </a:r>
          </a:p>
          <a:p>
            <a:pPr lvl="1">
              <a:spcAft>
                <a:spcPct val="30000"/>
              </a:spcAft>
            </a:pPr>
            <a:r>
              <a:rPr lang="en-US"/>
              <a:t>Defined quality responsibilities</a:t>
            </a:r>
          </a:p>
        </p:txBody>
      </p:sp>
    </p:spTree>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Questions - 1</a:t>
            </a:r>
            <a:endParaRPr lang="en-US" dirty="0"/>
          </a:p>
        </p:txBody>
      </p:sp>
      <p:sp>
        <p:nvSpPr>
          <p:cNvPr id="3" name="Content Placeholder 2"/>
          <p:cNvSpPr>
            <a:spLocks noGrp="1"/>
          </p:cNvSpPr>
          <p:nvPr>
            <p:ph idx="1"/>
          </p:nvPr>
        </p:nvSpPr>
        <p:spPr/>
        <p:txBody>
          <a:bodyPr/>
          <a:lstStyle/>
          <a:p>
            <a:r>
              <a:rPr lang="en-US" dirty="0"/>
              <a:t>Basic questions can apply even though the </a:t>
            </a:r>
            <a:r>
              <a:rPr lang="ja-JP" altLang="en-US" dirty="0"/>
              <a:t>“</a:t>
            </a:r>
            <a:r>
              <a:rPr lang="en-US" dirty="0"/>
              <a:t>specific questions</a:t>
            </a:r>
            <a:r>
              <a:rPr lang="ja-JP" altLang="en-US" dirty="0"/>
              <a:t>”</a:t>
            </a:r>
            <a:r>
              <a:rPr lang="en-US" dirty="0"/>
              <a:t> will be different:</a:t>
            </a:r>
          </a:p>
          <a:p>
            <a:pPr lvl="1"/>
            <a:r>
              <a:rPr lang="en-US" dirty="0"/>
              <a:t>What are you trying to do?</a:t>
            </a:r>
          </a:p>
          <a:p>
            <a:pPr lvl="1"/>
            <a:r>
              <a:rPr lang="en-US" dirty="0"/>
              <a:t>How do you make it happen?</a:t>
            </a:r>
          </a:p>
          <a:p>
            <a:pPr lvl="1"/>
            <a:r>
              <a:rPr lang="en-US" dirty="0"/>
              <a:t>How do you know you are doing it right?</a:t>
            </a:r>
          </a:p>
          <a:p>
            <a:pPr lvl="1"/>
            <a:r>
              <a:rPr lang="en-US" dirty="0"/>
              <a:t>How do you know it</a:t>
            </a:r>
            <a:r>
              <a:rPr lang="ja-JP" altLang="en-US" dirty="0"/>
              <a:t>’</a:t>
            </a:r>
            <a:r>
              <a:rPr lang="en-US" dirty="0"/>
              <a:t>s the best way of doing it?</a:t>
            </a:r>
          </a:p>
          <a:p>
            <a:pPr lvl="1"/>
            <a:r>
              <a:rPr lang="en-US" dirty="0"/>
              <a:t>How do you know it</a:t>
            </a:r>
            <a:r>
              <a:rPr lang="ja-JP" altLang="en-US" dirty="0"/>
              <a:t>’</a:t>
            </a:r>
            <a:r>
              <a:rPr lang="en-US" dirty="0"/>
              <a:t>s the right thing to do?</a:t>
            </a:r>
          </a:p>
          <a:p>
            <a:endParaRPr lang="en-US" dirty="0"/>
          </a:p>
        </p:txBody>
      </p:sp>
    </p:spTree>
    <p:extLst>
      <p:ext uri="{BB962C8B-B14F-4D97-AF65-F5344CB8AC3E}">
        <p14:creationId xmlns:p14="http://schemas.microsoft.com/office/powerpoint/2010/main" val="280981752"/>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Questions - 2</a:t>
            </a:r>
            <a:endParaRPr lang="en-US" dirty="0"/>
          </a:p>
        </p:txBody>
      </p:sp>
      <p:sp>
        <p:nvSpPr>
          <p:cNvPr id="3" name="Content Placeholder 2"/>
          <p:cNvSpPr>
            <a:spLocks noGrp="1"/>
          </p:cNvSpPr>
          <p:nvPr>
            <p:ph idx="1"/>
          </p:nvPr>
        </p:nvSpPr>
        <p:spPr/>
        <p:txBody>
          <a:bodyPr/>
          <a:lstStyle/>
          <a:p>
            <a:r>
              <a:rPr lang="en-US" dirty="0"/>
              <a:t>Business Level – Audit results should make the auditor confident that the organization:</a:t>
            </a:r>
          </a:p>
          <a:p>
            <a:pPr lvl="1"/>
            <a:r>
              <a:rPr lang="en-US" dirty="0"/>
              <a:t>Knows what it is trying to do</a:t>
            </a:r>
          </a:p>
          <a:p>
            <a:pPr lvl="1"/>
            <a:r>
              <a:rPr lang="en-US" dirty="0"/>
              <a:t>Knows how to make it happen</a:t>
            </a:r>
          </a:p>
          <a:p>
            <a:pPr lvl="1"/>
            <a:r>
              <a:rPr lang="en-US" dirty="0"/>
              <a:t>Knows that it is doing the right things</a:t>
            </a:r>
          </a:p>
          <a:p>
            <a:pPr lvl="1"/>
            <a:r>
              <a:rPr lang="en-US" dirty="0"/>
              <a:t>Knows that it is doing it in the best possible way</a:t>
            </a:r>
          </a:p>
          <a:p>
            <a:pPr lvl="1"/>
            <a:r>
              <a:rPr lang="en-US" dirty="0"/>
              <a:t>Is managing </a:t>
            </a:r>
            <a:r>
              <a:rPr lang="en-US" dirty="0" smtClean="0"/>
              <a:t>performance</a:t>
            </a:r>
            <a:endParaRPr lang="en-US" dirty="0"/>
          </a:p>
        </p:txBody>
      </p:sp>
    </p:spTree>
    <p:extLst>
      <p:ext uri="{BB962C8B-B14F-4D97-AF65-F5344CB8AC3E}">
        <p14:creationId xmlns:p14="http://schemas.microsoft.com/office/powerpoint/2010/main" val="1982419691"/>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Questions - 3</a:t>
            </a:r>
            <a:endParaRPr lang="en-US" dirty="0"/>
          </a:p>
        </p:txBody>
      </p:sp>
      <p:sp>
        <p:nvSpPr>
          <p:cNvPr id="3" name="Content Placeholder 2"/>
          <p:cNvSpPr>
            <a:spLocks noGrp="1"/>
          </p:cNvSpPr>
          <p:nvPr>
            <p:ph idx="1"/>
          </p:nvPr>
        </p:nvSpPr>
        <p:spPr/>
        <p:txBody>
          <a:bodyPr/>
          <a:lstStyle/>
          <a:p>
            <a:r>
              <a:rPr lang="en-US" dirty="0"/>
              <a:t>Managerial Level – Audit results should make the auditor confident that management:</a:t>
            </a:r>
          </a:p>
          <a:p>
            <a:pPr lvl="1"/>
            <a:r>
              <a:rPr lang="en-US" dirty="0"/>
              <a:t>Knows what the process aims to achieve</a:t>
            </a:r>
          </a:p>
          <a:p>
            <a:pPr lvl="1"/>
            <a:r>
              <a:rPr lang="en-US" dirty="0"/>
              <a:t>Knows how to design and cause processes to achieve results</a:t>
            </a:r>
          </a:p>
          <a:p>
            <a:pPr lvl="1"/>
            <a:r>
              <a:rPr lang="en-US" dirty="0"/>
              <a:t>Knows that it is doing the right things</a:t>
            </a:r>
          </a:p>
          <a:p>
            <a:pPr lvl="1"/>
            <a:r>
              <a:rPr lang="en-US" dirty="0"/>
              <a:t>Knows that it is doing it in the best possible way</a:t>
            </a:r>
          </a:p>
          <a:p>
            <a:pPr lvl="1"/>
            <a:r>
              <a:rPr lang="en-US" dirty="0"/>
              <a:t>Is regulating performance</a:t>
            </a:r>
          </a:p>
        </p:txBody>
      </p:sp>
    </p:spTree>
    <p:extLst>
      <p:ext uri="{BB962C8B-B14F-4D97-AF65-F5344CB8AC3E}">
        <p14:creationId xmlns:p14="http://schemas.microsoft.com/office/powerpoint/2010/main" val="154220626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5202" name="Rectangle 2"/>
          <p:cNvSpPr>
            <a:spLocks noGrp="1" noChangeArrowheads="1"/>
          </p:cNvSpPr>
          <p:nvPr>
            <p:ph type="title"/>
          </p:nvPr>
        </p:nvSpPr>
        <p:spPr>
          <a:xfrm>
            <a:off x="0" y="0"/>
            <a:ext cx="9067800" cy="1143000"/>
          </a:xfrm>
          <a:noFill/>
          <a:ln/>
        </p:spPr>
        <p:txBody>
          <a:bodyPr/>
          <a:lstStyle/>
          <a:p>
            <a:r>
              <a:rPr lang="en-US" b="1"/>
              <a:t>Definitions: </a:t>
            </a:r>
            <a:r>
              <a:rPr lang="ja-JP" altLang="en-US" b="1">
                <a:latin typeface="Arial"/>
              </a:rPr>
              <a:t>“</a:t>
            </a:r>
            <a:r>
              <a:rPr lang="en-US" b="1"/>
              <a:t>Who</a:t>
            </a:r>
            <a:r>
              <a:rPr lang="ja-JP" altLang="en-US" b="1">
                <a:latin typeface="Arial"/>
              </a:rPr>
              <a:t>”</a:t>
            </a:r>
            <a:endParaRPr lang="en-US" b="1"/>
          </a:p>
        </p:txBody>
      </p:sp>
      <p:sp>
        <p:nvSpPr>
          <p:cNvPr id="435203" name="Rectangle 3"/>
          <p:cNvSpPr>
            <a:spLocks noGrp="1" noChangeArrowheads="1"/>
          </p:cNvSpPr>
          <p:nvPr>
            <p:ph type="body" idx="1"/>
          </p:nvPr>
        </p:nvSpPr>
        <p:spPr>
          <a:xfrm>
            <a:off x="457200" y="1066800"/>
            <a:ext cx="8077200" cy="4876800"/>
          </a:xfrm>
          <a:noFill/>
          <a:ln/>
        </p:spPr>
        <p:txBody>
          <a:bodyPr/>
          <a:lstStyle/>
          <a:p>
            <a:r>
              <a:rPr lang="en-US" sz="2200" b="1">
                <a:solidFill>
                  <a:srgbClr val="00279F"/>
                </a:solidFill>
              </a:rPr>
              <a:t>Auditor</a:t>
            </a:r>
            <a:r>
              <a:rPr lang="en-US" sz="2200" b="1"/>
              <a:t>: </a:t>
            </a:r>
            <a:r>
              <a:rPr lang="en-US" sz="2200"/>
              <a:t>A person who has the appropriate qualifications and performs audits.</a:t>
            </a:r>
          </a:p>
          <a:p>
            <a:endParaRPr lang="en-US" sz="2200"/>
          </a:p>
          <a:p>
            <a:r>
              <a:rPr lang="en-US" sz="2200" b="1">
                <a:solidFill>
                  <a:srgbClr val="00279F"/>
                </a:solidFill>
              </a:rPr>
              <a:t>Client</a:t>
            </a:r>
            <a:r>
              <a:rPr lang="en-US" sz="2200" b="1"/>
              <a:t>: </a:t>
            </a:r>
            <a:r>
              <a:rPr lang="en-US" sz="2200"/>
              <a:t>A person or organization requesting the audit. For internal audits, this is the </a:t>
            </a:r>
            <a:r>
              <a:rPr lang="en-US" sz="2200" i="1"/>
              <a:t>Management Representative</a:t>
            </a:r>
            <a:r>
              <a:rPr lang="en-US" sz="2200"/>
              <a:t>.</a:t>
            </a:r>
          </a:p>
          <a:p>
            <a:endParaRPr lang="en-US" sz="2200"/>
          </a:p>
          <a:p>
            <a:r>
              <a:rPr lang="en-US" sz="2200" b="1">
                <a:solidFill>
                  <a:srgbClr val="00279F"/>
                </a:solidFill>
              </a:rPr>
              <a:t>Auditee</a:t>
            </a:r>
            <a:r>
              <a:rPr lang="en-US" sz="2200" b="1"/>
              <a:t>: </a:t>
            </a:r>
            <a:r>
              <a:rPr lang="en-US" sz="2200"/>
              <a:t>An organization,facility or person being audited.</a:t>
            </a:r>
          </a:p>
        </p:txBody>
      </p:sp>
      <p:graphicFrame>
        <p:nvGraphicFramePr>
          <p:cNvPr id="435204" name="Object 4"/>
          <p:cNvGraphicFramePr>
            <a:graphicFrameLocks/>
          </p:cNvGraphicFramePr>
          <p:nvPr/>
        </p:nvGraphicFramePr>
        <p:xfrm>
          <a:off x="5181600" y="4216400"/>
          <a:ext cx="3324225" cy="2260600"/>
        </p:xfrm>
        <a:graphic>
          <a:graphicData uri="http://schemas.openxmlformats.org/presentationml/2006/ole">
            <mc:AlternateContent xmlns:mc="http://schemas.openxmlformats.org/markup-compatibility/2006">
              <mc:Choice xmlns:v="urn:schemas-microsoft-com:vml" Requires="v">
                <p:oleObj spid="_x0000_s435703" name="Microsoft ClipArt Gallery" r:id="rId4" imgW="5903913" imgH="3695700" progId="MS_ClipArt_Gallery">
                  <p:embed/>
                </p:oleObj>
              </mc:Choice>
              <mc:Fallback>
                <p:oleObj name="Microsoft ClipArt Gallery" r:id="rId4" imgW="5903913" imgH="3695700"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4216400"/>
                        <a:ext cx="3324225" cy="226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5205" name="Object 5"/>
          <p:cNvGraphicFramePr>
            <a:graphicFrameLocks/>
          </p:cNvGraphicFramePr>
          <p:nvPr/>
        </p:nvGraphicFramePr>
        <p:xfrm>
          <a:off x="4375150" y="3862388"/>
          <a:ext cx="885825" cy="2524125"/>
        </p:xfrm>
        <a:graphic>
          <a:graphicData uri="http://schemas.openxmlformats.org/presentationml/2006/ole">
            <mc:AlternateContent xmlns:mc="http://schemas.openxmlformats.org/markup-compatibility/2006">
              <mc:Choice xmlns:v="urn:schemas-microsoft-com:vml" Requires="v">
                <p:oleObj spid="_x0000_s435704" name="Microsoft ClipArt Gallery" r:id="rId6" imgW="1484313" imgH="4213225" progId="MS_ClipArt_Gallery">
                  <p:embed/>
                </p:oleObj>
              </mc:Choice>
              <mc:Fallback>
                <p:oleObj name="Microsoft ClipArt Gallery" r:id="rId6" imgW="1484313" imgH="4213225" progId="MS_ClipArt_Gallery">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75150" y="3862388"/>
                        <a:ext cx="885825" cy="2524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5206" name="Object 6"/>
          <p:cNvGraphicFramePr>
            <a:graphicFrameLocks/>
          </p:cNvGraphicFramePr>
          <p:nvPr/>
        </p:nvGraphicFramePr>
        <p:xfrm>
          <a:off x="1158875" y="4086225"/>
          <a:ext cx="2097088" cy="1609725"/>
        </p:xfrm>
        <a:graphic>
          <a:graphicData uri="http://schemas.openxmlformats.org/presentationml/2006/ole">
            <mc:AlternateContent xmlns:mc="http://schemas.openxmlformats.org/markup-compatibility/2006">
              <mc:Choice xmlns:v="urn:schemas-microsoft-com:vml" Requires="v">
                <p:oleObj spid="_x0000_s435705" name="Microsoft ClipArt Gallery" r:id="rId8" imgW="4518025" imgH="3465513" progId="MS_ClipArt_Gallery">
                  <p:embed/>
                </p:oleObj>
              </mc:Choice>
              <mc:Fallback>
                <p:oleObj name="Microsoft ClipArt Gallery" r:id="rId8" imgW="4518025" imgH="3465513" progId="MS_ClipArt_Gallery">
                  <p:embed/>
                  <p:pic>
                    <p:nvPicPr>
                      <p:cNvPr id="0" name="Object 6"/>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58875" y="4086225"/>
                        <a:ext cx="2097088" cy="1609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435207" name="Object 7"/>
          <p:cNvGraphicFramePr>
            <a:graphicFrameLocks/>
          </p:cNvGraphicFramePr>
          <p:nvPr/>
        </p:nvGraphicFramePr>
        <p:xfrm>
          <a:off x="258763" y="5381625"/>
          <a:ext cx="4010025" cy="1033463"/>
        </p:xfrm>
        <a:graphic>
          <a:graphicData uri="http://schemas.openxmlformats.org/presentationml/2006/ole">
            <mc:AlternateContent xmlns:mc="http://schemas.openxmlformats.org/markup-compatibility/2006">
              <mc:Choice xmlns:v="urn:schemas-microsoft-com:vml" Requires="v">
                <p:oleObj spid="_x0000_s435706" name="Microsoft ClipArt Gallery" r:id="rId10" imgW="6543675" imgH="1704975" progId="MS_ClipArt_Gallery">
                  <p:embed/>
                </p:oleObj>
              </mc:Choice>
              <mc:Fallback>
                <p:oleObj name="Microsoft ClipArt Gallery" r:id="rId10" imgW="6543675" imgH="1704975" progId="MS_ClipArt_Gallery">
                  <p:embed/>
                  <p:pic>
                    <p:nvPicPr>
                      <p:cNvPr id="0" name="Object 7"/>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8763" y="5381625"/>
                        <a:ext cx="4010025" cy="1033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Basic Questions - 4</a:t>
            </a:r>
            <a:endParaRPr lang="en-US" dirty="0"/>
          </a:p>
        </p:txBody>
      </p:sp>
      <p:sp>
        <p:nvSpPr>
          <p:cNvPr id="3" name="Content Placeholder 2"/>
          <p:cNvSpPr>
            <a:spLocks noGrp="1"/>
          </p:cNvSpPr>
          <p:nvPr>
            <p:ph idx="1"/>
          </p:nvPr>
        </p:nvSpPr>
        <p:spPr/>
        <p:txBody>
          <a:bodyPr/>
          <a:lstStyle/>
          <a:p>
            <a:r>
              <a:rPr lang="en-US" dirty="0"/>
              <a:t>Managerial Level – Audit results should make the auditor confident that management:</a:t>
            </a:r>
          </a:p>
          <a:p>
            <a:pPr lvl="1"/>
            <a:r>
              <a:rPr lang="en-US" dirty="0"/>
              <a:t>Knows what the process aims to achieve</a:t>
            </a:r>
          </a:p>
          <a:p>
            <a:pPr lvl="1"/>
            <a:r>
              <a:rPr lang="en-US" dirty="0"/>
              <a:t>Knows how to design and cause processes to achieve results</a:t>
            </a:r>
          </a:p>
          <a:p>
            <a:pPr lvl="1"/>
            <a:r>
              <a:rPr lang="en-US" dirty="0"/>
              <a:t>Knows that it is doing the right things</a:t>
            </a:r>
          </a:p>
          <a:p>
            <a:pPr lvl="1"/>
            <a:r>
              <a:rPr lang="en-US" dirty="0"/>
              <a:t>Knows that it is doing it in the best possible way</a:t>
            </a:r>
          </a:p>
          <a:p>
            <a:pPr lvl="1"/>
            <a:r>
              <a:rPr lang="en-US" dirty="0"/>
              <a:t>Is regulating performance</a:t>
            </a:r>
          </a:p>
        </p:txBody>
      </p:sp>
    </p:spTree>
    <p:extLst>
      <p:ext uri="{BB962C8B-B14F-4D97-AF65-F5344CB8AC3E}">
        <p14:creationId xmlns:p14="http://schemas.microsoft.com/office/powerpoint/2010/main" val="72350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22" name="Rectangle 2"/>
          <p:cNvSpPr>
            <a:spLocks noGrp="1" noChangeArrowheads="1"/>
          </p:cNvSpPr>
          <p:nvPr>
            <p:ph type="title"/>
          </p:nvPr>
        </p:nvSpPr>
        <p:spPr>
          <a:xfrm>
            <a:off x="685800" y="1981200"/>
            <a:ext cx="7772400" cy="1143000"/>
          </a:xfrm>
        </p:spPr>
        <p:txBody>
          <a:bodyPr/>
          <a:lstStyle/>
          <a:p>
            <a:r>
              <a:rPr lang="en-US" dirty="0"/>
              <a:t>Sample Size</a:t>
            </a:r>
          </a:p>
        </p:txBody>
      </p:sp>
    </p:spTree>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1346" name="Rectangle 2"/>
          <p:cNvSpPr>
            <a:spLocks noGrp="1" noChangeArrowheads="1"/>
          </p:cNvSpPr>
          <p:nvPr>
            <p:ph type="title"/>
          </p:nvPr>
        </p:nvSpPr>
        <p:spPr>
          <a:xfrm>
            <a:off x="3505200" y="187325"/>
            <a:ext cx="4935538" cy="803275"/>
          </a:xfrm>
        </p:spPr>
        <p:txBody>
          <a:bodyPr/>
          <a:lstStyle/>
          <a:p>
            <a:r>
              <a:rPr lang="en-US" dirty="0"/>
              <a:t>Sample Size</a:t>
            </a:r>
          </a:p>
        </p:txBody>
      </p:sp>
      <p:graphicFrame>
        <p:nvGraphicFramePr>
          <p:cNvPr id="441347" name="Object 3"/>
          <p:cNvGraphicFramePr>
            <a:graphicFrameLocks noChangeAspect="1"/>
          </p:cNvGraphicFramePr>
          <p:nvPr/>
        </p:nvGraphicFramePr>
        <p:xfrm>
          <a:off x="2971800" y="1371600"/>
          <a:ext cx="5907088" cy="4508500"/>
        </p:xfrm>
        <a:graphic>
          <a:graphicData uri="http://schemas.openxmlformats.org/presentationml/2006/ole">
            <mc:AlternateContent xmlns:mc="http://schemas.openxmlformats.org/markup-compatibility/2006">
              <mc:Choice xmlns:v="urn:schemas-microsoft-com:vml" Requires="v">
                <p:oleObj spid="_x0000_s441482" name="Worksheet" r:id="rId4" imgW="5905500" imgH="4508500" progId="Excel.Sheet.8">
                  <p:embed/>
                </p:oleObj>
              </mc:Choice>
              <mc:Fallback>
                <p:oleObj name="Worksheet" r:id="rId4" imgW="5905500" imgH="45085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371600"/>
                        <a:ext cx="5907088" cy="450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41348" name="Rectangle 4"/>
          <p:cNvSpPr>
            <a:spLocks noChangeArrowheads="1"/>
          </p:cNvSpPr>
          <p:nvPr/>
        </p:nvSpPr>
        <p:spPr bwMode="auto">
          <a:xfrm>
            <a:off x="304800" y="914400"/>
            <a:ext cx="2743200" cy="518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spcBef>
                <a:spcPct val="20000"/>
              </a:spcBef>
              <a:spcAft>
                <a:spcPct val="30000"/>
              </a:spcAft>
              <a:buClr>
                <a:srgbClr val="AB011D"/>
              </a:buClr>
            </a:pPr>
            <a:r>
              <a:rPr lang="en-US"/>
              <a:t>If you want to do a systems audit of 7.5.1, how do you decide upon a sample? Let</a:t>
            </a:r>
            <a:r>
              <a:rPr lang="ja-JP" altLang="en-US">
                <a:latin typeface="Arial"/>
              </a:rPr>
              <a:t>’</a:t>
            </a:r>
            <a:r>
              <a:rPr lang="en-US"/>
              <a:t>s take as a given that each </a:t>
            </a:r>
            <a:r>
              <a:rPr lang="ja-JP" altLang="en-US">
                <a:latin typeface="Arial"/>
              </a:rPr>
              <a:t>‘</a:t>
            </a:r>
            <a:r>
              <a:rPr lang="en-US"/>
              <a:t>Map</a:t>
            </a:r>
            <a:r>
              <a:rPr lang="ja-JP" altLang="en-US">
                <a:latin typeface="Arial"/>
              </a:rPr>
              <a:t>’</a:t>
            </a:r>
            <a:r>
              <a:rPr lang="en-US"/>
              <a:t> must be audited. Take the Process Control Map -- you have 4 departments to choose from. Do you pick all of them or a sub-group? This is a decision you will have to make. You will not use a mathematical (statistical) basis - Neither does your registrar.</a:t>
            </a:r>
          </a:p>
          <a:p>
            <a:pPr>
              <a:spcBef>
                <a:spcPct val="20000"/>
              </a:spcBef>
              <a:spcAft>
                <a:spcPct val="30000"/>
              </a:spcAft>
              <a:buClr>
                <a:srgbClr val="AB011D"/>
              </a:buClr>
            </a:pPr>
            <a:r>
              <a:rPr lang="en-US"/>
              <a:t>Remember: The idea is to ensure the system in general is working and that it is working across departments.</a:t>
            </a:r>
          </a:p>
        </p:txBody>
      </p:sp>
      <p:sp>
        <p:nvSpPr>
          <p:cNvPr id="441349" name="Text Box 5"/>
          <p:cNvSpPr txBox="1">
            <a:spLocks noChangeArrowheads="1"/>
          </p:cNvSpPr>
          <p:nvPr/>
        </p:nvSpPr>
        <p:spPr bwMode="auto">
          <a:xfrm>
            <a:off x="2895600" y="1447800"/>
            <a:ext cx="3200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400" b="1">
                <a:solidFill>
                  <a:srgbClr val="FC0128"/>
                </a:solidFill>
              </a:rPr>
              <a:t>NOTE: This is a partially completed matrix. Your company has to define how YOUR functional departments fit in.</a:t>
            </a:r>
          </a:p>
        </p:txBody>
      </p:sp>
    </p:spTree>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394" name="Rectangle 2"/>
          <p:cNvSpPr>
            <a:spLocks noGrp="1" noChangeArrowheads="1"/>
          </p:cNvSpPr>
          <p:nvPr>
            <p:ph type="title"/>
          </p:nvPr>
        </p:nvSpPr>
        <p:spPr/>
        <p:txBody>
          <a:bodyPr/>
          <a:lstStyle/>
          <a:p>
            <a:r>
              <a:rPr lang="en-US"/>
              <a:t>Sample Size II</a:t>
            </a:r>
          </a:p>
        </p:txBody>
      </p:sp>
      <p:sp>
        <p:nvSpPr>
          <p:cNvPr id="443395" name="Rectangle 3"/>
          <p:cNvSpPr>
            <a:spLocks noGrp="1" noChangeArrowheads="1"/>
          </p:cNvSpPr>
          <p:nvPr>
            <p:ph type="body" idx="1"/>
          </p:nvPr>
        </p:nvSpPr>
        <p:spPr>
          <a:xfrm>
            <a:off x="685800" y="1295400"/>
            <a:ext cx="7772400" cy="4800600"/>
          </a:xfrm>
        </p:spPr>
        <p:txBody>
          <a:bodyPr/>
          <a:lstStyle/>
          <a:p>
            <a:pPr marL="63500" indent="0">
              <a:lnSpc>
                <a:spcPct val="80000"/>
              </a:lnSpc>
              <a:buFontTx/>
              <a:buNone/>
            </a:pPr>
            <a:r>
              <a:rPr lang="en-US" sz="2200" dirty="0"/>
              <a:t>If you ask your registrar what sampling plan they use to determine sample size, you will find them </a:t>
            </a:r>
            <a:r>
              <a:rPr lang="en-US" sz="2200" dirty="0" err="1"/>
              <a:t>hemmmming</a:t>
            </a:r>
            <a:r>
              <a:rPr lang="en-US" sz="2200" dirty="0"/>
              <a:t> and </a:t>
            </a:r>
            <a:r>
              <a:rPr lang="en-US" sz="2200" dirty="0" err="1"/>
              <a:t>hawwwwing</a:t>
            </a:r>
            <a:r>
              <a:rPr lang="en-US" sz="2200" dirty="0"/>
              <a:t> at best. </a:t>
            </a:r>
          </a:p>
          <a:p>
            <a:pPr marL="63500" indent="0">
              <a:lnSpc>
                <a:spcPct val="80000"/>
              </a:lnSpc>
              <a:buFontTx/>
              <a:buNone/>
            </a:pPr>
            <a:endParaRPr lang="en-US" sz="2200" dirty="0">
              <a:solidFill>
                <a:srgbClr val="000066"/>
              </a:solidFill>
            </a:endParaRPr>
          </a:p>
          <a:p>
            <a:pPr marL="63500" indent="0">
              <a:lnSpc>
                <a:spcPct val="80000"/>
              </a:lnSpc>
              <a:buFontTx/>
              <a:buNone/>
            </a:pPr>
            <a:r>
              <a:rPr lang="en-US" sz="2200" dirty="0">
                <a:solidFill>
                  <a:srgbClr val="000066"/>
                </a:solidFill>
              </a:rPr>
              <a:t>In their opening comments to your group during the meeting before the audit starts, as well as during the exit meeting, every registrar I have ever witnessed has spoken about how they </a:t>
            </a:r>
            <a:r>
              <a:rPr lang="ja-JP" altLang="en-US" sz="2200" dirty="0">
                <a:solidFill>
                  <a:srgbClr val="000066"/>
                </a:solidFill>
                <a:latin typeface="Arial"/>
              </a:rPr>
              <a:t>‘</a:t>
            </a:r>
            <a:r>
              <a:rPr lang="en-US" sz="2200" dirty="0">
                <a:solidFill>
                  <a:srgbClr val="000066"/>
                </a:solidFill>
              </a:rPr>
              <a:t>take a sample</a:t>
            </a:r>
            <a:r>
              <a:rPr lang="ja-JP" altLang="en-US" sz="2200" dirty="0">
                <a:solidFill>
                  <a:srgbClr val="000066"/>
                </a:solidFill>
                <a:latin typeface="Arial"/>
              </a:rPr>
              <a:t>’</a:t>
            </a:r>
            <a:r>
              <a:rPr lang="en-US" sz="2200" dirty="0">
                <a:solidFill>
                  <a:srgbClr val="000066"/>
                </a:solidFill>
              </a:rPr>
              <a:t> of your system and (to limit their liability) they will say that just because they did not find something that does not mean there were no nonconformities.</a:t>
            </a:r>
            <a:r>
              <a:rPr lang="en-US" sz="2200" dirty="0"/>
              <a:t> </a:t>
            </a:r>
          </a:p>
          <a:p>
            <a:pPr marL="63500" indent="0">
              <a:lnSpc>
                <a:spcPct val="80000"/>
              </a:lnSpc>
              <a:buFontTx/>
              <a:buNone/>
            </a:pPr>
            <a:endParaRPr lang="en-US" sz="2200" dirty="0">
              <a:solidFill>
                <a:srgbClr val="006600"/>
              </a:solidFill>
            </a:endParaRPr>
          </a:p>
          <a:p>
            <a:pPr marL="63500" indent="0">
              <a:lnSpc>
                <a:spcPct val="80000"/>
              </a:lnSpc>
              <a:buFontTx/>
              <a:buNone/>
            </a:pPr>
            <a:r>
              <a:rPr lang="en-US" sz="2200" dirty="0">
                <a:solidFill>
                  <a:srgbClr val="006600"/>
                </a:solidFill>
              </a:rPr>
              <a:t>None has ever cited a</a:t>
            </a:r>
            <a:r>
              <a:rPr lang="en-US" sz="2200" dirty="0"/>
              <a:t> </a:t>
            </a:r>
            <a:r>
              <a:rPr lang="en-US" sz="2200" dirty="0">
                <a:solidFill>
                  <a:srgbClr val="B90120"/>
                </a:solidFill>
              </a:rPr>
              <a:t>valid</a:t>
            </a:r>
            <a:r>
              <a:rPr lang="en-US" sz="2200" dirty="0"/>
              <a:t> </a:t>
            </a:r>
            <a:r>
              <a:rPr lang="en-US" sz="2200" dirty="0">
                <a:solidFill>
                  <a:srgbClr val="006600"/>
                </a:solidFill>
              </a:rPr>
              <a:t>sampling plan, much less sample size</a:t>
            </a:r>
            <a:r>
              <a:rPr lang="en-US" sz="2200" dirty="0"/>
              <a:t> (</a:t>
            </a:r>
            <a:r>
              <a:rPr lang="en-US" sz="2200" dirty="0">
                <a:solidFill>
                  <a:srgbClr val="B90120"/>
                </a:solidFill>
              </a:rPr>
              <a:t>valid</a:t>
            </a:r>
            <a:r>
              <a:rPr lang="en-US" sz="2200" dirty="0"/>
              <a:t> </a:t>
            </a:r>
            <a:r>
              <a:rPr lang="en-US" sz="2200" dirty="0">
                <a:solidFill>
                  <a:srgbClr val="000066"/>
                </a:solidFill>
              </a:rPr>
              <a:t>= based on something other than </a:t>
            </a:r>
            <a:r>
              <a:rPr lang="en-US" sz="2200" dirty="0" smtClean="0">
                <a:solidFill>
                  <a:srgbClr val="000066"/>
                </a:solidFill>
              </a:rPr>
              <a:t>speculation/opinion</a:t>
            </a:r>
            <a:r>
              <a:rPr lang="en-US" sz="2200" dirty="0" smtClean="0"/>
              <a:t>)</a:t>
            </a:r>
            <a:r>
              <a:rPr lang="en-US" sz="2200" dirty="0"/>
              <a:t>. I guarantee they will </a:t>
            </a:r>
            <a:r>
              <a:rPr lang="en-US" sz="2200" dirty="0">
                <a:solidFill>
                  <a:srgbClr val="B90120"/>
                </a:solidFill>
              </a:rPr>
              <a:t>NOT</a:t>
            </a:r>
            <a:r>
              <a:rPr lang="en-US" sz="2200" dirty="0"/>
              <a:t> cite </a:t>
            </a:r>
            <a:r>
              <a:rPr lang="en-US" sz="2200" dirty="0">
                <a:solidFill>
                  <a:srgbClr val="006600"/>
                </a:solidFill>
                <a:latin typeface="Verdana" charset="0"/>
              </a:rPr>
              <a:t>ANSI/ASQC </a:t>
            </a:r>
            <a:r>
              <a:rPr lang="en-US" sz="2200" dirty="0" smtClean="0">
                <a:solidFill>
                  <a:srgbClr val="006600"/>
                </a:solidFill>
                <a:latin typeface="Verdana" charset="0"/>
              </a:rPr>
              <a:t>Z1.4</a:t>
            </a:r>
            <a:r>
              <a:rPr lang="en-US" sz="2200" dirty="0" smtClean="0">
                <a:solidFill>
                  <a:srgbClr val="000000"/>
                </a:solidFill>
                <a:latin typeface="Verdana" charset="0"/>
              </a:rPr>
              <a:t> </a:t>
            </a:r>
            <a:r>
              <a:rPr lang="en-US" sz="2200" dirty="0">
                <a:solidFill>
                  <a:srgbClr val="000000"/>
                </a:solidFill>
                <a:latin typeface="Verdana" charset="0"/>
              </a:rPr>
              <a:t>or the old standby </a:t>
            </a:r>
            <a:r>
              <a:rPr lang="en-US" sz="2200" dirty="0">
                <a:solidFill>
                  <a:srgbClr val="006600"/>
                </a:solidFill>
                <a:latin typeface="Verdana" charset="0"/>
              </a:rPr>
              <a:t>MIL-STD-105</a:t>
            </a:r>
            <a:r>
              <a:rPr lang="en-US" sz="2200" dirty="0">
                <a:solidFill>
                  <a:srgbClr val="000000"/>
                </a:solidFill>
                <a:latin typeface="Verdana" charset="0"/>
              </a:rPr>
              <a:t>.</a:t>
            </a:r>
          </a:p>
        </p:txBody>
      </p:sp>
    </p:spTree>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sz="quarter"/>
          </p:nvPr>
        </p:nvSpPr>
        <p:spPr>
          <a:noFill/>
          <a:ln/>
        </p:spPr>
        <p:txBody>
          <a:bodyPr/>
          <a:lstStyle/>
          <a:p>
            <a:r>
              <a:rPr lang="en-US" b="1"/>
              <a:t>Audit Strategy</a:t>
            </a:r>
          </a:p>
        </p:txBody>
      </p:sp>
      <p:graphicFrame>
        <p:nvGraphicFramePr>
          <p:cNvPr id="20483" name="Object 3"/>
          <p:cNvGraphicFramePr>
            <a:graphicFrameLocks noGrp="1"/>
          </p:cNvGraphicFramePr>
          <p:nvPr>
            <p:ph sz="quarter" idx="1"/>
          </p:nvPr>
        </p:nvGraphicFramePr>
        <p:xfrm>
          <a:off x="1298575" y="1793875"/>
          <a:ext cx="2247900" cy="1701800"/>
        </p:xfrm>
        <a:graphic>
          <a:graphicData uri="http://schemas.openxmlformats.org/presentationml/2006/ole">
            <mc:AlternateContent xmlns:mc="http://schemas.openxmlformats.org/markup-compatibility/2006">
              <mc:Choice xmlns:v="urn:schemas-microsoft-com:vml" Requires="v">
                <p:oleObj spid="_x0000_s20986" name="Microsoft ClipArt Gallery" r:id="rId4" imgW="5461000" imgH="4151313" progId="MS_ClipArt_Gallery">
                  <p:embed/>
                </p:oleObj>
              </mc:Choice>
              <mc:Fallback>
                <p:oleObj name="Microsoft ClipArt Gallery" r:id="rId4" imgW="5461000" imgH="4151313"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98575" y="1793875"/>
                        <a:ext cx="2247900" cy="170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20484" name="Object 4"/>
          <p:cNvGraphicFramePr>
            <a:graphicFrameLocks noGrp="1"/>
          </p:cNvGraphicFramePr>
          <p:nvPr>
            <p:ph sz="quarter" idx="2"/>
          </p:nvPr>
        </p:nvGraphicFramePr>
        <p:xfrm>
          <a:off x="1752600" y="4246563"/>
          <a:ext cx="1603375" cy="1641475"/>
        </p:xfrm>
        <a:graphic>
          <a:graphicData uri="http://schemas.openxmlformats.org/presentationml/2006/ole">
            <mc:AlternateContent xmlns:mc="http://schemas.openxmlformats.org/markup-compatibility/2006">
              <mc:Choice xmlns:v="urn:schemas-microsoft-com:vml" Requires="v">
                <p:oleObj spid="_x0000_s20987" name="Microsoft ClipArt Gallery" r:id="rId6" imgW="3298825" imgH="3375025" progId="MS_ClipArt_Gallery">
                  <p:embed/>
                </p:oleObj>
              </mc:Choice>
              <mc:Fallback>
                <p:oleObj name="Microsoft ClipArt Gallery" r:id="rId6" imgW="3298825" imgH="3375025" progId="MS_ClipArt_Gallery">
                  <p:embed/>
                  <p:pic>
                    <p:nvPicPr>
                      <p:cNvPr id="0" name="Object 4"/>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0" y="4246563"/>
                        <a:ext cx="1603375" cy="1641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20485" name="Object 5"/>
          <p:cNvGraphicFramePr>
            <a:graphicFrameLocks noGrp="1"/>
          </p:cNvGraphicFramePr>
          <p:nvPr>
            <p:ph sz="quarter" idx="3"/>
          </p:nvPr>
        </p:nvGraphicFramePr>
        <p:xfrm>
          <a:off x="5570538" y="2414588"/>
          <a:ext cx="2106612" cy="1268412"/>
        </p:xfrm>
        <a:graphic>
          <a:graphicData uri="http://schemas.openxmlformats.org/presentationml/2006/ole">
            <mc:AlternateContent xmlns:mc="http://schemas.openxmlformats.org/markup-compatibility/2006">
              <mc:Choice xmlns:v="urn:schemas-microsoft-com:vml" Requires="v">
                <p:oleObj spid="_x0000_s20988" name="Microsoft ClipArt Gallery" r:id="rId8" imgW="4851400" imgH="2940050" progId="MS_ClipArt_Gallery">
                  <p:embed/>
                </p:oleObj>
              </mc:Choice>
              <mc:Fallback>
                <p:oleObj name="Microsoft ClipArt Gallery" r:id="rId8" imgW="4851400" imgH="2940050" progId="MS_ClipArt_Gallery">
                  <p:embed/>
                  <p:pic>
                    <p:nvPicPr>
                      <p:cNvPr id="0" name="Object 5"/>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570538" y="2414588"/>
                        <a:ext cx="2106612" cy="1268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20486" name="Object 6"/>
          <p:cNvGraphicFramePr>
            <a:graphicFrameLocks noGrp="1"/>
          </p:cNvGraphicFramePr>
          <p:nvPr>
            <p:ph sz="quarter" idx="4"/>
          </p:nvPr>
        </p:nvGraphicFramePr>
        <p:xfrm>
          <a:off x="5716588" y="4491038"/>
          <a:ext cx="1682750" cy="1252537"/>
        </p:xfrm>
        <a:graphic>
          <a:graphicData uri="http://schemas.openxmlformats.org/presentationml/2006/ole">
            <mc:AlternateContent xmlns:mc="http://schemas.openxmlformats.org/markup-compatibility/2006">
              <mc:Choice xmlns:v="urn:schemas-microsoft-com:vml" Requires="v">
                <p:oleObj spid="_x0000_s20989" name="Microsoft ClipArt Gallery" r:id="rId10" imgW="5356225" imgH="3990975" progId="MS_ClipArt_Gallery">
                  <p:embed/>
                </p:oleObj>
              </mc:Choice>
              <mc:Fallback>
                <p:oleObj name="Microsoft ClipArt Gallery" r:id="rId10" imgW="5356225" imgH="3990975" progId="MS_ClipArt_Gallery">
                  <p:embed/>
                  <p:pic>
                    <p:nvPicPr>
                      <p:cNvPr id="0" name="Object 6"/>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716588" y="4491038"/>
                        <a:ext cx="1682750" cy="125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20487" name="Rectangle 7"/>
          <p:cNvSpPr>
            <a:spLocks noChangeArrowheads="1"/>
          </p:cNvSpPr>
          <p:nvPr/>
        </p:nvSpPr>
        <p:spPr bwMode="auto">
          <a:xfrm>
            <a:off x="671513" y="2119313"/>
            <a:ext cx="12827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Vertical</a:t>
            </a:r>
          </a:p>
        </p:txBody>
      </p:sp>
      <p:sp>
        <p:nvSpPr>
          <p:cNvPr id="20488" name="Rectangle 8"/>
          <p:cNvSpPr>
            <a:spLocks noChangeArrowheads="1"/>
          </p:cNvSpPr>
          <p:nvPr/>
        </p:nvSpPr>
        <p:spPr bwMode="auto">
          <a:xfrm>
            <a:off x="5257800" y="1828800"/>
            <a:ext cx="16716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Horizontal</a:t>
            </a:r>
          </a:p>
        </p:txBody>
      </p:sp>
      <p:sp>
        <p:nvSpPr>
          <p:cNvPr id="20489" name="Rectangle 9"/>
          <p:cNvSpPr>
            <a:spLocks noChangeArrowheads="1"/>
          </p:cNvSpPr>
          <p:nvPr/>
        </p:nvSpPr>
        <p:spPr bwMode="auto">
          <a:xfrm>
            <a:off x="1890713" y="6005513"/>
            <a:ext cx="1587500"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Upstream</a:t>
            </a:r>
          </a:p>
        </p:txBody>
      </p:sp>
      <p:sp>
        <p:nvSpPr>
          <p:cNvPr id="20490" name="Rectangle 10"/>
          <p:cNvSpPr>
            <a:spLocks noChangeArrowheads="1"/>
          </p:cNvSpPr>
          <p:nvPr/>
        </p:nvSpPr>
        <p:spPr bwMode="auto">
          <a:xfrm>
            <a:off x="5700713" y="6005513"/>
            <a:ext cx="20097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Downstream</a:t>
            </a:r>
          </a:p>
        </p:txBody>
      </p:sp>
    </p:spTree>
  </p:cSld>
  <p:clrMapOvr>
    <a:masterClrMapping/>
  </p:clrMapOvr>
  <p:transition xmlns:p14="http://schemas.microsoft.com/office/powerpoint/2010/main"/>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866" name="Rectangle 2"/>
          <p:cNvSpPr>
            <a:spLocks noGrp="1" noChangeArrowheads="1"/>
          </p:cNvSpPr>
          <p:nvPr>
            <p:ph type="title"/>
          </p:nvPr>
        </p:nvSpPr>
        <p:spPr>
          <a:xfrm>
            <a:off x="668338" y="187325"/>
            <a:ext cx="7772400" cy="650875"/>
          </a:xfrm>
        </p:spPr>
        <p:txBody>
          <a:bodyPr/>
          <a:lstStyle/>
          <a:p>
            <a:r>
              <a:rPr lang="en-US"/>
              <a:t>Audit Strategies</a:t>
            </a:r>
          </a:p>
        </p:txBody>
      </p:sp>
      <p:sp>
        <p:nvSpPr>
          <p:cNvPr id="420867" name="Rectangle 3"/>
          <p:cNvSpPr>
            <a:spLocks noGrp="1" noChangeArrowheads="1"/>
          </p:cNvSpPr>
          <p:nvPr>
            <p:ph type="body" idx="1"/>
          </p:nvPr>
        </p:nvSpPr>
        <p:spPr>
          <a:xfrm>
            <a:off x="685800" y="990600"/>
            <a:ext cx="7772400" cy="5105400"/>
          </a:xfrm>
        </p:spPr>
        <p:txBody>
          <a:bodyPr/>
          <a:lstStyle/>
          <a:p>
            <a:r>
              <a:rPr lang="en-US" sz="1800"/>
              <a:t>There are may </a:t>
            </a:r>
            <a:r>
              <a:rPr lang="ja-JP" altLang="en-US" sz="1800">
                <a:latin typeface="Arial"/>
              </a:rPr>
              <a:t>‘</a:t>
            </a:r>
            <a:r>
              <a:rPr lang="en-US" sz="1800"/>
              <a:t>audit strategies</a:t>
            </a:r>
            <a:r>
              <a:rPr lang="ja-JP" altLang="en-US" sz="1800">
                <a:latin typeface="Arial"/>
              </a:rPr>
              <a:t>’</a:t>
            </a:r>
            <a:r>
              <a:rPr lang="en-US" sz="1800"/>
              <a:t>. Which you use will depend upon your personal methodology as well as the scope and intent of the audit. Take for example Up Stream and Down Stream audits: Both of these audits are</a:t>
            </a:r>
            <a:r>
              <a:rPr lang="en-US" sz="1400"/>
              <a:t> </a:t>
            </a:r>
            <a:r>
              <a:rPr lang="en-US" sz="1800"/>
              <a:t>simply where one starts at one end and finishes at another.</a:t>
            </a:r>
          </a:p>
          <a:p>
            <a:endParaRPr lang="en-US" sz="2400"/>
          </a:p>
          <a:p>
            <a:pPr lvl="1"/>
            <a:r>
              <a:rPr lang="en-US" sz="2000"/>
              <a:t>Up Stream</a:t>
            </a:r>
          </a:p>
          <a:p>
            <a:pPr lvl="2"/>
            <a:r>
              <a:rPr lang="en-US" sz="1800"/>
              <a:t>Take a packaged product ready to ship and start working backwards. You can eventually reach the purchase order for that product.</a:t>
            </a:r>
          </a:p>
          <a:p>
            <a:pPr lvl="1"/>
            <a:endParaRPr lang="en-US" sz="2000"/>
          </a:p>
          <a:p>
            <a:pPr lvl="1"/>
            <a:r>
              <a:rPr lang="en-US" sz="2000"/>
              <a:t>Down Stream</a:t>
            </a:r>
          </a:p>
          <a:p>
            <a:pPr lvl="2"/>
            <a:r>
              <a:rPr lang="en-US" sz="1800"/>
              <a:t>Take a request for quote or other </a:t>
            </a:r>
            <a:r>
              <a:rPr lang="ja-JP" altLang="en-US" sz="1800">
                <a:latin typeface="Arial"/>
              </a:rPr>
              <a:t>‘</a:t>
            </a:r>
            <a:r>
              <a:rPr lang="en-US" sz="1800"/>
              <a:t>early</a:t>
            </a:r>
            <a:r>
              <a:rPr lang="ja-JP" altLang="en-US" sz="1800">
                <a:latin typeface="Arial"/>
              </a:rPr>
              <a:t>’</a:t>
            </a:r>
            <a:r>
              <a:rPr lang="en-US" sz="1800"/>
              <a:t> document (such as a PO) and follow the process. For example, one might want to start by asking to see evidence of review of the RFQ or the purchase order. Next, let</a:t>
            </a:r>
            <a:r>
              <a:rPr lang="ja-JP" altLang="en-US" sz="1800">
                <a:latin typeface="Arial"/>
              </a:rPr>
              <a:t>’</a:t>
            </a:r>
            <a:r>
              <a:rPr lang="en-US" sz="1800"/>
              <a:t>s see the job registered in the planning system. Etc.</a:t>
            </a:r>
          </a:p>
        </p:txBody>
      </p:sp>
    </p:spTree>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2914" name="Rectangle 2"/>
          <p:cNvSpPr>
            <a:spLocks noGrp="1" noChangeArrowheads="1"/>
          </p:cNvSpPr>
          <p:nvPr>
            <p:ph type="title"/>
          </p:nvPr>
        </p:nvSpPr>
        <p:spPr>
          <a:xfrm>
            <a:off x="668338" y="187325"/>
            <a:ext cx="7772400" cy="650875"/>
          </a:xfrm>
        </p:spPr>
        <p:txBody>
          <a:bodyPr/>
          <a:lstStyle/>
          <a:p>
            <a:r>
              <a:rPr lang="en-US"/>
              <a:t>Internal Audit Strategies</a:t>
            </a:r>
          </a:p>
        </p:txBody>
      </p:sp>
      <p:sp>
        <p:nvSpPr>
          <p:cNvPr id="422915" name="Rectangle 3"/>
          <p:cNvSpPr>
            <a:spLocks noGrp="1" noChangeArrowheads="1"/>
          </p:cNvSpPr>
          <p:nvPr>
            <p:ph type="body" idx="1"/>
          </p:nvPr>
        </p:nvSpPr>
        <p:spPr>
          <a:xfrm>
            <a:off x="685800" y="1143000"/>
            <a:ext cx="7543800" cy="4953000"/>
          </a:xfrm>
        </p:spPr>
        <p:txBody>
          <a:bodyPr/>
          <a:lstStyle/>
          <a:p>
            <a:pPr>
              <a:lnSpc>
                <a:spcPct val="90000"/>
              </a:lnSpc>
            </a:pPr>
            <a:r>
              <a:rPr lang="en-US" sz="2200" dirty="0"/>
              <a:t>With internal audits there is the main issue of how your company addresses auditing. Many companies are </a:t>
            </a:r>
            <a:r>
              <a:rPr lang="ja-JP" altLang="en-US" sz="2200" dirty="0">
                <a:latin typeface="Arial"/>
              </a:rPr>
              <a:t>‘</a:t>
            </a:r>
            <a:r>
              <a:rPr lang="en-US" sz="2200" dirty="0"/>
              <a:t>listening</a:t>
            </a:r>
            <a:r>
              <a:rPr lang="ja-JP" altLang="en-US" sz="2200" dirty="0">
                <a:latin typeface="Arial"/>
              </a:rPr>
              <a:t>’</a:t>
            </a:r>
            <a:r>
              <a:rPr lang="en-US" sz="2200" dirty="0"/>
              <a:t> to courses and folks </a:t>
            </a:r>
            <a:r>
              <a:rPr lang="en-US" sz="2200" dirty="0" smtClean="0"/>
              <a:t>who believe </a:t>
            </a:r>
            <a:r>
              <a:rPr lang="en-US" sz="2200" dirty="0"/>
              <a:t>internal audits should be a major experience and should address compliance to standards. This is one way to do it. I have, and continue to, argue against this method unless you are a very big company where auditors hold that as a primary job position.</a:t>
            </a:r>
          </a:p>
          <a:p>
            <a:pPr>
              <a:lnSpc>
                <a:spcPct val="90000"/>
              </a:lnSpc>
            </a:pPr>
            <a:endParaRPr lang="en-US" sz="2200" dirty="0"/>
          </a:p>
          <a:p>
            <a:pPr>
              <a:lnSpc>
                <a:spcPct val="90000"/>
              </a:lnSpc>
            </a:pPr>
            <a:r>
              <a:rPr lang="en-US" sz="2200" dirty="0"/>
              <a:t>Earlier in this presentation, in the section which starts with </a:t>
            </a:r>
            <a:r>
              <a:rPr lang="ja-JP" altLang="en-US" sz="2200" dirty="0">
                <a:latin typeface="Arial"/>
              </a:rPr>
              <a:t>“</a:t>
            </a:r>
            <a:r>
              <a:rPr lang="en-US" sz="2200" dirty="0">
                <a:solidFill>
                  <a:srgbClr val="000066"/>
                </a:solidFill>
              </a:rPr>
              <a:t>What Will You Will Be Auditing?</a:t>
            </a:r>
            <a:r>
              <a:rPr lang="ja-JP" altLang="en-US" sz="2200" dirty="0">
                <a:solidFill>
                  <a:srgbClr val="000066"/>
                </a:solidFill>
                <a:latin typeface="Arial"/>
              </a:rPr>
              <a:t>”</a:t>
            </a:r>
            <a:r>
              <a:rPr lang="en-US" sz="2200" dirty="0">
                <a:solidFill>
                  <a:srgbClr val="000066"/>
                </a:solidFill>
              </a:rPr>
              <a:t>,</a:t>
            </a:r>
            <a:r>
              <a:rPr lang="en-US" sz="2200" dirty="0"/>
              <a:t> I try to state my case for keeping standards interpretations out of internal audits.</a:t>
            </a:r>
          </a:p>
        </p:txBody>
      </p:sp>
    </p:spTree>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noFill/>
          <a:ln/>
        </p:spPr>
        <p:txBody>
          <a:bodyPr/>
          <a:lstStyle/>
          <a:p>
            <a:r>
              <a:rPr lang="en-US" b="1"/>
              <a:t>Available Information</a:t>
            </a:r>
          </a:p>
        </p:txBody>
      </p:sp>
      <p:sp>
        <p:nvSpPr>
          <p:cNvPr id="19459" name="Rectangle 3"/>
          <p:cNvSpPr>
            <a:spLocks noGrp="1" noChangeArrowheads="1"/>
          </p:cNvSpPr>
          <p:nvPr>
            <p:ph type="body" idx="1"/>
          </p:nvPr>
        </p:nvSpPr>
        <p:spPr>
          <a:xfrm>
            <a:off x="685800" y="1371600"/>
            <a:ext cx="7772400" cy="4724400"/>
          </a:xfrm>
          <a:noFill/>
          <a:ln/>
        </p:spPr>
        <p:txBody>
          <a:bodyPr/>
          <a:lstStyle/>
          <a:p>
            <a:pPr>
              <a:spcAft>
                <a:spcPct val="30000"/>
              </a:spcAft>
            </a:pPr>
            <a:r>
              <a:rPr lang="en-US" sz="2400"/>
              <a:t>Quality Manual, Procedures, &amp; Instructions</a:t>
            </a:r>
          </a:p>
          <a:p>
            <a:pPr>
              <a:spcAft>
                <a:spcPct val="30000"/>
              </a:spcAft>
            </a:pPr>
            <a:r>
              <a:rPr lang="en-US" sz="2400"/>
              <a:t>Management Priorities</a:t>
            </a:r>
          </a:p>
          <a:p>
            <a:pPr>
              <a:spcAft>
                <a:spcPct val="30000"/>
              </a:spcAft>
            </a:pPr>
            <a:r>
              <a:rPr lang="en-US" sz="2400"/>
              <a:t>Quality Reports (Internal and External)</a:t>
            </a:r>
          </a:p>
          <a:p>
            <a:pPr>
              <a:spcAft>
                <a:spcPct val="30000"/>
              </a:spcAft>
            </a:pPr>
            <a:r>
              <a:rPr lang="en-US" sz="2400"/>
              <a:t>Previous Audits</a:t>
            </a:r>
          </a:p>
          <a:p>
            <a:pPr>
              <a:spcAft>
                <a:spcPct val="30000"/>
              </a:spcAft>
            </a:pPr>
            <a:r>
              <a:rPr lang="en-US" sz="2400"/>
              <a:t>Product/Process Information</a:t>
            </a:r>
          </a:p>
          <a:p>
            <a:pPr>
              <a:spcAft>
                <a:spcPct val="30000"/>
              </a:spcAft>
            </a:pPr>
            <a:r>
              <a:rPr lang="en-US" sz="2400"/>
              <a:t>Auditor Experience and Knowledge</a:t>
            </a:r>
          </a:p>
          <a:p>
            <a:pPr>
              <a:spcAft>
                <a:spcPct val="30000"/>
              </a:spcAft>
            </a:pPr>
            <a:r>
              <a:rPr lang="en-US" sz="2400"/>
              <a:t>Constraints</a:t>
            </a:r>
          </a:p>
        </p:txBody>
      </p:sp>
    </p:spTree>
  </p:cSld>
  <p:clrMapOvr>
    <a:masterClrMapping/>
  </p:clrMapOvr>
  <p:transition xmlns:p14="http://schemas.microsoft.com/office/powerpoint/2010/main"/>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ChangeArrowheads="1"/>
          </p:cNvSpPr>
          <p:nvPr>
            <p:ph type="title"/>
          </p:nvPr>
        </p:nvSpPr>
        <p:spPr>
          <a:xfrm>
            <a:off x="0" y="0"/>
            <a:ext cx="9067800" cy="1143000"/>
          </a:xfrm>
          <a:noFill/>
          <a:ln/>
        </p:spPr>
        <p:txBody>
          <a:bodyPr/>
          <a:lstStyle/>
          <a:p>
            <a:r>
              <a:rPr lang="en-US" b="1" dirty="0"/>
              <a:t>Review of Working Documents</a:t>
            </a:r>
          </a:p>
        </p:txBody>
      </p:sp>
      <p:sp>
        <p:nvSpPr>
          <p:cNvPr id="97283" name="Rectangle 3"/>
          <p:cNvSpPr>
            <a:spLocks noGrp="1" noChangeArrowheads="1"/>
          </p:cNvSpPr>
          <p:nvPr>
            <p:ph type="body" idx="1"/>
          </p:nvPr>
        </p:nvSpPr>
        <p:spPr>
          <a:xfrm>
            <a:off x="266700" y="1060450"/>
            <a:ext cx="8486775" cy="5187950"/>
          </a:xfrm>
          <a:noFill/>
          <a:ln/>
        </p:spPr>
        <p:txBody>
          <a:bodyPr/>
          <a:lstStyle/>
          <a:p>
            <a:pPr>
              <a:lnSpc>
                <a:spcPct val="80000"/>
              </a:lnSpc>
              <a:spcAft>
                <a:spcPct val="20000"/>
              </a:spcAft>
            </a:pPr>
            <a:r>
              <a:rPr lang="en-US" sz="2000" b="1" dirty="0"/>
              <a:t>Documents to facilitate the auditor</a:t>
            </a:r>
            <a:r>
              <a:rPr lang="ja-JP" altLang="en-US" sz="2000" b="1" dirty="0">
                <a:latin typeface="Arial"/>
              </a:rPr>
              <a:t>’</a:t>
            </a:r>
            <a:r>
              <a:rPr lang="en-US" sz="2000" b="1" dirty="0"/>
              <a:t>s investigation may include:</a:t>
            </a:r>
            <a:endParaRPr lang="en-US" sz="1800" b="1" dirty="0"/>
          </a:p>
          <a:p>
            <a:pPr marL="806450" lvl="1">
              <a:lnSpc>
                <a:spcPct val="80000"/>
              </a:lnSpc>
              <a:spcAft>
                <a:spcPct val="20000"/>
              </a:spcAft>
            </a:pPr>
            <a:r>
              <a:rPr lang="en-US" sz="1800" dirty="0" smtClean="0"/>
              <a:t>ISO 9001, </a:t>
            </a:r>
            <a:r>
              <a:rPr lang="en-US" sz="1800" dirty="0"/>
              <a:t>TS </a:t>
            </a:r>
            <a:r>
              <a:rPr lang="en-US" sz="1800" dirty="0" smtClean="0"/>
              <a:t>16949 and </a:t>
            </a:r>
            <a:r>
              <a:rPr lang="en-US" sz="1800" dirty="0"/>
              <a:t>other referenced standards relating to element</a:t>
            </a:r>
          </a:p>
          <a:p>
            <a:pPr marL="806450" lvl="1">
              <a:lnSpc>
                <a:spcPct val="80000"/>
              </a:lnSpc>
              <a:spcAft>
                <a:spcPct val="20000"/>
              </a:spcAft>
            </a:pPr>
            <a:r>
              <a:rPr lang="en-US" sz="1800" dirty="0"/>
              <a:t>Quality Manual, Standard Procedures, Work Instructions relating to element</a:t>
            </a:r>
          </a:p>
          <a:p>
            <a:pPr marL="806450" lvl="1">
              <a:lnSpc>
                <a:spcPct val="80000"/>
              </a:lnSpc>
              <a:spcAft>
                <a:spcPct val="20000"/>
              </a:spcAft>
            </a:pPr>
            <a:r>
              <a:rPr lang="en-US" sz="1800" dirty="0"/>
              <a:t>Check-lists used for evaluating </a:t>
            </a:r>
            <a:r>
              <a:rPr lang="en-US" sz="1800" dirty="0" smtClean="0"/>
              <a:t>ISO 9001 </a:t>
            </a:r>
            <a:r>
              <a:rPr lang="en-US" sz="1800" dirty="0"/>
              <a:t>or TS </a:t>
            </a:r>
            <a:r>
              <a:rPr lang="en-US" sz="1800" dirty="0" smtClean="0"/>
              <a:t>16949 compliance (</a:t>
            </a:r>
            <a:r>
              <a:rPr lang="en-US" sz="1800" dirty="0"/>
              <a:t>there is not a QSA checklist anymore, you would need to write your own questions)</a:t>
            </a:r>
          </a:p>
          <a:p>
            <a:pPr marL="806450" lvl="1">
              <a:lnSpc>
                <a:spcPct val="80000"/>
              </a:lnSpc>
              <a:spcAft>
                <a:spcPct val="20000"/>
              </a:spcAft>
            </a:pPr>
            <a:r>
              <a:rPr lang="en-US" sz="1800" dirty="0"/>
              <a:t>Forms for reporting audit observations</a:t>
            </a:r>
          </a:p>
          <a:p>
            <a:pPr marL="806450" lvl="1">
              <a:lnSpc>
                <a:spcPct val="80000"/>
              </a:lnSpc>
              <a:spcAft>
                <a:spcPct val="20000"/>
              </a:spcAft>
            </a:pPr>
            <a:r>
              <a:rPr lang="en-US" sz="1800" dirty="0"/>
              <a:t>Forms for documenting supporting evidence</a:t>
            </a:r>
          </a:p>
          <a:p>
            <a:pPr marL="806450" lvl="1">
              <a:lnSpc>
                <a:spcPct val="80000"/>
              </a:lnSpc>
              <a:spcAft>
                <a:spcPct val="20000"/>
              </a:spcAft>
            </a:pPr>
            <a:r>
              <a:rPr lang="en-US" sz="1800" dirty="0"/>
              <a:t>Corrective Action Reports generated from previous audits</a:t>
            </a:r>
          </a:p>
          <a:p>
            <a:pPr marL="806450" lvl="1">
              <a:lnSpc>
                <a:spcPct val="80000"/>
              </a:lnSpc>
              <a:spcAft>
                <a:spcPct val="20000"/>
              </a:spcAft>
            </a:pPr>
            <a:endParaRPr lang="en-US" sz="1800" dirty="0"/>
          </a:p>
          <a:p>
            <a:pPr>
              <a:lnSpc>
                <a:spcPct val="80000"/>
              </a:lnSpc>
              <a:spcAft>
                <a:spcPct val="20000"/>
              </a:spcAft>
            </a:pPr>
            <a:r>
              <a:rPr lang="en-US" sz="2000" b="1" dirty="0"/>
              <a:t>Review documentation against standards</a:t>
            </a:r>
            <a:endParaRPr lang="en-US" sz="1800" b="1" dirty="0"/>
          </a:p>
          <a:p>
            <a:pPr marL="806450" lvl="1">
              <a:lnSpc>
                <a:spcPct val="80000"/>
              </a:lnSpc>
              <a:spcAft>
                <a:spcPct val="20000"/>
              </a:spcAft>
            </a:pPr>
            <a:r>
              <a:rPr lang="en-US" sz="1800" dirty="0"/>
              <a:t>Document </a:t>
            </a:r>
            <a:r>
              <a:rPr lang="en-US" sz="1800" dirty="0" err="1"/>
              <a:t>nonconformances</a:t>
            </a:r>
            <a:r>
              <a:rPr lang="en-US" sz="1800" dirty="0"/>
              <a:t> against documentation which does not conform to standards</a:t>
            </a:r>
          </a:p>
          <a:p>
            <a:pPr marL="806450" lvl="1">
              <a:lnSpc>
                <a:spcPct val="80000"/>
              </a:lnSpc>
              <a:spcAft>
                <a:spcPct val="20000"/>
              </a:spcAft>
            </a:pPr>
            <a:r>
              <a:rPr lang="en-US" sz="1800" dirty="0"/>
              <a:t>Develop additional questions from documentation</a:t>
            </a:r>
          </a:p>
          <a:p>
            <a:pPr marL="806450" lvl="1">
              <a:lnSpc>
                <a:spcPct val="80000"/>
              </a:lnSpc>
              <a:spcAft>
                <a:spcPct val="20000"/>
              </a:spcAft>
            </a:pPr>
            <a:r>
              <a:rPr lang="en-US" sz="1800" dirty="0"/>
              <a:t>Develop list of forms used in area</a:t>
            </a:r>
          </a:p>
        </p:txBody>
      </p:sp>
    </p:spTree>
  </p:cSld>
  <p:clrMapOvr>
    <a:masterClrMapping/>
  </p:clrMapOvr>
  <p:transition xmlns:p14="http://schemas.microsoft.com/office/powerpoint/2010/main"/>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noFill/>
          <a:ln/>
        </p:spPr>
        <p:txBody>
          <a:bodyPr/>
          <a:lstStyle/>
          <a:p>
            <a:r>
              <a:rPr lang="en-US" b="1" dirty="0"/>
              <a:t>Representative Samples</a:t>
            </a:r>
          </a:p>
        </p:txBody>
      </p:sp>
      <p:sp>
        <p:nvSpPr>
          <p:cNvPr id="22531" name="Rectangle 3"/>
          <p:cNvSpPr>
            <a:spLocks noGrp="1" noChangeArrowheads="1"/>
          </p:cNvSpPr>
          <p:nvPr>
            <p:ph type="body" idx="1"/>
          </p:nvPr>
        </p:nvSpPr>
        <p:spPr>
          <a:noFill/>
          <a:ln/>
        </p:spPr>
        <p:txBody>
          <a:bodyPr/>
          <a:lstStyle/>
          <a:p>
            <a:pPr>
              <a:spcAft>
                <a:spcPct val="50000"/>
              </a:spcAft>
            </a:pPr>
            <a:r>
              <a:rPr lang="en-US" sz="2400"/>
              <a:t>What is the Department</a:t>
            </a:r>
            <a:r>
              <a:rPr lang="ja-JP" altLang="en-US" sz="2400">
                <a:latin typeface="Arial"/>
              </a:rPr>
              <a:t>’</a:t>
            </a:r>
            <a:r>
              <a:rPr lang="en-US" sz="2400"/>
              <a:t>s Function?</a:t>
            </a:r>
          </a:p>
          <a:p>
            <a:pPr>
              <a:spcAft>
                <a:spcPct val="50000"/>
              </a:spcAft>
            </a:pPr>
            <a:r>
              <a:rPr lang="en-US" sz="2400"/>
              <a:t>What are It</a:t>
            </a:r>
            <a:r>
              <a:rPr lang="ja-JP" altLang="en-US" sz="2400">
                <a:latin typeface="Arial"/>
              </a:rPr>
              <a:t>’</a:t>
            </a:r>
            <a:r>
              <a:rPr lang="en-US" sz="2400"/>
              <a:t>s Major and Minor Functions?</a:t>
            </a:r>
          </a:p>
          <a:p>
            <a:pPr>
              <a:spcAft>
                <a:spcPct val="50000"/>
              </a:spcAft>
            </a:pPr>
            <a:r>
              <a:rPr lang="en-US" sz="2400"/>
              <a:t>What Does the Department Do Within It</a:t>
            </a:r>
            <a:r>
              <a:rPr lang="ja-JP" altLang="en-US" sz="2400">
                <a:latin typeface="Arial"/>
              </a:rPr>
              <a:t>’</a:t>
            </a:r>
            <a:r>
              <a:rPr lang="en-US" sz="2400"/>
              <a:t>s Function(s)?</a:t>
            </a:r>
          </a:p>
          <a:p>
            <a:pPr>
              <a:spcAft>
                <a:spcPct val="50000"/>
              </a:spcAft>
            </a:pPr>
            <a:r>
              <a:rPr lang="en-US" sz="2400"/>
              <a:t>What Does the Department Do When Things Go Wrong?</a:t>
            </a:r>
          </a:p>
        </p:txBody>
      </p:sp>
    </p:spTree>
  </p:cSld>
  <p:clrMapOvr>
    <a:masterClrMapping/>
  </p:clrMapOvr>
  <p:transition xmlns:p14="http://schemas.microsoft.com/office/powerpoint/2010/mai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a:xfrm>
            <a:off x="0" y="228600"/>
            <a:ext cx="9067800" cy="762000"/>
          </a:xfrm>
          <a:noFill/>
          <a:ln/>
        </p:spPr>
        <p:txBody>
          <a:bodyPr/>
          <a:lstStyle/>
          <a:p>
            <a:r>
              <a:rPr lang="en-US" b="1"/>
              <a:t>Definitions: </a:t>
            </a:r>
            <a:r>
              <a:rPr lang="ja-JP" altLang="en-US" b="1">
                <a:latin typeface="Arial"/>
              </a:rPr>
              <a:t>“</a:t>
            </a:r>
            <a:r>
              <a:rPr lang="en-US" b="1"/>
              <a:t>What</a:t>
            </a:r>
            <a:r>
              <a:rPr lang="ja-JP" altLang="en-US" b="1">
                <a:latin typeface="Arial"/>
              </a:rPr>
              <a:t>”</a:t>
            </a:r>
            <a:endParaRPr lang="en-US" b="1"/>
          </a:p>
        </p:txBody>
      </p:sp>
      <p:sp>
        <p:nvSpPr>
          <p:cNvPr id="65539" name="Rectangle 3"/>
          <p:cNvSpPr>
            <a:spLocks noGrp="1" noChangeArrowheads="1"/>
          </p:cNvSpPr>
          <p:nvPr>
            <p:ph type="body" idx="1"/>
          </p:nvPr>
        </p:nvSpPr>
        <p:spPr>
          <a:xfrm>
            <a:off x="304800" y="990600"/>
            <a:ext cx="8610600" cy="5181600"/>
          </a:xfrm>
          <a:noFill/>
          <a:ln/>
        </p:spPr>
        <p:txBody>
          <a:bodyPr/>
          <a:lstStyle/>
          <a:p>
            <a:r>
              <a:rPr lang="en-US" sz="2000" b="1" dirty="0">
                <a:solidFill>
                  <a:srgbClr val="00279F"/>
                </a:solidFill>
              </a:rPr>
              <a:t>Quality System</a:t>
            </a:r>
            <a:r>
              <a:rPr lang="en-US" sz="2000" b="1" dirty="0"/>
              <a:t>: </a:t>
            </a:r>
            <a:r>
              <a:rPr lang="en-US" sz="2000" dirty="0"/>
              <a:t>The organizational structure, responsibilities, procedures, processes and resources for implementing quality management.</a:t>
            </a:r>
          </a:p>
          <a:p>
            <a:endParaRPr lang="en-US" sz="2000" dirty="0"/>
          </a:p>
          <a:p>
            <a:r>
              <a:rPr lang="en-US" sz="2000" b="1" dirty="0">
                <a:solidFill>
                  <a:srgbClr val="00279F"/>
                </a:solidFill>
              </a:rPr>
              <a:t>Observation</a:t>
            </a:r>
            <a:r>
              <a:rPr lang="en-US" sz="2000" b="1" dirty="0"/>
              <a:t>: </a:t>
            </a:r>
            <a:r>
              <a:rPr lang="en-US" sz="2000" dirty="0"/>
              <a:t>A statement of fact made during an audit and substantiated by objective evidence</a:t>
            </a:r>
            <a:r>
              <a:rPr lang="en-US" sz="2000" dirty="0" smtClean="0"/>
              <a:t>. However, this definition is changing over time to include opinions: E.g.: “</a:t>
            </a:r>
            <a:r>
              <a:rPr lang="en-US" sz="2000" dirty="0" smtClean="0">
                <a:solidFill>
                  <a:srgbClr val="006600"/>
                </a:solidFill>
              </a:rPr>
              <a:t>Opportunities for Improvement</a:t>
            </a:r>
            <a:r>
              <a:rPr lang="en-US" sz="2000" dirty="0" smtClean="0"/>
              <a:t>”</a:t>
            </a:r>
            <a:endParaRPr lang="en-US" sz="2000" dirty="0"/>
          </a:p>
          <a:p>
            <a:endParaRPr lang="en-US" sz="2000" dirty="0"/>
          </a:p>
          <a:p>
            <a:r>
              <a:rPr lang="en-US" sz="2000" b="1" dirty="0">
                <a:solidFill>
                  <a:srgbClr val="00279F"/>
                </a:solidFill>
              </a:rPr>
              <a:t>Objective Evidence</a:t>
            </a:r>
            <a:r>
              <a:rPr lang="en-US" sz="2000" b="1" dirty="0"/>
              <a:t>: </a:t>
            </a:r>
            <a:r>
              <a:rPr lang="en-US" sz="2000" dirty="0"/>
              <a:t>Qualitative or quantitative information, records or statements of fact pertaining to the quality of an item or service or to the existence and implementation of a quality system element, which is based on observation, measurement or test and which can be verified.</a:t>
            </a:r>
          </a:p>
          <a:p>
            <a:endParaRPr lang="en-US" sz="2000" dirty="0"/>
          </a:p>
          <a:p>
            <a:r>
              <a:rPr lang="en-US" sz="2000" b="1" dirty="0">
                <a:solidFill>
                  <a:srgbClr val="00279F"/>
                </a:solidFill>
              </a:rPr>
              <a:t>Nonconformity</a:t>
            </a:r>
            <a:r>
              <a:rPr lang="en-US" sz="2000" b="1" dirty="0"/>
              <a:t>: </a:t>
            </a:r>
            <a:r>
              <a:rPr lang="en-US" sz="2000" dirty="0"/>
              <a:t>The nonfulfillment of specified requirements.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42" name="Rectangle 2"/>
          <p:cNvSpPr>
            <a:spLocks noGrp="1" noChangeArrowheads="1"/>
          </p:cNvSpPr>
          <p:nvPr>
            <p:ph type="title"/>
          </p:nvPr>
        </p:nvSpPr>
        <p:spPr/>
        <p:txBody>
          <a:bodyPr/>
          <a:lstStyle/>
          <a:p>
            <a:r>
              <a:rPr lang="en-US" dirty="0"/>
              <a:t>Pre-Audit Confirmation</a:t>
            </a:r>
          </a:p>
        </p:txBody>
      </p:sp>
      <p:sp>
        <p:nvSpPr>
          <p:cNvPr id="266243" name="Rectangle 3"/>
          <p:cNvSpPr>
            <a:spLocks noGrp="1" noChangeArrowheads="1"/>
          </p:cNvSpPr>
          <p:nvPr>
            <p:ph type="body" idx="1"/>
          </p:nvPr>
        </p:nvSpPr>
        <p:spPr>
          <a:xfrm>
            <a:off x="685800" y="1447800"/>
            <a:ext cx="7772400" cy="4648200"/>
          </a:xfrm>
        </p:spPr>
        <p:txBody>
          <a:bodyPr/>
          <a:lstStyle/>
          <a:p>
            <a:pPr>
              <a:spcBef>
                <a:spcPct val="30000"/>
              </a:spcBef>
              <a:spcAft>
                <a:spcPct val="35000"/>
              </a:spcAft>
            </a:pPr>
            <a:r>
              <a:rPr lang="en-US" sz="2400"/>
              <a:t>Make sure you give the </a:t>
            </a:r>
            <a:r>
              <a:rPr lang="ja-JP" altLang="en-US" sz="2400">
                <a:latin typeface="Arial"/>
              </a:rPr>
              <a:t>‘</a:t>
            </a:r>
            <a:r>
              <a:rPr lang="en-US" sz="2400"/>
              <a:t>main</a:t>
            </a:r>
            <a:r>
              <a:rPr lang="ja-JP" altLang="en-US" sz="2400">
                <a:latin typeface="Arial"/>
              </a:rPr>
              <a:t>’</a:t>
            </a:r>
            <a:r>
              <a:rPr lang="en-US" sz="2400"/>
              <a:t> auditee a </a:t>
            </a:r>
            <a:r>
              <a:rPr lang="ja-JP" altLang="en-US" sz="2400">
                <a:latin typeface="Arial"/>
              </a:rPr>
              <a:t>‘</a:t>
            </a:r>
            <a:r>
              <a:rPr lang="en-US" sz="2400"/>
              <a:t>heads up</a:t>
            </a:r>
            <a:r>
              <a:rPr lang="ja-JP" altLang="en-US" sz="2400">
                <a:latin typeface="Arial"/>
              </a:rPr>
              <a:t>’</a:t>
            </a:r>
            <a:r>
              <a:rPr lang="en-US" sz="2400"/>
              <a:t>. Call a day or two ahead of time to confirm the audit schedule. In some cases a week might be more appropriate.</a:t>
            </a:r>
          </a:p>
          <a:p>
            <a:pPr>
              <a:spcBef>
                <a:spcPct val="30000"/>
              </a:spcBef>
              <a:spcAft>
                <a:spcPct val="35000"/>
              </a:spcAft>
            </a:pPr>
            <a:r>
              <a:rPr lang="en-US" sz="2400"/>
              <a:t>Ensure everything is </a:t>
            </a:r>
            <a:r>
              <a:rPr lang="ja-JP" altLang="en-US" sz="2400">
                <a:latin typeface="Arial"/>
              </a:rPr>
              <a:t>‘</a:t>
            </a:r>
            <a:r>
              <a:rPr lang="en-US" sz="2400"/>
              <a:t>on track</a:t>
            </a:r>
            <a:r>
              <a:rPr lang="ja-JP" altLang="en-US" sz="2400">
                <a:latin typeface="Arial"/>
              </a:rPr>
              <a:t>’</a:t>
            </a:r>
            <a:endParaRPr lang="en-US" sz="2400"/>
          </a:p>
          <a:p>
            <a:pPr lvl="1">
              <a:spcBef>
                <a:spcPct val="30000"/>
              </a:spcBef>
              <a:spcAft>
                <a:spcPct val="35000"/>
              </a:spcAft>
            </a:pPr>
            <a:r>
              <a:rPr lang="en-US" sz="2000"/>
              <a:t>Are the auditee(s) aware of the need for them to be available?</a:t>
            </a:r>
          </a:p>
          <a:p>
            <a:pPr lvl="1">
              <a:spcBef>
                <a:spcPct val="30000"/>
              </a:spcBef>
              <a:spcAft>
                <a:spcPct val="35000"/>
              </a:spcAft>
            </a:pPr>
            <a:r>
              <a:rPr lang="en-US" sz="2000"/>
              <a:t>Is the scope of the audit understood?</a:t>
            </a:r>
          </a:p>
          <a:p>
            <a:pPr lvl="1">
              <a:spcBef>
                <a:spcPct val="30000"/>
              </a:spcBef>
              <a:spcAft>
                <a:spcPct val="35000"/>
              </a:spcAft>
            </a:pPr>
            <a:r>
              <a:rPr lang="en-US" sz="2000"/>
              <a:t>Is the expected length of the audit understood?</a:t>
            </a:r>
          </a:p>
        </p:txBody>
      </p:sp>
    </p:spTree>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a:xfrm>
            <a:off x="0" y="457200"/>
            <a:ext cx="9067800" cy="1143000"/>
          </a:xfrm>
          <a:noFill/>
          <a:ln/>
        </p:spPr>
        <p:txBody>
          <a:bodyPr/>
          <a:lstStyle/>
          <a:p>
            <a:r>
              <a:rPr lang="en-US" b="1" dirty="0"/>
              <a:t>Executing the Audit</a:t>
            </a:r>
          </a:p>
        </p:txBody>
      </p:sp>
      <p:graphicFrame>
        <p:nvGraphicFramePr>
          <p:cNvPr id="96259" name="Object 3"/>
          <p:cNvGraphicFramePr>
            <a:graphicFrameLocks/>
          </p:cNvGraphicFramePr>
          <p:nvPr/>
        </p:nvGraphicFramePr>
        <p:xfrm>
          <a:off x="914400" y="1981200"/>
          <a:ext cx="7315200" cy="4454525"/>
        </p:xfrm>
        <a:graphic>
          <a:graphicData uri="http://schemas.openxmlformats.org/presentationml/2006/ole">
            <mc:AlternateContent xmlns:mc="http://schemas.openxmlformats.org/markup-compatibility/2006">
              <mc:Choice xmlns:v="urn:schemas-microsoft-com:vml" Requires="v">
                <p:oleObj spid="_x0000_s96392" name="Microsoft ClipArt Gallery" r:id="rId4" imgW="5043488" imgH="3236913" progId="MS_ClipArt_Gallery">
                  <p:embed/>
                </p:oleObj>
              </mc:Choice>
              <mc:Fallback>
                <p:oleObj name="Microsoft ClipArt Gallery" r:id="rId4" imgW="5043488" imgH="3236913"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14400" y="1981200"/>
                        <a:ext cx="7315200" cy="4454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266" name="Rectangle 2"/>
          <p:cNvSpPr>
            <a:spLocks noGrp="1" noChangeArrowheads="1"/>
          </p:cNvSpPr>
          <p:nvPr>
            <p:ph type="title"/>
          </p:nvPr>
        </p:nvSpPr>
        <p:spPr>
          <a:xfrm>
            <a:off x="228600" y="187325"/>
            <a:ext cx="2667000" cy="1143000"/>
          </a:xfrm>
        </p:spPr>
        <p:txBody>
          <a:bodyPr/>
          <a:lstStyle/>
          <a:p>
            <a:r>
              <a:rPr lang="en-US" sz="3600" dirty="0"/>
              <a:t>Changes Happen</a:t>
            </a:r>
          </a:p>
        </p:txBody>
      </p:sp>
      <p:sp>
        <p:nvSpPr>
          <p:cNvPr id="267267" name="Rectangle 3"/>
          <p:cNvSpPr>
            <a:spLocks noGrp="1" noChangeArrowheads="1"/>
          </p:cNvSpPr>
          <p:nvPr>
            <p:ph type="body" idx="1"/>
          </p:nvPr>
        </p:nvSpPr>
        <p:spPr>
          <a:xfrm>
            <a:off x="228600" y="1371600"/>
            <a:ext cx="2209800" cy="4724400"/>
          </a:xfrm>
        </p:spPr>
        <p:txBody>
          <a:bodyPr/>
          <a:lstStyle/>
          <a:p>
            <a:pPr marL="0" indent="0">
              <a:buFontTx/>
              <a:buNone/>
            </a:pPr>
            <a:r>
              <a:rPr lang="en-US" sz="2000">
                <a:solidFill>
                  <a:srgbClr val="006600"/>
                </a:solidFill>
              </a:rPr>
              <a:t>I have never seen an audit follow a schedule rigorously. It</a:t>
            </a:r>
            <a:r>
              <a:rPr lang="ja-JP" altLang="en-US" sz="2000">
                <a:solidFill>
                  <a:srgbClr val="006600"/>
                </a:solidFill>
                <a:latin typeface="Arial"/>
              </a:rPr>
              <a:t>’</a:t>
            </a:r>
            <a:r>
              <a:rPr lang="en-US" sz="2000">
                <a:solidFill>
                  <a:srgbClr val="006600"/>
                </a:solidFill>
              </a:rPr>
              <a:t>s in the nature of doing an audit. </a:t>
            </a:r>
            <a:r>
              <a:rPr lang="en-US" sz="2000">
                <a:solidFill>
                  <a:srgbClr val="000066"/>
                </a:solidFill>
              </a:rPr>
              <a:t>This is an example of a re-negotiated schedule.</a:t>
            </a:r>
            <a:endParaRPr lang="en-US" sz="2000">
              <a:solidFill>
                <a:srgbClr val="006600"/>
              </a:solidFill>
            </a:endParaRPr>
          </a:p>
          <a:p>
            <a:pPr marL="0" indent="0">
              <a:buFontTx/>
              <a:buNone/>
            </a:pPr>
            <a:r>
              <a:rPr lang="en-US" sz="2000">
                <a:solidFill>
                  <a:srgbClr val="006600"/>
                </a:solidFill>
              </a:rPr>
              <a:t>Remember - </a:t>
            </a:r>
            <a:r>
              <a:rPr lang="en-US" sz="2000">
                <a:solidFill>
                  <a:srgbClr val="993366"/>
                </a:solidFill>
              </a:rPr>
              <a:t>Take Notes!!!</a:t>
            </a:r>
            <a:endParaRPr lang="en-US" sz="2000">
              <a:solidFill>
                <a:srgbClr val="006600"/>
              </a:solidFill>
            </a:endParaRPr>
          </a:p>
        </p:txBody>
      </p:sp>
      <p:pic>
        <p:nvPicPr>
          <p:cNvPr id="26726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05125" y="533400"/>
            <a:ext cx="6238875" cy="554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ChangeArrowheads="1"/>
          </p:cNvSpPr>
          <p:nvPr>
            <p:ph type="title"/>
          </p:nvPr>
        </p:nvSpPr>
        <p:spPr>
          <a:xfrm>
            <a:off x="0" y="0"/>
            <a:ext cx="9067800" cy="1143000"/>
          </a:xfrm>
          <a:noFill/>
          <a:ln/>
        </p:spPr>
        <p:txBody>
          <a:bodyPr/>
          <a:lstStyle/>
          <a:p>
            <a:r>
              <a:rPr lang="en-US" b="1"/>
              <a:t>Opening Meeting</a:t>
            </a:r>
          </a:p>
        </p:txBody>
      </p:sp>
      <p:sp>
        <p:nvSpPr>
          <p:cNvPr id="90115" name="Rectangle 3"/>
          <p:cNvSpPr>
            <a:spLocks noGrp="1" noChangeArrowheads="1"/>
          </p:cNvSpPr>
          <p:nvPr>
            <p:ph type="body" idx="1"/>
          </p:nvPr>
        </p:nvSpPr>
        <p:spPr>
          <a:xfrm>
            <a:off x="304800" y="1066800"/>
            <a:ext cx="7772400" cy="4876800"/>
          </a:xfrm>
          <a:noFill/>
          <a:ln/>
        </p:spPr>
        <p:txBody>
          <a:bodyPr/>
          <a:lstStyle/>
          <a:p>
            <a:pPr>
              <a:spcAft>
                <a:spcPct val="30000"/>
              </a:spcAft>
              <a:buFontTx/>
              <a:buNone/>
            </a:pPr>
            <a:r>
              <a:rPr lang="en-US" sz="2400" b="1"/>
              <a:t>The opening meeting:</a:t>
            </a:r>
            <a:endParaRPr lang="en-US" sz="2400"/>
          </a:p>
          <a:p>
            <a:pPr>
              <a:spcAft>
                <a:spcPct val="30000"/>
              </a:spcAft>
            </a:pPr>
            <a:r>
              <a:rPr lang="en-US" sz="2400"/>
              <a:t>Introduces the audit team to the department members</a:t>
            </a:r>
          </a:p>
          <a:p>
            <a:pPr>
              <a:spcAft>
                <a:spcPct val="30000"/>
              </a:spcAft>
            </a:pPr>
            <a:r>
              <a:rPr lang="en-US" sz="2400"/>
              <a:t>Reviews the audit plan, scope and objectives for the audit</a:t>
            </a:r>
          </a:p>
          <a:p>
            <a:pPr>
              <a:spcAft>
                <a:spcPct val="30000"/>
              </a:spcAft>
            </a:pPr>
            <a:r>
              <a:rPr lang="en-US" sz="2400"/>
              <a:t>Establishes the official communication link between department representative and audit team</a:t>
            </a:r>
          </a:p>
          <a:p>
            <a:pPr>
              <a:spcAft>
                <a:spcPct val="30000"/>
              </a:spcAft>
            </a:pPr>
            <a:r>
              <a:rPr lang="en-US" sz="2400"/>
              <a:t>Review findings from document review</a:t>
            </a:r>
          </a:p>
        </p:txBody>
      </p:sp>
      <p:graphicFrame>
        <p:nvGraphicFramePr>
          <p:cNvPr id="90116" name="Object 4"/>
          <p:cNvGraphicFramePr>
            <a:graphicFrameLocks/>
          </p:cNvGraphicFramePr>
          <p:nvPr>
            <p:extLst>
              <p:ext uri="{D42A27DB-BD31-4B8C-83A1-F6EECF244321}">
                <p14:modId xmlns:p14="http://schemas.microsoft.com/office/powerpoint/2010/main" val="3329989068"/>
              </p:ext>
            </p:extLst>
          </p:nvPr>
        </p:nvGraphicFramePr>
        <p:xfrm>
          <a:off x="4343400" y="4800600"/>
          <a:ext cx="4514850" cy="1581150"/>
        </p:xfrm>
        <a:graphic>
          <a:graphicData uri="http://schemas.openxmlformats.org/presentationml/2006/ole">
            <mc:AlternateContent xmlns:mc="http://schemas.openxmlformats.org/markup-compatibility/2006">
              <mc:Choice xmlns:v="urn:schemas-microsoft-com:vml" Requires="v">
                <p:oleObj spid="_x0000_s90249" name="Microsoft ClipArt Gallery" r:id="rId4" imgW="5819775" imgH="2886075" progId="MS_ClipArt_Gallery">
                  <p:embed/>
                </p:oleObj>
              </mc:Choice>
              <mc:Fallback>
                <p:oleObj name="Microsoft ClipArt Gallery" r:id="rId4" imgW="5819775" imgH="288607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43400" y="4800600"/>
                        <a:ext cx="4514850" cy="1581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0514" name="Rectangle 2"/>
          <p:cNvSpPr>
            <a:spLocks noGrp="1" noChangeArrowheads="1"/>
          </p:cNvSpPr>
          <p:nvPr>
            <p:ph type="title"/>
          </p:nvPr>
        </p:nvSpPr>
        <p:spPr>
          <a:xfrm>
            <a:off x="304800" y="187325"/>
            <a:ext cx="8534400" cy="727075"/>
          </a:xfrm>
        </p:spPr>
        <p:txBody>
          <a:bodyPr/>
          <a:lstStyle/>
          <a:p>
            <a:r>
              <a:rPr lang="en-US" sz="3200"/>
              <a:t>A Registrar</a:t>
            </a:r>
            <a:r>
              <a:rPr lang="ja-JP" altLang="en-US" sz="3200">
                <a:latin typeface="Arial"/>
              </a:rPr>
              <a:t>’</a:t>
            </a:r>
            <a:r>
              <a:rPr lang="en-US" sz="3200"/>
              <a:t>s Opening Meeting </a:t>
            </a:r>
            <a:r>
              <a:rPr lang="ja-JP" altLang="en-US" sz="3200">
                <a:latin typeface="Arial"/>
              </a:rPr>
              <a:t>‘</a:t>
            </a:r>
            <a:r>
              <a:rPr lang="en-US" sz="3200"/>
              <a:t>Outline</a:t>
            </a:r>
            <a:r>
              <a:rPr lang="ja-JP" altLang="en-US" sz="3200">
                <a:latin typeface="Arial"/>
              </a:rPr>
              <a:t>’</a:t>
            </a:r>
            <a:r>
              <a:rPr lang="en-US" sz="3200"/>
              <a:t> I</a:t>
            </a:r>
          </a:p>
        </p:txBody>
      </p:sp>
      <p:sp>
        <p:nvSpPr>
          <p:cNvPr id="320515" name="Rectangle 3"/>
          <p:cNvSpPr>
            <a:spLocks noGrp="1" noChangeArrowheads="1"/>
          </p:cNvSpPr>
          <p:nvPr>
            <p:ph type="body" idx="1"/>
          </p:nvPr>
        </p:nvSpPr>
        <p:spPr>
          <a:xfrm>
            <a:off x="685800" y="1219200"/>
            <a:ext cx="7772400" cy="5257800"/>
          </a:xfrm>
        </p:spPr>
        <p:txBody>
          <a:bodyPr/>
          <a:lstStyle/>
          <a:p>
            <a:pPr>
              <a:lnSpc>
                <a:spcPct val="90000"/>
              </a:lnSpc>
              <a:spcAft>
                <a:spcPct val="30000"/>
              </a:spcAft>
            </a:pPr>
            <a:r>
              <a:rPr lang="en-US" sz="2000" dirty="0"/>
              <a:t>Introduce Individuals</a:t>
            </a:r>
          </a:p>
          <a:p>
            <a:pPr>
              <a:lnSpc>
                <a:spcPct val="90000"/>
              </a:lnSpc>
              <a:spcAft>
                <a:spcPct val="30000"/>
              </a:spcAft>
            </a:pPr>
            <a:r>
              <a:rPr lang="ja-JP" altLang="en-US" sz="2000" dirty="0">
                <a:latin typeface="Arial"/>
              </a:rPr>
              <a:t>“</a:t>
            </a:r>
            <a:r>
              <a:rPr lang="en-US" sz="2000" dirty="0"/>
              <a:t>Registrar X is committed to providing qualified, competent, efficient, affordable, and openly available third party registration and assessment services to various national and international standards in a timely manner with the highest of integrity. Registrar X</a:t>
            </a:r>
            <a:r>
              <a:rPr lang="ja-JP" altLang="en-US" sz="2000" dirty="0">
                <a:latin typeface="Arial"/>
              </a:rPr>
              <a:t>’</a:t>
            </a:r>
            <a:r>
              <a:rPr lang="en-US" sz="2000" dirty="0"/>
              <a:t>s emphasis shall be to provide its customers with the best registration and assessment services possible while helping its customers stay focused on achieving value from their quality systems.</a:t>
            </a:r>
          </a:p>
          <a:p>
            <a:pPr>
              <a:lnSpc>
                <a:spcPct val="90000"/>
              </a:lnSpc>
              <a:spcAft>
                <a:spcPct val="30000"/>
              </a:spcAft>
            </a:pPr>
            <a:r>
              <a:rPr lang="en-US" sz="2000" dirty="0"/>
              <a:t>Accredited to ISO/IEC Guide </a:t>
            </a:r>
            <a:r>
              <a:rPr lang="en-US" sz="2000" dirty="0" smtClean="0"/>
              <a:t>62 </a:t>
            </a:r>
            <a:r>
              <a:rPr lang="en-US" sz="1600" dirty="0" smtClean="0"/>
              <a:t>(</a:t>
            </a:r>
            <a:r>
              <a:rPr lang="en-US" sz="1600" dirty="0"/>
              <a:t>General requirements for bodies operating assessment and certification/registration of quality </a:t>
            </a:r>
            <a:r>
              <a:rPr lang="en-US" sz="1600" dirty="0" smtClean="0"/>
              <a:t>systems)</a:t>
            </a:r>
            <a:endParaRPr lang="en-US" sz="1600" dirty="0"/>
          </a:p>
          <a:p>
            <a:pPr>
              <a:lnSpc>
                <a:spcPct val="90000"/>
              </a:lnSpc>
              <a:spcAft>
                <a:spcPct val="30000"/>
              </a:spcAft>
            </a:pPr>
            <a:r>
              <a:rPr lang="en-US" sz="2000" dirty="0"/>
              <a:t>Only approved auditors </a:t>
            </a:r>
            <a:r>
              <a:rPr lang="en-US" sz="2000" dirty="0" smtClean="0">
                <a:sym typeface="Wingdings"/>
              </a:rPr>
              <a:t> </a:t>
            </a:r>
            <a:r>
              <a:rPr lang="en-US" sz="2000" dirty="0" smtClean="0"/>
              <a:t>ISO 19011 </a:t>
            </a:r>
            <a:r>
              <a:rPr lang="en-US" sz="1600" dirty="0" smtClean="0"/>
              <a:t>(</a:t>
            </a:r>
            <a:r>
              <a:rPr lang="en-US" sz="1600" dirty="0"/>
              <a:t>Guidelines for auditing management </a:t>
            </a:r>
            <a:r>
              <a:rPr lang="en-US" sz="1600" dirty="0" smtClean="0"/>
              <a:t>systems)</a:t>
            </a:r>
            <a:endParaRPr lang="en-US" sz="1600" dirty="0"/>
          </a:p>
          <a:p>
            <a:pPr>
              <a:lnSpc>
                <a:spcPct val="90000"/>
              </a:lnSpc>
              <a:spcAft>
                <a:spcPct val="30000"/>
              </a:spcAft>
            </a:pPr>
            <a:r>
              <a:rPr lang="en-US" sz="2000" dirty="0"/>
              <a:t>No Consulting</a:t>
            </a:r>
          </a:p>
          <a:p>
            <a:pPr>
              <a:lnSpc>
                <a:spcPct val="90000"/>
              </a:lnSpc>
              <a:spcAft>
                <a:spcPct val="30000"/>
              </a:spcAft>
            </a:pPr>
            <a:r>
              <a:rPr lang="en-US" sz="2000" dirty="0"/>
              <a:t>Please sign attendance sheet</a:t>
            </a:r>
          </a:p>
          <a:p>
            <a:pPr>
              <a:lnSpc>
                <a:spcPct val="90000"/>
              </a:lnSpc>
              <a:spcAft>
                <a:spcPct val="30000"/>
              </a:spcAft>
            </a:pPr>
            <a:r>
              <a:rPr lang="en-US" sz="2000" dirty="0"/>
              <a:t>Verify Scope and Standard(s)</a:t>
            </a:r>
          </a:p>
        </p:txBody>
      </p:sp>
    </p:spTree>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2562" name="Rectangle 2"/>
          <p:cNvSpPr>
            <a:spLocks noGrp="1" noChangeArrowheads="1"/>
          </p:cNvSpPr>
          <p:nvPr>
            <p:ph type="title"/>
          </p:nvPr>
        </p:nvSpPr>
        <p:spPr>
          <a:xfrm>
            <a:off x="304800" y="187325"/>
            <a:ext cx="8534400" cy="727075"/>
          </a:xfrm>
        </p:spPr>
        <p:txBody>
          <a:bodyPr/>
          <a:lstStyle/>
          <a:p>
            <a:r>
              <a:rPr lang="en-US" sz="3200"/>
              <a:t>A Registrar</a:t>
            </a:r>
            <a:r>
              <a:rPr lang="ja-JP" altLang="en-US" sz="3200">
                <a:latin typeface="Arial"/>
              </a:rPr>
              <a:t>’</a:t>
            </a:r>
            <a:r>
              <a:rPr lang="en-US" sz="3200"/>
              <a:t>s Opening Meeting </a:t>
            </a:r>
            <a:r>
              <a:rPr lang="ja-JP" altLang="en-US" sz="3200">
                <a:latin typeface="Arial"/>
              </a:rPr>
              <a:t>‘</a:t>
            </a:r>
            <a:r>
              <a:rPr lang="en-US" sz="3200"/>
              <a:t>Outline</a:t>
            </a:r>
            <a:r>
              <a:rPr lang="ja-JP" altLang="en-US" sz="3200">
                <a:latin typeface="Arial"/>
              </a:rPr>
              <a:t>’</a:t>
            </a:r>
            <a:r>
              <a:rPr lang="en-US" sz="3200"/>
              <a:t> II</a:t>
            </a:r>
          </a:p>
        </p:txBody>
      </p:sp>
      <p:sp>
        <p:nvSpPr>
          <p:cNvPr id="322563" name="Rectangle 3"/>
          <p:cNvSpPr>
            <a:spLocks noGrp="1" noChangeArrowheads="1"/>
          </p:cNvSpPr>
          <p:nvPr>
            <p:ph type="body" idx="1"/>
          </p:nvPr>
        </p:nvSpPr>
        <p:spPr>
          <a:xfrm>
            <a:off x="685800" y="1219200"/>
            <a:ext cx="7772400" cy="4876800"/>
          </a:xfrm>
        </p:spPr>
        <p:txBody>
          <a:bodyPr/>
          <a:lstStyle/>
          <a:p>
            <a:pPr>
              <a:spcAft>
                <a:spcPct val="30000"/>
              </a:spcAft>
            </a:pPr>
            <a:r>
              <a:rPr lang="en-US" sz="2400"/>
              <a:t>Confidentiality and Conflict of Interest</a:t>
            </a:r>
          </a:p>
          <a:p>
            <a:pPr>
              <a:spcAft>
                <a:spcPct val="30000"/>
              </a:spcAft>
            </a:pPr>
            <a:r>
              <a:rPr lang="en-US" sz="2400"/>
              <a:t>All information and reports treated as proprietary</a:t>
            </a:r>
          </a:p>
          <a:p>
            <a:pPr>
              <a:spcAft>
                <a:spcPct val="30000"/>
              </a:spcAft>
            </a:pPr>
            <a:r>
              <a:rPr lang="en-US" sz="2400"/>
              <a:t>Accreditation body may see reports during their audit</a:t>
            </a:r>
          </a:p>
          <a:p>
            <a:pPr>
              <a:spcAft>
                <a:spcPct val="30000"/>
              </a:spcAft>
            </a:pPr>
            <a:r>
              <a:rPr lang="en-US" sz="2400"/>
              <a:t>No quality system consulting 24 months before and 12 months after</a:t>
            </a:r>
          </a:p>
          <a:p>
            <a:pPr>
              <a:spcAft>
                <a:spcPct val="30000"/>
              </a:spcAft>
            </a:pPr>
            <a:r>
              <a:rPr lang="en-US" sz="2400"/>
              <a:t>Auditor agreement for each customer</a:t>
            </a:r>
          </a:p>
          <a:p>
            <a:pPr>
              <a:spcAft>
                <a:spcPct val="30000"/>
              </a:spcAft>
            </a:pPr>
            <a:r>
              <a:rPr lang="en-US" sz="2400"/>
              <a:t>Any proprietary areas?</a:t>
            </a:r>
          </a:p>
          <a:p>
            <a:pPr>
              <a:spcAft>
                <a:spcPct val="30000"/>
              </a:spcAft>
            </a:pPr>
            <a:endParaRPr lang="en-US" sz="2400"/>
          </a:p>
        </p:txBody>
      </p:sp>
    </p:spTree>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610" name="Rectangle 2"/>
          <p:cNvSpPr>
            <a:spLocks noGrp="1" noChangeArrowheads="1"/>
          </p:cNvSpPr>
          <p:nvPr>
            <p:ph type="title"/>
          </p:nvPr>
        </p:nvSpPr>
        <p:spPr>
          <a:xfrm>
            <a:off x="304800" y="187325"/>
            <a:ext cx="8534400" cy="727075"/>
          </a:xfrm>
        </p:spPr>
        <p:txBody>
          <a:bodyPr/>
          <a:lstStyle/>
          <a:p>
            <a:r>
              <a:rPr lang="en-US" sz="3200"/>
              <a:t>A Registrar</a:t>
            </a:r>
            <a:r>
              <a:rPr lang="ja-JP" altLang="en-US" sz="3200">
                <a:latin typeface="Arial"/>
              </a:rPr>
              <a:t>’</a:t>
            </a:r>
            <a:r>
              <a:rPr lang="en-US" sz="3200"/>
              <a:t>s Opening Meeting </a:t>
            </a:r>
            <a:r>
              <a:rPr lang="ja-JP" altLang="en-US" sz="3200">
                <a:latin typeface="Arial"/>
              </a:rPr>
              <a:t>‘</a:t>
            </a:r>
            <a:r>
              <a:rPr lang="en-US" sz="3200"/>
              <a:t>Outline</a:t>
            </a:r>
            <a:r>
              <a:rPr lang="ja-JP" altLang="en-US" sz="3200">
                <a:latin typeface="Arial"/>
              </a:rPr>
              <a:t>’</a:t>
            </a:r>
            <a:r>
              <a:rPr lang="en-US" sz="3200"/>
              <a:t> III</a:t>
            </a:r>
          </a:p>
        </p:txBody>
      </p:sp>
      <p:sp>
        <p:nvSpPr>
          <p:cNvPr id="324611" name="Rectangle 3"/>
          <p:cNvSpPr>
            <a:spLocks noGrp="1" noChangeArrowheads="1"/>
          </p:cNvSpPr>
          <p:nvPr>
            <p:ph type="body" idx="1"/>
          </p:nvPr>
        </p:nvSpPr>
        <p:spPr>
          <a:xfrm>
            <a:off x="685800" y="1219200"/>
            <a:ext cx="7772400" cy="4876800"/>
          </a:xfrm>
        </p:spPr>
        <p:txBody>
          <a:bodyPr/>
          <a:lstStyle/>
          <a:p>
            <a:pPr algn="ctr">
              <a:lnSpc>
                <a:spcPct val="90000"/>
              </a:lnSpc>
              <a:buFontTx/>
              <a:buNone/>
            </a:pPr>
            <a:r>
              <a:rPr lang="en-US" sz="3200">
                <a:solidFill>
                  <a:srgbClr val="00279F"/>
                </a:solidFill>
              </a:rPr>
              <a:t>Audit Process</a:t>
            </a:r>
            <a:endParaRPr lang="en-US" sz="2400"/>
          </a:p>
          <a:p>
            <a:pPr>
              <a:lnSpc>
                <a:spcPct val="90000"/>
              </a:lnSpc>
              <a:spcAft>
                <a:spcPct val="20000"/>
              </a:spcAft>
            </a:pPr>
            <a:r>
              <a:rPr lang="en-US" sz="2000"/>
              <a:t>Sampling and Objective Evidence</a:t>
            </a:r>
          </a:p>
          <a:p>
            <a:pPr>
              <a:lnSpc>
                <a:spcPct val="90000"/>
              </a:lnSpc>
              <a:spcAft>
                <a:spcPct val="20000"/>
              </a:spcAft>
            </a:pPr>
            <a:r>
              <a:rPr lang="en-US" sz="2000"/>
              <a:t>Requirements are found in three and only three places;</a:t>
            </a:r>
          </a:p>
          <a:p>
            <a:pPr lvl="1">
              <a:lnSpc>
                <a:spcPct val="90000"/>
              </a:lnSpc>
              <a:spcAft>
                <a:spcPct val="20000"/>
              </a:spcAft>
            </a:pPr>
            <a:r>
              <a:rPr lang="en-US" sz="2000"/>
              <a:t>ISO or other standard</a:t>
            </a:r>
          </a:p>
          <a:p>
            <a:pPr lvl="1">
              <a:lnSpc>
                <a:spcPct val="90000"/>
              </a:lnSpc>
              <a:spcAft>
                <a:spcPct val="20000"/>
              </a:spcAft>
            </a:pPr>
            <a:r>
              <a:rPr lang="en-US" sz="2000"/>
              <a:t>Customer requirement(s)</a:t>
            </a:r>
          </a:p>
          <a:p>
            <a:pPr lvl="1">
              <a:lnSpc>
                <a:spcPct val="90000"/>
              </a:lnSpc>
              <a:spcAft>
                <a:spcPct val="20000"/>
              </a:spcAft>
            </a:pPr>
            <a:r>
              <a:rPr lang="en-US" sz="2000"/>
              <a:t>Internal Documentation</a:t>
            </a:r>
          </a:p>
          <a:p>
            <a:pPr>
              <a:lnSpc>
                <a:spcPct val="90000"/>
              </a:lnSpc>
              <a:spcAft>
                <a:spcPct val="20000"/>
              </a:spcAft>
            </a:pPr>
            <a:r>
              <a:rPr lang="en-US" sz="2000"/>
              <a:t>Use of check list</a:t>
            </a:r>
          </a:p>
          <a:p>
            <a:pPr lvl="1">
              <a:lnSpc>
                <a:spcPct val="90000"/>
              </a:lnSpc>
              <a:spcAft>
                <a:spcPct val="20000"/>
              </a:spcAft>
            </a:pPr>
            <a:r>
              <a:rPr lang="en-US" sz="2000"/>
              <a:t>Look for compliance</a:t>
            </a:r>
          </a:p>
          <a:p>
            <a:pPr>
              <a:lnSpc>
                <a:spcPct val="90000"/>
              </a:lnSpc>
              <a:spcAft>
                <a:spcPct val="20000"/>
              </a:spcAft>
            </a:pPr>
            <a:r>
              <a:rPr lang="en-US" sz="2000"/>
              <a:t>Management style not dictated</a:t>
            </a:r>
          </a:p>
          <a:p>
            <a:pPr>
              <a:lnSpc>
                <a:spcPct val="90000"/>
              </a:lnSpc>
              <a:spcAft>
                <a:spcPct val="20000"/>
              </a:spcAft>
            </a:pPr>
            <a:r>
              <a:rPr lang="en-US" sz="2000"/>
              <a:t>Disputes, complaint, and appeal processes</a:t>
            </a:r>
          </a:p>
          <a:p>
            <a:pPr>
              <a:lnSpc>
                <a:spcPct val="90000"/>
              </a:lnSpc>
              <a:spcAft>
                <a:spcPct val="20000"/>
              </a:spcAft>
            </a:pPr>
            <a:r>
              <a:rPr lang="en-US" sz="2000"/>
              <a:t>Customer expected to interpret requirements</a:t>
            </a:r>
          </a:p>
          <a:p>
            <a:pPr>
              <a:lnSpc>
                <a:spcPct val="90000"/>
              </a:lnSpc>
              <a:spcAft>
                <a:spcPct val="20000"/>
              </a:spcAft>
            </a:pPr>
            <a:r>
              <a:rPr lang="en-US" sz="2000"/>
              <a:t>Services and auditors continually monitored</a:t>
            </a:r>
          </a:p>
        </p:txBody>
      </p:sp>
    </p:spTree>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6658" name="Rectangle 2"/>
          <p:cNvSpPr>
            <a:spLocks noGrp="1" noChangeArrowheads="1"/>
          </p:cNvSpPr>
          <p:nvPr>
            <p:ph type="title"/>
          </p:nvPr>
        </p:nvSpPr>
        <p:spPr>
          <a:xfrm>
            <a:off x="304800" y="187325"/>
            <a:ext cx="8534400" cy="727075"/>
          </a:xfrm>
        </p:spPr>
        <p:txBody>
          <a:bodyPr/>
          <a:lstStyle/>
          <a:p>
            <a:r>
              <a:rPr lang="en-US" sz="3200"/>
              <a:t>A Registrar</a:t>
            </a:r>
            <a:r>
              <a:rPr lang="ja-JP" altLang="en-US" sz="3200">
                <a:latin typeface="Arial"/>
              </a:rPr>
              <a:t>’</a:t>
            </a:r>
            <a:r>
              <a:rPr lang="en-US" sz="3200"/>
              <a:t>s Opening Meeting </a:t>
            </a:r>
            <a:r>
              <a:rPr lang="ja-JP" altLang="en-US" sz="3200">
                <a:latin typeface="Arial"/>
              </a:rPr>
              <a:t>‘</a:t>
            </a:r>
            <a:r>
              <a:rPr lang="en-US" sz="3200"/>
              <a:t>Outline</a:t>
            </a:r>
            <a:r>
              <a:rPr lang="ja-JP" altLang="en-US" sz="3200">
                <a:latin typeface="Arial"/>
              </a:rPr>
              <a:t>’</a:t>
            </a:r>
            <a:r>
              <a:rPr lang="en-US" sz="3200"/>
              <a:t> IV</a:t>
            </a:r>
          </a:p>
        </p:txBody>
      </p:sp>
      <p:sp>
        <p:nvSpPr>
          <p:cNvPr id="326659" name="Rectangle 3"/>
          <p:cNvSpPr>
            <a:spLocks noGrp="1" noChangeArrowheads="1"/>
          </p:cNvSpPr>
          <p:nvPr>
            <p:ph type="body" idx="1"/>
          </p:nvPr>
        </p:nvSpPr>
        <p:spPr>
          <a:xfrm>
            <a:off x="457200" y="838200"/>
            <a:ext cx="6324600" cy="3505200"/>
          </a:xfrm>
        </p:spPr>
        <p:txBody>
          <a:bodyPr/>
          <a:lstStyle/>
          <a:p>
            <a:pPr>
              <a:buFontTx/>
              <a:buNone/>
            </a:pPr>
            <a:r>
              <a:rPr lang="en-US">
                <a:solidFill>
                  <a:srgbClr val="00279F"/>
                </a:solidFill>
              </a:rPr>
              <a:t>Audit Process Continued</a:t>
            </a:r>
            <a:endParaRPr lang="en-US" sz="2400"/>
          </a:p>
          <a:p>
            <a:pPr>
              <a:spcAft>
                <a:spcPct val="20000"/>
              </a:spcAft>
              <a:buFontTx/>
              <a:buNone/>
            </a:pPr>
            <a:r>
              <a:rPr lang="en-US" sz="2400"/>
              <a:t>Typical Audit Steps / Schedule</a:t>
            </a:r>
          </a:p>
          <a:p>
            <a:pPr>
              <a:spcAft>
                <a:spcPct val="20000"/>
              </a:spcAft>
            </a:pPr>
            <a:r>
              <a:rPr lang="en-US" sz="2400"/>
              <a:t>Opening Meeting</a:t>
            </a:r>
          </a:p>
          <a:p>
            <a:pPr lvl="1">
              <a:spcAft>
                <a:spcPct val="20000"/>
              </a:spcAft>
            </a:pPr>
            <a:r>
              <a:rPr lang="en-US" sz="1800"/>
              <a:t>Introductions</a:t>
            </a:r>
          </a:p>
          <a:p>
            <a:pPr lvl="1">
              <a:spcAft>
                <a:spcPct val="20000"/>
              </a:spcAft>
            </a:pPr>
            <a:r>
              <a:rPr lang="en-US" sz="1800"/>
              <a:t>Discuss scope</a:t>
            </a:r>
          </a:p>
          <a:p>
            <a:pPr lvl="1">
              <a:spcAft>
                <a:spcPct val="20000"/>
              </a:spcAft>
            </a:pPr>
            <a:r>
              <a:rPr lang="en-US" sz="1800"/>
              <a:t>Review process</a:t>
            </a:r>
          </a:p>
          <a:p>
            <a:pPr>
              <a:spcAft>
                <a:spcPct val="20000"/>
              </a:spcAft>
            </a:pPr>
            <a:r>
              <a:rPr lang="en-US" sz="2400"/>
              <a:t>Review prior findings</a:t>
            </a:r>
          </a:p>
          <a:p>
            <a:pPr>
              <a:spcAft>
                <a:spcPct val="20000"/>
              </a:spcAft>
            </a:pPr>
            <a:r>
              <a:rPr lang="en-US" sz="2400"/>
              <a:t>Review of documentation</a:t>
            </a:r>
          </a:p>
          <a:p>
            <a:pPr>
              <a:spcAft>
                <a:spcPct val="20000"/>
              </a:spcAft>
            </a:pPr>
            <a:r>
              <a:rPr lang="en-US" sz="2400"/>
              <a:t>Sample quality system</a:t>
            </a:r>
          </a:p>
        </p:txBody>
      </p:sp>
      <p:sp>
        <p:nvSpPr>
          <p:cNvPr id="326661" name="Rectangle 5"/>
          <p:cNvSpPr>
            <a:spLocks noChangeArrowheads="1"/>
          </p:cNvSpPr>
          <p:nvPr/>
        </p:nvSpPr>
        <p:spPr bwMode="auto">
          <a:xfrm>
            <a:off x="5029200" y="3429000"/>
            <a:ext cx="4114800" cy="3124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spcBef>
                <a:spcPct val="20000"/>
              </a:spcBef>
              <a:spcAft>
                <a:spcPct val="20000"/>
              </a:spcAft>
              <a:buClr>
                <a:srgbClr val="AB011D"/>
              </a:buClr>
              <a:buFontTx/>
              <a:buChar char="°"/>
            </a:pPr>
            <a:r>
              <a:rPr lang="en-US" sz="2400"/>
              <a:t>Daily auditor meetings</a:t>
            </a:r>
          </a:p>
          <a:p>
            <a:pPr marL="342900" indent="-342900">
              <a:spcBef>
                <a:spcPct val="20000"/>
              </a:spcBef>
              <a:spcAft>
                <a:spcPct val="20000"/>
              </a:spcAft>
              <a:buClr>
                <a:srgbClr val="AB011D"/>
              </a:buClr>
              <a:buFontTx/>
              <a:buChar char="°"/>
            </a:pPr>
            <a:r>
              <a:rPr lang="en-US" sz="2400"/>
              <a:t>Daily debrief</a:t>
            </a:r>
          </a:p>
          <a:p>
            <a:pPr marL="342900" indent="-342900">
              <a:spcBef>
                <a:spcPct val="20000"/>
              </a:spcBef>
              <a:spcAft>
                <a:spcPct val="20000"/>
              </a:spcAft>
              <a:buClr>
                <a:srgbClr val="AB011D"/>
              </a:buClr>
              <a:buFontTx/>
              <a:buChar char="°"/>
            </a:pPr>
            <a:r>
              <a:rPr lang="en-US" sz="2400"/>
              <a:t>Closing meeting</a:t>
            </a:r>
          </a:p>
          <a:p>
            <a:pPr marL="742950" lvl="1" indent="-285750">
              <a:spcBef>
                <a:spcPct val="20000"/>
              </a:spcBef>
              <a:spcAft>
                <a:spcPct val="20000"/>
              </a:spcAft>
              <a:buClr>
                <a:srgbClr val="FC0128"/>
              </a:buClr>
              <a:buSzPct val="120000"/>
              <a:buFontTx/>
              <a:buChar char="•"/>
            </a:pPr>
            <a:r>
              <a:rPr lang="en-US" sz="1800"/>
              <a:t>Review findings</a:t>
            </a:r>
          </a:p>
          <a:p>
            <a:pPr marL="742950" lvl="1" indent="-285750">
              <a:spcBef>
                <a:spcPct val="20000"/>
              </a:spcBef>
              <a:spcAft>
                <a:spcPct val="20000"/>
              </a:spcAft>
              <a:buClr>
                <a:srgbClr val="FC0128"/>
              </a:buClr>
              <a:buSzPct val="120000"/>
              <a:buFontTx/>
              <a:buChar char="•"/>
            </a:pPr>
            <a:r>
              <a:rPr lang="en-US" sz="1800"/>
              <a:t>Present recommendation</a:t>
            </a:r>
          </a:p>
          <a:p>
            <a:pPr marL="742950" lvl="1" indent="-285750">
              <a:spcBef>
                <a:spcPct val="20000"/>
              </a:spcBef>
              <a:spcAft>
                <a:spcPct val="20000"/>
              </a:spcAft>
              <a:buClr>
                <a:srgbClr val="FC0128"/>
              </a:buClr>
              <a:buSzPct val="120000"/>
              <a:buFontTx/>
              <a:buChar char="•"/>
            </a:pPr>
            <a:r>
              <a:rPr lang="en-US" sz="1800"/>
              <a:t>Audit summary sheet</a:t>
            </a:r>
          </a:p>
        </p:txBody>
      </p:sp>
    </p:spTree>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2802" name="Rectangle 2"/>
          <p:cNvSpPr>
            <a:spLocks noGrp="1" noChangeArrowheads="1"/>
          </p:cNvSpPr>
          <p:nvPr>
            <p:ph type="title"/>
          </p:nvPr>
        </p:nvSpPr>
        <p:spPr>
          <a:xfrm>
            <a:off x="134938" y="76200"/>
            <a:ext cx="1922462" cy="3124200"/>
          </a:xfrm>
        </p:spPr>
        <p:txBody>
          <a:bodyPr/>
          <a:lstStyle/>
          <a:p>
            <a:r>
              <a:rPr lang="en-US" sz="2400" dirty="0"/>
              <a:t>A Typical Registrar</a:t>
            </a:r>
            <a:r>
              <a:rPr lang="ja-JP" altLang="en-US" sz="2400" dirty="0">
                <a:latin typeface="Arial"/>
              </a:rPr>
              <a:t>’</a:t>
            </a:r>
            <a:r>
              <a:rPr lang="en-US" sz="2400" dirty="0"/>
              <a:t>s Finding Record</a:t>
            </a:r>
          </a:p>
        </p:txBody>
      </p:sp>
      <p:graphicFrame>
        <p:nvGraphicFramePr>
          <p:cNvPr id="332803" name="Object 3"/>
          <p:cNvGraphicFramePr>
            <a:graphicFrameLocks noChangeAspect="1"/>
          </p:cNvGraphicFramePr>
          <p:nvPr/>
        </p:nvGraphicFramePr>
        <p:xfrm>
          <a:off x="2133600" y="85725"/>
          <a:ext cx="6858000" cy="6432550"/>
        </p:xfrm>
        <a:graphic>
          <a:graphicData uri="http://schemas.openxmlformats.org/presentationml/2006/ole">
            <mc:AlternateContent xmlns:mc="http://schemas.openxmlformats.org/markup-compatibility/2006">
              <mc:Choice xmlns:v="urn:schemas-microsoft-com:vml" Requires="v">
                <p:oleObj spid="_x0000_s332936" name="Worksheet" r:id="rId4" imgW="9207500" imgH="8636000" progId="Excel.Sheet.8">
                  <p:embed/>
                </p:oleObj>
              </mc:Choice>
              <mc:Fallback>
                <p:oleObj name="Worksheet" r:id="rId4" imgW="9207500" imgH="8636000"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33600" y="85725"/>
                        <a:ext cx="6858000" cy="6432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8706" name="Rectangle 2"/>
          <p:cNvSpPr>
            <a:spLocks noGrp="1" noChangeArrowheads="1"/>
          </p:cNvSpPr>
          <p:nvPr>
            <p:ph type="title"/>
          </p:nvPr>
        </p:nvSpPr>
        <p:spPr>
          <a:xfrm>
            <a:off x="304800" y="187325"/>
            <a:ext cx="8534400" cy="727075"/>
          </a:xfrm>
        </p:spPr>
        <p:txBody>
          <a:bodyPr/>
          <a:lstStyle/>
          <a:p>
            <a:r>
              <a:rPr lang="en-US" sz="3200"/>
              <a:t>A Registrar</a:t>
            </a:r>
            <a:r>
              <a:rPr lang="ja-JP" altLang="en-US" sz="3200">
                <a:latin typeface="Arial"/>
              </a:rPr>
              <a:t>’</a:t>
            </a:r>
            <a:r>
              <a:rPr lang="en-US" sz="3200"/>
              <a:t>s Opening Meeting </a:t>
            </a:r>
            <a:r>
              <a:rPr lang="ja-JP" altLang="en-US" sz="3200">
                <a:latin typeface="Arial"/>
              </a:rPr>
              <a:t>‘</a:t>
            </a:r>
            <a:r>
              <a:rPr lang="en-US" sz="3200"/>
              <a:t>Outline</a:t>
            </a:r>
            <a:r>
              <a:rPr lang="ja-JP" altLang="en-US" sz="3200">
                <a:latin typeface="Arial"/>
              </a:rPr>
              <a:t>’</a:t>
            </a:r>
            <a:r>
              <a:rPr lang="en-US" sz="3200"/>
              <a:t> V</a:t>
            </a:r>
          </a:p>
        </p:txBody>
      </p:sp>
      <p:sp>
        <p:nvSpPr>
          <p:cNvPr id="328707" name="Rectangle 3"/>
          <p:cNvSpPr>
            <a:spLocks noGrp="1" noChangeArrowheads="1"/>
          </p:cNvSpPr>
          <p:nvPr>
            <p:ph type="body" idx="1"/>
          </p:nvPr>
        </p:nvSpPr>
        <p:spPr>
          <a:xfrm>
            <a:off x="685800" y="1219200"/>
            <a:ext cx="7772400" cy="4876800"/>
          </a:xfrm>
        </p:spPr>
        <p:txBody>
          <a:bodyPr/>
          <a:lstStyle/>
          <a:p>
            <a:pPr algn="ctr">
              <a:lnSpc>
                <a:spcPct val="80000"/>
              </a:lnSpc>
              <a:buFontTx/>
              <a:buNone/>
            </a:pPr>
            <a:r>
              <a:rPr lang="en-US" dirty="0">
                <a:solidFill>
                  <a:srgbClr val="00279F"/>
                </a:solidFill>
              </a:rPr>
              <a:t>Audit Process Continued</a:t>
            </a:r>
            <a:endParaRPr lang="en-US" sz="2000" dirty="0"/>
          </a:p>
          <a:p>
            <a:pPr>
              <a:lnSpc>
                <a:spcPct val="80000"/>
              </a:lnSpc>
            </a:pPr>
            <a:r>
              <a:rPr lang="en-US" sz="2000" dirty="0">
                <a:solidFill>
                  <a:srgbClr val="A50021"/>
                </a:solidFill>
              </a:rPr>
              <a:t>Major Nonconformance</a:t>
            </a:r>
            <a:endParaRPr lang="en-US" sz="2000" dirty="0"/>
          </a:p>
          <a:p>
            <a:pPr lvl="1">
              <a:lnSpc>
                <a:spcPct val="80000"/>
              </a:lnSpc>
            </a:pPr>
            <a:r>
              <a:rPr lang="en-US" sz="1800" dirty="0"/>
              <a:t>The absence of, or the failure to implement and maintain, one or more required management system elements, or a situation which would, on the basis of available objective evidence, raise significant doubt as to the quality of what the registration customer is supplying. An assessment team may judge many minor nonconformities against a single quality system element to be a significant breakdown of a quality management system element.</a:t>
            </a:r>
          </a:p>
          <a:p>
            <a:pPr lvl="1">
              <a:lnSpc>
                <a:spcPct val="80000"/>
              </a:lnSpc>
            </a:pPr>
            <a:endParaRPr lang="en-US" sz="1800" dirty="0"/>
          </a:p>
          <a:p>
            <a:pPr>
              <a:lnSpc>
                <a:spcPct val="80000"/>
              </a:lnSpc>
            </a:pPr>
            <a:r>
              <a:rPr lang="en-US" sz="2000" dirty="0">
                <a:solidFill>
                  <a:srgbClr val="00279F"/>
                </a:solidFill>
              </a:rPr>
              <a:t>Minor Nonconformance</a:t>
            </a:r>
            <a:endParaRPr lang="en-US" sz="2000" dirty="0"/>
          </a:p>
          <a:p>
            <a:pPr lvl="1">
              <a:lnSpc>
                <a:spcPct val="80000"/>
              </a:lnSpc>
            </a:pPr>
            <a:r>
              <a:rPr lang="en-US" sz="1800" dirty="0"/>
              <a:t>Any other non-conformance and is normally easily corrected and verified.</a:t>
            </a:r>
          </a:p>
          <a:p>
            <a:pPr lvl="1">
              <a:lnSpc>
                <a:spcPct val="80000"/>
              </a:lnSpc>
            </a:pPr>
            <a:endParaRPr lang="en-US" sz="1800" dirty="0"/>
          </a:p>
          <a:p>
            <a:pPr>
              <a:lnSpc>
                <a:spcPct val="80000"/>
              </a:lnSpc>
            </a:pPr>
            <a:r>
              <a:rPr lang="en-US" sz="2000" dirty="0" smtClean="0">
                <a:solidFill>
                  <a:srgbClr val="2D5931"/>
                </a:solidFill>
              </a:rPr>
              <a:t>Opportunity (aka Observation)</a:t>
            </a:r>
            <a:endParaRPr lang="en-US" sz="2000" dirty="0"/>
          </a:p>
          <a:p>
            <a:pPr lvl="1">
              <a:lnSpc>
                <a:spcPct val="80000"/>
              </a:lnSpc>
            </a:pPr>
            <a:r>
              <a:rPr lang="en-US" sz="1800" dirty="0"/>
              <a:t>Neither a major or minor non-conformance. It is used to document items that </a:t>
            </a:r>
            <a:r>
              <a:rPr lang="en-US" sz="1800" dirty="0" smtClean="0"/>
              <a:t>the auditor believes may </a:t>
            </a:r>
            <a:r>
              <a:rPr lang="en-US" sz="1800" dirty="0"/>
              <a:t>help a customer improve.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3634" name="Rectangle 2"/>
          <p:cNvSpPr>
            <a:spLocks noGrp="1" noChangeArrowheads="1"/>
          </p:cNvSpPr>
          <p:nvPr>
            <p:ph type="title"/>
          </p:nvPr>
        </p:nvSpPr>
        <p:spPr>
          <a:xfrm>
            <a:off x="668338" y="187325"/>
            <a:ext cx="7772400" cy="1565275"/>
          </a:xfrm>
          <a:noFill/>
          <a:ln/>
        </p:spPr>
        <p:txBody>
          <a:bodyPr/>
          <a:lstStyle/>
          <a:p>
            <a:r>
              <a:rPr lang="en-US" sz="5400" b="1"/>
              <a:t>Phases of Auditing</a:t>
            </a:r>
          </a:p>
        </p:txBody>
      </p:sp>
      <p:sp>
        <p:nvSpPr>
          <p:cNvPr id="453635" name="Rectangle 3"/>
          <p:cNvSpPr>
            <a:spLocks noGrp="1" noChangeArrowheads="1"/>
          </p:cNvSpPr>
          <p:nvPr>
            <p:ph type="body" idx="1"/>
          </p:nvPr>
        </p:nvSpPr>
        <p:spPr>
          <a:xfrm>
            <a:off x="1066800" y="1981200"/>
            <a:ext cx="7010400" cy="3222625"/>
          </a:xfrm>
          <a:noFill/>
          <a:ln/>
        </p:spPr>
        <p:txBody>
          <a:bodyPr/>
          <a:lstStyle/>
          <a:p>
            <a:pPr>
              <a:lnSpc>
                <a:spcPct val="80000"/>
              </a:lnSpc>
            </a:pPr>
            <a:r>
              <a:rPr lang="en-US" sz="3200" b="1"/>
              <a:t>P</a:t>
            </a:r>
            <a:r>
              <a:rPr lang="en-US" sz="2400"/>
              <a:t>lanning and </a:t>
            </a:r>
            <a:r>
              <a:rPr lang="en-US" sz="3200" b="1"/>
              <a:t>P</a:t>
            </a:r>
            <a:r>
              <a:rPr lang="en-US" sz="2400"/>
              <a:t>reparing for the audit</a:t>
            </a:r>
          </a:p>
          <a:p>
            <a:pPr>
              <a:lnSpc>
                <a:spcPct val="80000"/>
              </a:lnSpc>
            </a:pPr>
            <a:endParaRPr lang="en-US" sz="2400"/>
          </a:p>
          <a:p>
            <a:pPr>
              <a:lnSpc>
                <a:spcPct val="80000"/>
              </a:lnSpc>
            </a:pPr>
            <a:r>
              <a:rPr lang="en-US" sz="3200" b="1"/>
              <a:t>E</a:t>
            </a:r>
            <a:r>
              <a:rPr lang="en-US" sz="2400"/>
              <a:t>xecution of the audit plan</a:t>
            </a:r>
          </a:p>
          <a:p>
            <a:pPr>
              <a:lnSpc>
                <a:spcPct val="80000"/>
              </a:lnSpc>
            </a:pPr>
            <a:endParaRPr lang="en-US" sz="2400"/>
          </a:p>
          <a:p>
            <a:pPr>
              <a:lnSpc>
                <a:spcPct val="80000"/>
              </a:lnSpc>
            </a:pPr>
            <a:r>
              <a:rPr lang="en-US" sz="3200" b="1"/>
              <a:t>R</a:t>
            </a:r>
            <a:r>
              <a:rPr lang="en-US" sz="2400"/>
              <a:t>eporting the audit results</a:t>
            </a:r>
          </a:p>
          <a:p>
            <a:pPr>
              <a:lnSpc>
                <a:spcPct val="80000"/>
              </a:lnSpc>
            </a:pPr>
            <a:endParaRPr lang="en-US" sz="2400"/>
          </a:p>
          <a:p>
            <a:pPr>
              <a:lnSpc>
                <a:spcPct val="80000"/>
              </a:lnSpc>
            </a:pPr>
            <a:r>
              <a:rPr lang="en-US" sz="3200" b="1"/>
              <a:t>C</a:t>
            </a:r>
            <a:r>
              <a:rPr lang="en-US" sz="2400"/>
              <a:t>lose out of corrective actions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0754" name="Rectangle 2"/>
          <p:cNvSpPr>
            <a:spLocks noGrp="1" noChangeArrowheads="1"/>
          </p:cNvSpPr>
          <p:nvPr>
            <p:ph type="title"/>
          </p:nvPr>
        </p:nvSpPr>
        <p:spPr>
          <a:xfrm>
            <a:off x="304800" y="187325"/>
            <a:ext cx="8534400" cy="727075"/>
          </a:xfrm>
        </p:spPr>
        <p:txBody>
          <a:bodyPr/>
          <a:lstStyle/>
          <a:p>
            <a:r>
              <a:rPr lang="en-US" sz="3200" dirty="0"/>
              <a:t>A Registrar</a:t>
            </a:r>
            <a:r>
              <a:rPr lang="ja-JP" altLang="en-US" sz="3200" dirty="0">
                <a:latin typeface="Arial"/>
              </a:rPr>
              <a:t>’</a:t>
            </a:r>
            <a:r>
              <a:rPr lang="en-US" sz="3200" dirty="0"/>
              <a:t>s Opening Meeting </a:t>
            </a:r>
            <a:r>
              <a:rPr lang="ja-JP" altLang="en-US" sz="3200" dirty="0">
                <a:latin typeface="Arial"/>
              </a:rPr>
              <a:t>‘</a:t>
            </a:r>
            <a:r>
              <a:rPr lang="en-US" sz="3200" dirty="0"/>
              <a:t>Outline</a:t>
            </a:r>
            <a:r>
              <a:rPr lang="ja-JP" altLang="en-US" sz="3200" dirty="0">
                <a:latin typeface="Arial"/>
              </a:rPr>
              <a:t>’</a:t>
            </a:r>
            <a:r>
              <a:rPr lang="en-US" sz="3200" dirty="0"/>
              <a:t> VI</a:t>
            </a:r>
          </a:p>
        </p:txBody>
      </p:sp>
      <p:sp>
        <p:nvSpPr>
          <p:cNvPr id="330755" name="Rectangle 3"/>
          <p:cNvSpPr>
            <a:spLocks noGrp="1" noChangeArrowheads="1"/>
          </p:cNvSpPr>
          <p:nvPr>
            <p:ph type="body" idx="1"/>
          </p:nvPr>
        </p:nvSpPr>
        <p:spPr>
          <a:xfrm>
            <a:off x="685800" y="1219200"/>
            <a:ext cx="7772400" cy="5029200"/>
          </a:xfrm>
        </p:spPr>
        <p:txBody>
          <a:bodyPr/>
          <a:lstStyle/>
          <a:p>
            <a:pPr>
              <a:lnSpc>
                <a:spcPct val="80000"/>
              </a:lnSpc>
              <a:spcAft>
                <a:spcPct val="20000"/>
              </a:spcAft>
            </a:pPr>
            <a:r>
              <a:rPr lang="en-US" sz="2000" dirty="0"/>
              <a:t>Registration recommendation</a:t>
            </a:r>
          </a:p>
          <a:p>
            <a:pPr>
              <a:lnSpc>
                <a:spcPct val="80000"/>
              </a:lnSpc>
              <a:spcAft>
                <a:spcPct val="20000"/>
              </a:spcAft>
            </a:pPr>
            <a:r>
              <a:rPr lang="en-US" sz="2000" dirty="0"/>
              <a:t>Audit team to registration manager</a:t>
            </a:r>
          </a:p>
          <a:p>
            <a:pPr lvl="1">
              <a:lnSpc>
                <a:spcPct val="80000"/>
              </a:lnSpc>
              <a:spcAft>
                <a:spcPct val="20000"/>
              </a:spcAft>
            </a:pPr>
            <a:r>
              <a:rPr lang="en-US" sz="1800" dirty="0"/>
              <a:t>To Register</a:t>
            </a:r>
          </a:p>
          <a:p>
            <a:pPr lvl="2">
              <a:lnSpc>
                <a:spcPct val="80000"/>
              </a:lnSpc>
              <a:spcAft>
                <a:spcPct val="20000"/>
              </a:spcAft>
            </a:pPr>
            <a:r>
              <a:rPr lang="en-US" sz="1600" dirty="0"/>
              <a:t>No major nonconformities</a:t>
            </a:r>
          </a:p>
          <a:p>
            <a:pPr lvl="1">
              <a:lnSpc>
                <a:spcPct val="80000"/>
              </a:lnSpc>
              <a:spcAft>
                <a:spcPct val="20000"/>
              </a:spcAft>
            </a:pPr>
            <a:r>
              <a:rPr lang="en-US" sz="1800" dirty="0"/>
              <a:t>Not to register</a:t>
            </a:r>
          </a:p>
          <a:p>
            <a:pPr lvl="2">
              <a:lnSpc>
                <a:spcPct val="80000"/>
              </a:lnSpc>
              <a:spcAft>
                <a:spcPct val="20000"/>
              </a:spcAft>
            </a:pPr>
            <a:r>
              <a:rPr lang="en-US" sz="1600" dirty="0"/>
              <a:t>Many major nonconformities</a:t>
            </a:r>
          </a:p>
          <a:p>
            <a:pPr lvl="1">
              <a:lnSpc>
                <a:spcPct val="80000"/>
              </a:lnSpc>
              <a:spcAft>
                <a:spcPct val="20000"/>
              </a:spcAft>
            </a:pPr>
            <a:r>
              <a:rPr lang="en-US" sz="1800" dirty="0"/>
              <a:t>HOLD registration pending corrective action</a:t>
            </a:r>
          </a:p>
          <a:p>
            <a:pPr lvl="2">
              <a:lnSpc>
                <a:spcPct val="80000"/>
              </a:lnSpc>
              <a:spcAft>
                <a:spcPct val="20000"/>
              </a:spcAft>
            </a:pPr>
            <a:r>
              <a:rPr lang="en-US" sz="1600" dirty="0"/>
              <a:t>Many minors major non-conformities</a:t>
            </a:r>
          </a:p>
          <a:p>
            <a:pPr lvl="2">
              <a:lnSpc>
                <a:spcPct val="80000"/>
              </a:lnSpc>
              <a:spcAft>
                <a:spcPct val="20000"/>
              </a:spcAft>
            </a:pPr>
            <a:r>
              <a:rPr lang="en-US" sz="1600" dirty="0"/>
              <a:t>May require visit</a:t>
            </a:r>
          </a:p>
          <a:p>
            <a:pPr>
              <a:lnSpc>
                <a:spcPct val="80000"/>
              </a:lnSpc>
              <a:spcAft>
                <a:spcPct val="20000"/>
              </a:spcAft>
            </a:pPr>
            <a:r>
              <a:rPr lang="en-US" sz="2000" dirty="0"/>
              <a:t>Completed internal audit covering all elements of quality management system</a:t>
            </a:r>
          </a:p>
          <a:p>
            <a:pPr>
              <a:lnSpc>
                <a:spcPct val="80000"/>
              </a:lnSpc>
              <a:spcAft>
                <a:spcPct val="20000"/>
              </a:spcAft>
            </a:pPr>
            <a:r>
              <a:rPr lang="en-US" sz="2000" dirty="0"/>
              <a:t>At least one management review</a:t>
            </a:r>
          </a:p>
          <a:p>
            <a:pPr>
              <a:lnSpc>
                <a:spcPct val="80000"/>
              </a:lnSpc>
              <a:spcAft>
                <a:spcPct val="20000"/>
              </a:spcAft>
            </a:pPr>
            <a:r>
              <a:rPr lang="en-US" sz="2000" dirty="0"/>
              <a:t>TS 16949 and TE </a:t>
            </a:r>
            <a:r>
              <a:rPr lang="en-US" sz="2000" dirty="0" smtClean="0"/>
              <a:t>Supplement where applicable</a:t>
            </a:r>
            <a:endParaRPr lang="en-US" sz="2000" dirty="0"/>
          </a:p>
          <a:p>
            <a:pPr>
              <a:lnSpc>
                <a:spcPct val="80000"/>
              </a:lnSpc>
              <a:spcAft>
                <a:spcPct val="20000"/>
              </a:spcAft>
            </a:pPr>
            <a:r>
              <a:rPr lang="en-US" sz="2000" dirty="0"/>
              <a:t>All majors and minors must be closed before recommended to register.</a:t>
            </a:r>
          </a:p>
        </p:txBody>
      </p:sp>
    </p:spTree>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3826" name="Rectangle 2"/>
          <p:cNvSpPr>
            <a:spLocks noGrp="1" noChangeArrowheads="1"/>
          </p:cNvSpPr>
          <p:nvPr>
            <p:ph type="title"/>
          </p:nvPr>
        </p:nvSpPr>
        <p:spPr/>
        <p:txBody>
          <a:bodyPr/>
          <a:lstStyle/>
          <a:p>
            <a:r>
              <a:rPr lang="en-US" dirty="0"/>
              <a:t>Other Interpretations</a:t>
            </a:r>
          </a:p>
        </p:txBody>
      </p:sp>
      <p:sp>
        <p:nvSpPr>
          <p:cNvPr id="333827" name="Text Box 3"/>
          <p:cNvSpPr txBox="1">
            <a:spLocks noChangeArrowheads="1"/>
          </p:cNvSpPr>
          <p:nvPr/>
        </p:nvSpPr>
        <p:spPr bwMode="auto">
          <a:xfrm>
            <a:off x="381000" y="1524000"/>
            <a:ext cx="8077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p>
        </p:txBody>
      </p:sp>
      <p:sp>
        <p:nvSpPr>
          <p:cNvPr id="333829" name="Rectangle 5"/>
          <p:cNvSpPr>
            <a:spLocks noGrp="1" noChangeArrowheads="1"/>
          </p:cNvSpPr>
          <p:nvPr>
            <p:ph type="body" idx="1"/>
          </p:nvPr>
        </p:nvSpPr>
        <p:spPr>
          <a:xfrm>
            <a:off x="685800" y="1447800"/>
            <a:ext cx="7772400" cy="4648200"/>
          </a:xfrm>
        </p:spPr>
        <p:txBody>
          <a:bodyPr/>
          <a:lstStyle/>
          <a:p>
            <a:pPr algn="ctr">
              <a:lnSpc>
                <a:spcPct val="90000"/>
              </a:lnSpc>
              <a:spcAft>
                <a:spcPct val="30000"/>
              </a:spcAft>
              <a:buFontTx/>
              <a:buNone/>
            </a:pPr>
            <a:r>
              <a:rPr lang="en-US" sz="2400" b="1" dirty="0">
                <a:solidFill>
                  <a:srgbClr val="660000"/>
                </a:solidFill>
              </a:rPr>
              <a:t>MAJOR NONCONFORMITY</a:t>
            </a:r>
            <a:endParaRPr lang="en-US" sz="2000" dirty="0">
              <a:solidFill>
                <a:srgbClr val="000000"/>
              </a:solidFill>
            </a:endParaRPr>
          </a:p>
          <a:p>
            <a:pPr>
              <a:lnSpc>
                <a:spcPct val="90000"/>
              </a:lnSpc>
              <a:spcAft>
                <a:spcPct val="30000"/>
              </a:spcAft>
            </a:pPr>
            <a:r>
              <a:rPr lang="en-US" sz="2000" dirty="0">
                <a:solidFill>
                  <a:srgbClr val="000000"/>
                </a:solidFill>
              </a:rPr>
              <a:t>A Major Nonconformity is either: </a:t>
            </a:r>
          </a:p>
          <a:p>
            <a:pPr lvl="1">
              <a:lnSpc>
                <a:spcPct val="90000"/>
              </a:lnSpc>
              <a:spcAft>
                <a:spcPct val="30000"/>
              </a:spcAft>
            </a:pPr>
            <a:r>
              <a:rPr lang="en-US" sz="1800" dirty="0">
                <a:solidFill>
                  <a:srgbClr val="000000"/>
                </a:solidFill>
              </a:rPr>
              <a:t>The</a:t>
            </a:r>
            <a:r>
              <a:rPr lang="en-US" sz="1800" b="1" dirty="0">
                <a:solidFill>
                  <a:srgbClr val="000000"/>
                </a:solidFill>
              </a:rPr>
              <a:t> absence</a:t>
            </a:r>
            <a:r>
              <a:rPr lang="en-US" sz="1800" dirty="0">
                <a:solidFill>
                  <a:srgbClr val="000000"/>
                </a:solidFill>
              </a:rPr>
              <a:t> or </a:t>
            </a:r>
            <a:r>
              <a:rPr lang="en-US" sz="1800" b="1" dirty="0">
                <a:solidFill>
                  <a:srgbClr val="000000"/>
                </a:solidFill>
              </a:rPr>
              <a:t>total breakdown</a:t>
            </a:r>
            <a:r>
              <a:rPr lang="en-US" sz="1800" dirty="0">
                <a:solidFill>
                  <a:srgbClr val="000000"/>
                </a:solidFill>
              </a:rPr>
              <a:t> of a </a:t>
            </a:r>
            <a:r>
              <a:rPr lang="en-US" sz="1800" b="1" dirty="0">
                <a:solidFill>
                  <a:srgbClr val="000000"/>
                </a:solidFill>
              </a:rPr>
              <a:t>system</a:t>
            </a:r>
            <a:r>
              <a:rPr lang="en-US" sz="1800" dirty="0">
                <a:solidFill>
                  <a:srgbClr val="000000"/>
                </a:solidFill>
              </a:rPr>
              <a:t> to meet the ISO </a:t>
            </a:r>
            <a:r>
              <a:rPr lang="en-US" sz="1800" dirty="0" smtClean="0">
                <a:solidFill>
                  <a:srgbClr val="000000"/>
                </a:solidFill>
              </a:rPr>
              <a:t>9001 </a:t>
            </a:r>
            <a:r>
              <a:rPr lang="en-US" sz="1800" dirty="0">
                <a:solidFill>
                  <a:srgbClr val="000000"/>
                </a:solidFill>
              </a:rPr>
              <a:t>requirement.</a:t>
            </a:r>
          </a:p>
          <a:p>
            <a:pPr lvl="1">
              <a:lnSpc>
                <a:spcPct val="90000"/>
              </a:lnSpc>
              <a:spcAft>
                <a:spcPct val="30000"/>
              </a:spcAft>
            </a:pPr>
            <a:r>
              <a:rPr lang="en-US" sz="1800" dirty="0">
                <a:solidFill>
                  <a:srgbClr val="000000"/>
                </a:solidFill>
              </a:rPr>
              <a:t>A number of minor nonconformities against one requirement </a:t>
            </a:r>
            <a:r>
              <a:rPr lang="en-US" sz="1800" b="1" dirty="0">
                <a:solidFill>
                  <a:srgbClr val="000000"/>
                </a:solidFill>
              </a:rPr>
              <a:t>can</a:t>
            </a:r>
            <a:r>
              <a:rPr lang="en-US" sz="1800" dirty="0">
                <a:solidFill>
                  <a:srgbClr val="000000"/>
                </a:solidFill>
              </a:rPr>
              <a:t> represent a total breakdown of the system and thus be considered a major nonconformity.</a:t>
            </a:r>
          </a:p>
          <a:p>
            <a:pPr lvl="1">
              <a:lnSpc>
                <a:spcPct val="90000"/>
              </a:lnSpc>
              <a:spcAft>
                <a:spcPct val="30000"/>
              </a:spcAft>
            </a:pPr>
            <a:r>
              <a:rPr lang="en-US" sz="1800" dirty="0">
                <a:solidFill>
                  <a:srgbClr val="000000"/>
                </a:solidFill>
              </a:rPr>
              <a:t>Any noncompliance that would result in the </a:t>
            </a:r>
            <a:r>
              <a:rPr lang="en-US" sz="1800" b="1" dirty="0">
                <a:solidFill>
                  <a:srgbClr val="990000"/>
                </a:solidFill>
              </a:rPr>
              <a:t>probable shipment</a:t>
            </a:r>
            <a:r>
              <a:rPr lang="en-US" sz="1800" dirty="0">
                <a:solidFill>
                  <a:srgbClr val="000000"/>
                </a:solidFill>
              </a:rPr>
              <a:t> of nonconforming product.</a:t>
            </a:r>
          </a:p>
          <a:p>
            <a:pPr lvl="1">
              <a:lnSpc>
                <a:spcPct val="90000"/>
              </a:lnSpc>
              <a:spcAft>
                <a:spcPct val="30000"/>
              </a:spcAft>
            </a:pPr>
            <a:r>
              <a:rPr lang="en-US" sz="1800" dirty="0">
                <a:solidFill>
                  <a:srgbClr val="000000"/>
                </a:solidFill>
              </a:rPr>
              <a:t>A condition that may result in the</a:t>
            </a:r>
            <a:r>
              <a:rPr lang="en-US" sz="1800" b="1" dirty="0">
                <a:solidFill>
                  <a:srgbClr val="000000"/>
                </a:solidFill>
              </a:rPr>
              <a:t> failure or materially reduce the usability</a:t>
            </a:r>
            <a:r>
              <a:rPr lang="en-US" sz="1800" dirty="0">
                <a:solidFill>
                  <a:srgbClr val="000000"/>
                </a:solidFill>
              </a:rPr>
              <a:t> of the products or services for their </a:t>
            </a:r>
            <a:r>
              <a:rPr lang="en-US" sz="1800" b="1" dirty="0">
                <a:solidFill>
                  <a:srgbClr val="000000"/>
                </a:solidFill>
              </a:rPr>
              <a:t>intended purpose</a:t>
            </a:r>
            <a:r>
              <a:rPr lang="en-US" sz="1800" dirty="0">
                <a:solidFill>
                  <a:srgbClr val="000000"/>
                </a:solidFill>
              </a:rPr>
              <a:t>.</a:t>
            </a:r>
          </a:p>
          <a:p>
            <a:pPr lvl="1">
              <a:lnSpc>
                <a:spcPct val="90000"/>
              </a:lnSpc>
              <a:spcAft>
                <a:spcPct val="30000"/>
              </a:spcAft>
            </a:pPr>
            <a:r>
              <a:rPr lang="en-US" sz="1800" dirty="0">
                <a:solidFill>
                  <a:srgbClr val="000000"/>
                </a:solidFill>
              </a:rPr>
              <a:t>A noncompliance that judgment and experience indicate is likely either to </a:t>
            </a:r>
            <a:r>
              <a:rPr lang="en-US" sz="1800" b="1" dirty="0">
                <a:solidFill>
                  <a:srgbClr val="000000"/>
                </a:solidFill>
              </a:rPr>
              <a:t>result in the failure</a:t>
            </a:r>
            <a:r>
              <a:rPr lang="en-US" sz="1800" dirty="0">
                <a:solidFill>
                  <a:srgbClr val="000000"/>
                </a:solidFill>
              </a:rPr>
              <a:t> of the quality system or to materially reduce its ability to assure controlled processes or products.</a:t>
            </a:r>
            <a:endParaRPr lang="en-US" sz="2000" dirty="0">
              <a:solidFill>
                <a:srgbClr val="000000"/>
              </a:solidFill>
            </a:endParaRPr>
          </a:p>
        </p:txBody>
      </p:sp>
    </p:spTree>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898" name="Rectangle 2"/>
          <p:cNvSpPr>
            <a:spLocks noGrp="1" noChangeArrowheads="1"/>
          </p:cNvSpPr>
          <p:nvPr>
            <p:ph type="title"/>
          </p:nvPr>
        </p:nvSpPr>
        <p:spPr/>
        <p:txBody>
          <a:bodyPr/>
          <a:lstStyle/>
          <a:p>
            <a:r>
              <a:rPr lang="en-US" dirty="0"/>
              <a:t>Other Interpretations</a:t>
            </a:r>
          </a:p>
        </p:txBody>
      </p:sp>
      <p:sp>
        <p:nvSpPr>
          <p:cNvPr id="336899" name="Text Box 3"/>
          <p:cNvSpPr txBox="1">
            <a:spLocks noChangeArrowheads="1"/>
          </p:cNvSpPr>
          <p:nvPr/>
        </p:nvSpPr>
        <p:spPr bwMode="auto">
          <a:xfrm>
            <a:off x="381000" y="1524000"/>
            <a:ext cx="8077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p>
        </p:txBody>
      </p:sp>
      <p:sp>
        <p:nvSpPr>
          <p:cNvPr id="336900" name="Rectangle 4"/>
          <p:cNvSpPr>
            <a:spLocks noGrp="1" noChangeArrowheads="1"/>
          </p:cNvSpPr>
          <p:nvPr>
            <p:ph type="body" idx="1"/>
          </p:nvPr>
        </p:nvSpPr>
        <p:spPr>
          <a:xfrm>
            <a:off x="609600" y="1295400"/>
            <a:ext cx="7772400" cy="4462463"/>
          </a:xfrm>
        </p:spPr>
        <p:txBody>
          <a:bodyPr/>
          <a:lstStyle/>
          <a:p>
            <a:pPr algn="ctr">
              <a:lnSpc>
                <a:spcPct val="90000"/>
              </a:lnSpc>
              <a:spcAft>
                <a:spcPct val="30000"/>
              </a:spcAft>
              <a:buFontTx/>
              <a:buNone/>
            </a:pPr>
            <a:r>
              <a:rPr lang="en-US" sz="2400" b="1" dirty="0">
                <a:solidFill>
                  <a:srgbClr val="660000"/>
                </a:solidFill>
              </a:rPr>
              <a:t>MAJOR NONCONFORMITY</a:t>
            </a:r>
            <a:endParaRPr lang="en-US" sz="2000" dirty="0">
              <a:solidFill>
                <a:srgbClr val="000000"/>
              </a:solidFill>
            </a:endParaRPr>
          </a:p>
          <a:p>
            <a:pPr>
              <a:lnSpc>
                <a:spcPct val="90000"/>
              </a:lnSpc>
              <a:spcAft>
                <a:spcPct val="30000"/>
              </a:spcAft>
              <a:buFontTx/>
              <a:buNone/>
            </a:pPr>
            <a:r>
              <a:rPr lang="en-US" sz="1800" b="1" dirty="0">
                <a:solidFill>
                  <a:srgbClr val="000000"/>
                </a:solidFill>
              </a:rPr>
              <a:t>From </a:t>
            </a:r>
            <a:r>
              <a:rPr lang="en-US" sz="1800" b="1" dirty="0">
                <a:solidFill>
                  <a:srgbClr val="000066"/>
                </a:solidFill>
              </a:rPr>
              <a:t>KPMG</a:t>
            </a:r>
            <a:r>
              <a:rPr lang="en-US" sz="1800" b="1" dirty="0">
                <a:solidFill>
                  <a:srgbClr val="000000"/>
                </a:solidFill>
              </a:rPr>
              <a:t>:</a:t>
            </a:r>
            <a:endParaRPr lang="en-US" sz="1800" dirty="0">
              <a:solidFill>
                <a:srgbClr val="000000"/>
              </a:solidFill>
            </a:endParaRPr>
          </a:p>
          <a:p>
            <a:pPr>
              <a:lnSpc>
                <a:spcPct val="90000"/>
              </a:lnSpc>
              <a:spcAft>
                <a:spcPct val="30000"/>
              </a:spcAft>
            </a:pPr>
            <a:r>
              <a:rPr lang="en-US" sz="1800" dirty="0">
                <a:solidFill>
                  <a:srgbClr val="000000"/>
                </a:solidFill>
              </a:rPr>
              <a:t>A nonconformance which is of a serious nature.: </a:t>
            </a:r>
          </a:p>
          <a:p>
            <a:pPr>
              <a:lnSpc>
                <a:spcPct val="90000"/>
              </a:lnSpc>
              <a:spcAft>
                <a:spcPct val="30000"/>
              </a:spcAft>
            </a:pPr>
            <a:r>
              <a:rPr lang="en-US" sz="1800" dirty="0">
                <a:solidFill>
                  <a:srgbClr val="000000"/>
                </a:solidFill>
              </a:rPr>
              <a:t>May be a long-standing minor nonconformance from previous assessments, or a collection of similar minor </a:t>
            </a:r>
            <a:r>
              <a:rPr lang="en-US" sz="1800" dirty="0" err="1">
                <a:solidFill>
                  <a:srgbClr val="000000"/>
                </a:solidFill>
              </a:rPr>
              <a:t>nonconformances</a:t>
            </a:r>
            <a:r>
              <a:rPr lang="en-US" sz="1800" dirty="0">
                <a:solidFill>
                  <a:srgbClr val="000000"/>
                </a:solidFill>
              </a:rPr>
              <a:t> indicating a widespread problem;</a:t>
            </a:r>
          </a:p>
          <a:p>
            <a:pPr>
              <a:lnSpc>
                <a:spcPct val="90000"/>
              </a:lnSpc>
              <a:spcAft>
                <a:spcPct val="30000"/>
              </a:spcAft>
            </a:pPr>
            <a:r>
              <a:rPr lang="en-US" sz="1800" dirty="0">
                <a:solidFill>
                  <a:srgbClr val="000000"/>
                </a:solidFill>
              </a:rPr>
              <a:t>Established as detrimental to quality delivered to customers; or</a:t>
            </a:r>
          </a:p>
          <a:p>
            <a:pPr>
              <a:lnSpc>
                <a:spcPct val="90000"/>
              </a:lnSpc>
              <a:spcAft>
                <a:spcPct val="30000"/>
              </a:spcAft>
            </a:pPr>
            <a:r>
              <a:rPr lang="en-US" sz="1800" dirty="0">
                <a:solidFill>
                  <a:srgbClr val="000000"/>
                </a:solidFill>
              </a:rPr>
              <a:t>A failure or significant deficiency in a significant part of the quality system governed by applicable standards.</a:t>
            </a:r>
          </a:p>
          <a:p>
            <a:pPr>
              <a:lnSpc>
                <a:spcPct val="90000"/>
              </a:lnSpc>
              <a:spcAft>
                <a:spcPct val="30000"/>
              </a:spcAft>
            </a:pPr>
            <a:endParaRPr lang="en-US" sz="1800" dirty="0">
              <a:solidFill>
                <a:srgbClr val="000000"/>
              </a:solidFill>
            </a:endParaRPr>
          </a:p>
          <a:p>
            <a:pPr>
              <a:lnSpc>
                <a:spcPct val="90000"/>
              </a:lnSpc>
              <a:spcAft>
                <a:spcPct val="30000"/>
              </a:spcAft>
              <a:buFontTx/>
              <a:buNone/>
            </a:pPr>
            <a:r>
              <a:rPr lang="en-US" sz="1800" b="1" dirty="0">
                <a:solidFill>
                  <a:srgbClr val="000000"/>
                </a:solidFill>
              </a:rPr>
              <a:t>From </a:t>
            </a:r>
            <a:r>
              <a:rPr lang="en-US" sz="1800" b="1" dirty="0">
                <a:solidFill>
                  <a:srgbClr val="000066"/>
                </a:solidFill>
              </a:rPr>
              <a:t>LRQA</a:t>
            </a:r>
            <a:r>
              <a:rPr lang="en-US" sz="1800" b="1" dirty="0">
                <a:solidFill>
                  <a:srgbClr val="000000"/>
                </a:solidFill>
              </a:rPr>
              <a:t>:</a:t>
            </a:r>
            <a:endParaRPr lang="en-US" sz="1800" dirty="0">
              <a:solidFill>
                <a:srgbClr val="000000"/>
              </a:solidFill>
            </a:endParaRPr>
          </a:p>
          <a:p>
            <a:pPr>
              <a:lnSpc>
                <a:spcPct val="90000"/>
              </a:lnSpc>
              <a:spcAft>
                <a:spcPct val="30000"/>
              </a:spcAft>
            </a:pPr>
            <a:r>
              <a:rPr lang="en-US" sz="1800" dirty="0">
                <a:solidFill>
                  <a:srgbClr val="000000"/>
                </a:solidFill>
              </a:rPr>
              <a:t>LRQA calls a 'major' finding a </a:t>
            </a:r>
            <a:r>
              <a:rPr lang="en-US" sz="1800" b="1" dirty="0">
                <a:solidFill>
                  <a:srgbClr val="660000"/>
                </a:solidFill>
              </a:rPr>
              <a:t>HOLD POINT</a:t>
            </a:r>
            <a:r>
              <a:rPr lang="en-US" sz="1800" dirty="0">
                <a:solidFill>
                  <a:srgbClr val="000000"/>
                </a:solidFill>
              </a:rPr>
              <a:t>. They discourage talk about '</a:t>
            </a:r>
            <a:r>
              <a:rPr lang="en-US" sz="1800" dirty="0">
                <a:solidFill>
                  <a:srgbClr val="000066"/>
                </a:solidFill>
              </a:rPr>
              <a:t>major</a:t>
            </a:r>
            <a:r>
              <a:rPr lang="en-US" sz="1800" dirty="0">
                <a:solidFill>
                  <a:srgbClr val="000000"/>
                </a:solidFill>
              </a:rPr>
              <a:t>' and '</a:t>
            </a:r>
            <a:r>
              <a:rPr lang="en-US" sz="1800" dirty="0">
                <a:solidFill>
                  <a:srgbClr val="000066"/>
                </a:solidFill>
              </a:rPr>
              <a:t>minor</a:t>
            </a:r>
            <a:r>
              <a:rPr lang="en-US" sz="1800" dirty="0">
                <a:solidFill>
                  <a:srgbClr val="000000"/>
                </a:solidFill>
              </a:rPr>
              <a:t>' </a:t>
            </a:r>
            <a:r>
              <a:rPr lang="en-US" sz="1800" dirty="0" err="1">
                <a:solidFill>
                  <a:srgbClr val="000000"/>
                </a:solidFill>
              </a:rPr>
              <a:t>nonconformances</a:t>
            </a:r>
            <a:r>
              <a:rPr lang="en-US" sz="1800" dirty="0">
                <a:solidFill>
                  <a:srgbClr val="000000"/>
                </a:solidFill>
              </a:rPr>
              <a:t>.</a:t>
            </a:r>
          </a:p>
          <a:p>
            <a:pPr lvl="1">
              <a:lnSpc>
                <a:spcPct val="90000"/>
              </a:lnSpc>
              <a:spcAft>
                <a:spcPct val="30000"/>
              </a:spcAft>
            </a:pPr>
            <a:endParaRPr lang="en-US" sz="1800" dirty="0">
              <a:solidFill>
                <a:srgbClr val="000000"/>
              </a:solidFill>
            </a:endParaRPr>
          </a:p>
        </p:txBody>
      </p:sp>
    </p:spTree>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8946" name="Rectangle 2"/>
          <p:cNvSpPr>
            <a:spLocks noGrp="1" noChangeArrowheads="1"/>
          </p:cNvSpPr>
          <p:nvPr>
            <p:ph type="title"/>
          </p:nvPr>
        </p:nvSpPr>
        <p:spPr/>
        <p:txBody>
          <a:bodyPr/>
          <a:lstStyle/>
          <a:p>
            <a:r>
              <a:rPr lang="en-US" dirty="0"/>
              <a:t>Other Interpretations</a:t>
            </a:r>
          </a:p>
        </p:txBody>
      </p:sp>
      <p:sp>
        <p:nvSpPr>
          <p:cNvPr id="338947" name="Text Box 3"/>
          <p:cNvSpPr txBox="1">
            <a:spLocks noChangeArrowheads="1"/>
          </p:cNvSpPr>
          <p:nvPr/>
        </p:nvSpPr>
        <p:spPr bwMode="auto">
          <a:xfrm>
            <a:off x="381000" y="1524000"/>
            <a:ext cx="8077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p>
        </p:txBody>
      </p:sp>
      <p:sp>
        <p:nvSpPr>
          <p:cNvPr id="338948" name="Rectangle 4"/>
          <p:cNvSpPr>
            <a:spLocks noGrp="1" noChangeArrowheads="1"/>
          </p:cNvSpPr>
          <p:nvPr>
            <p:ph type="body" idx="1"/>
          </p:nvPr>
        </p:nvSpPr>
        <p:spPr>
          <a:xfrm>
            <a:off x="685800" y="1447800"/>
            <a:ext cx="7772400" cy="4648200"/>
          </a:xfrm>
        </p:spPr>
        <p:txBody>
          <a:bodyPr/>
          <a:lstStyle/>
          <a:p>
            <a:pPr algn="ctr">
              <a:lnSpc>
                <a:spcPct val="90000"/>
              </a:lnSpc>
              <a:spcAft>
                <a:spcPct val="30000"/>
              </a:spcAft>
              <a:buFontTx/>
              <a:buNone/>
            </a:pPr>
            <a:r>
              <a:rPr lang="en-US" sz="2400" b="1" dirty="0">
                <a:solidFill>
                  <a:srgbClr val="660000"/>
                </a:solidFill>
              </a:rPr>
              <a:t>MINOR NONCONFORMITY</a:t>
            </a:r>
            <a:endParaRPr lang="en-US" sz="2000" dirty="0">
              <a:solidFill>
                <a:srgbClr val="000000"/>
              </a:solidFill>
            </a:endParaRPr>
          </a:p>
          <a:p>
            <a:pPr>
              <a:lnSpc>
                <a:spcPct val="90000"/>
              </a:lnSpc>
              <a:spcAft>
                <a:spcPct val="30000"/>
              </a:spcAft>
            </a:pPr>
            <a:r>
              <a:rPr lang="en-US" sz="2000" dirty="0">
                <a:solidFill>
                  <a:srgbClr val="000000"/>
                </a:solidFill>
              </a:rPr>
              <a:t>An ISO 9001 nonconformance to that judgment and experience indicate is not likely to result in the </a:t>
            </a:r>
            <a:r>
              <a:rPr lang="en-US" sz="1800" b="1" dirty="0">
                <a:solidFill>
                  <a:srgbClr val="000000"/>
                </a:solidFill>
              </a:rPr>
              <a:t>failure of the quality system</a:t>
            </a:r>
            <a:r>
              <a:rPr lang="en-US" sz="1800" dirty="0">
                <a:solidFill>
                  <a:srgbClr val="000000"/>
                </a:solidFill>
              </a:rPr>
              <a:t> or reduce its ability to assure controlled processes or products.</a:t>
            </a:r>
          </a:p>
          <a:p>
            <a:pPr>
              <a:lnSpc>
                <a:spcPct val="90000"/>
              </a:lnSpc>
              <a:spcAft>
                <a:spcPct val="30000"/>
              </a:spcAft>
            </a:pPr>
            <a:r>
              <a:rPr lang="en-US" sz="1800" dirty="0">
                <a:solidFill>
                  <a:srgbClr val="000000"/>
                </a:solidFill>
              </a:rPr>
              <a:t>A failure in some part of the supplier's documented quality system relative to ISO </a:t>
            </a:r>
            <a:r>
              <a:rPr lang="en-US" sz="1800" dirty="0" smtClean="0">
                <a:solidFill>
                  <a:srgbClr val="000000"/>
                </a:solidFill>
              </a:rPr>
              <a:t>9001, </a:t>
            </a:r>
            <a:r>
              <a:rPr lang="en-US" sz="1800" dirty="0">
                <a:solidFill>
                  <a:srgbClr val="000000"/>
                </a:solidFill>
              </a:rPr>
              <a:t>or</a:t>
            </a:r>
          </a:p>
          <a:p>
            <a:pPr>
              <a:lnSpc>
                <a:spcPct val="90000"/>
              </a:lnSpc>
              <a:spcAft>
                <a:spcPct val="30000"/>
              </a:spcAft>
            </a:pPr>
            <a:r>
              <a:rPr lang="en-US" sz="1800" dirty="0">
                <a:solidFill>
                  <a:srgbClr val="000000"/>
                </a:solidFill>
              </a:rPr>
              <a:t>A</a:t>
            </a:r>
            <a:r>
              <a:rPr lang="en-US" sz="1800" b="1" dirty="0">
                <a:solidFill>
                  <a:srgbClr val="000000"/>
                </a:solidFill>
              </a:rPr>
              <a:t> single observed lapse</a:t>
            </a:r>
            <a:r>
              <a:rPr lang="en-US" sz="1800" dirty="0">
                <a:solidFill>
                  <a:srgbClr val="000000"/>
                </a:solidFill>
              </a:rPr>
              <a:t> in following one item of the company's quality system.</a:t>
            </a:r>
          </a:p>
          <a:p>
            <a:pPr>
              <a:lnSpc>
                <a:spcPct val="90000"/>
              </a:lnSpc>
              <a:spcAft>
                <a:spcPct val="30000"/>
              </a:spcAft>
            </a:pPr>
            <a:r>
              <a:rPr lang="en-US" sz="1800" b="1" dirty="0">
                <a:solidFill>
                  <a:srgbClr val="000000"/>
                </a:solidFill>
              </a:rPr>
              <a:t>From </a:t>
            </a:r>
            <a:r>
              <a:rPr lang="en-US" sz="1800" b="1" dirty="0">
                <a:solidFill>
                  <a:srgbClr val="000066"/>
                </a:solidFill>
              </a:rPr>
              <a:t>KPMG</a:t>
            </a:r>
            <a:r>
              <a:rPr lang="en-US" sz="1800" b="1" dirty="0">
                <a:solidFill>
                  <a:srgbClr val="000000"/>
                </a:solidFill>
              </a:rPr>
              <a:t>:</a:t>
            </a:r>
            <a:endParaRPr lang="en-US" sz="1800" dirty="0">
              <a:solidFill>
                <a:srgbClr val="000000"/>
              </a:solidFill>
            </a:endParaRPr>
          </a:p>
          <a:p>
            <a:pPr lvl="1">
              <a:lnSpc>
                <a:spcPct val="90000"/>
              </a:lnSpc>
              <a:spcAft>
                <a:spcPct val="30000"/>
              </a:spcAft>
            </a:pPr>
            <a:r>
              <a:rPr lang="en-US" sz="1600" dirty="0">
                <a:solidFill>
                  <a:srgbClr val="000000"/>
                </a:solidFill>
              </a:rPr>
              <a:t>A nonconformance that is not of the severity indicated by the definition of major </a:t>
            </a:r>
            <a:r>
              <a:rPr lang="en-US" sz="1600" dirty="0" err="1">
                <a:solidFill>
                  <a:srgbClr val="000000"/>
                </a:solidFill>
              </a:rPr>
              <a:t>nonconformances</a:t>
            </a:r>
            <a:r>
              <a:rPr lang="en-US" sz="1600" dirty="0">
                <a:solidFill>
                  <a:srgbClr val="000000"/>
                </a:solidFill>
              </a:rPr>
              <a:t>, above, but which must be </a:t>
            </a:r>
            <a:r>
              <a:rPr lang="en-US" sz="1600" dirty="0" err="1">
                <a:solidFill>
                  <a:srgbClr val="000000"/>
                </a:solidFill>
              </a:rPr>
              <a:t>actioned</a:t>
            </a:r>
            <a:r>
              <a:rPr lang="en-US" sz="1600" dirty="0">
                <a:solidFill>
                  <a:srgbClr val="000000"/>
                </a:solidFill>
              </a:rPr>
              <a:t>.</a:t>
            </a:r>
          </a:p>
          <a:p>
            <a:pPr>
              <a:lnSpc>
                <a:spcPct val="90000"/>
              </a:lnSpc>
              <a:spcAft>
                <a:spcPct val="30000"/>
              </a:spcAft>
            </a:pPr>
            <a:r>
              <a:rPr lang="en-US" sz="1800" b="1" dirty="0">
                <a:solidFill>
                  <a:srgbClr val="000000"/>
                </a:solidFill>
              </a:rPr>
              <a:t>From </a:t>
            </a:r>
            <a:r>
              <a:rPr lang="en-US" sz="1800" b="1" dirty="0">
                <a:solidFill>
                  <a:srgbClr val="000066"/>
                </a:solidFill>
              </a:rPr>
              <a:t>LRQA</a:t>
            </a:r>
            <a:r>
              <a:rPr lang="en-US" sz="1800" b="1" dirty="0">
                <a:solidFill>
                  <a:srgbClr val="000000"/>
                </a:solidFill>
              </a:rPr>
              <a:t>:</a:t>
            </a:r>
            <a:endParaRPr lang="en-US" sz="1800" dirty="0">
              <a:solidFill>
                <a:srgbClr val="000000"/>
              </a:solidFill>
            </a:endParaRPr>
          </a:p>
          <a:p>
            <a:pPr lvl="1">
              <a:lnSpc>
                <a:spcPct val="90000"/>
              </a:lnSpc>
              <a:spcAft>
                <a:spcPct val="30000"/>
              </a:spcAft>
            </a:pPr>
            <a:r>
              <a:rPr lang="en-US" sz="1600" dirty="0">
                <a:solidFill>
                  <a:srgbClr val="000000"/>
                </a:solidFill>
              </a:rPr>
              <a:t>LRQA calls this a </a:t>
            </a:r>
            <a:r>
              <a:rPr lang="en-US" sz="1600" b="1" dirty="0">
                <a:solidFill>
                  <a:srgbClr val="660000"/>
                </a:solidFill>
              </a:rPr>
              <a:t>Continuous Improvement</a:t>
            </a:r>
            <a:r>
              <a:rPr lang="en-US" sz="1600" dirty="0">
                <a:solidFill>
                  <a:srgbClr val="000000"/>
                </a:solidFill>
              </a:rPr>
              <a:t> point. They discourage talk about '</a:t>
            </a:r>
            <a:r>
              <a:rPr lang="en-US" sz="1600" dirty="0">
                <a:solidFill>
                  <a:srgbClr val="000066"/>
                </a:solidFill>
              </a:rPr>
              <a:t>major</a:t>
            </a:r>
            <a:r>
              <a:rPr lang="en-US" sz="1600" dirty="0">
                <a:solidFill>
                  <a:srgbClr val="000000"/>
                </a:solidFill>
              </a:rPr>
              <a:t>' and '</a:t>
            </a:r>
            <a:r>
              <a:rPr lang="en-US" sz="1600" dirty="0">
                <a:solidFill>
                  <a:srgbClr val="000066"/>
                </a:solidFill>
              </a:rPr>
              <a:t>minor</a:t>
            </a:r>
            <a:r>
              <a:rPr lang="en-US" sz="1600" dirty="0">
                <a:solidFill>
                  <a:srgbClr val="000000"/>
                </a:solidFill>
              </a:rPr>
              <a:t>' </a:t>
            </a:r>
            <a:r>
              <a:rPr lang="en-US" sz="1600" dirty="0" err="1">
                <a:solidFill>
                  <a:srgbClr val="000000"/>
                </a:solidFill>
              </a:rPr>
              <a:t>nonconformances</a:t>
            </a:r>
            <a:r>
              <a:rPr lang="en-US" sz="1600" dirty="0">
                <a:solidFill>
                  <a:srgbClr val="000000"/>
                </a:solidFill>
              </a:rPr>
              <a:t>.</a:t>
            </a:r>
            <a:endParaRPr lang="en-US" sz="1800" dirty="0">
              <a:solidFill>
                <a:srgbClr val="000000"/>
              </a:solidFill>
            </a:endParaRPr>
          </a:p>
        </p:txBody>
      </p:sp>
    </p:spTree>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0994" name="Rectangle 2"/>
          <p:cNvSpPr>
            <a:spLocks noGrp="1" noChangeArrowheads="1"/>
          </p:cNvSpPr>
          <p:nvPr>
            <p:ph type="title"/>
          </p:nvPr>
        </p:nvSpPr>
        <p:spPr/>
        <p:txBody>
          <a:bodyPr/>
          <a:lstStyle/>
          <a:p>
            <a:r>
              <a:rPr lang="en-US"/>
              <a:t>Other Interpretations</a:t>
            </a:r>
          </a:p>
        </p:txBody>
      </p:sp>
      <p:sp>
        <p:nvSpPr>
          <p:cNvPr id="340995" name="Text Box 3"/>
          <p:cNvSpPr txBox="1">
            <a:spLocks noChangeArrowheads="1"/>
          </p:cNvSpPr>
          <p:nvPr/>
        </p:nvSpPr>
        <p:spPr bwMode="auto">
          <a:xfrm>
            <a:off x="381000" y="1524000"/>
            <a:ext cx="80772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endParaRPr lang="en-US">
              <a:solidFill>
                <a:srgbClr val="000000"/>
              </a:solidFill>
            </a:endParaRPr>
          </a:p>
          <a:p>
            <a:endParaRPr lang="en-US">
              <a:solidFill>
                <a:srgbClr val="000000"/>
              </a:solidFill>
            </a:endParaRPr>
          </a:p>
          <a:p>
            <a:endParaRPr lang="en-US">
              <a:solidFill>
                <a:srgbClr val="000000"/>
              </a:solidFill>
            </a:endParaRPr>
          </a:p>
          <a:p>
            <a:endParaRPr lang="en-US">
              <a:solidFill>
                <a:srgbClr val="000000"/>
              </a:solidFill>
            </a:endParaRPr>
          </a:p>
          <a:p>
            <a:endParaRPr lang="en-US"/>
          </a:p>
        </p:txBody>
      </p:sp>
      <p:sp>
        <p:nvSpPr>
          <p:cNvPr id="340996" name="Rectangle 4"/>
          <p:cNvSpPr>
            <a:spLocks noGrp="1" noChangeArrowheads="1"/>
          </p:cNvSpPr>
          <p:nvPr>
            <p:ph type="body" idx="1"/>
          </p:nvPr>
        </p:nvSpPr>
        <p:spPr>
          <a:xfrm>
            <a:off x="685800" y="1371600"/>
            <a:ext cx="7772400" cy="4876800"/>
          </a:xfrm>
        </p:spPr>
        <p:txBody>
          <a:bodyPr/>
          <a:lstStyle/>
          <a:p>
            <a:pPr algn="ctr">
              <a:lnSpc>
                <a:spcPct val="80000"/>
              </a:lnSpc>
              <a:spcAft>
                <a:spcPct val="30000"/>
              </a:spcAft>
              <a:buFontTx/>
              <a:buNone/>
            </a:pPr>
            <a:r>
              <a:rPr lang="en-US" sz="2400" b="1" dirty="0" smtClean="0">
                <a:solidFill>
                  <a:srgbClr val="660000"/>
                </a:solidFill>
              </a:rPr>
              <a:t>OBSERVATION </a:t>
            </a:r>
            <a:r>
              <a:rPr lang="en-US" sz="2400" b="1" i="1" dirty="0" smtClean="0">
                <a:solidFill>
                  <a:srgbClr val="660000"/>
                </a:solidFill>
              </a:rPr>
              <a:t>(aka Opportunity for Improvement)</a:t>
            </a:r>
            <a:endParaRPr lang="en-US" sz="2000" i="1" dirty="0">
              <a:solidFill>
                <a:srgbClr val="000000"/>
              </a:solidFill>
            </a:endParaRPr>
          </a:p>
          <a:p>
            <a:pPr>
              <a:lnSpc>
                <a:spcPct val="80000"/>
              </a:lnSpc>
              <a:spcAft>
                <a:spcPct val="30000"/>
              </a:spcAft>
            </a:pPr>
            <a:r>
              <a:rPr lang="en-US" sz="2000" dirty="0">
                <a:solidFill>
                  <a:srgbClr val="000000"/>
                </a:solidFill>
              </a:rPr>
              <a:t>An observation is essentially an </a:t>
            </a:r>
            <a:r>
              <a:rPr lang="en-US" sz="2000" b="1" dirty="0">
                <a:solidFill>
                  <a:srgbClr val="B90120"/>
                </a:solidFill>
              </a:rPr>
              <a:t>OPINION</a:t>
            </a:r>
            <a:r>
              <a:rPr lang="en-US" sz="2000" dirty="0">
                <a:solidFill>
                  <a:srgbClr val="000000"/>
                </a:solidFill>
              </a:rPr>
              <a:t>. </a:t>
            </a:r>
          </a:p>
          <a:p>
            <a:pPr>
              <a:lnSpc>
                <a:spcPct val="80000"/>
              </a:lnSpc>
              <a:spcAft>
                <a:spcPct val="30000"/>
              </a:spcAft>
            </a:pPr>
            <a:r>
              <a:rPr lang="en-US" sz="2000" dirty="0">
                <a:solidFill>
                  <a:srgbClr val="000000"/>
                </a:solidFill>
              </a:rPr>
              <a:t>Read </a:t>
            </a:r>
            <a:r>
              <a:rPr lang="en-US" sz="2000" dirty="0">
                <a:solidFill>
                  <a:srgbClr val="A50021"/>
                </a:solidFill>
              </a:rPr>
              <a:t>this thread </a:t>
            </a:r>
            <a:r>
              <a:rPr lang="en-US" sz="1800" dirty="0">
                <a:solidFill>
                  <a:srgbClr val="A50021"/>
                </a:solidFill>
              </a:rPr>
              <a:t>(http://</a:t>
            </a:r>
            <a:r>
              <a:rPr lang="en-US" sz="1800" dirty="0" err="1">
                <a:solidFill>
                  <a:srgbClr val="A50021"/>
                </a:solidFill>
              </a:rPr>
              <a:t>Elsmar.com</a:t>
            </a:r>
            <a:r>
              <a:rPr lang="en-US" sz="1800" dirty="0">
                <a:solidFill>
                  <a:srgbClr val="A50021"/>
                </a:solidFill>
              </a:rPr>
              <a:t>/level2/m-</a:t>
            </a:r>
            <a:r>
              <a:rPr lang="en-US" sz="1800" dirty="0" err="1">
                <a:solidFill>
                  <a:srgbClr val="A50021"/>
                </a:solidFill>
              </a:rPr>
              <a:t>vs</a:t>
            </a:r>
            <a:r>
              <a:rPr lang="en-US" sz="1800" dirty="0">
                <a:solidFill>
                  <a:srgbClr val="A50021"/>
                </a:solidFill>
              </a:rPr>
              <a:t>-</a:t>
            </a:r>
            <a:r>
              <a:rPr lang="en-US" sz="1800" dirty="0" err="1">
                <a:solidFill>
                  <a:srgbClr val="A50021"/>
                </a:solidFill>
              </a:rPr>
              <a:t>m.html</a:t>
            </a:r>
            <a:r>
              <a:rPr lang="en-US" sz="1800" dirty="0">
                <a:solidFill>
                  <a:srgbClr val="A50021"/>
                </a:solidFill>
              </a:rPr>
              <a:t>)</a:t>
            </a:r>
            <a:r>
              <a:rPr lang="en-US" sz="2000" dirty="0"/>
              <a:t> </a:t>
            </a:r>
            <a:r>
              <a:rPr lang="en-US" sz="2000" dirty="0">
                <a:solidFill>
                  <a:srgbClr val="000000"/>
                </a:solidFill>
              </a:rPr>
              <a:t>for some thoughts on what an observation is -- If you've never heard of a </a:t>
            </a:r>
            <a:r>
              <a:rPr lang="en-US" sz="2000" b="1" dirty="0">
                <a:solidFill>
                  <a:srgbClr val="FF0000"/>
                </a:solidFill>
              </a:rPr>
              <a:t>LOOK</a:t>
            </a:r>
            <a:r>
              <a:rPr lang="en-US" sz="2000" dirty="0">
                <a:solidFill>
                  <a:srgbClr val="000000"/>
                </a:solidFill>
              </a:rPr>
              <a:t> ( I hadn't), it's also discussed in the thread. </a:t>
            </a:r>
          </a:p>
          <a:p>
            <a:pPr>
              <a:lnSpc>
                <a:spcPct val="80000"/>
              </a:lnSpc>
              <a:spcAft>
                <a:spcPct val="30000"/>
              </a:spcAft>
            </a:pPr>
            <a:r>
              <a:rPr lang="en-US" sz="2000" dirty="0">
                <a:solidFill>
                  <a:srgbClr val="0000FF"/>
                </a:solidFill>
              </a:rPr>
              <a:t>This thread</a:t>
            </a:r>
            <a:r>
              <a:rPr lang="en-US" sz="2000" dirty="0">
                <a:solidFill>
                  <a:srgbClr val="000000"/>
                </a:solidFill>
              </a:rPr>
              <a:t> also has some oblique references. When I see an auditor write up an </a:t>
            </a:r>
            <a:r>
              <a:rPr lang="en-US" sz="2000" dirty="0">
                <a:solidFill>
                  <a:srgbClr val="0000FF"/>
                </a:solidFill>
              </a:rPr>
              <a:t>'Observation'</a:t>
            </a:r>
            <a:r>
              <a:rPr lang="en-US" sz="2000" dirty="0">
                <a:solidFill>
                  <a:srgbClr val="000000"/>
                </a:solidFill>
              </a:rPr>
              <a:t> I ask myself this: "Is this person </a:t>
            </a:r>
            <a:r>
              <a:rPr lang="en-US" sz="2000" dirty="0">
                <a:solidFill>
                  <a:srgbClr val="FF0000"/>
                </a:solidFill>
              </a:rPr>
              <a:t>qualified</a:t>
            </a:r>
            <a:r>
              <a:rPr lang="en-US" sz="2000" dirty="0">
                <a:solidFill>
                  <a:srgbClr val="000000"/>
                </a:solidFill>
              </a:rPr>
              <a:t> through experience, etc. to be offering what is no more than their advice to me on my business and/or process(</a:t>
            </a:r>
            <a:r>
              <a:rPr lang="en-US" sz="2000" dirty="0" err="1">
                <a:solidFill>
                  <a:srgbClr val="000000"/>
                </a:solidFill>
              </a:rPr>
              <a:t>es</a:t>
            </a:r>
            <a:r>
              <a:rPr lang="en-US" sz="2000" dirty="0">
                <a:solidFill>
                  <a:srgbClr val="000000"/>
                </a:solidFill>
              </a:rPr>
              <a:t>)?" </a:t>
            </a:r>
          </a:p>
          <a:p>
            <a:pPr>
              <a:lnSpc>
                <a:spcPct val="80000"/>
              </a:lnSpc>
              <a:spcAft>
                <a:spcPct val="30000"/>
              </a:spcAft>
            </a:pPr>
            <a:r>
              <a:rPr lang="en-US" sz="2000" dirty="0">
                <a:solidFill>
                  <a:srgbClr val="000000"/>
                </a:solidFill>
              </a:rPr>
              <a:t>Double check with your registrar -- Ask what their expectations are when (if) they write up an Observation. Some say you can ignore it while others expect the Observation to be addressed in some manner. </a:t>
            </a:r>
            <a:r>
              <a:rPr lang="en-US" sz="2000" dirty="0">
                <a:solidFill>
                  <a:srgbClr val="00279F"/>
                </a:solidFill>
              </a:rPr>
              <a:t>I have heard a registrar tell the client that they expected the observation to be addressed and action implemented by the next visit!</a:t>
            </a:r>
            <a:endParaRPr lang="en-US" sz="2000" dirty="0">
              <a:solidFill>
                <a:srgbClr val="000000"/>
              </a:solidFill>
            </a:endParaRPr>
          </a:p>
        </p:txBody>
      </p:sp>
    </p:spTree>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noFill/>
          <a:ln/>
        </p:spPr>
        <p:txBody>
          <a:bodyPr/>
          <a:lstStyle/>
          <a:p>
            <a:r>
              <a:rPr lang="en-US" b="1"/>
              <a:t>Conducting The Audit</a:t>
            </a:r>
          </a:p>
        </p:txBody>
      </p:sp>
      <p:sp>
        <p:nvSpPr>
          <p:cNvPr id="26627" name="Rectangle 3"/>
          <p:cNvSpPr>
            <a:spLocks noGrp="1" noChangeArrowheads="1"/>
          </p:cNvSpPr>
          <p:nvPr>
            <p:ph type="body" idx="1"/>
          </p:nvPr>
        </p:nvSpPr>
        <p:spPr>
          <a:xfrm>
            <a:off x="914400" y="1524000"/>
            <a:ext cx="7696200" cy="4724400"/>
          </a:xfrm>
          <a:noFill/>
          <a:ln/>
        </p:spPr>
        <p:txBody>
          <a:bodyPr/>
          <a:lstStyle/>
          <a:p>
            <a:pPr>
              <a:spcAft>
                <a:spcPct val="20000"/>
              </a:spcAft>
            </a:pPr>
            <a:r>
              <a:rPr lang="en-US" sz="2400"/>
              <a:t>Arrive and Meet the Department Manager</a:t>
            </a:r>
          </a:p>
          <a:p>
            <a:pPr>
              <a:spcAft>
                <a:spcPct val="20000"/>
              </a:spcAft>
            </a:pPr>
            <a:r>
              <a:rPr lang="en-US" sz="2400"/>
              <a:t>Explain What You Want to See/Do</a:t>
            </a:r>
          </a:p>
          <a:p>
            <a:pPr>
              <a:spcAft>
                <a:spcPct val="20000"/>
              </a:spcAft>
            </a:pPr>
            <a:r>
              <a:rPr lang="en-US" sz="2400"/>
              <a:t>Investigate to Necessary Depth</a:t>
            </a:r>
          </a:p>
          <a:p>
            <a:pPr>
              <a:spcAft>
                <a:spcPct val="20000"/>
              </a:spcAft>
            </a:pPr>
            <a:r>
              <a:rPr lang="en-US" sz="2400"/>
              <a:t>Satisfy the Sample Requirement</a:t>
            </a:r>
          </a:p>
          <a:p>
            <a:pPr lvl="1">
              <a:spcAft>
                <a:spcPct val="20000"/>
              </a:spcAft>
              <a:buFontTx/>
              <a:buNone/>
            </a:pPr>
            <a:r>
              <a:rPr lang="en-US" sz="2000">
                <a:solidFill>
                  <a:srgbClr val="00279F"/>
                </a:solidFill>
              </a:rPr>
              <a:t>Don</a:t>
            </a:r>
            <a:r>
              <a:rPr lang="ja-JP" altLang="en-US" sz="2000">
                <a:solidFill>
                  <a:srgbClr val="00279F"/>
                </a:solidFill>
                <a:latin typeface="Arial"/>
              </a:rPr>
              <a:t>’</a:t>
            </a:r>
            <a:r>
              <a:rPr lang="en-US" sz="2000">
                <a:solidFill>
                  <a:srgbClr val="00279F"/>
                </a:solidFill>
              </a:rPr>
              <a:t>t  Over-sample</a:t>
            </a:r>
          </a:p>
          <a:p>
            <a:pPr lvl="1">
              <a:spcAft>
                <a:spcPct val="20000"/>
              </a:spcAft>
              <a:buFontTx/>
              <a:buNone/>
            </a:pPr>
            <a:r>
              <a:rPr lang="en-US" sz="2000">
                <a:solidFill>
                  <a:srgbClr val="00279F"/>
                </a:solidFill>
              </a:rPr>
              <a:t>Don</a:t>
            </a:r>
            <a:r>
              <a:rPr lang="ja-JP" altLang="en-US" sz="2000">
                <a:solidFill>
                  <a:srgbClr val="00279F"/>
                </a:solidFill>
                <a:latin typeface="Arial"/>
              </a:rPr>
              <a:t>’</a:t>
            </a:r>
            <a:r>
              <a:rPr lang="en-US" sz="2000">
                <a:solidFill>
                  <a:srgbClr val="00279F"/>
                </a:solidFill>
              </a:rPr>
              <a:t>t Assume Wrong Exists</a:t>
            </a:r>
          </a:p>
          <a:p>
            <a:pPr lvl="1">
              <a:spcAft>
                <a:spcPct val="20000"/>
              </a:spcAft>
              <a:buFontTx/>
              <a:buNone/>
            </a:pPr>
            <a:r>
              <a:rPr lang="en-US" sz="2000">
                <a:solidFill>
                  <a:srgbClr val="00279F"/>
                </a:solidFill>
              </a:rPr>
              <a:t>Don</a:t>
            </a:r>
            <a:r>
              <a:rPr lang="ja-JP" altLang="en-US" sz="2000">
                <a:solidFill>
                  <a:srgbClr val="00279F"/>
                </a:solidFill>
                <a:latin typeface="Arial"/>
              </a:rPr>
              <a:t>’</a:t>
            </a:r>
            <a:r>
              <a:rPr lang="en-US" sz="2000">
                <a:solidFill>
                  <a:srgbClr val="00279F"/>
                </a:solidFill>
              </a:rPr>
              <a:t>t Worry About </a:t>
            </a:r>
            <a:r>
              <a:rPr lang="ja-JP" altLang="en-US" sz="2000">
                <a:solidFill>
                  <a:srgbClr val="00279F"/>
                </a:solidFill>
                <a:latin typeface="Arial"/>
              </a:rPr>
              <a:t>“</a:t>
            </a:r>
            <a:r>
              <a:rPr lang="en-US" sz="2000">
                <a:solidFill>
                  <a:srgbClr val="00279F"/>
                </a:solidFill>
              </a:rPr>
              <a:t>No Problems</a:t>
            </a:r>
            <a:r>
              <a:rPr lang="ja-JP" altLang="en-US" sz="2000">
                <a:solidFill>
                  <a:srgbClr val="00279F"/>
                </a:solidFill>
                <a:latin typeface="Arial"/>
              </a:rPr>
              <a:t>”</a:t>
            </a:r>
            <a:r>
              <a:rPr lang="en-US" sz="2000">
                <a:solidFill>
                  <a:srgbClr val="00279F"/>
                </a:solidFill>
              </a:rPr>
              <a:t> Found</a:t>
            </a:r>
            <a:endParaRPr lang="en-US" sz="2000"/>
          </a:p>
          <a:p>
            <a:pPr>
              <a:spcAft>
                <a:spcPct val="20000"/>
              </a:spcAft>
            </a:pPr>
            <a:r>
              <a:rPr lang="en-US" sz="2400"/>
              <a:t>Move On</a:t>
            </a:r>
          </a:p>
        </p:txBody>
      </p:sp>
    </p:spTree>
  </p:cSld>
  <p:clrMapOvr>
    <a:masterClrMapping/>
  </p:clrMapOvr>
  <p:transition xmlns:p14="http://schemas.microsoft.com/office/powerpoint/2010/main"/>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228" name="Rectangle 4"/>
          <p:cNvSpPr>
            <a:spLocks noGrp="1" noChangeArrowheads="1"/>
          </p:cNvSpPr>
          <p:nvPr>
            <p:ph type="title"/>
          </p:nvPr>
        </p:nvSpPr>
        <p:spPr/>
        <p:txBody>
          <a:bodyPr/>
          <a:lstStyle/>
          <a:p>
            <a:r>
              <a:rPr lang="en-US"/>
              <a:t>Registrar Audits</a:t>
            </a:r>
          </a:p>
        </p:txBody>
      </p:sp>
      <p:sp>
        <p:nvSpPr>
          <p:cNvPr id="308229" name="Rectangle 5"/>
          <p:cNvSpPr>
            <a:spLocks noGrp="1" noChangeArrowheads="1"/>
          </p:cNvSpPr>
          <p:nvPr>
            <p:ph type="body" idx="1"/>
          </p:nvPr>
        </p:nvSpPr>
        <p:spPr/>
        <p:txBody>
          <a:bodyPr/>
          <a:lstStyle/>
          <a:p>
            <a:r>
              <a:rPr lang="en-US" sz="2000" dirty="0"/>
              <a:t>In </a:t>
            </a:r>
            <a:r>
              <a:rPr lang="ja-JP" altLang="en-US" sz="2000" dirty="0">
                <a:latin typeface="Arial"/>
              </a:rPr>
              <a:t>‘</a:t>
            </a:r>
            <a:r>
              <a:rPr lang="en-US" sz="2000" dirty="0"/>
              <a:t>the old days</a:t>
            </a:r>
            <a:r>
              <a:rPr lang="ja-JP" altLang="en-US" sz="2000" dirty="0">
                <a:latin typeface="Arial"/>
              </a:rPr>
              <a:t>’</a:t>
            </a:r>
            <a:r>
              <a:rPr lang="en-US" sz="2000" dirty="0"/>
              <a:t>, an audit for compliance to ISO 9001 was relatively straight forward. There were stated requirements. While there were interpretative issues, the 2000 revision has blurred things quite a bit. The change is from </a:t>
            </a:r>
            <a:r>
              <a:rPr lang="ja-JP" altLang="en-US" sz="2000" dirty="0">
                <a:latin typeface="Arial"/>
              </a:rPr>
              <a:t>“</a:t>
            </a:r>
            <a:r>
              <a:rPr lang="en-US" sz="2000" dirty="0"/>
              <a:t>…show me where you address this and explain the system…</a:t>
            </a:r>
            <a:r>
              <a:rPr lang="ja-JP" altLang="en-US" sz="2000" dirty="0">
                <a:latin typeface="Arial"/>
              </a:rPr>
              <a:t>”</a:t>
            </a:r>
            <a:r>
              <a:rPr lang="en-US" sz="2000" dirty="0"/>
              <a:t> the task is now directed at </a:t>
            </a:r>
            <a:r>
              <a:rPr lang="ja-JP" altLang="en-US" sz="2000" dirty="0">
                <a:latin typeface="Arial"/>
              </a:rPr>
              <a:t>“</a:t>
            </a:r>
            <a:r>
              <a:rPr lang="en-US" sz="2000" dirty="0"/>
              <a:t>…auditing for performance…</a:t>
            </a:r>
            <a:r>
              <a:rPr lang="ja-JP" altLang="en-US" sz="2000" dirty="0">
                <a:latin typeface="Arial"/>
              </a:rPr>
              <a:t>”</a:t>
            </a:r>
            <a:r>
              <a:rPr lang="en-US" sz="2000" dirty="0"/>
              <a:t> I believe we all know how subjective this can be.</a:t>
            </a:r>
          </a:p>
          <a:p>
            <a:endParaRPr lang="en-US" sz="2000" dirty="0"/>
          </a:p>
          <a:p>
            <a:r>
              <a:rPr lang="en-US" sz="2000" dirty="0"/>
              <a:t>Acquisition and use of data has gained significantly in importance. Serious emphasis is now being placed on how you evaluate and determine what and how to continuously improve. Evaluation of system effectiveness and possible ways to reduce costs are focused on.</a:t>
            </a:r>
          </a:p>
        </p:txBody>
      </p:sp>
    </p:spTree>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274" name="Rectangle 2"/>
          <p:cNvSpPr>
            <a:spLocks noGrp="1" noChangeArrowheads="1"/>
          </p:cNvSpPr>
          <p:nvPr>
            <p:ph type="title"/>
          </p:nvPr>
        </p:nvSpPr>
        <p:spPr>
          <a:xfrm>
            <a:off x="668338" y="187325"/>
            <a:ext cx="7772400" cy="803275"/>
          </a:xfrm>
        </p:spPr>
        <p:txBody>
          <a:bodyPr/>
          <a:lstStyle/>
          <a:p>
            <a:r>
              <a:rPr lang="en-US"/>
              <a:t>Registrar Audits II</a:t>
            </a:r>
          </a:p>
        </p:txBody>
      </p:sp>
      <p:sp>
        <p:nvSpPr>
          <p:cNvPr id="310275" name="Rectangle 3"/>
          <p:cNvSpPr>
            <a:spLocks noGrp="1" noChangeArrowheads="1"/>
          </p:cNvSpPr>
          <p:nvPr>
            <p:ph type="body" idx="1"/>
          </p:nvPr>
        </p:nvSpPr>
        <p:spPr>
          <a:xfrm>
            <a:off x="685800" y="1066800"/>
            <a:ext cx="7772400" cy="5181600"/>
          </a:xfrm>
        </p:spPr>
        <p:txBody>
          <a:bodyPr/>
          <a:lstStyle/>
          <a:p>
            <a:pPr>
              <a:lnSpc>
                <a:spcPct val="80000"/>
              </a:lnSpc>
              <a:spcAft>
                <a:spcPct val="20000"/>
              </a:spcAft>
            </a:pPr>
            <a:r>
              <a:rPr lang="en-US" sz="1800" dirty="0"/>
              <a:t>I have </a:t>
            </a:r>
            <a:r>
              <a:rPr lang="en-US" sz="1800" dirty="0" smtClean="0"/>
              <a:t>been </a:t>
            </a:r>
            <a:r>
              <a:rPr lang="en-US" sz="1800" dirty="0"/>
              <a:t>through </a:t>
            </a:r>
            <a:r>
              <a:rPr lang="en-US" sz="1800" dirty="0" smtClean="0"/>
              <a:t>many </a:t>
            </a:r>
            <a:r>
              <a:rPr lang="en-US" sz="1800" dirty="0"/>
              <a:t>registration </a:t>
            </a:r>
            <a:r>
              <a:rPr lang="en-US" sz="1800" dirty="0" smtClean="0"/>
              <a:t>audits. </a:t>
            </a:r>
            <a:r>
              <a:rPr lang="en-US" sz="1800" dirty="0"/>
              <a:t>Each was a bit different. Some were relatively focused on the stated requirements of the standard. The others were more focused upon </a:t>
            </a:r>
            <a:r>
              <a:rPr lang="ja-JP" altLang="en-US" sz="1800" dirty="0">
                <a:latin typeface="Arial"/>
              </a:rPr>
              <a:t>‘</a:t>
            </a:r>
            <a:r>
              <a:rPr lang="en-US" sz="1800" dirty="0"/>
              <a:t>performance</a:t>
            </a:r>
            <a:r>
              <a:rPr lang="ja-JP" altLang="en-US" sz="1800" dirty="0">
                <a:latin typeface="Arial"/>
              </a:rPr>
              <a:t>’</a:t>
            </a:r>
            <a:r>
              <a:rPr lang="en-US" sz="1800" dirty="0"/>
              <a:t>.</a:t>
            </a:r>
          </a:p>
          <a:p>
            <a:pPr lvl="1">
              <a:lnSpc>
                <a:spcPct val="80000"/>
              </a:lnSpc>
              <a:spcAft>
                <a:spcPct val="20000"/>
              </a:spcAft>
              <a:buSzPct val="80000"/>
            </a:pPr>
            <a:r>
              <a:rPr lang="ja-JP" altLang="en-US" sz="1800" dirty="0">
                <a:latin typeface="Arial"/>
              </a:rPr>
              <a:t>“</a:t>
            </a:r>
            <a:r>
              <a:rPr lang="en-US" sz="1800" dirty="0"/>
              <a:t>How many times is a quote revised?</a:t>
            </a:r>
            <a:r>
              <a:rPr lang="ja-JP" altLang="en-US" sz="1800" dirty="0">
                <a:latin typeface="Arial"/>
              </a:rPr>
              <a:t>”</a:t>
            </a:r>
            <a:endParaRPr lang="en-US" sz="1800" dirty="0"/>
          </a:p>
          <a:p>
            <a:pPr lvl="1">
              <a:lnSpc>
                <a:spcPct val="80000"/>
              </a:lnSpc>
              <a:spcAft>
                <a:spcPct val="20000"/>
              </a:spcAft>
              <a:buSzPct val="80000"/>
            </a:pPr>
            <a:r>
              <a:rPr lang="ja-JP" altLang="en-US" sz="1800" dirty="0">
                <a:latin typeface="Arial"/>
              </a:rPr>
              <a:t>“</a:t>
            </a:r>
            <a:r>
              <a:rPr lang="en-US" sz="1800" dirty="0"/>
              <a:t>Sometimes as many as 2 or 3 times.</a:t>
            </a:r>
            <a:r>
              <a:rPr lang="ja-JP" altLang="en-US" sz="1800" dirty="0">
                <a:latin typeface="Arial"/>
              </a:rPr>
              <a:t>”</a:t>
            </a:r>
            <a:endParaRPr lang="en-US" sz="1800" dirty="0"/>
          </a:p>
          <a:p>
            <a:pPr lvl="1">
              <a:lnSpc>
                <a:spcPct val="80000"/>
              </a:lnSpc>
              <a:spcAft>
                <a:spcPct val="20000"/>
              </a:spcAft>
              <a:buSzPct val="80000"/>
            </a:pPr>
            <a:r>
              <a:rPr lang="en-US" sz="1800" dirty="0"/>
              <a:t>Is that a lot? Is there any way - </a:t>
            </a:r>
            <a:r>
              <a:rPr lang="en-US" sz="1800" dirty="0" err="1"/>
              <a:t>shouldn</a:t>
            </a:r>
            <a:r>
              <a:rPr lang="ja-JP" altLang="en-US" sz="1800" dirty="0">
                <a:latin typeface="Arial"/>
              </a:rPr>
              <a:t>’</a:t>
            </a:r>
            <a:r>
              <a:rPr lang="en-US" sz="1800" dirty="0"/>
              <a:t>t you get better or more complete information on customer needs and requirements up front so you don</a:t>
            </a:r>
            <a:r>
              <a:rPr lang="ja-JP" altLang="en-US" sz="1800" dirty="0">
                <a:latin typeface="Arial"/>
              </a:rPr>
              <a:t>’</a:t>
            </a:r>
            <a:r>
              <a:rPr lang="en-US" sz="1800" dirty="0"/>
              <a:t>t have to </a:t>
            </a:r>
            <a:r>
              <a:rPr lang="en-US" sz="1800" dirty="0" err="1"/>
              <a:t>requote</a:t>
            </a:r>
            <a:r>
              <a:rPr lang="en-US" sz="1800" dirty="0"/>
              <a:t> so many times? </a:t>
            </a:r>
            <a:r>
              <a:rPr lang="en-US" sz="1800" dirty="0" err="1"/>
              <a:t>Requotes</a:t>
            </a:r>
            <a:r>
              <a:rPr lang="en-US" sz="1800" dirty="0"/>
              <a:t> cost you money, you know. I mean, if you</a:t>
            </a:r>
            <a:r>
              <a:rPr lang="ja-JP" altLang="en-US" sz="1800" dirty="0">
                <a:latin typeface="Arial"/>
              </a:rPr>
              <a:t>’</a:t>
            </a:r>
            <a:r>
              <a:rPr lang="en-US" sz="1800" dirty="0"/>
              <a:t>re asking the right questions...</a:t>
            </a:r>
            <a:r>
              <a:rPr lang="ja-JP" altLang="en-US" sz="1800" dirty="0">
                <a:latin typeface="Arial"/>
              </a:rPr>
              <a:t>”</a:t>
            </a:r>
            <a:endParaRPr lang="en-US" sz="1800" dirty="0"/>
          </a:p>
          <a:p>
            <a:pPr>
              <a:lnSpc>
                <a:spcPct val="80000"/>
              </a:lnSpc>
              <a:spcAft>
                <a:spcPct val="20000"/>
              </a:spcAft>
            </a:pPr>
            <a:r>
              <a:rPr lang="en-US" sz="1800" dirty="0"/>
              <a:t>This usually went back and forth for quite a while. The auditor eventually accepted that, with consideration to the company and its products, that everything was being considered.</a:t>
            </a:r>
          </a:p>
          <a:p>
            <a:pPr>
              <a:lnSpc>
                <a:spcPct val="80000"/>
              </a:lnSpc>
              <a:spcAft>
                <a:spcPct val="20000"/>
              </a:spcAft>
            </a:pPr>
            <a:r>
              <a:rPr lang="en-US" sz="1800" dirty="0"/>
              <a:t>This is just one example of the difference with one auditor. I have mixed feelings about the difference. With a good auditor, this should not be a serious problem. However -- it leaves open much to interpretation and is - well, it</a:t>
            </a:r>
            <a:r>
              <a:rPr lang="ja-JP" altLang="en-US" sz="1800" dirty="0">
                <a:latin typeface="Arial"/>
              </a:rPr>
              <a:t>’</a:t>
            </a:r>
            <a:r>
              <a:rPr lang="en-US" sz="1800" dirty="0"/>
              <a:t>s very close to consulting.</a:t>
            </a:r>
          </a:p>
        </p:txBody>
      </p:sp>
    </p:spTree>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2324" name="Rectangle 4"/>
          <p:cNvSpPr>
            <a:spLocks noGrp="1" noChangeArrowheads="1"/>
          </p:cNvSpPr>
          <p:nvPr>
            <p:ph type="title"/>
          </p:nvPr>
        </p:nvSpPr>
        <p:spPr/>
        <p:txBody>
          <a:bodyPr/>
          <a:lstStyle/>
          <a:p>
            <a:r>
              <a:rPr lang="en-US"/>
              <a:t>Registrar Audits III</a:t>
            </a:r>
          </a:p>
        </p:txBody>
      </p:sp>
      <p:sp>
        <p:nvSpPr>
          <p:cNvPr id="312325" name="Rectangle 5"/>
          <p:cNvSpPr>
            <a:spLocks noGrp="1" noChangeArrowheads="1"/>
          </p:cNvSpPr>
          <p:nvPr>
            <p:ph type="body" idx="1"/>
          </p:nvPr>
        </p:nvSpPr>
        <p:spPr>
          <a:xfrm>
            <a:off x="609600" y="1143000"/>
            <a:ext cx="7848600" cy="4462463"/>
          </a:xfrm>
        </p:spPr>
        <p:txBody>
          <a:bodyPr/>
          <a:lstStyle/>
          <a:p>
            <a:r>
              <a:rPr lang="en-US" sz="1800"/>
              <a:t>This is not meant to scare anyone. It is meant to ensure that you understand to each registrar and each auditor is setting their own </a:t>
            </a:r>
            <a:r>
              <a:rPr lang="ja-JP" altLang="en-US" sz="1800">
                <a:latin typeface="Arial"/>
              </a:rPr>
              <a:t>‘</a:t>
            </a:r>
            <a:r>
              <a:rPr lang="en-US" sz="1800"/>
              <a:t>interpretation</a:t>
            </a:r>
            <a:r>
              <a:rPr lang="ja-JP" altLang="en-US" sz="1800">
                <a:latin typeface="Arial"/>
              </a:rPr>
              <a:t>’</a:t>
            </a:r>
            <a:r>
              <a:rPr lang="en-US" sz="1800"/>
              <a:t> of the ISO 9001 is about.</a:t>
            </a:r>
          </a:p>
          <a:p>
            <a:endParaRPr lang="en-US" sz="1800"/>
          </a:p>
          <a:p>
            <a:r>
              <a:rPr lang="en-US" sz="1800"/>
              <a:t>Some, like the last one I experienced, would better be called a business consulting visit than an audit. It was an analysis of what the company was doing and questioning whether their systems </a:t>
            </a:r>
            <a:r>
              <a:rPr lang="ja-JP" altLang="en-US" sz="1800">
                <a:latin typeface="Arial"/>
              </a:rPr>
              <a:t>‘</a:t>
            </a:r>
            <a:r>
              <a:rPr lang="en-US" sz="1800"/>
              <a:t>make sense</a:t>
            </a:r>
            <a:r>
              <a:rPr lang="ja-JP" altLang="en-US" sz="1800">
                <a:latin typeface="Arial"/>
              </a:rPr>
              <a:t>’</a:t>
            </a:r>
            <a:r>
              <a:rPr lang="en-US" sz="1800"/>
              <a:t>. As with the quote process example, it was not so much does your system meet the requirements, it was more along the lines of whether the auditor agreed it was the best way to be doing something. The lead auditor was an ex-DCAS and his approach to the audit was evident.</a:t>
            </a:r>
          </a:p>
          <a:p>
            <a:endParaRPr lang="en-US" sz="1800"/>
          </a:p>
          <a:p>
            <a:r>
              <a:rPr lang="en-US" sz="1800"/>
              <a:t>The second auditor was more traditional, if you will. Followed a check list and the main interest was whether they were meeting the requirements. Secondary focus was continuous improvement.</a:t>
            </a:r>
          </a:p>
        </p:txBody>
      </p:sp>
    </p:spTree>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noFill/>
          <a:ln/>
        </p:spPr>
        <p:txBody>
          <a:bodyPr/>
          <a:lstStyle/>
          <a:p>
            <a:r>
              <a:rPr lang="en-US" sz="4800" b="1"/>
              <a:t>Audit Hints</a:t>
            </a:r>
          </a:p>
        </p:txBody>
      </p:sp>
      <p:sp>
        <p:nvSpPr>
          <p:cNvPr id="27651" name="Rectangle 3"/>
          <p:cNvSpPr>
            <a:spLocks noGrp="1" noChangeArrowheads="1"/>
          </p:cNvSpPr>
          <p:nvPr>
            <p:ph type="body" idx="1"/>
          </p:nvPr>
        </p:nvSpPr>
        <p:spPr>
          <a:noFill/>
          <a:ln/>
        </p:spPr>
        <p:txBody>
          <a:bodyPr/>
          <a:lstStyle/>
          <a:p>
            <a:pPr>
              <a:spcAft>
                <a:spcPct val="20000"/>
              </a:spcAft>
            </a:pPr>
            <a:r>
              <a:rPr lang="en-US" sz="2400"/>
              <a:t>Use Your </a:t>
            </a:r>
            <a:r>
              <a:rPr lang="en-US" sz="2400">
                <a:solidFill>
                  <a:srgbClr val="A50021"/>
                </a:solidFill>
              </a:rPr>
              <a:t>Check List</a:t>
            </a:r>
            <a:r>
              <a:rPr lang="en-US" sz="2400"/>
              <a:t> As </a:t>
            </a:r>
            <a:r>
              <a:rPr lang="en-US" sz="2400">
                <a:solidFill>
                  <a:srgbClr val="A50021"/>
                </a:solidFill>
              </a:rPr>
              <a:t>Your Guide</a:t>
            </a:r>
            <a:endParaRPr lang="en-US" sz="2400"/>
          </a:p>
          <a:p>
            <a:pPr>
              <a:spcAft>
                <a:spcPct val="20000"/>
              </a:spcAft>
            </a:pPr>
            <a:r>
              <a:rPr lang="en-US" sz="2400"/>
              <a:t>Audit Trails (Potential) Will Begin To Appear</a:t>
            </a:r>
          </a:p>
          <a:p>
            <a:pPr>
              <a:spcAft>
                <a:spcPct val="20000"/>
              </a:spcAft>
            </a:pPr>
            <a:r>
              <a:rPr lang="en-US" sz="2400"/>
              <a:t>You Will Make Many Observations. Make Decisions On Each:</a:t>
            </a:r>
          </a:p>
          <a:p>
            <a:pPr lvl="1">
              <a:spcAft>
                <a:spcPct val="20000"/>
              </a:spcAft>
            </a:pPr>
            <a:r>
              <a:rPr lang="en-US" sz="2000">
                <a:solidFill>
                  <a:srgbClr val="00279F"/>
                </a:solidFill>
              </a:rPr>
              <a:t>Disregard</a:t>
            </a:r>
          </a:p>
          <a:p>
            <a:pPr lvl="1">
              <a:spcAft>
                <a:spcPct val="20000"/>
              </a:spcAft>
            </a:pPr>
            <a:r>
              <a:rPr lang="en-US" sz="2000">
                <a:solidFill>
                  <a:srgbClr val="00279F"/>
                </a:solidFill>
              </a:rPr>
              <a:t>Note For Later Follow-Up</a:t>
            </a:r>
          </a:p>
          <a:p>
            <a:pPr lvl="1">
              <a:spcAft>
                <a:spcPct val="20000"/>
              </a:spcAft>
            </a:pPr>
            <a:r>
              <a:rPr lang="en-US" sz="2000">
                <a:solidFill>
                  <a:srgbClr val="00279F"/>
                </a:solidFill>
              </a:rPr>
              <a:t>Follow-Up Now</a:t>
            </a:r>
          </a:p>
          <a:p>
            <a:pPr lvl="1">
              <a:spcAft>
                <a:spcPct val="20000"/>
              </a:spcAft>
            </a:pPr>
            <a:r>
              <a:rPr lang="en-US" sz="2000">
                <a:solidFill>
                  <a:srgbClr val="00279F"/>
                </a:solidFill>
              </a:rPr>
              <a:t>Call In Team Leader or </a:t>
            </a:r>
            <a:r>
              <a:rPr lang="ja-JP" altLang="en-US" sz="2000">
                <a:solidFill>
                  <a:srgbClr val="00279F"/>
                </a:solidFill>
                <a:latin typeface="Arial"/>
              </a:rPr>
              <a:t>“</a:t>
            </a:r>
            <a:r>
              <a:rPr lang="en-US" sz="2000">
                <a:solidFill>
                  <a:srgbClr val="00279F"/>
                </a:solidFill>
              </a:rPr>
              <a:t>Expert</a:t>
            </a:r>
            <a:r>
              <a:rPr lang="ja-JP" altLang="en-US" sz="2000">
                <a:solidFill>
                  <a:srgbClr val="00279F"/>
                </a:solidFill>
                <a:latin typeface="Arial"/>
              </a:rPr>
              <a:t>”</a:t>
            </a:r>
            <a:r>
              <a:rPr lang="en-US" sz="2000">
                <a:solidFill>
                  <a:srgbClr val="00279F"/>
                </a:solidFill>
              </a:rPr>
              <a:t> Assistance</a:t>
            </a:r>
            <a:endParaRPr lang="en-US" sz="2000"/>
          </a:p>
        </p:txBody>
      </p:sp>
    </p:spTree>
  </p:cSld>
  <p:clrMapOvr>
    <a:masterClrMapping/>
  </p:clrMapOvr>
  <p:transition xmlns:p14="http://schemas.microsoft.com/office/powerpoint/2010/mai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698500" y="279400"/>
            <a:ext cx="7772400" cy="812800"/>
          </a:xfrm>
          <a:noFill/>
          <a:ln/>
        </p:spPr>
        <p:txBody>
          <a:bodyPr/>
          <a:lstStyle/>
          <a:p>
            <a:r>
              <a:rPr lang="en-US"/>
              <a:t>The </a:t>
            </a:r>
            <a:r>
              <a:rPr lang="ja-JP" altLang="en-US">
                <a:latin typeface="Arial"/>
              </a:rPr>
              <a:t>‘</a:t>
            </a:r>
            <a:r>
              <a:rPr lang="en-US"/>
              <a:t>Standard</a:t>
            </a:r>
            <a:r>
              <a:rPr lang="ja-JP" altLang="en-US">
                <a:latin typeface="Arial"/>
              </a:rPr>
              <a:t>’</a:t>
            </a:r>
            <a:r>
              <a:rPr lang="en-US"/>
              <a:t> Four Phases</a:t>
            </a:r>
          </a:p>
        </p:txBody>
      </p:sp>
      <p:graphicFrame>
        <p:nvGraphicFramePr>
          <p:cNvPr id="6147" name="Object 3"/>
          <p:cNvGraphicFramePr>
            <a:graphicFrameLocks/>
          </p:cNvGraphicFramePr>
          <p:nvPr/>
        </p:nvGraphicFramePr>
        <p:xfrm>
          <a:off x="1450975" y="1087438"/>
          <a:ext cx="5988050" cy="5065712"/>
        </p:xfrm>
        <a:graphic>
          <a:graphicData uri="http://schemas.openxmlformats.org/presentationml/2006/ole">
            <mc:AlternateContent xmlns:mc="http://schemas.openxmlformats.org/markup-compatibility/2006">
              <mc:Choice xmlns:v="urn:schemas-microsoft-com:vml" Requires="v">
                <p:oleObj spid="_x0000_s6280" name="Microsoft Organization Chart 1.0" r:id="rId4" imgW="4787900" imgH="4051300" progId="MSOrgChart.1">
                  <p:embed/>
                </p:oleObj>
              </mc:Choice>
              <mc:Fallback>
                <p:oleObj name="Microsoft Organization Chart 1.0" r:id="rId4" imgW="4787900" imgH="4051300" progId="MSOrgChart.1">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50975" y="1087438"/>
                        <a:ext cx="5988050" cy="5065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noFill/>
          <a:ln/>
        </p:spPr>
        <p:txBody>
          <a:bodyPr/>
          <a:lstStyle/>
          <a:p>
            <a:r>
              <a:rPr lang="en-US" sz="4800"/>
              <a:t>Questions To Ask?</a:t>
            </a:r>
          </a:p>
        </p:txBody>
      </p:sp>
      <p:graphicFrame>
        <p:nvGraphicFramePr>
          <p:cNvPr id="29699" name="Object 3"/>
          <p:cNvGraphicFramePr>
            <a:graphicFrameLocks noGrp="1"/>
          </p:cNvGraphicFramePr>
          <p:nvPr>
            <p:ph idx="1"/>
          </p:nvPr>
        </p:nvGraphicFramePr>
        <p:xfrm>
          <a:off x="2366963" y="2076450"/>
          <a:ext cx="4729162" cy="2952750"/>
        </p:xfrm>
        <a:graphic>
          <a:graphicData uri="http://schemas.openxmlformats.org/presentationml/2006/ole">
            <mc:AlternateContent xmlns:mc="http://schemas.openxmlformats.org/markup-compatibility/2006">
              <mc:Choice xmlns:v="urn:schemas-microsoft-com:vml" Requires="v">
                <p:oleObj spid="_x0000_s29840" name="Microsoft ClipArt Gallery" r:id="rId4" imgW="4951413" imgH="3182938" progId="MS_ClipArt_Gallery">
                  <p:embed/>
                </p:oleObj>
              </mc:Choice>
              <mc:Fallback>
                <p:oleObj name="Microsoft ClipArt Gallery" r:id="rId4" imgW="4951413" imgH="3182938"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r="26007" b="28075"/>
                      <a:stretch>
                        <a:fillRect/>
                      </a:stretch>
                    </p:blipFill>
                    <p:spPr bwMode="auto">
                      <a:xfrm>
                        <a:off x="2366963" y="2076450"/>
                        <a:ext cx="4729162" cy="295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29700" name="Rectangle 4"/>
          <p:cNvSpPr>
            <a:spLocks noChangeArrowheads="1"/>
          </p:cNvSpPr>
          <p:nvPr/>
        </p:nvSpPr>
        <p:spPr bwMode="auto">
          <a:xfrm rot="20100000">
            <a:off x="1201738" y="2043113"/>
            <a:ext cx="10271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Who?</a:t>
            </a:r>
          </a:p>
        </p:txBody>
      </p:sp>
      <p:sp>
        <p:nvSpPr>
          <p:cNvPr id="29701" name="Rectangle 5"/>
          <p:cNvSpPr>
            <a:spLocks noChangeArrowheads="1"/>
          </p:cNvSpPr>
          <p:nvPr/>
        </p:nvSpPr>
        <p:spPr bwMode="auto">
          <a:xfrm>
            <a:off x="4405313" y="1600200"/>
            <a:ext cx="11128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What?</a:t>
            </a:r>
          </a:p>
        </p:txBody>
      </p:sp>
      <p:sp>
        <p:nvSpPr>
          <p:cNvPr id="29702" name="Rectangle 6"/>
          <p:cNvSpPr>
            <a:spLocks noChangeArrowheads="1"/>
          </p:cNvSpPr>
          <p:nvPr/>
        </p:nvSpPr>
        <p:spPr bwMode="auto">
          <a:xfrm rot="1680000">
            <a:off x="7143750" y="1697038"/>
            <a:ext cx="11969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When?</a:t>
            </a:r>
          </a:p>
        </p:txBody>
      </p:sp>
      <p:sp>
        <p:nvSpPr>
          <p:cNvPr id="29703" name="Rectangle 7"/>
          <p:cNvSpPr>
            <a:spLocks noChangeArrowheads="1"/>
          </p:cNvSpPr>
          <p:nvPr/>
        </p:nvSpPr>
        <p:spPr bwMode="auto">
          <a:xfrm rot="1320000">
            <a:off x="1506538" y="5121275"/>
            <a:ext cx="1298575"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Where?</a:t>
            </a:r>
          </a:p>
        </p:txBody>
      </p:sp>
      <p:sp>
        <p:nvSpPr>
          <p:cNvPr id="29704" name="Rectangle 8"/>
          <p:cNvSpPr>
            <a:spLocks noChangeArrowheads="1"/>
          </p:cNvSpPr>
          <p:nvPr/>
        </p:nvSpPr>
        <p:spPr bwMode="auto">
          <a:xfrm rot="20400000">
            <a:off x="6918325" y="5249863"/>
            <a:ext cx="1011238"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Why?</a:t>
            </a:r>
          </a:p>
        </p:txBody>
      </p:sp>
      <p:sp>
        <p:nvSpPr>
          <p:cNvPr id="29705" name="Rectangle 9"/>
          <p:cNvSpPr>
            <a:spLocks noChangeArrowheads="1"/>
          </p:cNvSpPr>
          <p:nvPr/>
        </p:nvSpPr>
        <p:spPr bwMode="auto">
          <a:xfrm>
            <a:off x="4329113" y="5410200"/>
            <a:ext cx="10112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How?</a:t>
            </a:r>
          </a:p>
        </p:txBody>
      </p:sp>
      <p:sp>
        <p:nvSpPr>
          <p:cNvPr id="29706" name="Rectangle 10"/>
          <p:cNvSpPr>
            <a:spLocks noChangeArrowheads="1"/>
          </p:cNvSpPr>
          <p:nvPr/>
        </p:nvSpPr>
        <p:spPr bwMode="auto">
          <a:xfrm>
            <a:off x="595313" y="3733800"/>
            <a:ext cx="19764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Open Ended</a:t>
            </a:r>
          </a:p>
        </p:txBody>
      </p:sp>
      <p:sp>
        <p:nvSpPr>
          <p:cNvPr id="29707" name="Rectangle 11"/>
          <p:cNvSpPr>
            <a:spLocks noChangeArrowheads="1"/>
          </p:cNvSpPr>
          <p:nvPr/>
        </p:nvSpPr>
        <p:spPr bwMode="auto">
          <a:xfrm>
            <a:off x="7148513" y="3352800"/>
            <a:ext cx="1331912"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b="1"/>
              <a:t>On Trail</a:t>
            </a:r>
          </a:p>
        </p:txBody>
      </p:sp>
    </p:spTree>
  </p:cSld>
  <p:clrMapOvr>
    <a:masterClrMapping/>
  </p:clrMapOvr>
  <p:transition xmlns:p14="http://schemas.microsoft.com/office/powerpoint/2010/main"/>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noFill/>
          <a:ln/>
        </p:spPr>
        <p:txBody>
          <a:bodyPr/>
          <a:lstStyle/>
          <a:p>
            <a:r>
              <a:rPr lang="en-US"/>
              <a:t>Taking Notes As Reference</a:t>
            </a:r>
          </a:p>
        </p:txBody>
      </p:sp>
      <p:sp>
        <p:nvSpPr>
          <p:cNvPr id="33795" name="Rectangle 3"/>
          <p:cNvSpPr>
            <a:spLocks noGrp="1" noChangeArrowheads="1"/>
          </p:cNvSpPr>
          <p:nvPr>
            <p:ph type="body" sz="half" idx="1"/>
          </p:nvPr>
        </p:nvSpPr>
        <p:spPr>
          <a:xfrm>
            <a:off x="152400" y="1676400"/>
            <a:ext cx="5638800" cy="4419600"/>
          </a:xfrm>
          <a:noFill/>
          <a:ln/>
        </p:spPr>
        <p:txBody>
          <a:bodyPr/>
          <a:lstStyle/>
          <a:p>
            <a:pPr algn="ctr">
              <a:buFontTx/>
              <a:buNone/>
            </a:pPr>
            <a:r>
              <a:rPr lang="en-US">
                <a:solidFill>
                  <a:srgbClr val="A50021"/>
                </a:solidFill>
              </a:rPr>
              <a:t>Please, Please! Take Notes!!!</a:t>
            </a:r>
            <a:endParaRPr lang="en-US" sz="2000"/>
          </a:p>
          <a:p>
            <a:pPr lvl="1"/>
            <a:r>
              <a:rPr lang="en-US" sz="2000"/>
              <a:t>For Investigation Now</a:t>
            </a:r>
          </a:p>
          <a:p>
            <a:pPr lvl="1"/>
            <a:r>
              <a:rPr lang="en-US" sz="2000"/>
              <a:t>For Investigation Later</a:t>
            </a:r>
          </a:p>
          <a:p>
            <a:pPr lvl="1"/>
            <a:r>
              <a:rPr lang="en-US" sz="2000"/>
              <a:t>For Use By Other Auditors</a:t>
            </a:r>
          </a:p>
          <a:p>
            <a:pPr lvl="1"/>
            <a:r>
              <a:rPr lang="en-US" sz="2000"/>
              <a:t>For Use On Future Audits</a:t>
            </a:r>
            <a:endParaRPr lang="en-US" sz="1800"/>
          </a:p>
          <a:p>
            <a:pPr>
              <a:buFontTx/>
              <a:buNone/>
            </a:pPr>
            <a:endParaRPr lang="en-US" sz="2000"/>
          </a:p>
          <a:p>
            <a:r>
              <a:rPr lang="en-US" sz="3200" b="1">
                <a:solidFill>
                  <a:srgbClr val="00279F"/>
                </a:solidFill>
              </a:rPr>
              <a:t>Legibility</a:t>
            </a:r>
            <a:endParaRPr lang="en-US" sz="3200" b="1"/>
          </a:p>
          <a:p>
            <a:r>
              <a:rPr lang="en-US" sz="3200" b="1">
                <a:solidFill>
                  <a:srgbClr val="FC0128"/>
                </a:solidFill>
              </a:rPr>
              <a:t>Retrievable</a:t>
            </a:r>
            <a:endParaRPr lang="en-US" sz="2000" b="1"/>
          </a:p>
        </p:txBody>
      </p:sp>
      <p:graphicFrame>
        <p:nvGraphicFramePr>
          <p:cNvPr id="33796" name="Object 4"/>
          <p:cNvGraphicFramePr>
            <a:graphicFrameLocks noGrp="1"/>
          </p:cNvGraphicFramePr>
          <p:nvPr>
            <p:ph type="clipArt" sz="half" idx="2"/>
          </p:nvPr>
        </p:nvGraphicFramePr>
        <p:xfrm>
          <a:off x="5894388" y="1985963"/>
          <a:ext cx="2841625" cy="4105275"/>
        </p:xfrm>
        <a:graphic>
          <a:graphicData uri="http://schemas.openxmlformats.org/presentationml/2006/ole">
            <mc:AlternateContent xmlns:mc="http://schemas.openxmlformats.org/markup-compatibility/2006">
              <mc:Choice xmlns:v="urn:schemas-microsoft-com:vml" Requires="v">
                <p:oleObj spid="_x0000_s33929" name="Microsoft ClipArt Gallery" r:id="rId4" imgW="2352675" imgH="3395663" progId="MS_ClipArt_Gallery">
                  <p:embed/>
                </p:oleObj>
              </mc:Choice>
              <mc:Fallback>
                <p:oleObj name="Microsoft ClipArt Gallery" r:id="rId4" imgW="2352675" imgH="339566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94388" y="1985963"/>
                        <a:ext cx="28416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4194" name="Rectangle 2"/>
          <p:cNvSpPr>
            <a:spLocks noGrp="1" noChangeArrowheads="1"/>
          </p:cNvSpPr>
          <p:nvPr>
            <p:ph type="title"/>
          </p:nvPr>
        </p:nvSpPr>
        <p:spPr>
          <a:xfrm>
            <a:off x="304800" y="152400"/>
            <a:ext cx="3962400" cy="1295400"/>
          </a:xfrm>
        </p:spPr>
        <p:txBody>
          <a:bodyPr/>
          <a:lstStyle/>
          <a:p>
            <a:r>
              <a:rPr lang="en-US"/>
              <a:t>Take Copious Notes!!!!</a:t>
            </a:r>
          </a:p>
        </p:txBody>
      </p:sp>
      <p:pic>
        <p:nvPicPr>
          <p:cNvPr id="2641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14800" y="304800"/>
            <a:ext cx="4781550" cy="6096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264197" name="Text Box 5"/>
          <p:cNvSpPr txBox="1">
            <a:spLocks noChangeArrowheads="1"/>
          </p:cNvSpPr>
          <p:nvPr/>
        </p:nvSpPr>
        <p:spPr bwMode="auto">
          <a:xfrm>
            <a:off x="152400" y="1676400"/>
            <a:ext cx="3962400" cy="435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a:t>Most folks have Check Lists which they are auditing by.</a:t>
            </a:r>
          </a:p>
          <a:p>
            <a:pPr algn="ctr"/>
            <a:endParaRPr lang="en-US" sz="2000"/>
          </a:p>
          <a:p>
            <a:pPr algn="ctr"/>
            <a:r>
              <a:rPr lang="en-US" sz="2400">
                <a:solidFill>
                  <a:srgbClr val="005400"/>
                </a:solidFill>
              </a:rPr>
              <a:t>Do</a:t>
            </a:r>
            <a:r>
              <a:rPr lang="en-US" sz="2400"/>
              <a:t> </a:t>
            </a:r>
            <a:r>
              <a:rPr lang="en-US" sz="2400">
                <a:solidFill>
                  <a:srgbClr val="FC0128"/>
                </a:solidFill>
              </a:rPr>
              <a:t>NOT</a:t>
            </a:r>
            <a:r>
              <a:rPr lang="en-US" sz="2400"/>
              <a:t> </a:t>
            </a:r>
            <a:r>
              <a:rPr lang="en-US" sz="2400">
                <a:solidFill>
                  <a:srgbClr val="005400"/>
                </a:solidFill>
              </a:rPr>
              <a:t>trust your </a:t>
            </a:r>
            <a:r>
              <a:rPr lang="en-US" sz="2400">
                <a:solidFill>
                  <a:srgbClr val="FC0128"/>
                </a:solidFill>
              </a:rPr>
              <a:t>memory</a:t>
            </a:r>
            <a:r>
              <a:rPr lang="en-US" sz="2400">
                <a:solidFill>
                  <a:srgbClr val="005400"/>
                </a:solidFill>
              </a:rPr>
              <a:t>!</a:t>
            </a:r>
          </a:p>
          <a:p>
            <a:pPr algn="ctr"/>
            <a:r>
              <a:rPr lang="en-US" sz="2000">
                <a:solidFill>
                  <a:srgbClr val="005400"/>
                </a:solidFill>
              </a:rPr>
              <a:t> </a:t>
            </a:r>
            <a:r>
              <a:rPr lang="en-US" sz="2000"/>
              <a:t>Write down the details as you go.</a:t>
            </a:r>
          </a:p>
          <a:p>
            <a:endParaRPr lang="en-US" sz="2000"/>
          </a:p>
          <a:p>
            <a:pPr algn="ctr"/>
            <a:r>
              <a:rPr lang="en-US" sz="2000"/>
              <a:t>Take your time. Remember this:</a:t>
            </a:r>
          </a:p>
          <a:p>
            <a:pPr algn="ctr"/>
            <a:endParaRPr lang="en-US" sz="2000"/>
          </a:p>
          <a:p>
            <a:pPr algn="ctr"/>
            <a:r>
              <a:rPr lang="en-US" sz="2800">
                <a:solidFill>
                  <a:srgbClr val="FC0128"/>
                </a:solidFill>
              </a:rPr>
              <a:t>Make It Retrievable!</a:t>
            </a:r>
          </a:p>
          <a:p>
            <a:pPr algn="ctr"/>
            <a:r>
              <a:rPr lang="en-US" sz="2800">
                <a:solidFill>
                  <a:srgbClr val="FC0128"/>
                </a:solidFill>
              </a:rPr>
              <a:t>Cite Details!</a:t>
            </a:r>
          </a:p>
          <a:p>
            <a:pPr algn="ctr"/>
            <a:r>
              <a:rPr lang="en-US" sz="2000">
                <a:solidFill>
                  <a:srgbClr val="00279F"/>
                </a:solidFill>
              </a:rPr>
              <a:t>Document numbers, dates, serial numbers - specifics!</a:t>
            </a:r>
            <a:endParaRPr lang="en-US" sz="2000"/>
          </a:p>
        </p:txBody>
      </p:sp>
    </p:spTree>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noFill/>
          <a:ln/>
        </p:spPr>
        <p:txBody>
          <a:bodyPr/>
          <a:lstStyle/>
          <a:p>
            <a:r>
              <a:rPr lang="en-US"/>
              <a:t>Taking Notes As </a:t>
            </a:r>
            <a:r>
              <a:rPr lang="en-US">
                <a:solidFill>
                  <a:srgbClr val="A50021"/>
                </a:solidFill>
              </a:rPr>
              <a:t>Evidence</a:t>
            </a:r>
            <a:endParaRPr lang="en-US"/>
          </a:p>
        </p:txBody>
      </p:sp>
      <p:graphicFrame>
        <p:nvGraphicFramePr>
          <p:cNvPr id="34819" name="Object 3"/>
          <p:cNvGraphicFramePr>
            <a:graphicFrameLocks noGrp="1"/>
          </p:cNvGraphicFramePr>
          <p:nvPr>
            <p:ph type="clipArt" sz="half" idx="1"/>
          </p:nvPr>
        </p:nvGraphicFramePr>
        <p:xfrm>
          <a:off x="533400" y="1600200"/>
          <a:ext cx="2841625" cy="4105275"/>
        </p:xfrm>
        <a:graphic>
          <a:graphicData uri="http://schemas.openxmlformats.org/presentationml/2006/ole">
            <mc:AlternateContent xmlns:mc="http://schemas.openxmlformats.org/markup-compatibility/2006">
              <mc:Choice xmlns:v="urn:schemas-microsoft-com:vml" Requires="v">
                <p:oleObj spid="_x0000_s34953" name="Microsoft ClipArt Gallery" r:id="rId4" imgW="2352675" imgH="3395663" progId="MS_ClipArt_Gallery">
                  <p:embed/>
                </p:oleObj>
              </mc:Choice>
              <mc:Fallback>
                <p:oleObj name="Microsoft ClipArt Gallery" r:id="rId4" imgW="2352675" imgH="3395663"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400" y="1600200"/>
                        <a:ext cx="2841625" cy="410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34820" name="Rectangle 4"/>
          <p:cNvSpPr>
            <a:spLocks noGrp="1" noChangeArrowheads="1"/>
          </p:cNvSpPr>
          <p:nvPr>
            <p:ph type="body" sz="half" idx="2"/>
          </p:nvPr>
        </p:nvSpPr>
        <p:spPr>
          <a:xfrm>
            <a:off x="3886200" y="1633538"/>
            <a:ext cx="4572000" cy="4462462"/>
          </a:xfrm>
          <a:noFill/>
          <a:ln/>
        </p:spPr>
        <p:txBody>
          <a:bodyPr/>
          <a:lstStyle/>
          <a:p>
            <a:pPr>
              <a:spcAft>
                <a:spcPct val="30000"/>
              </a:spcAft>
            </a:pPr>
            <a:r>
              <a:rPr lang="en-US" sz="2400"/>
              <a:t>Statements (Admissible)</a:t>
            </a:r>
          </a:p>
          <a:p>
            <a:pPr>
              <a:spcAft>
                <a:spcPct val="30000"/>
              </a:spcAft>
            </a:pPr>
            <a:r>
              <a:rPr lang="en-US" sz="2400">
                <a:solidFill>
                  <a:srgbClr val="00279F"/>
                </a:solidFill>
              </a:rPr>
              <a:t>Document Numbers</a:t>
            </a:r>
            <a:endParaRPr lang="en-US" sz="2400"/>
          </a:p>
          <a:p>
            <a:pPr>
              <a:spcAft>
                <a:spcPct val="30000"/>
              </a:spcAft>
            </a:pPr>
            <a:r>
              <a:rPr lang="en-US" sz="2400">
                <a:solidFill>
                  <a:srgbClr val="00279F"/>
                </a:solidFill>
              </a:rPr>
              <a:t>Item Identifiers</a:t>
            </a:r>
            <a:endParaRPr lang="en-US" sz="2400"/>
          </a:p>
          <a:p>
            <a:pPr>
              <a:spcAft>
                <a:spcPct val="30000"/>
              </a:spcAft>
            </a:pPr>
            <a:r>
              <a:rPr lang="en-US" sz="2400"/>
              <a:t>Revision Information</a:t>
            </a:r>
          </a:p>
          <a:p>
            <a:pPr>
              <a:spcAft>
                <a:spcPct val="30000"/>
              </a:spcAft>
            </a:pPr>
            <a:r>
              <a:rPr lang="en-US" sz="2400">
                <a:solidFill>
                  <a:srgbClr val="00279F"/>
                </a:solidFill>
              </a:rPr>
              <a:t>Names</a:t>
            </a:r>
            <a:endParaRPr lang="en-US" sz="2400"/>
          </a:p>
          <a:p>
            <a:pPr>
              <a:spcAft>
                <a:spcPct val="30000"/>
              </a:spcAft>
            </a:pPr>
            <a:r>
              <a:rPr lang="en-US" sz="2400">
                <a:solidFill>
                  <a:srgbClr val="00279F"/>
                </a:solidFill>
              </a:rPr>
              <a:t>Locations</a:t>
            </a:r>
            <a:r>
              <a:rPr lang="en-US" sz="2400"/>
              <a:t> / Places</a:t>
            </a:r>
          </a:p>
          <a:p>
            <a:pPr>
              <a:spcAft>
                <a:spcPct val="30000"/>
              </a:spcAft>
            </a:pPr>
            <a:r>
              <a:rPr lang="en-US" sz="2400"/>
              <a:t>Dates</a:t>
            </a:r>
          </a:p>
          <a:p>
            <a:pPr>
              <a:spcAft>
                <a:spcPct val="30000"/>
              </a:spcAft>
            </a:pPr>
            <a:r>
              <a:rPr lang="en-US" sz="2400"/>
              <a:t>Positions</a:t>
            </a:r>
            <a:endParaRPr lang="en-US" sz="2000"/>
          </a:p>
        </p:txBody>
      </p:sp>
    </p:spTree>
  </p:cSld>
  <p:clrMapOvr>
    <a:masterClrMapping/>
  </p:clrMapOvr>
  <p:transition xmlns:p14="http://schemas.microsoft.com/office/powerpoint/2010/main"/>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8" name="Rectangle 4"/>
          <p:cNvSpPr>
            <a:spLocks noGrp="1" noChangeArrowheads="1"/>
          </p:cNvSpPr>
          <p:nvPr>
            <p:ph type="title"/>
          </p:nvPr>
        </p:nvSpPr>
        <p:spPr/>
        <p:txBody>
          <a:bodyPr/>
          <a:lstStyle/>
          <a:p>
            <a:r>
              <a:rPr lang="en-US"/>
              <a:t>Avoiding Trouble</a:t>
            </a:r>
          </a:p>
        </p:txBody>
      </p:sp>
      <p:sp>
        <p:nvSpPr>
          <p:cNvPr id="98309" name="Rectangle 5"/>
          <p:cNvSpPr>
            <a:spLocks noGrp="1" noChangeArrowheads="1"/>
          </p:cNvSpPr>
          <p:nvPr>
            <p:ph type="body" idx="1"/>
          </p:nvPr>
        </p:nvSpPr>
        <p:spPr/>
        <p:txBody>
          <a:bodyPr/>
          <a:lstStyle/>
          <a:p>
            <a:pPr>
              <a:spcAft>
                <a:spcPct val="20000"/>
              </a:spcAft>
            </a:pPr>
            <a:r>
              <a:rPr lang="en-US" sz="2400"/>
              <a:t>Give Advance Notification</a:t>
            </a:r>
          </a:p>
          <a:p>
            <a:pPr lvl="1">
              <a:spcAft>
                <a:spcPct val="20000"/>
              </a:spcAft>
            </a:pPr>
            <a:r>
              <a:rPr lang="en-US" sz="2000"/>
              <a:t>Please - No Surprises!</a:t>
            </a:r>
          </a:p>
          <a:p>
            <a:pPr>
              <a:spcAft>
                <a:spcPct val="20000"/>
              </a:spcAft>
            </a:pPr>
            <a:r>
              <a:rPr lang="en-US" sz="2400"/>
              <a:t>Ensure Importance is Known</a:t>
            </a:r>
          </a:p>
          <a:p>
            <a:pPr lvl="1">
              <a:spcAft>
                <a:spcPct val="20000"/>
              </a:spcAft>
            </a:pPr>
            <a:r>
              <a:rPr lang="en-US" sz="2000"/>
              <a:t>This is not a drill!</a:t>
            </a:r>
          </a:p>
          <a:p>
            <a:pPr>
              <a:spcAft>
                <a:spcPct val="20000"/>
              </a:spcAft>
            </a:pPr>
            <a:r>
              <a:rPr lang="en-US" sz="2400"/>
              <a:t>Keep Information Known</a:t>
            </a:r>
          </a:p>
          <a:p>
            <a:pPr lvl="1">
              <a:spcAft>
                <a:spcPct val="20000"/>
              </a:spcAft>
            </a:pPr>
            <a:r>
              <a:rPr lang="en-US" sz="2000"/>
              <a:t>Don</a:t>
            </a:r>
            <a:r>
              <a:rPr lang="ja-JP" altLang="en-US" sz="2000">
                <a:latin typeface="Arial"/>
              </a:rPr>
              <a:t>’</a:t>
            </a:r>
            <a:r>
              <a:rPr lang="en-US" sz="2000"/>
              <a:t>t hide anything. If you observe a potential non-conformance, discuss it first.</a:t>
            </a:r>
          </a:p>
          <a:p>
            <a:pPr>
              <a:spcAft>
                <a:spcPct val="20000"/>
              </a:spcAft>
            </a:pPr>
            <a:r>
              <a:rPr lang="en-US" sz="2400"/>
              <a:t>Remember, Audits Cause </a:t>
            </a:r>
            <a:r>
              <a:rPr lang="en-US" sz="2400">
                <a:solidFill>
                  <a:srgbClr val="660066"/>
                </a:solidFill>
              </a:rPr>
              <a:t>STRESS</a:t>
            </a:r>
            <a:r>
              <a:rPr lang="en-US" sz="2400"/>
              <a:t>!</a:t>
            </a:r>
          </a:p>
        </p:txBody>
      </p:sp>
    </p:spTree>
  </p:cSld>
  <p:clrMapOvr>
    <a:masterClrMapping/>
  </p:clrMapOvr>
  <p:transition xmlns:p14="http://schemas.microsoft.com/office/powerpoint/2010/main"/>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2" name="Rectangle 4"/>
          <p:cNvSpPr>
            <a:spLocks noGrp="1" noChangeArrowheads="1"/>
          </p:cNvSpPr>
          <p:nvPr>
            <p:ph type="title"/>
          </p:nvPr>
        </p:nvSpPr>
        <p:spPr/>
        <p:txBody>
          <a:bodyPr/>
          <a:lstStyle/>
          <a:p>
            <a:r>
              <a:rPr lang="en-US"/>
              <a:t>Good Auditing Practices</a:t>
            </a:r>
          </a:p>
        </p:txBody>
      </p:sp>
      <p:sp>
        <p:nvSpPr>
          <p:cNvPr id="99333" name="Rectangle 5"/>
          <p:cNvSpPr>
            <a:spLocks noGrp="1" noChangeArrowheads="1"/>
          </p:cNvSpPr>
          <p:nvPr>
            <p:ph type="body" idx="1"/>
          </p:nvPr>
        </p:nvSpPr>
        <p:spPr>
          <a:xfrm>
            <a:off x="685800" y="1219200"/>
            <a:ext cx="7772400" cy="5257800"/>
          </a:xfrm>
        </p:spPr>
        <p:txBody>
          <a:bodyPr/>
          <a:lstStyle/>
          <a:p>
            <a:pPr>
              <a:lnSpc>
                <a:spcPct val="80000"/>
              </a:lnSpc>
              <a:spcAft>
                <a:spcPct val="20000"/>
              </a:spcAft>
            </a:pPr>
            <a:r>
              <a:rPr lang="en-US" sz="2400" b="1">
                <a:solidFill>
                  <a:srgbClr val="A50021"/>
                </a:solidFill>
                <a:effectLst>
                  <a:outerShdw blurRad="38100" dist="38100" dir="2700000" algn="tl">
                    <a:srgbClr val="DDDDDD"/>
                  </a:outerShdw>
                </a:effectLst>
              </a:rPr>
              <a:t>Ask the right person!</a:t>
            </a:r>
            <a:r>
              <a:rPr lang="en-US" sz="2400">
                <a:solidFill>
                  <a:srgbClr val="A50021"/>
                </a:solidFill>
              </a:rPr>
              <a:t> </a:t>
            </a:r>
            <a:endParaRPr lang="en-US" sz="2400"/>
          </a:p>
          <a:p>
            <a:pPr>
              <a:lnSpc>
                <a:spcPct val="80000"/>
              </a:lnSpc>
              <a:spcAft>
                <a:spcPct val="20000"/>
              </a:spcAft>
            </a:pPr>
            <a:r>
              <a:rPr lang="en-US" sz="2400"/>
              <a:t>Speak clearly and simply. Use </a:t>
            </a:r>
            <a:r>
              <a:rPr lang="ja-JP" altLang="en-US" sz="2400">
                <a:latin typeface="Arial"/>
              </a:rPr>
              <a:t>‘</a:t>
            </a:r>
            <a:r>
              <a:rPr lang="en-US" sz="2400"/>
              <a:t>local</a:t>
            </a:r>
            <a:r>
              <a:rPr lang="ja-JP" altLang="en-US" sz="2400">
                <a:latin typeface="Arial"/>
              </a:rPr>
              <a:t>’</a:t>
            </a:r>
            <a:r>
              <a:rPr lang="en-US" sz="2400"/>
              <a:t> language.</a:t>
            </a:r>
          </a:p>
          <a:p>
            <a:pPr>
              <a:lnSpc>
                <a:spcPct val="80000"/>
              </a:lnSpc>
              <a:spcAft>
                <a:spcPct val="20000"/>
              </a:spcAft>
            </a:pPr>
            <a:r>
              <a:rPr lang="en-US" sz="2400"/>
              <a:t>Look at the person - in the eyes!</a:t>
            </a:r>
          </a:p>
          <a:p>
            <a:pPr>
              <a:lnSpc>
                <a:spcPct val="80000"/>
              </a:lnSpc>
              <a:spcAft>
                <a:spcPct val="20000"/>
              </a:spcAft>
            </a:pPr>
            <a:r>
              <a:rPr lang="en-US" sz="2400"/>
              <a:t>Rephrase your question if the auditee doesn</a:t>
            </a:r>
            <a:r>
              <a:rPr lang="ja-JP" altLang="en-US" sz="2400">
                <a:latin typeface="Arial"/>
              </a:rPr>
              <a:t>’</a:t>
            </a:r>
            <a:r>
              <a:rPr lang="en-US" sz="2400"/>
              <a:t>t seem to know what you</a:t>
            </a:r>
            <a:r>
              <a:rPr lang="ja-JP" altLang="en-US" sz="2400">
                <a:latin typeface="Arial"/>
              </a:rPr>
              <a:t>’</a:t>
            </a:r>
            <a:r>
              <a:rPr lang="en-US" sz="2400"/>
              <a:t>re asking.</a:t>
            </a:r>
          </a:p>
          <a:p>
            <a:pPr>
              <a:lnSpc>
                <a:spcPct val="80000"/>
              </a:lnSpc>
              <a:spcAft>
                <a:spcPct val="20000"/>
              </a:spcAft>
            </a:pPr>
            <a:r>
              <a:rPr lang="en-US" sz="2400">
                <a:solidFill>
                  <a:srgbClr val="00279F"/>
                </a:solidFill>
              </a:rPr>
              <a:t>Don</a:t>
            </a:r>
            <a:r>
              <a:rPr lang="ja-JP" altLang="en-US" sz="2400">
                <a:solidFill>
                  <a:srgbClr val="00279F"/>
                </a:solidFill>
                <a:latin typeface="Arial"/>
              </a:rPr>
              <a:t>’</a:t>
            </a:r>
            <a:r>
              <a:rPr lang="en-US" sz="2400">
                <a:solidFill>
                  <a:srgbClr val="00279F"/>
                </a:solidFill>
              </a:rPr>
              <a:t>t talk down</a:t>
            </a:r>
            <a:r>
              <a:rPr lang="en-US" sz="2400"/>
              <a:t> to anyone.</a:t>
            </a:r>
          </a:p>
          <a:p>
            <a:pPr>
              <a:lnSpc>
                <a:spcPct val="80000"/>
              </a:lnSpc>
              <a:spcAft>
                <a:spcPct val="20000"/>
              </a:spcAft>
            </a:pPr>
            <a:r>
              <a:rPr lang="en-US" sz="2400"/>
              <a:t>Smile and be relaxed. We</a:t>
            </a:r>
            <a:r>
              <a:rPr lang="ja-JP" altLang="en-US" sz="2400">
                <a:latin typeface="Arial"/>
              </a:rPr>
              <a:t>’</a:t>
            </a:r>
            <a:r>
              <a:rPr lang="en-US" sz="2400"/>
              <a:t>re all friends!</a:t>
            </a:r>
          </a:p>
          <a:p>
            <a:pPr>
              <a:lnSpc>
                <a:spcPct val="80000"/>
              </a:lnSpc>
              <a:spcAft>
                <a:spcPct val="20000"/>
              </a:spcAft>
            </a:pPr>
            <a:r>
              <a:rPr lang="en-US" sz="2400"/>
              <a:t>Be unemotional and impartial.</a:t>
            </a:r>
          </a:p>
          <a:p>
            <a:pPr lvl="1">
              <a:lnSpc>
                <a:spcPct val="80000"/>
              </a:lnSpc>
              <a:spcAft>
                <a:spcPct val="20000"/>
              </a:spcAft>
            </a:pPr>
            <a:r>
              <a:rPr lang="en-US" sz="2000"/>
              <a:t>Don</a:t>
            </a:r>
            <a:r>
              <a:rPr lang="ja-JP" altLang="en-US" sz="2000">
                <a:latin typeface="Arial"/>
              </a:rPr>
              <a:t>’</a:t>
            </a:r>
            <a:r>
              <a:rPr lang="en-US" sz="2000"/>
              <a:t>t get excited or fix </a:t>
            </a:r>
            <a:r>
              <a:rPr lang="ja-JP" altLang="en-US" sz="2000">
                <a:latin typeface="Arial"/>
              </a:rPr>
              <a:t>‘</a:t>
            </a:r>
            <a:r>
              <a:rPr lang="en-US" sz="2000"/>
              <a:t>blame</a:t>
            </a:r>
            <a:r>
              <a:rPr lang="ja-JP" altLang="en-US" sz="2000">
                <a:latin typeface="Arial"/>
              </a:rPr>
              <a:t>’</a:t>
            </a:r>
            <a:r>
              <a:rPr lang="en-US" sz="2000"/>
              <a:t>.</a:t>
            </a:r>
          </a:p>
          <a:p>
            <a:pPr>
              <a:lnSpc>
                <a:spcPct val="80000"/>
              </a:lnSpc>
              <a:spcAft>
                <a:spcPct val="20000"/>
              </a:spcAft>
            </a:pPr>
            <a:r>
              <a:rPr lang="en-US" sz="2400"/>
              <a:t>Avoid interrupting an auditee.</a:t>
            </a:r>
          </a:p>
          <a:p>
            <a:pPr>
              <a:lnSpc>
                <a:spcPct val="80000"/>
              </a:lnSpc>
              <a:spcAft>
                <a:spcPct val="20000"/>
              </a:spcAft>
            </a:pPr>
            <a:r>
              <a:rPr lang="en-US" sz="2400"/>
              <a:t>Don</a:t>
            </a:r>
            <a:r>
              <a:rPr lang="ja-JP" altLang="en-US" sz="2400">
                <a:latin typeface="Arial"/>
              </a:rPr>
              <a:t>’</a:t>
            </a:r>
            <a:r>
              <a:rPr lang="en-US" sz="2400"/>
              <a:t>t look for trouble - Find the facts</a:t>
            </a:r>
          </a:p>
          <a:p>
            <a:pPr>
              <a:lnSpc>
                <a:spcPct val="80000"/>
              </a:lnSpc>
              <a:spcAft>
                <a:spcPct val="20000"/>
              </a:spcAft>
            </a:pPr>
            <a:r>
              <a:rPr lang="en-US" sz="2400">
                <a:solidFill>
                  <a:srgbClr val="00279F"/>
                </a:solidFill>
              </a:rPr>
              <a:t>Say</a:t>
            </a:r>
            <a:r>
              <a:rPr lang="en-US" sz="2400">
                <a:solidFill>
                  <a:srgbClr val="A50021"/>
                </a:solidFill>
              </a:rPr>
              <a:t> </a:t>
            </a:r>
            <a:r>
              <a:rPr lang="en-US" sz="2400" b="1">
                <a:solidFill>
                  <a:srgbClr val="A50021"/>
                </a:solidFill>
              </a:rPr>
              <a:t>Thank You!</a:t>
            </a:r>
            <a:endParaRPr lang="en-US" sz="2400"/>
          </a:p>
        </p:txBody>
      </p:sp>
    </p:spTree>
  </p:cSld>
  <p:clrMapOvr>
    <a:masterClrMapping/>
  </p:clrMapOvr>
  <p:transition xmlns:p14="http://schemas.microsoft.com/office/powerpoint/2010/main"/>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a:noFill/>
          <a:ln/>
        </p:spPr>
        <p:txBody>
          <a:bodyPr/>
          <a:lstStyle/>
          <a:p>
            <a:r>
              <a:rPr lang="en-US"/>
              <a:t>Keep People Informed</a:t>
            </a:r>
          </a:p>
        </p:txBody>
      </p:sp>
      <p:sp>
        <p:nvSpPr>
          <p:cNvPr id="31747" name="Rectangle 3"/>
          <p:cNvSpPr>
            <a:spLocks noGrp="1" noChangeArrowheads="1"/>
          </p:cNvSpPr>
          <p:nvPr>
            <p:ph type="body" sz="half" idx="1"/>
          </p:nvPr>
        </p:nvSpPr>
        <p:spPr>
          <a:xfrm>
            <a:off x="381000" y="1295400"/>
            <a:ext cx="7772400" cy="4800600"/>
          </a:xfrm>
          <a:noFill/>
          <a:ln/>
        </p:spPr>
        <p:txBody>
          <a:bodyPr/>
          <a:lstStyle/>
          <a:p>
            <a:pPr>
              <a:lnSpc>
                <a:spcPct val="90000"/>
              </a:lnSpc>
              <a:spcAft>
                <a:spcPct val="20000"/>
              </a:spcAft>
            </a:pPr>
            <a:r>
              <a:rPr lang="en-US" sz="2400"/>
              <a:t>Review Findings Regularly</a:t>
            </a:r>
          </a:p>
          <a:p>
            <a:pPr lvl="1">
              <a:lnSpc>
                <a:spcPct val="90000"/>
              </a:lnSpc>
              <a:spcAft>
                <a:spcPct val="20000"/>
              </a:spcAft>
            </a:pPr>
            <a:r>
              <a:rPr lang="ja-JP" altLang="en-US" sz="2000">
                <a:latin typeface="Arial"/>
              </a:rPr>
              <a:t>“</a:t>
            </a:r>
            <a:r>
              <a:rPr lang="en-US" sz="2000"/>
              <a:t>Everything looks good here</a:t>
            </a:r>
            <a:r>
              <a:rPr lang="ja-JP" altLang="en-US" sz="2000">
                <a:latin typeface="Arial"/>
              </a:rPr>
              <a:t>”</a:t>
            </a:r>
            <a:r>
              <a:rPr lang="en-US" sz="2000"/>
              <a:t> is a good phrase to use.</a:t>
            </a:r>
          </a:p>
          <a:p>
            <a:pPr>
              <a:lnSpc>
                <a:spcPct val="90000"/>
              </a:lnSpc>
              <a:spcAft>
                <a:spcPct val="20000"/>
              </a:spcAft>
            </a:pPr>
            <a:r>
              <a:rPr lang="en-US" sz="2400"/>
              <a:t>Beat the Grapevine</a:t>
            </a:r>
          </a:p>
          <a:p>
            <a:pPr>
              <a:lnSpc>
                <a:spcPct val="90000"/>
              </a:lnSpc>
              <a:spcAft>
                <a:spcPct val="20000"/>
              </a:spcAft>
            </a:pPr>
            <a:r>
              <a:rPr lang="en-US" sz="2400"/>
              <a:t>Keep It Constructive</a:t>
            </a:r>
          </a:p>
          <a:p>
            <a:pPr lvl="1">
              <a:lnSpc>
                <a:spcPct val="90000"/>
              </a:lnSpc>
              <a:spcAft>
                <a:spcPct val="20000"/>
              </a:spcAft>
            </a:pPr>
            <a:r>
              <a:rPr lang="en-US" sz="2000"/>
              <a:t>Criticism we don</a:t>
            </a:r>
            <a:r>
              <a:rPr lang="ja-JP" altLang="en-US" sz="2000">
                <a:latin typeface="Arial"/>
              </a:rPr>
              <a:t>’</a:t>
            </a:r>
            <a:r>
              <a:rPr lang="en-US" sz="2000"/>
              <a:t>t need!</a:t>
            </a:r>
          </a:p>
          <a:p>
            <a:pPr>
              <a:lnSpc>
                <a:spcPct val="90000"/>
              </a:lnSpc>
              <a:spcAft>
                <a:spcPct val="20000"/>
              </a:spcAft>
            </a:pPr>
            <a:r>
              <a:rPr lang="en-US" sz="2400"/>
              <a:t>Show Professionalism</a:t>
            </a:r>
          </a:p>
          <a:p>
            <a:pPr lvl="1">
              <a:lnSpc>
                <a:spcPct val="90000"/>
              </a:lnSpc>
              <a:spcAft>
                <a:spcPct val="20000"/>
              </a:spcAft>
            </a:pPr>
            <a:r>
              <a:rPr lang="en-US" sz="2000"/>
              <a:t>Be precise, attentive, responsive.</a:t>
            </a:r>
          </a:p>
          <a:p>
            <a:pPr>
              <a:lnSpc>
                <a:spcPct val="90000"/>
              </a:lnSpc>
              <a:spcAft>
                <a:spcPct val="20000"/>
              </a:spcAft>
            </a:pPr>
            <a:r>
              <a:rPr lang="en-US" sz="2400"/>
              <a:t>Create Rapport</a:t>
            </a:r>
          </a:p>
          <a:p>
            <a:pPr lvl="1">
              <a:lnSpc>
                <a:spcPct val="90000"/>
              </a:lnSpc>
              <a:spcAft>
                <a:spcPct val="20000"/>
              </a:spcAft>
            </a:pPr>
            <a:r>
              <a:rPr lang="en-US" sz="2000"/>
              <a:t>Make a friend!</a:t>
            </a:r>
          </a:p>
          <a:p>
            <a:pPr>
              <a:lnSpc>
                <a:spcPct val="90000"/>
              </a:lnSpc>
              <a:spcAft>
                <a:spcPct val="20000"/>
              </a:spcAft>
            </a:pPr>
            <a:r>
              <a:rPr lang="en-US" sz="2400"/>
              <a:t>Include Appropriate Personnel</a:t>
            </a:r>
          </a:p>
          <a:p>
            <a:pPr lvl="1">
              <a:lnSpc>
                <a:spcPct val="90000"/>
              </a:lnSpc>
              <a:spcAft>
                <a:spcPct val="20000"/>
              </a:spcAft>
            </a:pPr>
            <a:r>
              <a:rPr lang="en-US" sz="2000"/>
              <a:t>Talk to </a:t>
            </a:r>
            <a:r>
              <a:rPr lang="en-US" sz="2000">
                <a:solidFill>
                  <a:srgbClr val="A50021"/>
                </a:solidFill>
              </a:rPr>
              <a:t>all</a:t>
            </a:r>
            <a:r>
              <a:rPr lang="en-US" sz="2000"/>
              <a:t> the right people.</a:t>
            </a:r>
          </a:p>
        </p:txBody>
      </p:sp>
      <p:graphicFrame>
        <p:nvGraphicFramePr>
          <p:cNvPr id="31748" name="Object 4"/>
          <p:cNvGraphicFramePr>
            <a:graphicFrameLocks noGrp="1"/>
          </p:cNvGraphicFramePr>
          <p:nvPr>
            <p:ph type="clipArt" sz="half" idx="2"/>
          </p:nvPr>
        </p:nvGraphicFramePr>
        <p:xfrm>
          <a:off x="5181600" y="2362200"/>
          <a:ext cx="3754438" cy="2630488"/>
        </p:xfrm>
        <a:graphic>
          <a:graphicData uri="http://schemas.openxmlformats.org/presentationml/2006/ole">
            <mc:AlternateContent xmlns:mc="http://schemas.openxmlformats.org/markup-compatibility/2006">
              <mc:Choice xmlns:v="urn:schemas-microsoft-com:vml" Requires="v">
                <p:oleObj spid="_x0000_s31881" name="Microsoft ClipArt Gallery" r:id="rId4" imgW="4951413" imgH="3473450" progId="MS_ClipArt_Gallery">
                  <p:embed/>
                </p:oleObj>
              </mc:Choice>
              <mc:Fallback>
                <p:oleObj name="Microsoft ClipArt Gallery" r:id="rId4" imgW="4951413" imgH="3473450"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81600" y="2362200"/>
                        <a:ext cx="3754438" cy="26304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6" name="Rectangle 4"/>
          <p:cNvSpPr>
            <a:spLocks noGrp="1" noChangeArrowheads="1"/>
          </p:cNvSpPr>
          <p:nvPr>
            <p:ph type="title"/>
          </p:nvPr>
        </p:nvSpPr>
        <p:spPr/>
        <p:txBody>
          <a:bodyPr/>
          <a:lstStyle/>
          <a:p>
            <a:r>
              <a:rPr lang="en-US"/>
              <a:t>Bad Auditing Behavior</a:t>
            </a:r>
          </a:p>
        </p:txBody>
      </p:sp>
      <p:sp>
        <p:nvSpPr>
          <p:cNvPr id="100357" name="Rectangle 5"/>
          <p:cNvSpPr>
            <a:spLocks noGrp="1" noChangeArrowheads="1"/>
          </p:cNvSpPr>
          <p:nvPr>
            <p:ph type="body" idx="1"/>
          </p:nvPr>
        </p:nvSpPr>
        <p:spPr>
          <a:xfrm>
            <a:off x="685800" y="1447800"/>
            <a:ext cx="7772400" cy="4648200"/>
          </a:xfrm>
        </p:spPr>
        <p:txBody>
          <a:bodyPr/>
          <a:lstStyle/>
          <a:p>
            <a:pPr>
              <a:spcAft>
                <a:spcPct val="20000"/>
              </a:spcAft>
            </a:pPr>
            <a:r>
              <a:rPr lang="en-US" sz="2400"/>
              <a:t>Asking too many questions</a:t>
            </a:r>
          </a:p>
          <a:p>
            <a:pPr>
              <a:spcAft>
                <a:spcPct val="20000"/>
              </a:spcAft>
            </a:pPr>
            <a:r>
              <a:rPr lang="en-US" sz="2400"/>
              <a:t>Asking leading questions</a:t>
            </a:r>
          </a:p>
          <a:p>
            <a:pPr>
              <a:spcAft>
                <a:spcPct val="20000"/>
              </a:spcAft>
            </a:pPr>
            <a:r>
              <a:rPr lang="en-US" sz="2400"/>
              <a:t>Saying you understand when you don</a:t>
            </a:r>
            <a:r>
              <a:rPr lang="ja-JP" altLang="en-US" sz="2400">
                <a:latin typeface="Arial"/>
              </a:rPr>
              <a:t>’</a:t>
            </a:r>
            <a:r>
              <a:rPr lang="en-US" sz="2400"/>
              <a:t>t</a:t>
            </a:r>
          </a:p>
          <a:p>
            <a:pPr>
              <a:spcAft>
                <a:spcPct val="20000"/>
              </a:spcAft>
            </a:pPr>
            <a:r>
              <a:rPr lang="en-US" sz="2400"/>
              <a:t>Answering your own questions</a:t>
            </a:r>
          </a:p>
          <a:p>
            <a:pPr>
              <a:spcAft>
                <a:spcPct val="20000"/>
              </a:spcAft>
            </a:pPr>
            <a:r>
              <a:rPr lang="en-US" sz="2400"/>
              <a:t>Giving insufficient time to answer</a:t>
            </a:r>
          </a:p>
          <a:p>
            <a:pPr>
              <a:spcAft>
                <a:spcPct val="20000"/>
              </a:spcAft>
            </a:pPr>
            <a:r>
              <a:rPr lang="en-US" sz="2400"/>
              <a:t>Provoking an argument</a:t>
            </a:r>
          </a:p>
          <a:p>
            <a:pPr>
              <a:spcAft>
                <a:spcPct val="20000"/>
              </a:spcAft>
            </a:pPr>
            <a:r>
              <a:rPr lang="en-US" sz="2400"/>
              <a:t>Subjective opinions</a:t>
            </a:r>
          </a:p>
          <a:p>
            <a:pPr>
              <a:spcAft>
                <a:spcPct val="20000"/>
              </a:spcAft>
            </a:pPr>
            <a:r>
              <a:rPr lang="en-US" sz="2400"/>
              <a:t>Taking sides</a:t>
            </a:r>
          </a:p>
          <a:p>
            <a:pPr>
              <a:spcAft>
                <a:spcPct val="20000"/>
              </a:spcAft>
            </a:pPr>
            <a:r>
              <a:rPr lang="en-US" sz="2400"/>
              <a:t>Criticizing Individuals</a:t>
            </a:r>
          </a:p>
        </p:txBody>
      </p:sp>
    </p:spTree>
  </p:cSld>
  <p:clrMapOvr>
    <a:masterClrMapping/>
  </p:clrMapOvr>
  <p:transition xmlns:p14="http://schemas.microsoft.com/office/powerpoint/2010/main"/>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668338" y="187325"/>
            <a:ext cx="7772400" cy="803275"/>
          </a:xfrm>
          <a:noFill/>
          <a:ln/>
        </p:spPr>
        <p:txBody>
          <a:bodyPr/>
          <a:lstStyle/>
          <a:p>
            <a:r>
              <a:rPr lang="en-US" sz="3600"/>
              <a:t>Expect These Reactions / Emotions</a:t>
            </a:r>
          </a:p>
        </p:txBody>
      </p:sp>
      <p:sp>
        <p:nvSpPr>
          <p:cNvPr id="35843" name="Rectangle 3"/>
          <p:cNvSpPr>
            <a:spLocks noGrp="1" noChangeArrowheads="1"/>
          </p:cNvSpPr>
          <p:nvPr>
            <p:ph type="body" sz="half" idx="1"/>
          </p:nvPr>
        </p:nvSpPr>
        <p:spPr>
          <a:xfrm>
            <a:off x="457200" y="1481138"/>
            <a:ext cx="4953000" cy="4462462"/>
          </a:xfrm>
          <a:noFill/>
          <a:ln/>
        </p:spPr>
        <p:txBody>
          <a:bodyPr/>
          <a:lstStyle/>
          <a:p>
            <a:pPr>
              <a:spcAft>
                <a:spcPct val="20000"/>
              </a:spcAft>
            </a:pPr>
            <a:r>
              <a:rPr lang="en-US" sz="2400"/>
              <a:t>Antagonism</a:t>
            </a:r>
          </a:p>
          <a:p>
            <a:pPr>
              <a:spcAft>
                <a:spcPct val="20000"/>
              </a:spcAft>
            </a:pPr>
            <a:r>
              <a:rPr lang="en-US" sz="2400"/>
              <a:t>Challenging</a:t>
            </a:r>
          </a:p>
          <a:p>
            <a:pPr>
              <a:spcAft>
                <a:spcPct val="20000"/>
              </a:spcAft>
            </a:pPr>
            <a:r>
              <a:rPr lang="en-US" sz="2400"/>
              <a:t>Diversionary</a:t>
            </a:r>
          </a:p>
          <a:p>
            <a:pPr>
              <a:spcAft>
                <a:spcPct val="20000"/>
              </a:spcAft>
            </a:pPr>
            <a:r>
              <a:rPr lang="en-US" sz="2400"/>
              <a:t>Authority</a:t>
            </a:r>
          </a:p>
          <a:p>
            <a:pPr>
              <a:spcAft>
                <a:spcPct val="20000"/>
              </a:spcAft>
            </a:pPr>
            <a:r>
              <a:rPr lang="en-US" sz="2400"/>
              <a:t>Enlisting Help</a:t>
            </a:r>
          </a:p>
          <a:p>
            <a:pPr>
              <a:spcAft>
                <a:spcPct val="20000"/>
              </a:spcAft>
            </a:pPr>
            <a:r>
              <a:rPr lang="en-US" sz="2400"/>
              <a:t>Volunteering Information</a:t>
            </a:r>
          </a:p>
          <a:p>
            <a:pPr>
              <a:spcAft>
                <a:spcPct val="20000"/>
              </a:spcAft>
            </a:pPr>
            <a:r>
              <a:rPr lang="en-US" sz="2400"/>
              <a:t>Internal Conflict</a:t>
            </a:r>
          </a:p>
          <a:p>
            <a:pPr>
              <a:spcAft>
                <a:spcPct val="20000"/>
              </a:spcAft>
            </a:pPr>
            <a:r>
              <a:rPr lang="en-US" sz="2400"/>
              <a:t>Open and Honest</a:t>
            </a:r>
          </a:p>
        </p:txBody>
      </p:sp>
      <p:graphicFrame>
        <p:nvGraphicFramePr>
          <p:cNvPr id="35844" name="Object 4"/>
          <p:cNvGraphicFramePr>
            <a:graphicFrameLocks noGrp="1"/>
          </p:cNvGraphicFramePr>
          <p:nvPr>
            <p:ph sz="quarter" idx="2"/>
          </p:nvPr>
        </p:nvGraphicFramePr>
        <p:xfrm>
          <a:off x="5362575" y="1725613"/>
          <a:ext cx="2368550" cy="1957387"/>
        </p:xfrm>
        <a:graphic>
          <a:graphicData uri="http://schemas.openxmlformats.org/presentationml/2006/ole">
            <mc:AlternateContent xmlns:mc="http://schemas.openxmlformats.org/markup-compatibility/2006">
              <mc:Choice xmlns:v="urn:schemas-microsoft-com:vml" Requires="v">
                <p:oleObj spid="_x0000_s36099" name="Microsoft ClipArt Gallery" r:id="rId4" imgW="4044950" imgH="3351213" progId="MS_ClipArt_Gallery">
                  <p:embed/>
                </p:oleObj>
              </mc:Choice>
              <mc:Fallback>
                <p:oleObj name="Microsoft ClipArt Gallery" r:id="rId4" imgW="4044950" imgH="335121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62575" y="1725613"/>
                        <a:ext cx="2368550" cy="1957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5845" name="Object 5"/>
          <p:cNvGraphicFramePr>
            <a:graphicFrameLocks noGrp="1"/>
          </p:cNvGraphicFramePr>
          <p:nvPr>
            <p:ph sz="quarter" idx="3"/>
          </p:nvPr>
        </p:nvGraphicFramePr>
        <p:xfrm>
          <a:off x="5619750" y="4030663"/>
          <a:ext cx="1854200" cy="1963737"/>
        </p:xfrm>
        <a:graphic>
          <a:graphicData uri="http://schemas.openxmlformats.org/presentationml/2006/ole">
            <mc:AlternateContent xmlns:mc="http://schemas.openxmlformats.org/markup-compatibility/2006">
              <mc:Choice xmlns:v="urn:schemas-microsoft-com:vml" Requires="v">
                <p:oleObj spid="_x0000_s36100" name="Microsoft ClipArt Gallery" r:id="rId6" imgW="3275013" imgH="3457575" progId="MS_ClipArt_Gallery">
                  <p:embed/>
                </p:oleObj>
              </mc:Choice>
              <mc:Fallback>
                <p:oleObj name="Microsoft ClipArt Gallery" r:id="rId6" imgW="3275013" imgH="3457575" progId="MS_ClipArt_Gallery">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19750" y="4030663"/>
                        <a:ext cx="1854200" cy="19637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6" name="Rectangle 4"/>
          <p:cNvSpPr>
            <a:spLocks noGrp="1" noChangeArrowheads="1"/>
          </p:cNvSpPr>
          <p:nvPr>
            <p:ph type="title"/>
          </p:nvPr>
        </p:nvSpPr>
        <p:spPr/>
        <p:txBody>
          <a:bodyPr/>
          <a:lstStyle/>
          <a:p>
            <a:r>
              <a:rPr lang="en-US"/>
              <a:t>Interview the Right People</a:t>
            </a:r>
          </a:p>
        </p:txBody>
      </p:sp>
      <p:sp>
        <p:nvSpPr>
          <p:cNvPr id="28677" name="Rectangle 5"/>
          <p:cNvSpPr>
            <a:spLocks noGrp="1" noChangeArrowheads="1"/>
          </p:cNvSpPr>
          <p:nvPr>
            <p:ph type="body" idx="1"/>
          </p:nvPr>
        </p:nvSpPr>
        <p:spPr>
          <a:xfrm>
            <a:off x="685800" y="1447800"/>
            <a:ext cx="7772400" cy="4648200"/>
          </a:xfrm>
        </p:spPr>
        <p:txBody>
          <a:bodyPr/>
          <a:lstStyle/>
          <a:p>
            <a:pPr>
              <a:spcBef>
                <a:spcPct val="35000"/>
              </a:spcBef>
              <a:spcAft>
                <a:spcPct val="20000"/>
              </a:spcAft>
              <a:buFontTx/>
              <a:buNone/>
            </a:pPr>
            <a:r>
              <a:rPr lang="en-US" sz="2400"/>
              <a:t>Those Responsible</a:t>
            </a:r>
          </a:p>
          <a:p>
            <a:pPr lvl="1">
              <a:spcBef>
                <a:spcPct val="35000"/>
              </a:spcBef>
              <a:spcAft>
                <a:spcPct val="20000"/>
              </a:spcAft>
            </a:pPr>
            <a:r>
              <a:rPr lang="en-US" sz="2000"/>
              <a:t>Talk to the right people. Don</a:t>
            </a:r>
            <a:r>
              <a:rPr lang="ja-JP" altLang="en-US" sz="2000">
                <a:latin typeface="Arial"/>
              </a:rPr>
              <a:t>’</a:t>
            </a:r>
            <a:r>
              <a:rPr lang="en-US" sz="2000"/>
              <a:t>t ask the inspection folks how receiving does their job.</a:t>
            </a:r>
          </a:p>
          <a:p>
            <a:pPr>
              <a:spcBef>
                <a:spcPct val="35000"/>
              </a:spcBef>
              <a:spcAft>
                <a:spcPct val="20000"/>
              </a:spcAft>
              <a:buFontTx/>
              <a:buNone/>
            </a:pPr>
            <a:r>
              <a:rPr lang="en-US" sz="2400"/>
              <a:t>Those Doing</a:t>
            </a:r>
          </a:p>
          <a:p>
            <a:pPr lvl="1">
              <a:spcBef>
                <a:spcPct val="35000"/>
              </a:spcBef>
              <a:spcAft>
                <a:spcPct val="20000"/>
              </a:spcAft>
            </a:pPr>
            <a:r>
              <a:rPr lang="en-US" sz="2000"/>
              <a:t>These are the people who should know.</a:t>
            </a:r>
          </a:p>
          <a:p>
            <a:pPr>
              <a:spcBef>
                <a:spcPct val="35000"/>
              </a:spcBef>
              <a:spcAft>
                <a:spcPct val="20000"/>
              </a:spcAft>
              <a:buFontTx/>
              <a:buNone/>
            </a:pPr>
            <a:r>
              <a:rPr lang="en-US" sz="2400"/>
              <a:t>Those Being Supplied By the Process</a:t>
            </a:r>
          </a:p>
          <a:p>
            <a:pPr lvl="1">
              <a:spcBef>
                <a:spcPct val="35000"/>
              </a:spcBef>
              <a:spcAft>
                <a:spcPct val="20000"/>
              </a:spcAft>
            </a:pPr>
            <a:r>
              <a:rPr lang="en-US" sz="2000"/>
              <a:t>You can ask those </a:t>
            </a:r>
            <a:r>
              <a:rPr lang="ja-JP" altLang="en-US" sz="2000">
                <a:latin typeface="Arial"/>
              </a:rPr>
              <a:t>‘</a:t>
            </a:r>
            <a:r>
              <a:rPr lang="en-US" sz="2000"/>
              <a:t>down stream</a:t>
            </a:r>
            <a:r>
              <a:rPr lang="ja-JP" altLang="en-US" sz="2000">
                <a:latin typeface="Arial"/>
              </a:rPr>
              <a:t>’</a:t>
            </a:r>
            <a:r>
              <a:rPr lang="en-US" sz="2000"/>
              <a:t> about their </a:t>
            </a:r>
            <a:r>
              <a:rPr lang="ja-JP" altLang="en-US" sz="2000">
                <a:latin typeface="Arial"/>
              </a:rPr>
              <a:t>‘</a:t>
            </a:r>
            <a:r>
              <a:rPr lang="en-US" sz="2000"/>
              <a:t>supplier</a:t>
            </a:r>
            <a:r>
              <a:rPr lang="ja-JP" altLang="en-US" sz="2000">
                <a:latin typeface="Arial"/>
              </a:rPr>
              <a:t>’</a:t>
            </a:r>
            <a:r>
              <a:rPr lang="en-US" sz="2000"/>
              <a:t>. </a:t>
            </a:r>
          </a:p>
        </p:txBody>
      </p:sp>
    </p:spTree>
  </p:cSld>
  <p:clrMapOvr>
    <a:masterClrMapping/>
  </p:clrMapOvr>
  <p:transition xmlns:p14="http://schemas.microsoft.com/office/powerpoint/2010/mai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5682" name="Rectangle 2"/>
          <p:cNvSpPr>
            <a:spLocks noGrp="1" noChangeArrowheads="1"/>
          </p:cNvSpPr>
          <p:nvPr>
            <p:ph type="title"/>
          </p:nvPr>
        </p:nvSpPr>
        <p:spPr>
          <a:noFill/>
          <a:ln/>
        </p:spPr>
        <p:txBody>
          <a:bodyPr/>
          <a:lstStyle/>
          <a:p>
            <a:r>
              <a:rPr lang="en-US"/>
              <a:t>The Part People See</a:t>
            </a:r>
          </a:p>
        </p:txBody>
      </p:sp>
      <p:sp>
        <p:nvSpPr>
          <p:cNvPr id="455683" name="Rectangle 3"/>
          <p:cNvSpPr>
            <a:spLocks noGrp="1" noChangeArrowheads="1"/>
          </p:cNvSpPr>
          <p:nvPr>
            <p:ph type="body" idx="1"/>
          </p:nvPr>
        </p:nvSpPr>
        <p:spPr>
          <a:xfrm>
            <a:off x="914400" y="1371600"/>
            <a:ext cx="7772400" cy="4495800"/>
          </a:xfrm>
          <a:noFill/>
          <a:ln/>
        </p:spPr>
        <p:txBody>
          <a:bodyPr/>
          <a:lstStyle/>
          <a:p>
            <a:pPr>
              <a:lnSpc>
                <a:spcPct val="90000"/>
              </a:lnSpc>
              <a:spcAft>
                <a:spcPct val="30000"/>
              </a:spcAft>
            </a:pPr>
            <a:r>
              <a:rPr lang="en-US" sz="2600"/>
              <a:t>Opening Meeting</a:t>
            </a:r>
          </a:p>
          <a:p>
            <a:pPr>
              <a:lnSpc>
                <a:spcPct val="90000"/>
              </a:lnSpc>
              <a:spcAft>
                <a:spcPct val="30000"/>
              </a:spcAft>
            </a:pPr>
            <a:r>
              <a:rPr lang="en-US" sz="2600"/>
              <a:t>Collection of Information</a:t>
            </a:r>
          </a:p>
          <a:p>
            <a:pPr>
              <a:lnSpc>
                <a:spcPct val="90000"/>
              </a:lnSpc>
              <a:spcAft>
                <a:spcPct val="30000"/>
              </a:spcAft>
            </a:pPr>
            <a:r>
              <a:rPr lang="en-US" sz="2600"/>
              <a:t>Record and Grade Nonconformances</a:t>
            </a:r>
          </a:p>
          <a:p>
            <a:pPr>
              <a:lnSpc>
                <a:spcPct val="90000"/>
              </a:lnSpc>
              <a:spcAft>
                <a:spcPct val="30000"/>
              </a:spcAft>
            </a:pPr>
            <a:r>
              <a:rPr lang="en-US" sz="2600"/>
              <a:t>Evaluation of Number and Significance of Nonconformances</a:t>
            </a:r>
          </a:p>
          <a:p>
            <a:pPr>
              <a:lnSpc>
                <a:spcPct val="90000"/>
              </a:lnSpc>
              <a:spcAft>
                <a:spcPct val="30000"/>
              </a:spcAft>
            </a:pPr>
            <a:r>
              <a:rPr lang="en-US" sz="2600"/>
              <a:t>Assessment of Compliance to Requirements</a:t>
            </a:r>
          </a:p>
          <a:p>
            <a:pPr>
              <a:lnSpc>
                <a:spcPct val="90000"/>
              </a:lnSpc>
              <a:spcAft>
                <a:spcPct val="30000"/>
              </a:spcAft>
            </a:pPr>
            <a:r>
              <a:rPr lang="en-US" sz="2600"/>
              <a:t>Preparation of Findings</a:t>
            </a:r>
          </a:p>
          <a:p>
            <a:pPr>
              <a:lnSpc>
                <a:spcPct val="90000"/>
              </a:lnSpc>
              <a:spcAft>
                <a:spcPct val="30000"/>
              </a:spcAft>
            </a:pPr>
            <a:r>
              <a:rPr lang="en-US" sz="2600"/>
              <a:t>Closing Meeting Review</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ChangeArrowheads="1"/>
          </p:cNvSpPr>
          <p:nvPr>
            <p:ph type="title"/>
          </p:nvPr>
        </p:nvSpPr>
        <p:spPr>
          <a:xfrm>
            <a:off x="762000" y="228600"/>
            <a:ext cx="7543800" cy="914400"/>
          </a:xfrm>
          <a:noFill/>
          <a:ln/>
        </p:spPr>
        <p:txBody>
          <a:bodyPr/>
          <a:lstStyle/>
          <a:p>
            <a:r>
              <a:rPr lang="en-US" b="1"/>
              <a:t>You</a:t>
            </a:r>
            <a:r>
              <a:rPr lang="ja-JP" altLang="en-US" b="1">
                <a:latin typeface="Arial"/>
              </a:rPr>
              <a:t>’</a:t>
            </a:r>
            <a:r>
              <a:rPr lang="en-US" b="1"/>
              <a:t>re In The Audit Now!</a:t>
            </a:r>
          </a:p>
        </p:txBody>
      </p:sp>
      <p:sp>
        <p:nvSpPr>
          <p:cNvPr id="91139" name="Rectangle 3"/>
          <p:cNvSpPr>
            <a:spLocks noGrp="1" noChangeArrowheads="1"/>
          </p:cNvSpPr>
          <p:nvPr>
            <p:ph type="body" idx="1"/>
          </p:nvPr>
        </p:nvSpPr>
        <p:spPr>
          <a:xfrm>
            <a:off x="304800" y="1295400"/>
            <a:ext cx="8534400" cy="4800600"/>
          </a:xfrm>
          <a:noFill/>
          <a:ln/>
        </p:spPr>
        <p:txBody>
          <a:bodyPr/>
          <a:lstStyle/>
          <a:p>
            <a:r>
              <a:rPr lang="en-US" b="1"/>
              <a:t>Collecting evidence</a:t>
            </a:r>
          </a:p>
          <a:p>
            <a:pPr lvl="1"/>
            <a:r>
              <a:rPr lang="en-US"/>
              <a:t>Interviews with personnel in area</a:t>
            </a:r>
          </a:p>
          <a:p>
            <a:pPr lvl="1"/>
            <a:r>
              <a:rPr lang="en-US"/>
              <a:t>Examination of documents related to area</a:t>
            </a:r>
          </a:p>
          <a:p>
            <a:pPr lvl="1"/>
            <a:r>
              <a:rPr lang="en-US"/>
              <a:t>Observations of activities and conditions in area</a:t>
            </a:r>
          </a:p>
          <a:p>
            <a:pPr lvl="1"/>
            <a:endParaRPr lang="en-US"/>
          </a:p>
          <a:p>
            <a:r>
              <a:rPr lang="en-US" b="1"/>
              <a:t>Document audit observations</a:t>
            </a:r>
            <a:endParaRPr lang="en-US"/>
          </a:p>
          <a:p>
            <a:pPr lvl="1">
              <a:buClr>
                <a:srgbClr val="00279F"/>
              </a:buClr>
            </a:pPr>
            <a:r>
              <a:rPr lang="en-US" b="1" i="1">
                <a:solidFill>
                  <a:srgbClr val="FC0128"/>
                </a:solidFill>
              </a:rPr>
              <a:t>Document conformance</a:t>
            </a:r>
            <a:endParaRPr lang="en-US"/>
          </a:p>
          <a:p>
            <a:pPr lvl="1"/>
            <a:r>
              <a:rPr lang="en-US"/>
              <a:t>Document nonconformance, show objective evidence and reference the standard</a:t>
            </a:r>
          </a:p>
        </p:txBody>
      </p:sp>
    </p:spTree>
  </p:cSld>
  <p:clrMapOvr>
    <a:masterClrMapping/>
  </p:clrMapOvr>
  <p:transition xmlns:p14="http://schemas.microsoft.com/office/powerpoint/2010/main"/>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Rectangle 4"/>
          <p:cNvSpPr>
            <a:spLocks noGrp="1" noChangeArrowheads="1"/>
          </p:cNvSpPr>
          <p:nvPr>
            <p:ph type="title"/>
          </p:nvPr>
        </p:nvSpPr>
        <p:spPr/>
        <p:txBody>
          <a:bodyPr/>
          <a:lstStyle/>
          <a:p>
            <a:r>
              <a:rPr lang="en-US"/>
              <a:t>Recording Nonconformances</a:t>
            </a:r>
          </a:p>
        </p:txBody>
      </p:sp>
      <p:sp>
        <p:nvSpPr>
          <p:cNvPr id="89093" name="Rectangle 5"/>
          <p:cNvSpPr>
            <a:spLocks noGrp="1" noChangeArrowheads="1"/>
          </p:cNvSpPr>
          <p:nvPr>
            <p:ph type="body" idx="1"/>
          </p:nvPr>
        </p:nvSpPr>
        <p:spPr/>
        <p:txBody>
          <a:bodyPr/>
          <a:lstStyle/>
          <a:p>
            <a:pPr>
              <a:lnSpc>
                <a:spcPct val="90000"/>
              </a:lnSpc>
              <a:spcAft>
                <a:spcPct val="20000"/>
              </a:spcAft>
            </a:pPr>
            <a:r>
              <a:rPr lang="en-US" sz="2400"/>
              <a:t>Exact observation of facts</a:t>
            </a:r>
          </a:p>
          <a:p>
            <a:pPr>
              <a:lnSpc>
                <a:spcPct val="90000"/>
              </a:lnSpc>
              <a:spcAft>
                <a:spcPct val="20000"/>
              </a:spcAft>
            </a:pPr>
            <a:r>
              <a:rPr lang="en-US" sz="2400"/>
              <a:t>Where it was found</a:t>
            </a:r>
          </a:p>
          <a:p>
            <a:pPr>
              <a:lnSpc>
                <a:spcPct val="90000"/>
              </a:lnSpc>
              <a:spcAft>
                <a:spcPct val="20000"/>
              </a:spcAft>
            </a:pPr>
            <a:r>
              <a:rPr lang="en-US" sz="2400"/>
              <a:t>Why a nonconformance - cite the specific requirement</a:t>
            </a:r>
          </a:p>
          <a:p>
            <a:pPr>
              <a:lnSpc>
                <a:spcPct val="90000"/>
              </a:lnSpc>
              <a:spcAft>
                <a:spcPct val="20000"/>
              </a:spcAft>
            </a:pPr>
            <a:r>
              <a:rPr lang="en-US" sz="2400"/>
              <a:t>Who was there</a:t>
            </a:r>
          </a:p>
          <a:p>
            <a:pPr>
              <a:lnSpc>
                <a:spcPct val="90000"/>
              </a:lnSpc>
              <a:spcAft>
                <a:spcPct val="20000"/>
              </a:spcAft>
            </a:pPr>
            <a:r>
              <a:rPr lang="en-US" sz="2400"/>
              <a:t>Use local terminology</a:t>
            </a:r>
          </a:p>
          <a:p>
            <a:pPr>
              <a:lnSpc>
                <a:spcPct val="90000"/>
              </a:lnSpc>
              <a:spcAft>
                <a:spcPct val="20000"/>
              </a:spcAft>
            </a:pPr>
            <a:r>
              <a:rPr lang="en-US" sz="2400"/>
              <a:t>Make it retrievable</a:t>
            </a:r>
          </a:p>
          <a:p>
            <a:pPr>
              <a:lnSpc>
                <a:spcPct val="90000"/>
              </a:lnSpc>
              <a:spcAft>
                <a:spcPct val="20000"/>
              </a:spcAft>
            </a:pPr>
            <a:r>
              <a:rPr lang="en-US" sz="2400"/>
              <a:t>Make it helpful</a:t>
            </a:r>
          </a:p>
        </p:txBody>
      </p:sp>
    </p:spTree>
  </p:cSld>
  <p:clrMapOvr>
    <a:masterClrMapping/>
  </p:clrMapOvr>
  <p:transition xmlns:p14="http://schemas.microsoft.com/office/powerpoint/2010/main"/>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2" name="Rectangle 4"/>
          <p:cNvSpPr>
            <a:spLocks noGrp="1" noChangeArrowheads="1"/>
          </p:cNvSpPr>
          <p:nvPr>
            <p:ph type="title"/>
          </p:nvPr>
        </p:nvSpPr>
        <p:spPr/>
        <p:txBody>
          <a:bodyPr/>
          <a:lstStyle/>
          <a:p>
            <a:r>
              <a:rPr lang="en-US" sz="4000"/>
              <a:t>Nonconformance Exists Because</a:t>
            </a:r>
          </a:p>
        </p:txBody>
      </p:sp>
      <p:sp>
        <p:nvSpPr>
          <p:cNvPr id="37893" name="Rectangle 5"/>
          <p:cNvSpPr>
            <a:spLocks noGrp="1" noChangeArrowheads="1"/>
          </p:cNvSpPr>
          <p:nvPr>
            <p:ph type="body" idx="1"/>
          </p:nvPr>
        </p:nvSpPr>
        <p:spPr/>
        <p:txBody>
          <a:bodyPr/>
          <a:lstStyle/>
          <a:p>
            <a:pPr>
              <a:spcAft>
                <a:spcPct val="25000"/>
              </a:spcAft>
            </a:pPr>
            <a:r>
              <a:rPr lang="en-US" sz="2400"/>
              <a:t>The System Does Not Comply With the Standard, Procedure or Other Requirement(s)</a:t>
            </a:r>
          </a:p>
          <a:p>
            <a:pPr>
              <a:spcAft>
                <a:spcPct val="25000"/>
              </a:spcAft>
            </a:pPr>
            <a:endParaRPr lang="en-US" sz="2400"/>
          </a:p>
          <a:p>
            <a:pPr>
              <a:spcAft>
                <a:spcPct val="25000"/>
              </a:spcAft>
            </a:pPr>
            <a:r>
              <a:rPr lang="en-US" sz="2400"/>
              <a:t>Performance Does Not Comply With the System</a:t>
            </a:r>
          </a:p>
          <a:p>
            <a:pPr>
              <a:spcAft>
                <a:spcPct val="25000"/>
              </a:spcAft>
            </a:pPr>
            <a:endParaRPr lang="en-US" sz="2400"/>
          </a:p>
          <a:p>
            <a:pPr>
              <a:spcAft>
                <a:spcPct val="25000"/>
              </a:spcAft>
            </a:pPr>
            <a:r>
              <a:rPr lang="en-US" sz="2400"/>
              <a:t>Performance Is Not Effective</a:t>
            </a:r>
          </a:p>
        </p:txBody>
      </p:sp>
    </p:spTree>
  </p:cSld>
  <p:clrMapOvr>
    <a:masterClrMapping/>
  </p:clrMapOvr>
  <p:transition xmlns:p14="http://schemas.microsoft.com/office/powerpoint/2010/main"/>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0" name="Rectangle 4"/>
          <p:cNvSpPr>
            <a:spLocks noGrp="1" noChangeArrowheads="1"/>
          </p:cNvSpPr>
          <p:nvPr>
            <p:ph type="title"/>
          </p:nvPr>
        </p:nvSpPr>
        <p:spPr>
          <a:xfrm>
            <a:off x="685800" y="228600"/>
            <a:ext cx="8212138" cy="914400"/>
          </a:xfrm>
        </p:spPr>
        <p:txBody>
          <a:bodyPr/>
          <a:lstStyle/>
          <a:p>
            <a:r>
              <a:rPr lang="ja-JP" altLang="en-US" sz="3200" dirty="0">
                <a:latin typeface="Arial"/>
              </a:rPr>
              <a:t>‘</a:t>
            </a:r>
            <a:r>
              <a:rPr lang="en-US" sz="3200" dirty="0"/>
              <a:t>Standard</a:t>
            </a:r>
            <a:r>
              <a:rPr lang="ja-JP" altLang="en-US" sz="3200" dirty="0">
                <a:latin typeface="Arial"/>
              </a:rPr>
              <a:t>’</a:t>
            </a:r>
            <a:r>
              <a:rPr lang="en-US" sz="3200" dirty="0"/>
              <a:t> Nonconformance Categories</a:t>
            </a:r>
          </a:p>
        </p:txBody>
      </p:sp>
      <p:sp>
        <p:nvSpPr>
          <p:cNvPr id="86021" name="Rectangle 5"/>
          <p:cNvSpPr>
            <a:spLocks noGrp="1" noChangeArrowheads="1"/>
          </p:cNvSpPr>
          <p:nvPr>
            <p:ph type="body" idx="1"/>
          </p:nvPr>
        </p:nvSpPr>
        <p:spPr>
          <a:xfrm>
            <a:off x="685800" y="914400"/>
            <a:ext cx="7772400" cy="5029200"/>
          </a:xfrm>
        </p:spPr>
        <p:txBody>
          <a:bodyPr/>
          <a:lstStyle/>
          <a:p>
            <a:pPr>
              <a:spcBef>
                <a:spcPct val="50000"/>
              </a:spcBef>
            </a:pPr>
            <a:r>
              <a:rPr lang="en-US" sz="1600" dirty="0"/>
              <a:t>Major</a:t>
            </a:r>
          </a:p>
          <a:p>
            <a:pPr lvl="1">
              <a:spcBef>
                <a:spcPct val="50000"/>
              </a:spcBef>
            </a:pPr>
            <a:r>
              <a:rPr lang="en-US" sz="1600" dirty="0"/>
              <a:t>Portion of the standard not addressed</a:t>
            </a:r>
          </a:p>
          <a:p>
            <a:pPr lvl="1">
              <a:spcBef>
                <a:spcPct val="50000"/>
              </a:spcBef>
            </a:pPr>
            <a:r>
              <a:rPr lang="en-US" sz="1600" dirty="0"/>
              <a:t>May lead to shipment of nonconforming product</a:t>
            </a:r>
          </a:p>
          <a:p>
            <a:pPr lvl="1">
              <a:spcBef>
                <a:spcPct val="50000"/>
              </a:spcBef>
            </a:pPr>
            <a:r>
              <a:rPr lang="en-US" sz="1600" dirty="0"/>
              <a:t>Not isolated, consistently found such as a procedure consistently not being followed</a:t>
            </a:r>
          </a:p>
          <a:p>
            <a:pPr>
              <a:spcBef>
                <a:spcPct val="50000"/>
              </a:spcBef>
            </a:pPr>
            <a:r>
              <a:rPr lang="en-US" sz="1600" dirty="0"/>
              <a:t>Minor</a:t>
            </a:r>
          </a:p>
          <a:p>
            <a:pPr lvl="1">
              <a:spcBef>
                <a:spcPct val="50000"/>
              </a:spcBef>
            </a:pPr>
            <a:r>
              <a:rPr lang="ja-JP" altLang="en-US" sz="1600" dirty="0">
                <a:latin typeface="Arial"/>
              </a:rPr>
              <a:t>‘</a:t>
            </a:r>
            <a:r>
              <a:rPr lang="en-US" sz="1600" dirty="0"/>
              <a:t>Significant</a:t>
            </a:r>
            <a:r>
              <a:rPr lang="ja-JP" altLang="en-US" sz="1600" dirty="0">
                <a:latin typeface="Arial"/>
              </a:rPr>
              <a:t>’</a:t>
            </a:r>
            <a:r>
              <a:rPr lang="en-US" sz="1600" dirty="0"/>
              <a:t> number of minor </a:t>
            </a:r>
            <a:r>
              <a:rPr lang="en-US" sz="1600" dirty="0" err="1"/>
              <a:t>nonconformances</a:t>
            </a:r>
            <a:r>
              <a:rPr lang="en-US" sz="1600" dirty="0"/>
              <a:t> indicating system weakness</a:t>
            </a:r>
          </a:p>
          <a:p>
            <a:pPr lvl="1">
              <a:spcBef>
                <a:spcPct val="50000"/>
              </a:spcBef>
            </a:pPr>
            <a:r>
              <a:rPr lang="en-US" sz="1600" dirty="0"/>
              <a:t>3 to 5 Minors in one element or procedure *MAY* make a Major - but - this is a rule of thumb for companies under 150 folks. Larger companies will typically have more minors than smaller companies. So - this is somewhat subjective.</a:t>
            </a:r>
          </a:p>
          <a:p>
            <a:pPr>
              <a:spcBef>
                <a:spcPct val="50000"/>
              </a:spcBef>
            </a:pPr>
            <a:r>
              <a:rPr lang="en-US" sz="1600" dirty="0"/>
              <a:t>Finding</a:t>
            </a:r>
          </a:p>
          <a:p>
            <a:pPr lvl="1">
              <a:spcBef>
                <a:spcPct val="50000"/>
              </a:spcBef>
            </a:pPr>
            <a:r>
              <a:rPr lang="en-US" sz="1600" dirty="0"/>
              <a:t>Very minor problem; isolated incident</a:t>
            </a:r>
          </a:p>
          <a:p>
            <a:pPr lvl="1">
              <a:spcBef>
                <a:spcPct val="50000"/>
              </a:spcBef>
            </a:pPr>
            <a:r>
              <a:rPr lang="en-US" sz="1600" dirty="0"/>
              <a:t>Needs to be addressed</a:t>
            </a:r>
          </a:p>
          <a:p>
            <a:pPr>
              <a:spcBef>
                <a:spcPct val="50000"/>
              </a:spcBef>
            </a:pPr>
            <a:r>
              <a:rPr lang="en-US" sz="1600" dirty="0"/>
              <a:t>Observation</a:t>
            </a:r>
          </a:p>
          <a:p>
            <a:pPr lvl="1">
              <a:spcBef>
                <a:spcPct val="50000"/>
              </a:spcBef>
            </a:pPr>
            <a:r>
              <a:rPr lang="en-US" sz="1600" dirty="0"/>
              <a:t>Opportunity for improvement</a:t>
            </a:r>
          </a:p>
        </p:txBody>
      </p:sp>
    </p:spTree>
  </p:cSld>
  <p:clrMapOvr>
    <a:masterClrMapping/>
  </p:clrMapOvr>
  <p:transition xmlns:p14="http://schemas.microsoft.com/office/powerpoint/2010/main"/>
</p:sld>
</file>

<file path=ppt/slides/slide18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711200" y="292100"/>
            <a:ext cx="7772400" cy="1143000"/>
          </a:xfrm>
          <a:noFill/>
          <a:ln/>
        </p:spPr>
        <p:txBody>
          <a:bodyPr/>
          <a:lstStyle/>
          <a:p>
            <a:r>
              <a:rPr lang="en-US"/>
              <a:t>Establish The Facts</a:t>
            </a:r>
          </a:p>
        </p:txBody>
      </p:sp>
      <p:sp>
        <p:nvSpPr>
          <p:cNvPr id="38915" name="Rectangle 3"/>
          <p:cNvSpPr>
            <a:spLocks noGrp="1" noChangeArrowheads="1"/>
          </p:cNvSpPr>
          <p:nvPr>
            <p:ph type="body" idx="1"/>
          </p:nvPr>
        </p:nvSpPr>
        <p:spPr>
          <a:xfrm>
            <a:off x="685800" y="1765300"/>
            <a:ext cx="7772400" cy="4114800"/>
          </a:xfrm>
          <a:noFill/>
          <a:ln/>
        </p:spPr>
        <p:txBody>
          <a:bodyPr/>
          <a:lstStyle/>
          <a:p>
            <a:pPr>
              <a:spcAft>
                <a:spcPct val="25000"/>
              </a:spcAft>
            </a:pPr>
            <a:r>
              <a:rPr lang="en-US" sz="2400"/>
              <a:t>Get Help From the Auditee or Others</a:t>
            </a:r>
          </a:p>
          <a:p>
            <a:pPr>
              <a:spcAft>
                <a:spcPct val="25000"/>
              </a:spcAft>
            </a:pPr>
            <a:r>
              <a:rPr lang="en-US" sz="2400"/>
              <a:t>Discuss the Concern or Problem</a:t>
            </a:r>
          </a:p>
          <a:p>
            <a:pPr>
              <a:spcAft>
                <a:spcPct val="25000"/>
              </a:spcAft>
            </a:pPr>
            <a:r>
              <a:rPr lang="en-US" sz="2400"/>
              <a:t>Collect All of the Evidence Available</a:t>
            </a:r>
          </a:p>
          <a:p>
            <a:pPr lvl="1">
              <a:spcAft>
                <a:spcPct val="25000"/>
              </a:spcAft>
              <a:buFontTx/>
              <a:buNone/>
            </a:pPr>
            <a:r>
              <a:rPr lang="en-US" sz="2000">
                <a:solidFill>
                  <a:srgbClr val="00279F"/>
                </a:solidFill>
              </a:rPr>
              <a:t>What Did You Observe?</a:t>
            </a:r>
          </a:p>
          <a:p>
            <a:pPr lvl="1">
              <a:spcAft>
                <a:spcPct val="25000"/>
              </a:spcAft>
              <a:buFontTx/>
              <a:buNone/>
            </a:pPr>
            <a:r>
              <a:rPr lang="en-US" sz="2000">
                <a:solidFill>
                  <a:srgbClr val="00279F"/>
                </a:solidFill>
              </a:rPr>
              <a:t>Why Does It Not Conform?</a:t>
            </a:r>
          </a:p>
          <a:p>
            <a:pPr lvl="1">
              <a:spcAft>
                <a:spcPct val="25000"/>
              </a:spcAft>
              <a:buFontTx/>
              <a:buNone/>
            </a:pPr>
            <a:r>
              <a:rPr lang="en-US" sz="2000">
                <a:solidFill>
                  <a:srgbClr val="00279F"/>
                </a:solidFill>
              </a:rPr>
              <a:t>Who or What Is It?</a:t>
            </a:r>
          </a:p>
          <a:p>
            <a:pPr lvl="1">
              <a:spcAft>
                <a:spcPct val="25000"/>
              </a:spcAft>
              <a:buFontTx/>
              <a:buNone/>
            </a:pPr>
            <a:r>
              <a:rPr lang="en-US" sz="2000">
                <a:solidFill>
                  <a:srgbClr val="00279F"/>
                </a:solidFill>
              </a:rPr>
              <a:t>Where Is It?</a:t>
            </a:r>
            <a:endParaRPr lang="en-US" sz="2000"/>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8915">
                                            <p:txEl>
                                              <p:pRg st="0" end="0"/>
                                            </p:txEl>
                                          </p:spTgt>
                                        </p:tgtEl>
                                        <p:attrNameLst>
                                          <p:attrName>style.visibility</p:attrName>
                                        </p:attrNameLst>
                                      </p:cBhvr>
                                      <p:to>
                                        <p:strVal val="visible"/>
                                      </p:to>
                                    </p:set>
                                    <p:anim calcmode="lin" valueType="num">
                                      <p:cBhvr additive="base">
                                        <p:cTn id="7" dur="500" fill="hold"/>
                                        <p:tgtEl>
                                          <p:spTgt spid="3891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8915">
                                            <p:txEl>
                                              <p:pRg st="0" end="0"/>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Whoosh"/>
                                        </p:tgtEl>
                                      </p:cMediaNode>
                                    </p:audio>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8915">
                                            <p:txEl>
                                              <p:pRg st="1" end="1"/>
                                            </p:txEl>
                                          </p:spTgt>
                                        </p:tgtEl>
                                        <p:attrNameLst>
                                          <p:attrName>style.visibility</p:attrName>
                                        </p:attrNameLst>
                                      </p:cBhvr>
                                      <p:to>
                                        <p:strVal val="visible"/>
                                      </p:to>
                                    </p:set>
                                    <p:anim calcmode="lin" valueType="num">
                                      <p:cBhvr additive="base">
                                        <p:cTn id="13" dur="500" fill="hold"/>
                                        <p:tgtEl>
                                          <p:spTgt spid="38915">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8915">
                                            <p:txEl>
                                              <p:pRg st="1" end="1"/>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1"/>
                                            </p:cond>
                                          </p:stCondLst>
                                          <p:endCondLst>
                                            <p:cond evt="onStopAudio" delay="0">
                                              <p:tgtEl>
                                                <p:sldTgt/>
                                              </p:tgtEl>
                                            </p:cond>
                                          </p:endCondLst>
                                        </p:cTn>
                                        <p:tgtEl>
                                          <p:sndTgt r:embed="rId3" name="Whoosh"/>
                                        </p:tgtEl>
                                      </p:cMediaNode>
                                    </p:audio>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8915">
                                            <p:txEl>
                                              <p:pRg st="2" end="2"/>
                                            </p:txEl>
                                          </p:spTgt>
                                        </p:tgtEl>
                                        <p:attrNameLst>
                                          <p:attrName>style.visibility</p:attrName>
                                        </p:attrNameLst>
                                      </p:cBhvr>
                                      <p:to>
                                        <p:strVal val="visible"/>
                                      </p:to>
                                    </p:set>
                                    <p:anim calcmode="lin" valueType="num">
                                      <p:cBhvr additive="base">
                                        <p:cTn id="19" dur="500" fill="hold"/>
                                        <p:tgtEl>
                                          <p:spTgt spid="38915">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8915">
                                            <p:txEl>
                                              <p:pRg st="2" end="2"/>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17"/>
                                            </p:cond>
                                          </p:stCondLst>
                                          <p:endCondLst>
                                            <p:cond evt="onStopAudio" delay="0">
                                              <p:tgtEl>
                                                <p:sldTgt/>
                                              </p:tgtEl>
                                            </p:cond>
                                          </p:endCondLst>
                                        </p:cTn>
                                        <p:tgtEl>
                                          <p:sndTgt r:embed="rId3" name="Whoosh"/>
                                        </p:tgtEl>
                                      </p:cMediaNode>
                                    </p:audio>
                                  </p:subTnLst>
                                </p:cTn>
                              </p:par>
                              <p:par>
                                <p:cTn id="21" presetID="2" presetClass="entr" presetSubtype="8" fill="hold" grpId="0" nodeType="withEffect">
                                  <p:stCondLst>
                                    <p:cond delay="0"/>
                                  </p:stCondLst>
                                  <p:childTnLst>
                                    <p:set>
                                      <p:cBhvr>
                                        <p:cTn id="22" dur="1" fill="hold">
                                          <p:stCondLst>
                                            <p:cond delay="0"/>
                                          </p:stCondLst>
                                        </p:cTn>
                                        <p:tgtEl>
                                          <p:spTgt spid="38915">
                                            <p:txEl>
                                              <p:pRg st="3" end="3"/>
                                            </p:txEl>
                                          </p:spTgt>
                                        </p:tgtEl>
                                        <p:attrNameLst>
                                          <p:attrName>style.visibility</p:attrName>
                                        </p:attrNameLst>
                                      </p:cBhvr>
                                      <p:to>
                                        <p:strVal val="visible"/>
                                      </p:to>
                                    </p:set>
                                    <p:anim calcmode="lin" valueType="num">
                                      <p:cBhvr additive="base">
                                        <p:cTn id="23" dur="500" fill="hold"/>
                                        <p:tgtEl>
                                          <p:spTgt spid="38915">
                                            <p:txEl>
                                              <p:pRg st="3" end="3"/>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38915">
                                            <p:txEl>
                                              <p:pRg st="3" end="3"/>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1"/>
                                            </p:cond>
                                          </p:stCondLst>
                                          <p:endCondLst>
                                            <p:cond evt="onStopAudio" delay="0">
                                              <p:tgtEl>
                                                <p:sldTgt/>
                                              </p:tgtEl>
                                            </p:cond>
                                          </p:endCondLst>
                                        </p:cTn>
                                        <p:tgtEl>
                                          <p:sndTgt r:embed="rId3" name="Whoosh"/>
                                        </p:tgtEl>
                                      </p:cMediaNode>
                                    </p:audio>
                                  </p:subTnLst>
                                </p:cTn>
                              </p:par>
                              <p:par>
                                <p:cTn id="25" presetID="2" presetClass="entr" presetSubtype="8" fill="hold" grpId="0" nodeType="withEffect">
                                  <p:stCondLst>
                                    <p:cond delay="0"/>
                                  </p:stCondLst>
                                  <p:childTnLst>
                                    <p:set>
                                      <p:cBhvr>
                                        <p:cTn id="26" dur="1" fill="hold">
                                          <p:stCondLst>
                                            <p:cond delay="0"/>
                                          </p:stCondLst>
                                        </p:cTn>
                                        <p:tgtEl>
                                          <p:spTgt spid="38915">
                                            <p:txEl>
                                              <p:pRg st="4" end="4"/>
                                            </p:txEl>
                                          </p:spTgt>
                                        </p:tgtEl>
                                        <p:attrNameLst>
                                          <p:attrName>style.visibility</p:attrName>
                                        </p:attrNameLst>
                                      </p:cBhvr>
                                      <p:to>
                                        <p:strVal val="visible"/>
                                      </p:to>
                                    </p:set>
                                    <p:anim calcmode="lin" valueType="num">
                                      <p:cBhvr additive="base">
                                        <p:cTn id="27" dur="500" fill="hold"/>
                                        <p:tgtEl>
                                          <p:spTgt spid="38915">
                                            <p:txEl>
                                              <p:pRg st="4" end="4"/>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38915">
                                            <p:txEl>
                                              <p:pRg st="4" end="4"/>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5"/>
                                            </p:cond>
                                          </p:stCondLst>
                                          <p:endCondLst>
                                            <p:cond evt="onStopAudio" delay="0">
                                              <p:tgtEl>
                                                <p:sldTgt/>
                                              </p:tgtEl>
                                            </p:cond>
                                          </p:endCondLst>
                                        </p:cTn>
                                        <p:tgtEl>
                                          <p:sndTgt r:embed="rId3" name="Whoosh"/>
                                        </p:tgtEl>
                                      </p:cMediaNode>
                                    </p:audio>
                                  </p:subTnLst>
                                </p:cTn>
                              </p:par>
                              <p:par>
                                <p:cTn id="29" presetID="2" presetClass="entr" presetSubtype="8" fill="hold" grpId="0" nodeType="withEffect">
                                  <p:stCondLst>
                                    <p:cond delay="0"/>
                                  </p:stCondLst>
                                  <p:childTnLst>
                                    <p:set>
                                      <p:cBhvr>
                                        <p:cTn id="30" dur="1" fill="hold">
                                          <p:stCondLst>
                                            <p:cond delay="0"/>
                                          </p:stCondLst>
                                        </p:cTn>
                                        <p:tgtEl>
                                          <p:spTgt spid="38915">
                                            <p:txEl>
                                              <p:pRg st="5" end="5"/>
                                            </p:txEl>
                                          </p:spTgt>
                                        </p:tgtEl>
                                        <p:attrNameLst>
                                          <p:attrName>style.visibility</p:attrName>
                                        </p:attrNameLst>
                                      </p:cBhvr>
                                      <p:to>
                                        <p:strVal val="visible"/>
                                      </p:to>
                                    </p:set>
                                    <p:anim calcmode="lin" valueType="num">
                                      <p:cBhvr additive="base">
                                        <p:cTn id="31" dur="500" fill="hold"/>
                                        <p:tgtEl>
                                          <p:spTgt spid="38915">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8915">
                                            <p:txEl>
                                              <p:pRg st="5" end="5"/>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29"/>
                                            </p:cond>
                                          </p:stCondLst>
                                          <p:endCondLst>
                                            <p:cond evt="onStopAudio" delay="0">
                                              <p:tgtEl>
                                                <p:sldTgt/>
                                              </p:tgtEl>
                                            </p:cond>
                                          </p:endCondLst>
                                        </p:cTn>
                                        <p:tgtEl>
                                          <p:sndTgt r:embed="rId3" name="Whoosh"/>
                                        </p:tgtEl>
                                      </p:cMediaNode>
                                    </p:audio>
                                  </p:subTnLst>
                                </p:cTn>
                              </p:par>
                              <p:par>
                                <p:cTn id="33" presetID="2" presetClass="entr" presetSubtype="8" fill="hold" grpId="0" nodeType="withEffect">
                                  <p:stCondLst>
                                    <p:cond delay="0"/>
                                  </p:stCondLst>
                                  <p:childTnLst>
                                    <p:set>
                                      <p:cBhvr>
                                        <p:cTn id="34" dur="1" fill="hold">
                                          <p:stCondLst>
                                            <p:cond delay="0"/>
                                          </p:stCondLst>
                                        </p:cTn>
                                        <p:tgtEl>
                                          <p:spTgt spid="38915">
                                            <p:txEl>
                                              <p:pRg st="6" end="6"/>
                                            </p:txEl>
                                          </p:spTgt>
                                        </p:tgtEl>
                                        <p:attrNameLst>
                                          <p:attrName>style.visibility</p:attrName>
                                        </p:attrNameLst>
                                      </p:cBhvr>
                                      <p:to>
                                        <p:strVal val="visible"/>
                                      </p:to>
                                    </p:set>
                                    <p:anim calcmode="lin" valueType="num">
                                      <p:cBhvr additive="base">
                                        <p:cTn id="35" dur="500" fill="hold"/>
                                        <p:tgtEl>
                                          <p:spTgt spid="38915">
                                            <p:txEl>
                                              <p:pRg st="6" end="6"/>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38915">
                                            <p:txEl>
                                              <p:pRg st="6" end="6"/>
                                            </p:txEl>
                                          </p:spTgt>
                                        </p:tgtEl>
                                        <p:attrNameLst>
                                          <p:attrName>ppt_y</p:attrName>
                                        </p:attrNameLst>
                                      </p:cBhvr>
                                      <p:tavLst>
                                        <p:tav tm="0">
                                          <p:val>
                                            <p:strVal val="#ppt_y"/>
                                          </p:val>
                                        </p:tav>
                                        <p:tav tm="100000">
                                          <p:val>
                                            <p:strVal val="#ppt_y"/>
                                          </p:val>
                                        </p:tav>
                                      </p:tavLst>
                                    </p:anim>
                                  </p:childTnLst>
                                  <p:subTnLst>
                                    <p:audio>
                                      <p:cMediaNode>
                                        <p:cTn display="0" masterRel="sameClick">
                                          <p:stCondLst>
                                            <p:cond evt="begin" delay="0">
                                              <p:tn val="33"/>
                                            </p:cond>
                                          </p:stCondLst>
                                          <p:endCondLst>
                                            <p:cond evt="onStopAudio" delay="0">
                                              <p:tgtEl>
                                                <p:sldTgt/>
                                              </p:tgtEl>
                                            </p:cond>
                                          </p:endCondLst>
                                        </p:cTn>
                                        <p:tgtEl>
                                          <p:sndTgt r:embed="rId3" name="Whoosh"/>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5" grpId="0" build="p" autoUpdateAnimBg="0"/>
    </p:bldLst>
  </p:timing>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40" name="Rectangle 4"/>
          <p:cNvSpPr>
            <a:spLocks noGrp="1" noChangeArrowheads="1"/>
          </p:cNvSpPr>
          <p:nvPr>
            <p:ph type="title"/>
          </p:nvPr>
        </p:nvSpPr>
        <p:spPr/>
        <p:txBody>
          <a:bodyPr/>
          <a:lstStyle/>
          <a:p>
            <a:r>
              <a:rPr lang="en-US"/>
              <a:t>Facts About Facts</a:t>
            </a:r>
          </a:p>
        </p:txBody>
      </p:sp>
      <p:sp>
        <p:nvSpPr>
          <p:cNvPr id="39941" name="Rectangle 5"/>
          <p:cNvSpPr>
            <a:spLocks noGrp="1" noChangeArrowheads="1"/>
          </p:cNvSpPr>
          <p:nvPr>
            <p:ph type="body" idx="1"/>
          </p:nvPr>
        </p:nvSpPr>
        <p:spPr/>
        <p:txBody>
          <a:bodyPr/>
          <a:lstStyle/>
          <a:p>
            <a:pPr>
              <a:spcAft>
                <a:spcPct val="20000"/>
              </a:spcAft>
            </a:pPr>
            <a:r>
              <a:rPr lang="en-US" sz="2400"/>
              <a:t>Use Easily Understood Wording</a:t>
            </a:r>
          </a:p>
          <a:p>
            <a:pPr>
              <a:spcAft>
                <a:spcPct val="20000"/>
              </a:spcAft>
            </a:pPr>
            <a:r>
              <a:rPr lang="en-US" sz="2400"/>
              <a:t>Be Able To Retrieve the Fact(s)</a:t>
            </a:r>
          </a:p>
          <a:p>
            <a:pPr>
              <a:spcAft>
                <a:spcPct val="20000"/>
              </a:spcAft>
            </a:pPr>
            <a:r>
              <a:rPr lang="en-US" sz="2400"/>
              <a:t>Make It Constructive and Helpful</a:t>
            </a:r>
          </a:p>
          <a:p>
            <a:pPr>
              <a:spcAft>
                <a:spcPct val="20000"/>
              </a:spcAft>
            </a:pPr>
            <a:r>
              <a:rPr lang="en-US" sz="2400"/>
              <a:t>Make It Concise and To the Point</a:t>
            </a:r>
          </a:p>
          <a:p>
            <a:pPr>
              <a:spcAft>
                <a:spcPct val="20000"/>
              </a:spcAft>
            </a:pPr>
            <a:r>
              <a:rPr lang="en-US" sz="2400"/>
              <a:t>Be Sure It Is True and Relevant</a:t>
            </a:r>
          </a:p>
          <a:p>
            <a:pPr>
              <a:spcAft>
                <a:spcPct val="20000"/>
              </a:spcAft>
            </a:pPr>
            <a:r>
              <a:rPr lang="en-US" sz="2400"/>
              <a:t>No Surprises or Blind-Side Attacks</a:t>
            </a:r>
          </a:p>
          <a:p>
            <a:pPr>
              <a:spcAft>
                <a:spcPct val="20000"/>
              </a:spcAft>
            </a:pPr>
            <a:r>
              <a:rPr lang="en-US" sz="2400"/>
              <a:t>Make Sure Everyone Understands </a:t>
            </a:r>
          </a:p>
        </p:txBody>
      </p:sp>
    </p:spTree>
  </p:cSld>
  <p:clrMapOvr>
    <a:masterClrMapping/>
  </p:clrMapOvr>
  <p:transition xmlns:p14="http://schemas.microsoft.com/office/powerpoint/2010/main"/>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ChangeArrowheads="1"/>
          </p:cNvSpPr>
          <p:nvPr>
            <p:ph type="title"/>
          </p:nvPr>
        </p:nvSpPr>
        <p:spPr>
          <a:noFill/>
          <a:ln/>
        </p:spPr>
        <p:txBody>
          <a:bodyPr/>
          <a:lstStyle/>
          <a:p>
            <a:r>
              <a:rPr lang="en-US" sz="3600"/>
              <a:t>Things to Consider -- Is It Serious?</a:t>
            </a:r>
          </a:p>
        </p:txBody>
      </p:sp>
      <p:sp>
        <p:nvSpPr>
          <p:cNvPr id="40963" name="Rectangle 3"/>
          <p:cNvSpPr>
            <a:spLocks noGrp="1" noChangeArrowheads="1"/>
          </p:cNvSpPr>
          <p:nvPr>
            <p:ph type="body" idx="1"/>
          </p:nvPr>
        </p:nvSpPr>
        <p:spPr>
          <a:xfrm>
            <a:off x="685800" y="1676400"/>
            <a:ext cx="7772400" cy="3962400"/>
          </a:xfrm>
          <a:noFill/>
          <a:ln/>
        </p:spPr>
        <p:txBody>
          <a:bodyPr/>
          <a:lstStyle/>
          <a:p>
            <a:r>
              <a:rPr lang="en-US" sz="2400"/>
              <a:t>What Could Go Wrong In the System if the Nonconformance </a:t>
            </a:r>
            <a:r>
              <a:rPr lang="en-US" sz="2400" u="sng"/>
              <a:t>Is</a:t>
            </a:r>
            <a:r>
              <a:rPr lang="en-US" sz="2400"/>
              <a:t> </a:t>
            </a:r>
            <a:r>
              <a:rPr lang="en-US" sz="2400" u="sng">
                <a:solidFill>
                  <a:srgbClr val="FC0128"/>
                </a:solidFill>
              </a:rPr>
              <a:t>Not</a:t>
            </a:r>
            <a:r>
              <a:rPr lang="en-US" sz="2400"/>
              <a:t> Corrected?</a:t>
            </a:r>
          </a:p>
          <a:p>
            <a:pPr>
              <a:buFontTx/>
              <a:buNone/>
            </a:pPr>
            <a:endParaRPr lang="en-US" sz="2400"/>
          </a:p>
          <a:p>
            <a:r>
              <a:rPr lang="en-US" sz="2400"/>
              <a:t>What Is the Possibility or Likelihood of Such A Thing Going Wrong?</a:t>
            </a:r>
          </a:p>
          <a:p>
            <a:endParaRPr lang="en-US" sz="2400"/>
          </a:p>
          <a:p>
            <a:r>
              <a:rPr lang="en-US" sz="2400"/>
              <a:t>Is there a possibly non-conforming product could be shipped to a customer?</a:t>
            </a:r>
          </a:p>
        </p:txBody>
      </p:sp>
    </p:spTree>
  </p:cSld>
  <p:clrMapOvr>
    <a:masterClrMapping/>
  </p:clrMapOvr>
  <p:transition xmlns:p14="http://schemas.microsoft.com/office/powerpoint/2010/main"/>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Rectangle 4"/>
          <p:cNvSpPr>
            <a:spLocks noGrp="1" noChangeArrowheads="1"/>
          </p:cNvSpPr>
          <p:nvPr>
            <p:ph type="title"/>
          </p:nvPr>
        </p:nvSpPr>
        <p:spPr/>
        <p:txBody>
          <a:bodyPr/>
          <a:lstStyle/>
          <a:p>
            <a:r>
              <a:rPr lang="en-US"/>
              <a:t>Assessing Nonconformances</a:t>
            </a:r>
          </a:p>
        </p:txBody>
      </p:sp>
      <p:sp>
        <p:nvSpPr>
          <p:cNvPr id="84997" name="Rectangle 5"/>
          <p:cNvSpPr>
            <a:spLocks noGrp="1" noChangeArrowheads="1"/>
          </p:cNvSpPr>
          <p:nvPr>
            <p:ph type="body" idx="1"/>
          </p:nvPr>
        </p:nvSpPr>
        <p:spPr>
          <a:xfrm>
            <a:off x="762000" y="1295400"/>
            <a:ext cx="7772400" cy="4462463"/>
          </a:xfrm>
        </p:spPr>
        <p:txBody>
          <a:bodyPr/>
          <a:lstStyle/>
          <a:p>
            <a:pPr>
              <a:spcAft>
                <a:spcPct val="20000"/>
              </a:spcAft>
            </a:pPr>
            <a:r>
              <a:rPr lang="en-US" sz="2400"/>
              <a:t>Does what I have found represent a nonconformance?</a:t>
            </a:r>
          </a:p>
          <a:p>
            <a:pPr>
              <a:spcAft>
                <a:spcPct val="20000"/>
              </a:spcAft>
            </a:pPr>
            <a:r>
              <a:rPr lang="en-US" sz="2400"/>
              <a:t>Confidence in auditor</a:t>
            </a:r>
            <a:r>
              <a:rPr lang="ja-JP" altLang="en-US" sz="2400">
                <a:latin typeface="Arial"/>
              </a:rPr>
              <a:t>’</a:t>
            </a:r>
            <a:r>
              <a:rPr lang="en-US" sz="2400"/>
              <a:t>s judgement?</a:t>
            </a:r>
          </a:p>
          <a:p>
            <a:pPr>
              <a:spcAft>
                <a:spcPct val="20000"/>
              </a:spcAft>
            </a:pPr>
            <a:r>
              <a:rPr lang="en-US" sz="2400"/>
              <a:t>Sufficient facts?</a:t>
            </a:r>
          </a:p>
          <a:p>
            <a:pPr>
              <a:spcAft>
                <a:spcPct val="20000"/>
              </a:spcAft>
            </a:pPr>
            <a:r>
              <a:rPr lang="en-US" sz="2400"/>
              <a:t>Critical situation?</a:t>
            </a:r>
          </a:p>
          <a:p>
            <a:pPr>
              <a:spcAft>
                <a:spcPct val="20000"/>
              </a:spcAft>
            </a:pPr>
            <a:r>
              <a:rPr lang="en-US" sz="2400"/>
              <a:t>Isolated minor discrepancy?</a:t>
            </a:r>
          </a:p>
          <a:p>
            <a:pPr>
              <a:spcAft>
                <a:spcPct val="20000"/>
              </a:spcAft>
            </a:pPr>
            <a:r>
              <a:rPr lang="en-US" sz="2400"/>
              <a:t>Happening too frequently?</a:t>
            </a:r>
          </a:p>
          <a:p>
            <a:pPr>
              <a:spcAft>
                <a:spcPct val="20000"/>
              </a:spcAft>
            </a:pPr>
            <a:r>
              <a:rPr lang="en-US" sz="2400"/>
              <a:t>Too many nonconformances?</a:t>
            </a:r>
          </a:p>
          <a:p>
            <a:pPr>
              <a:spcAft>
                <a:spcPct val="20000"/>
              </a:spcAft>
            </a:pPr>
            <a:r>
              <a:rPr lang="en-US" sz="2400"/>
              <a:t>Formal corrective action versus immediate?</a:t>
            </a:r>
          </a:p>
        </p:txBody>
      </p:sp>
    </p:spTree>
  </p:cSld>
  <p:clrMapOvr>
    <a:masterClrMapping/>
  </p:clrMapOvr>
  <p:transition xmlns:p14="http://schemas.microsoft.com/office/powerpoint/2010/main"/>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ChangeArrowheads="1"/>
          </p:cNvSpPr>
          <p:nvPr>
            <p:ph type="title"/>
          </p:nvPr>
        </p:nvSpPr>
        <p:spPr>
          <a:xfrm>
            <a:off x="609600" y="152400"/>
            <a:ext cx="7772400" cy="838200"/>
          </a:xfrm>
          <a:noFill/>
          <a:ln/>
        </p:spPr>
        <p:txBody>
          <a:bodyPr/>
          <a:lstStyle/>
          <a:p>
            <a:r>
              <a:rPr lang="en-US" sz="3200"/>
              <a:t>Simple Nonconformance Report Form</a:t>
            </a:r>
          </a:p>
        </p:txBody>
      </p:sp>
      <p:pic>
        <p:nvPicPr>
          <p:cNvPr id="2" name="Picture 1"/>
          <p:cNvPicPr>
            <a:picLocks noChangeAspect="1"/>
          </p:cNvPicPr>
          <p:nvPr/>
        </p:nvPicPr>
        <p:blipFill>
          <a:blip r:embed="rId3"/>
          <a:stretch>
            <a:fillRect/>
          </a:stretch>
        </p:blipFill>
        <p:spPr>
          <a:xfrm>
            <a:off x="2362200" y="838201"/>
            <a:ext cx="4019525" cy="5562600"/>
          </a:xfrm>
          <a:prstGeom prst="rect">
            <a:avLst/>
          </a:prstGeom>
        </p:spPr>
      </p:pic>
    </p:spTree>
  </p:cSld>
  <p:clrMapOvr>
    <a:masterClrMapping/>
  </p:clrMapOvr>
  <p:transition xmlns:p14="http://schemas.microsoft.com/office/powerpoint/2010/main"/>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3042" name="Rectangle 2"/>
          <p:cNvSpPr>
            <a:spLocks noGrp="1" noChangeArrowheads="1"/>
          </p:cNvSpPr>
          <p:nvPr>
            <p:ph type="title"/>
          </p:nvPr>
        </p:nvSpPr>
        <p:spPr>
          <a:xfrm>
            <a:off x="668338" y="187325"/>
            <a:ext cx="7772400" cy="498475"/>
          </a:xfrm>
        </p:spPr>
        <p:txBody>
          <a:bodyPr/>
          <a:lstStyle/>
          <a:p>
            <a:r>
              <a:rPr lang="en-US"/>
              <a:t>Sample Audit Summary Sheet</a:t>
            </a:r>
          </a:p>
        </p:txBody>
      </p:sp>
      <p:graphicFrame>
        <p:nvGraphicFramePr>
          <p:cNvPr id="343043" name="Object 3"/>
          <p:cNvGraphicFramePr>
            <a:graphicFrameLocks noChangeAspect="1"/>
          </p:cNvGraphicFramePr>
          <p:nvPr/>
        </p:nvGraphicFramePr>
        <p:xfrm>
          <a:off x="457200" y="838200"/>
          <a:ext cx="8153400" cy="5492750"/>
        </p:xfrm>
        <a:graphic>
          <a:graphicData uri="http://schemas.openxmlformats.org/presentationml/2006/ole">
            <mc:AlternateContent xmlns:mc="http://schemas.openxmlformats.org/markup-compatibility/2006">
              <mc:Choice xmlns:v="urn:schemas-microsoft-com:vml" Requires="v">
                <p:oleObj spid="_x0000_s343176" name="Document" r:id="rId4" imgW="9116568" imgH="6141720" progId="Word.Document.8">
                  <p:embed/>
                </p:oleObj>
              </mc:Choice>
              <mc:Fallback>
                <p:oleObj name="Document" r:id="rId4" imgW="9116568" imgH="6141720" progId="Word.Documen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200" y="838200"/>
                        <a:ext cx="8153400" cy="5492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685800" y="304800"/>
            <a:ext cx="7772400" cy="914400"/>
          </a:xfrm>
          <a:noFill/>
          <a:ln/>
        </p:spPr>
        <p:txBody>
          <a:bodyPr/>
          <a:lstStyle/>
          <a:p>
            <a:r>
              <a:rPr lang="en-US" sz="6600" b="1"/>
              <a:t>Quality Audit</a:t>
            </a:r>
          </a:p>
        </p:txBody>
      </p:sp>
      <p:sp>
        <p:nvSpPr>
          <p:cNvPr id="64515" name="Rectangle 3"/>
          <p:cNvSpPr>
            <a:spLocks noGrp="1" noChangeArrowheads="1"/>
          </p:cNvSpPr>
          <p:nvPr>
            <p:ph type="body" idx="1"/>
          </p:nvPr>
        </p:nvSpPr>
        <p:spPr>
          <a:xfrm>
            <a:off x="533400" y="1524000"/>
            <a:ext cx="8229600" cy="2286000"/>
          </a:xfrm>
          <a:noFill/>
          <a:ln/>
        </p:spPr>
        <p:txBody>
          <a:bodyPr/>
          <a:lstStyle/>
          <a:p>
            <a:pPr algn="ctr">
              <a:lnSpc>
                <a:spcPct val="80000"/>
              </a:lnSpc>
              <a:buFontTx/>
              <a:buNone/>
            </a:pPr>
            <a:r>
              <a:rPr lang="en-US">
                <a:solidFill>
                  <a:srgbClr val="660066"/>
                </a:solidFill>
              </a:rPr>
              <a:t>One Definition</a:t>
            </a:r>
            <a:r>
              <a:rPr lang="en-US" sz="2000"/>
              <a:t> </a:t>
            </a:r>
          </a:p>
          <a:p>
            <a:pPr algn="ctr">
              <a:lnSpc>
                <a:spcPct val="80000"/>
              </a:lnSpc>
              <a:buFontTx/>
              <a:buNone/>
            </a:pPr>
            <a:endParaRPr lang="en-US" sz="2000"/>
          </a:p>
          <a:p>
            <a:pPr algn="ctr">
              <a:lnSpc>
                <a:spcPct val="80000"/>
              </a:lnSpc>
              <a:buFontTx/>
              <a:buNone/>
            </a:pPr>
            <a:r>
              <a:rPr lang="en-US" sz="2400"/>
              <a:t>A systematic and independent examination to determine whether quality activities and related results comply with planned arrangements and whether these arrangements are implemented effectively and are suitable to achieve the stated objectives</a:t>
            </a:r>
            <a:r>
              <a:rPr lang="en-US" sz="2000"/>
              <a:t>.</a:t>
            </a:r>
          </a:p>
          <a:p>
            <a:pPr algn="ctr">
              <a:lnSpc>
                <a:spcPct val="80000"/>
              </a:lnSpc>
              <a:buFontTx/>
              <a:buNone/>
            </a:pPr>
            <a:endParaRPr lang="en-US" sz="2000"/>
          </a:p>
          <a:p>
            <a:pPr algn="ctr">
              <a:lnSpc>
                <a:spcPct val="80000"/>
              </a:lnSpc>
              <a:buFontTx/>
              <a:buNone/>
            </a:pPr>
            <a:endParaRPr lang="en-US" sz="2000"/>
          </a:p>
        </p:txBody>
      </p:sp>
      <p:graphicFrame>
        <p:nvGraphicFramePr>
          <p:cNvPr id="64516" name="Object 4"/>
          <p:cNvGraphicFramePr>
            <a:graphicFrameLocks/>
          </p:cNvGraphicFramePr>
          <p:nvPr/>
        </p:nvGraphicFramePr>
        <p:xfrm>
          <a:off x="611188" y="3886200"/>
          <a:ext cx="2581275" cy="2590800"/>
        </p:xfrm>
        <a:graphic>
          <a:graphicData uri="http://schemas.openxmlformats.org/presentationml/2006/ole">
            <mc:AlternateContent xmlns:mc="http://schemas.openxmlformats.org/markup-compatibility/2006">
              <mc:Choice xmlns:v="urn:schemas-microsoft-com:vml" Requires="v">
                <p:oleObj spid="_x0000_s64771" name="Microsoft ClipArt Gallery" r:id="rId4" imgW="4822825" imgH="4837113" progId="MS_ClipArt_Gallery">
                  <p:embed/>
                </p:oleObj>
              </mc:Choice>
              <mc:Fallback>
                <p:oleObj name="Microsoft ClipArt Gallery" r:id="rId4" imgW="4822825" imgH="483711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11188" y="3886200"/>
                        <a:ext cx="2581275" cy="2590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4517" name="Object 5"/>
          <p:cNvGraphicFramePr>
            <a:graphicFrameLocks/>
          </p:cNvGraphicFramePr>
          <p:nvPr/>
        </p:nvGraphicFramePr>
        <p:xfrm>
          <a:off x="6423025" y="4191000"/>
          <a:ext cx="2451100" cy="2152650"/>
        </p:xfrm>
        <a:graphic>
          <a:graphicData uri="http://schemas.openxmlformats.org/presentationml/2006/ole">
            <mc:AlternateContent xmlns:mc="http://schemas.openxmlformats.org/markup-compatibility/2006">
              <mc:Choice xmlns:v="urn:schemas-microsoft-com:vml" Requires="v">
                <p:oleObj spid="_x0000_s64772" name="Microsoft ClipArt Gallery" r:id="rId6" imgW="1784350" imgH="1428750" progId="MS_ClipArt_Gallery">
                  <p:embed/>
                </p:oleObj>
              </mc:Choice>
              <mc:Fallback>
                <p:oleObj name="Microsoft ClipArt Gallery" r:id="rId6" imgW="1784350" imgH="1428750" progId="MS_ClipArt_Gallery">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23025" y="4191000"/>
                        <a:ext cx="2451100" cy="215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body" sz="half" idx="1"/>
          </p:nvPr>
        </p:nvSpPr>
        <p:spPr>
          <a:xfrm>
            <a:off x="228600" y="914400"/>
            <a:ext cx="7620000" cy="5486400"/>
          </a:xfrm>
          <a:noFill/>
          <a:ln/>
        </p:spPr>
        <p:txBody>
          <a:bodyPr/>
          <a:lstStyle/>
          <a:p>
            <a:pPr>
              <a:spcBef>
                <a:spcPct val="15000"/>
              </a:spcBef>
              <a:spcAft>
                <a:spcPct val="15000"/>
              </a:spcAft>
            </a:pPr>
            <a:r>
              <a:rPr lang="en-US" sz="2200"/>
              <a:t>Opening Remarks &amp; </a:t>
            </a:r>
            <a:r>
              <a:rPr lang="en-US" sz="2200">
                <a:solidFill>
                  <a:srgbClr val="A50021"/>
                </a:solidFill>
              </a:rPr>
              <a:t>Thanks</a:t>
            </a:r>
            <a:endParaRPr lang="en-US" sz="2200"/>
          </a:p>
          <a:p>
            <a:pPr>
              <a:spcBef>
                <a:spcPct val="15000"/>
              </a:spcBef>
              <a:spcAft>
                <a:spcPct val="15000"/>
              </a:spcAft>
            </a:pPr>
            <a:r>
              <a:rPr lang="en-US" sz="2200">
                <a:solidFill>
                  <a:srgbClr val="A50021"/>
                </a:solidFill>
              </a:rPr>
              <a:t>Attendee List</a:t>
            </a:r>
            <a:r>
              <a:rPr lang="en-US" sz="2200"/>
              <a:t> - Pass around for signatures</a:t>
            </a:r>
          </a:p>
          <a:p>
            <a:pPr>
              <a:spcBef>
                <a:spcPct val="15000"/>
              </a:spcBef>
              <a:spcAft>
                <a:spcPct val="15000"/>
              </a:spcAft>
            </a:pPr>
            <a:r>
              <a:rPr lang="en-US" sz="2200">
                <a:solidFill>
                  <a:srgbClr val="00279F"/>
                </a:solidFill>
              </a:rPr>
              <a:t>Review Audit Objective &amp; Scope</a:t>
            </a:r>
            <a:endParaRPr lang="en-US" sz="2200"/>
          </a:p>
          <a:p>
            <a:pPr>
              <a:spcBef>
                <a:spcPct val="15000"/>
              </a:spcBef>
              <a:spcAft>
                <a:spcPct val="15000"/>
              </a:spcAft>
            </a:pPr>
            <a:r>
              <a:rPr lang="en-US" sz="2200"/>
              <a:t>Restrictions/Limitations</a:t>
            </a:r>
          </a:p>
          <a:p>
            <a:pPr>
              <a:spcBef>
                <a:spcPct val="15000"/>
              </a:spcBef>
              <a:spcAft>
                <a:spcPct val="15000"/>
              </a:spcAft>
            </a:pPr>
            <a:r>
              <a:rPr lang="en-US" sz="2200" b="1">
                <a:solidFill>
                  <a:srgbClr val="A50021"/>
                </a:solidFill>
              </a:rPr>
              <a:t>Tell of GOOD Things You Saw</a:t>
            </a:r>
            <a:endParaRPr lang="en-US" sz="2200"/>
          </a:p>
          <a:p>
            <a:pPr>
              <a:spcBef>
                <a:spcPct val="15000"/>
              </a:spcBef>
              <a:spcAft>
                <a:spcPct val="15000"/>
              </a:spcAft>
            </a:pPr>
            <a:r>
              <a:rPr lang="en-US" sz="2200"/>
              <a:t>Review of of Findings</a:t>
            </a:r>
          </a:p>
          <a:p>
            <a:pPr lvl="1">
              <a:spcBef>
                <a:spcPct val="15000"/>
              </a:spcBef>
              <a:spcAft>
                <a:spcPct val="15000"/>
              </a:spcAft>
            </a:pPr>
            <a:r>
              <a:rPr lang="en-US" sz="2200"/>
              <a:t>Listing of and Description of</a:t>
            </a:r>
            <a:br>
              <a:rPr lang="en-US" sz="2200"/>
            </a:br>
            <a:r>
              <a:rPr lang="en-US" sz="2200"/>
              <a:t>PROBLEMS Identified</a:t>
            </a:r>
          </a:p>
          <a:p>
            <a:pPr>
              <a:spcBef>
                <a:spcPct val="15000"/>
              </a:spcBef>
              <a:spcAft>
                <a:spcPct val="15000"/>
              </a:spcAft>
            </a:pPr>
            <a:r>
              <a:rPr lang="en-US" sz="2200"/>
              <a:t>Clarifications</a:t>
            </a:r>
          </a:p>
          <a:p>
            <a:pPr>
              <a:spcBef>
                <a:spcPct val="15000"/>
              </a:spcBef>
              <a:spcAft>
                <a:spcPct val="15000"/>
              </a:spcAft>
            </a:pPr>
            <a:r>
              <a:rPr lang="en-US" sz="2200"/>
              <a:t>Agreement and Q &amp; A</a:t>
            </a:r>
          </a:p>
          <a:p>
            <a:pPr>
              <a:spcBef>
                <a:spcPct val="15000"/>
              </a:spcBef>
              <a:spcAft>
                <a:spcPct val="15000"/>
              </a:spcAft>
            </a:pPr>
            <a:r>
              <a:rPr lang="en-US" sz="2200"/>
              <a:t>Summary (</a:t>
            </a:r>
            <a:r>
              <a:rPr lang="en-US" sz="2200">
                <a:solidFill>
                  <a:srgbClr val="00279F"/>
                </a:solidFill>
              </a:rPr>
              <a:t>including agreements</a:t>
            </a:r>
            <a:r>
              <a:rPr lang="en-US" sz="2200"/>
              <a:t>)</a:t>
            </a:r>
          </a:p>
          <a:p>
            <a:pPr>
              <a:spcBef>
                <a:spcPct val="15000"/>
              </a:spcBef>
              <a:spcAft>
                <a:spcPct val="15000"/>
              </a:spcAft>
            </a:pPr>
            <a:r>
              <a:rPr lang="en-US" sz="2200"/>
              <a:t>Closing &amp; </a:t>
            </a:r>
            <a:r>
              <a:rPr lang="en-US" sz="2200">
                <a:solidFill>
                  <a:srgbClr val="A50021"/>
                </a:solidFill>
              </a:rPr>
              <a:t>Thank You!</a:t>
            </a:r>
            <a:endParaRPr lang="en-US" sz="2200"/>
          </a:p>
          <a:p>
            <a:pPr>
              <a:spcBef>
                <a:spcPct val="15000"/>
              </a:spcBef>
              <a:spcAft>
                <a:spcPct val="15000"/>
              </a:spcAft>
            </a:pPr>
            <a:r>
              <a:rPr lang="en-US" sz="2200"/>
              <a:t>Save Audit findings as Quality Records.</a:t>
            </a:r>
          </a:p>
        </p:txBody>
      </p:sp>
      <p:sp>
        <p:nvSpPr>
          <p:cNvPr id="49155" name="Rectangle 3"/>
          <p:cNvSpPr>
            <a:spLocks noGrp="1" noChangeArrowheads="1"/>
          </p:cNvSpPr>
          <p:nvPr>
            <p:ph type="title"/>
          </p:nvPr>
        </p:nvSpPr>
        <p:spPr>
          <a:xfrm>
            <a:off x="711200" y="139700"/>
            <a:ext cx="7772400" cy="774700"/>
          </a:xfrm>
          <a:noFill/>
          <a:ln/>
        </p:spPr>
        <p:txBody>
          <a:bodyPr/>
          <a:lstStyle/>
          <a:p>
            <a:r>
              <a:rPr lang="en-US"/>
              <a:t>The Closing Meeting</a:t>
            </a:r>
          </a:p>
        </p:txBody>
      </p:sp>
      <p:graphicFrame>
        <p:nvGraphicFramePr>
          <p:cNvPr id="49156" name="Object 4"/>
          <p:cNvGraphicFramePr>
            <a:graphicFrameLocks noGrp="1"/>
          </p:cNvGraphicFramePr>
          <p:nvPr>
            <p:ph type="clipArt" sz="half" idx="2"/>
          </p:nvPr>
        </p:nvGraphicFramePr>
        <p:xfrm>
          <a:off x="5343525" y="2895600"/>
          <a:ext cx="3800475" cy="2924175"/>
        </p:xfrm>
        <a:graphic>
          <a:graphicData uri="http://schemas.openxmlformats.org/presentationml/2006/ole">
            <mc:AlternateContent xmlns:mc="http://schemas.openxmlformats.org/markup-compatibility/2006">
              <mc:Choice xmlns:v="urn:schemas-microsoft-com:vml" Requires="v">
                <p:oleObj spid="_x0000_s49289" name="Microsoft ClipArt Gallery" r:id="rId4" imgW="4538663" imgH="3495675" progId="MS_ClipArt_Gallery">
                  <p:embed/>
                </p:oleObj>
              </mc:Choice>
              <mc:Fallback>
                <p:oleObj name="Microsoft ClipArt Gallery" r:id="rId4" imgW="4538663" imgH="349567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43525" y="2895600"/>
                        <a:ext cx="3800475" cy="2924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194" name="Rectangle 2"/>
          <p:cNvSpPr>
            <a:spLocks noGrp="1" noChangeArrowheads="1"/>
          </p:cNvSpPr>
          <p:nvPr>
            <p:ph type="title"/>
          </p:nvPr>
        </p:nvSpPr>
        <p:spPr>
          <a:xfrm>
            <a:off x="685800" y="2133600"/>
            <a:ext cx="7772400" cy="1143000"/>
          </a:xfrm>
        </p:spPr>
        <p:txBody>
          <a:bodyPr/>
          <a:lstStyle/>
          <a:p>
            <a:r>
              <a:rPr lang="en-US" dirty="0"/>
              <a:t>Nonconformance Reports</a:t>
            </a:r>
          </a:p>
        </p:txBody>
      </p:sp>
    </p:spTree>
  </p:cSld>
  <p:clrMapOvr>
    <a:masterClrMapping/>
  </p:clrMapOvr>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8" name="Rectangle 4"/>
          <p:cNvSpPr>
            <a:spLocks noGrp="1" noChangeArrowheads="1"/>
          </p:cNvSpPr>
          <p:nvPr>
            <p:ph type="title"/>
          </p:nvPr>
        </p:nvSpPr>
        <p:spPr/>
        <p:txBody>
          <a:bodyPr/>
          <a:lstStyle/>
          <a:p>
            <a:r>
              <a:rPr lang="en-US" sz="4000" dirty="0"/>
              <a:t>Writing Nonconformance Reports</a:t>
            </a:r>
          </a:p>
        </p:txBody>
      </p:sp>
      <p:sp>
        <p:nvSpPr>
          <p:cNvPr id="41989" name="Rectangle 5"/>
          <p:cNvSpPr>
            <a:spLocks noGrp="1" noChangeArrowheads="1"/>
          </p:cNvSpPr>
          <p:nvPr>
            <p:ph type="body" idx="1"/>
          </p:nvPr>
        </p:nvSpPr>
        <p:spPr/>
        <p:txBody>
          <a:bodyPr/>
          <a:lstStyle/>
          <a:p>
            <a:r>
              <a:rPr lang="en-US"/>
              <a:t>Be Specific</a:t>
            </a:r>
          </a:p>
          <a:p>
            <a:pPr lvl="1"/>
            <a:r>
              <a:rPr lang="en-US"/>
              <a:t>Where</a:t>
            </a:r>
          </a:p>
          <a:p>
            <a:pPr lvl="1"/>
            <a:r>
              <a:rPr lang="en-US"/>
              <a:t>What</a:t>
            </a:r>
          </a:p>
          <a:p>
            <a:pPr lvl="2"/>
            <a:r>
              <a:rPr lang="en-US"/>
              <a:t>Name</a:t>
            </a:r>
          </a:p>
          <a:p>
            <a:pPr lvl="2"/>
            <a:r>
              <a:rPr lang="en-US"/>
              <a:t>Number</a:t>
            </a:r>
          </a:p>
          <a:p>
            <a:pPr lvl="1"/>
            <a:r>
              <a:rPr lang="en-US"/>
              <a:t>Why</a:t>
            </a:r>
          </a:p>
          <a:p>
            <a:pPr lvl="2"/>
            <a:r>
              <a:rPr lang="en-US"/>
              <a:t>Per System</a:t>
            </a:r>
          </a:p>
          <a:p>
            <a:pPr lvl="2"/>
            <a:r>
              <a:rPr lang="en-US"/>
              <a:t>Per Requirement</a:t>
            </a:r>
          </a:p>
          <a:p>
            <a:r>
              <a:rPr lang="en-US"/>
              <a:t>Be Correct - </a:t>
            </a:r>
            <a:r>
              <a:rPr lang="en-US" b="1">
                <a:solidFill>
                  <a:srgbClr val="A50021"/>
                </a:solidFill>
              </a:rPr>
              <a:t>Check Your Facts!</a:t>
            </a:r>
            <a:endParaRPr lang="en-US"/>
          </a:p>
        </p:txBody>
      </p:sp>
    </p:spTree>
  </p:cSld>
  <p:clrMapOvr>
    <a:masterClrMapping/>
  </p:clrMapOvr>
  <p:transition xmlns:p14="http://schemas.microsoft.com/office/powerpoint/2010/main"/>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2" name="Rectangle 4"/>
          <p:cNvSpPr>
            <a:spLocks noGrp="1" noChangeArrowheads="1"/>
          </p:cNvSpPr>
          <p:nvPr>
            <p:ph type="title"/>
          </p:nvPr>
        </p:nvSpPr>
        <p:spPr/>
        <p:txBody>
          <a:bodyPr/>
          <a:lstStyle/>
          <a:p>
            <a:r>
              <a:rPr lang="en-US"/>
              <a:t>Summary Content</a:t>
            </a:r>
          </a:p>
        </p:txBody>
      </p:sp>
      <p:sp>
        <p:nvSpPr>
          <p:cNvPr id="48133" name="Rectangle 5"/>
          <p:cNvSpPr>
            <a:spLocks noGrp="1" noChangeArrowheads="1"/>
          </p:cNvSpPr>
          <p:nvPr>
            <p:ph type="body" idx="1"/>
          </p:nvPr>
        </p:nvSpPr>
        <p:spPr>
          <a:xfrm>
            <a:off x="1447800" y="1633538"/>
            <a:ext cx="7010400" cy="4462462"/>
          </a:xfrm>
        </p:spPr>
        <p:txBody>
          <a:bodyPr/>
          <a:lstStyle/>
          <a:p>
            <a:pPr>
              <a:spcAft>
                <a:spcPct val="40000"/>
              </a:spcAft>
            </a:pPr>
            <a:r>
              <a:rPr lang="en-US" sz="2400"/>
              <a:t>Number of Nonconformances</a:t>
            </a:r>
          </a:p>
          <a:p>
            <a:pPr>
              <a:spcAft>
                <a:spcPct val="40000"/>
              </a:spcAft>
            </a:pPr>
            <a:r>
              <a:rPr lang="en-US" sz="2400"/>
              <a:t>Nonconformance Location(s)</a:t>
            </a:r>
          </a:p>
          <a:p>
            <a:pPr>
              <a:spcAft>
                <a:spcPct val="40000"/>
              </a:spcAft>
            </a:pPr>
            <a:r>
              <a:rPr lang="en-US" sz="2400"/>
              <a:t>Activities Where None Detected</a:t>
            </a:r>
          </a:p>
          <a:p>
            <a:pPr>
              <a:spcAft>
                <a:spcPct val="40000"/>
              </a:spcAft>
            </a:pPr>
            <a:r>
              <a:rPr lang="en-US" sz="2400"/>
              <a:t>Most Frequent Type of Violations</a:t>
            </a:r>
          </a:p>
          <a:p>
            <a:pPr>
              <a:spcAft>
                <a:spcPct val="40000"/>
              </a:spcAft>
            </a:pPr>
            <a:r>
              <a:rPr lang="en-US" sz="2400"/>
              <a:t>Recommendations</a:t>
            </a:r>
          </a:p>
        </p:txBody>
      </p:sp>
    </p:spTree>
  </p:cSld>
  <p:clrMapOvr>
    <a:masterClrMapping/>
  </p:clrMapOvr>
  <p:transition xmlns:p14="http://schemas.microsoft.com/office/powerpoint/2010/main"/>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a:noFill/>
          <a:ln/>
        </p:spPr>
        <p:txBody>
          <a:bodyPr/>
          <a:lstStyle/>
          <a:p>
            <a:r>
              <a:rPr lang="en-US"/>
              <a:t>Audit Reports</a:t>
            </a:r>
          </a:p>
        </p:txBody>
      </p:sp>
      <p:sp>
        <p:nvSpPr>
          <p:cNvPr id="43011" name="Rectangle 3"/>
          <p:cNvSpPr>
            <a:spLocks noGrp="1" noChangeArrowheads="1"/>
          </p:cNvSpPr>
          <p:nvPr>
            <p:ph type="body" sz="half" idx="1"/>
          </p:nvPr>
        </p:nvSpPr>
        <p:spPr>
          <a:xfrm>
            <a:off x="381000" y="1371600"/>
            <a:ext cx="4343400" cy="4724400"/>
          </a:xfrm>
          <a:noFill/>
          <a:ln/>
        </p:spPr>
        <p:txBody>
          <a:bodyPr/>
          <a:lstStyle/>
          <a:p>
            <a:pPr>
              <a:lnSpc>
                <a:spcPct val="90000"/>
              </a:lnSpc>
              <a:spcAft>
                <a:spcPct val="20000"/>
              </a:spcAft>
            </a:pPr>
            <a:r>
              <a:rPr lang="en-US" sz="2000"/>
              <a:t>Audit Identification &amp; Date</a:t>
            </a:r>
          </a:p>
          <a:p>
            <a:pPr>
              <a:lnSpc>
                <a:spcPct val="90000"/>
              </a:lnSpc>
              <a:spcAft>
                <a:spcPct val="20000"/>
              </a:spcAft>
            </a:pPr>
            <a:r>
              <a:rPr lang="en-US" sz="2000"/>
              <a:t>Auditee Information</a:t>
            </a:r>
          </a:p>
          <a:p>
            <a:pPr>
              <a:lnSpc>
                <a:spcPct val="90000"/>
              </a:lnSpc>
              <a:spcAft>
                <a:spcPct val="20000"/>
              </a:spcAft>
            </a:pPr>
            <a:r>
              <a:rPr lang="en-US" sz="2000"/>
              <a:t>Objective and Scope</a:t>
            </a:r>
          </a:p>
          <a:p>
            <a:pPr>
              <a:lnSpc>
                <a:spcPct val="90000"/>
              </a:lnSpc>
              <a:spcAft>
                <a:spcPct val="20000"/>
              </a:spcAft>
            </a:pPr>
            <a:r>
              <a:rPr lang="en-US" sz="2000"/>
              <a:t>Audited Standard(s)</a:t>
            </a:r>
          </a:p>
          <a:p>
            <a:pPr>
              <a:lnSpc>
                <a:spcPct val="90000"/>
              </a:lnSpc>
              <a:spcAft>
                <a:spcPct val="20000"/>
              </a:spcAft>
            </a:pPr>
            <a:r>
              <a:rPr lang="en-US" sz="2000"/>
              <a:t>Auditor</a:t>
            </a:r>
            <a:r>
              <a:rPr lang="ja-JP" altLang="en-US" sz="2000">
                <a:latin typeface="Arial"/>
              </a:rPr>
              <a:t>’</a:t>
            </a:r>
            <a:r>
              <a:rPr lang="en-US" sz="2000"/>
              <a:t>s Names</a:t>
            </a:r>
          </a:p>
          <a:p>
            <a:pPr>
              <a:lnSpc>
                <a:spcPct val="90000"/>
              </a:lnSpc>
              <a:spcAft>
                <a:spcPct val="20000"/>
              </a:spcAft>
            </a:pPr>
            <a:r>
              <a:rPr lang="en-US" sz="2000"/>
              <a:t>Audit Schedule(s)</a:t>
            </a:r>
          </a:p>
          <a:p>
            <a:pPr>
              <a:lnSpc>
                <a:spcPct val="90000"/>
              </a:lnSpc>
              <a:spcAft>
                <a:spcPct val="20000"/>
              </a:spcAft>
            </a:pPr>
            <a:r>
              <a:rPr lang="en-US" sz="2000"/>
              <a:t>Audit Check List</a:t>
            </a:r>
          </a:p>
          <a:p>
            <a:pPr>
              <a:lnSpc>
                <a:spcPct val="90000"/>
              </a:lnSpc>
              <a:spcAft>
                <a:spcPct val="20000"/>
              </a:spcAft>
            </a:pPr>
            <a:r>
              <a:rPr lang="en-US" sz="2000"/>
              <a:t>Procedure References</a:t>
            </a:r>
          </a:p>
          <a:p>
            <a:pPr>
              <a:lnSpc>
                <a:spcPct val="90000"/>
              </a:lnSpc>
              <a:spcAft>
                <a:spcPct val="20000"/>
              </a:spcAft>
            </a:pPr>
            <a:r>
              <a:rPr lang="en-US" sz="2000"/>
              <a:t>Personnel Interviewed</a:t>
            </a:r>
          </a:p>
          <a:p>
            <a:pPr>
              <a:lnSpc>
                <a:spcPct val="90000"/>
              </a:lnSpc>
              <a:spcAft>
                <a:spcPct val="20000"/>
              </a:spcAft>
            </a:pPr>
            <a:r>
              <a:rPr lang="en-US" sz="2000"/>
              <a:t>Audit Findings / Observations</a:t>
            </a:r>
          </a:p>
        </p:txBody>
      </p:sp>
      <p:sp>
        <p:nvSpPr>
          <p:cNvPr id="43012" name="Rectangle 4"/>
          <p:cNvSpPr>
            <a:spLocks noGrp="1" noChangeArrowheads="1"/>
          </p:cNvSpPr>
          <p:nvPr>
            <p:ph type="body" sz="half" idx="2"/>
          </p:nvPr>
        </p:nvSpPr>
        <p:spPr>
          <a:xfrm>
            <a:off x="4648200" y="1371600"/>
            <a:ext cx="4114800" cy="4724400"/>
          </a:xfrm>
          <a:noFill/>
          <a:ln/>
        </p:spPr>
        <p:txBody>
          <a:bodyPr/>
          <a:lstStyle/>
          <a:p>
            <a:pPr>
              <a:spcAft>
                <a:spcPct val="20000"/>
              </a:spcAft>
            </a:pPr>
            <a:r>
              <a:rPr lang="en-US" sz="2000"/>
              <a:t>Agreed Nonconformance(s)</a:t>
            </a:r>
          </a:p>
          <a:p>
            <a:pPr>
              <a:spcAft>
                <a:spcPct val="20000"/>
              </a:spcAft>
            </a:pPr>
            <a:r>
              <a:rPr lang="en-US" sz="2000"/>
              <a:t>Nonconformance Reports</a:t>
            </a:r>
          </a:p>
          <a:p>
            <a:pPr>
              <a:spcAft>
                <a:spcPct val="20000"/>
              </a:spcAft>
            </a:pPr>
            <a:r>
              <a:rPr lang="en-US" sz="2000"/>
              <a:t>Corrective Actions (If Completed)</a:t>
            </a:r>
          </a:p>
          <a:p>
            <a:pPr>
              <a:spcAft>
                <a:spcPct val="20000"/>
              </a:spcAft>
            </a:pPr>
            <a:r>
              <a:rPr lang="en-US" sz="2000"/>
              <a:t>Summary</a:t>
            </a:r>
          </a:p>
          <a:p>
            <a:pPr>
              <a:spcAft>
                <a:spcPct val="20000"/>
              </a:spcAft>
            </a:pPr>
            <a:r>
              <a:rPr lang="en-US" sz="2000"/>
              <a:t>Suggestions</a:t>
            </a:r>
          </a:p>
          <a:p>
            <a:pPr>
              <a:spcAft>
                <a:spcPct val="20000"/>
              </a:spcAft>
            </a:pPr>
            <a:r>
              <a:rPr lang="en-US" sz="2000"/>
              <a:t>Approval Sign-Off</a:t>
            </a:r>
          </a:p>
          <a:p>
            <a:pPr>
              <a:spcAft>
                <a:spcPct val="20000"/>
              </a:spcAft>
            </a:pPr>
            <a:r>
              <a:rPr lang="en-US" sz="2000"/>
              <a:t>Make Copies</a:t>
            </a:r>
          </a:p>
          <a:p>
            <a:pPr>
              <a:spcAft>
                <a:spcPct val="20000"/>
              </a:spcAft>
            </a:pPr>
            <a:r>
              <a:rPr lang="en-US" sz="2000"/>
              <a:t>File Record</a:t>
            </a:r>
          </a:p>
        </p:txBody>
      </p:sp>
    </p:spTree>
  </p:cSld>
  <p:clrMapOvr>
    <a:masterClrMapping/>
  </p:clrMapOvr>
  <p:transition xmlns:p14="http://schemas.microsoft.com/office/powerpoint/2010/main"/>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2" name="Rectangle 4"/>
          <p:cNvSpPr>
            <a:spLocks noGrp="1" noChangeArrowheads="1"/>
          </p:cNvSpPr>
          <p:nvPr>
            <p:ph type="title"/>
          </p:nvPr>
        </p:nvSpPr>
        <p:spPr/>
        <p:txBody>
          <a:bodyPr/>
          <a:lstStyle/>
          <a:p>
            <a:r>
              <a:rPr lang="en-US"/>
              <a:t>The Audit Report</a:t>
            </a:r>
          </a:p>
        </p:txBody>
      </p:sp>
      <p:sp>
        <p:nvSpPr>
          <p:cNvPr id="94213" name="Rectangle 5"/>
          <p:cNvSpPr>
            <a:spLocks noGrp="1" noChangeArrowheads="1"/>
          </p:cNvSpPr>
          <p:nvPr>
            <p:ph type="body" idx="1"/>
          </p:nvPr>
        </p:nvSpPr>
        <p:spPr>
          <a:xfrm>
            <a:off x="685800" y="1371600"/>
            <a:ext cx="7772400" cy="4462463"/>
          </a:xfrm>
        </p:spPr>
        <p:txBody>
          <a:bodyPr/>
          <a:lstStyle/>
          <a:p>
            <a:pPr algn="ctr">
              <a:spcAft>
                <a:spcPct val="20000"/>
              </a:spcAft>
              <a:buFontTx/>
              <a:buNone/>
            </a:pPr>
            <a:r>
              <a:rPr lang="en-US" sz="3200" b="1" i="1" dirty="0">
                <a:solidFill>
                  <a:srgbClr val="A50021"/>
                </a:solidFill>
                <a:effectLst>
                  <a:outerShdw blurRad="38100" dist="38100" dir="2700000" algn="tl">
                    <a:srgbClr val="DDDDDD"/>
                  </a:outerShdw>
                </a:effectLst>
              </a:rPr>
              <a:t>LEAVE OUT</a:t>
            </a:r>
            <a:endParaRPr lang="en-US" sz="2400" dirty="0"/>
          </a:p>
          <a:p>
            <a:pPr lvl="1">
              <a:spcAft>
                <a:spcPct val="20000"/>
              </a:spcAft>
            </a:pPr>
            <a:r>
              <a:rPr lang="en-US" dirty="0"/>
              <a:t>Insignificant details</a:t>
            </a:r>
          </a:p>
          <a:p>
            <a:pPr lvl="1">
              <a:spcAft>
                <a:spcPct val="20000"/>
              </a:spcAft>
            </a:pPr>
            <a:r>
              <a:rPr lang="en-US" dirty="0"/>
              <a:t>Any </a:t>
            </a:r>
            <a:r>
              <a:rPr lang="en-US" dirty="0">
                <a:solidFill>
                  <a:srgbClr val="00279F"/>
                </a:solidFill>
              </a:rPr>
              <a:t>points not discussed</a:t>
            </a:r>
            <a:endParaRPr lang="en-US" dirty="0"/>
          </a:p>
          <a:p>
            <a:pPr lvl="1">
              <a:spcAft>
                <a:spcPct val="20000"/>
              </a:spcAft>
            </a:pPr>
            <a:r>
              <a:rPr lang="en-US" i="1" dirty="0">
                <a:solidFill>
                  <a:srgbClr val="00279F"/>
                </a:solidFill>
              </a:rPr>
              <a:t>Ambiguous</a:t>
            </a:r>
            <a:r>
              <a:rPr lang="en-US" dirty="0"/>
              <a:t> statements</a:t>
            </a:r>
          </a:p>
          <a:p>
            <a:pPr lvl="1">
              <a:spcAft>
                <a:spcPct val="20000"/>
              </a:spcAft>
            </a:pPr>
            <a:r>
              <a:rPr lang="en-US" dirty="0">
                <a:solidFill>
                  <a:srgbClr val="00279F"/>
                </a:solidFill>
              </a:rPr>
              <a:t>Confidential information</a:t>
            </a:r>
            <a:endParaRPr lang="en-US" dirty="0"/>
          </a:p>
          <a:p>
            <a:pPr lvl="1">
              <a:spcAft>
                <a:spcPct val="20000"/>
              </a:spcAft>
            </a:pPr>
            <a:r>
              <a:rPr lang="en-US" dirty="0" smtClean="0"/>
              <a:t>Auditor</a:t>
            </a:r>
            <a:r>
              <a:rPr lang="en-US" dirty="0" smtClean="0">
                <a:latin typeface="Arial"/>
              </a:rPr>
              <a:t>’</a:t>
            </a:r>
            <a:r>
              <a:rPr lang="en-US" dirty="0" smtClean="0"/>
              <a:t>s </a:t>
            </a:r>
            <a:r>
              <a:rPr lang="en-US" dirty="0"/>
              <a:t>(your) </a:t>
            </a:r>
            <a:r>
              <a:rPr lang="en-US" dirty="0">
                <a:solidFill>
                  <a:srgbClr val="A50021"/>
                </a:solidFill>
              </a:rPr>
              <a:t>opinions</a:t>
            </a:r>
            <a:endParaRPr lang="en-US" sz="2000" dirty="0"/>
          </a:p>
        </p:txBody>
      </p:sp>
    </p:spTree>
  </p:cSld>
  <p:clrMapOvr>
    <a:masterClrMapping/>
  </p:clrMapOvr>
  <p:transition xmlns:p14="http://schemas.microsoft.com/office/powerpoint/2010/main"/>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ctrTitle"/>
          </p:nvPr>
        </p:nvSpPr>
        <p:spPr>
          <a:xfrm>
            <a:off x="1143000" y="555625"/>
            <a:ext cx="6781800" cy="892175"/>
          </a:xfrm>
          <a:noFill/>
          <a:ln/>
        </p:spPr>
        <p:txBody>
          <a:bodyPr/>
          <a:lstStyle/>
          <a:p>
            <a:r>
              <a:rPr lang="en-US" b="1"/>
              <a:t>Corrective Action</a:t>
            </a:r>
          </a:p>
        </p:txBody>
      </p:sp>
      <p:sp>
        <p:nvSpPr>
          <p:cNvPr id="114691" name="Rectangle 3"/>
          <p:cNvSpPr>
            <a:spLocks noGrp="1" noChangeArrowheads="1"/>
          </p:cNvSpPr>
          <p:nvPr>
            <p:ph type="subTitle" idx="1"/>
          </p:nvPr>
        </p:nvSpPr>
        <p:spPr>
          <a:xfrm>
            <a:off x="304800" y="1981200"/>
            <a:ext cx="8534400" cy="3821113"/>
          </a:xfrm>
          <a:noFill/>
          <a:ln/>
        </p:spPr>
        <p:txBody>
          <a:bodyPr/>
          <a:lstStyle/>
          <a:p>
            <a:pPr marL="342900" indent="-342900"/>
            <a:r>
              <a:rPr lang="en-US"/>
              <a:t>The Auditee responds to nonconformaties using the Corrective Action Report</a:t>
            </a:r>
          </a:p>
          <a:p>
            <a:pPr marL="342900" indent="-342900"/>
            <a:endParaRPr lang="en-US"/>
          </a:p>
          <a:p>
            <a:pPr marL="342900" indent="-342900"/>
            <a:r>
              <a:rPr lang="en-US"/>
              <a:t>The Auditee is responsible for planning, implementing, and monitoring the corrective action plan</a:t>
            </a:r>
          </a:p>
        </p:txBody>
      </p:sp>
    </p:spTree>
  </p:cSld>
  <p:clrMapOvr>
    <a:masterClrMapping/>
  </p:clrMapOvr>
  <p:transition xmlns:p14="http://schemas.microsoft.com/office/powerpoint/2010/main"/>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381000" y="247650"/>
            <a:ext cx="8229600" cy="819150"/>
          </a:xfrm>
          <a:noFill/>
          <a:ln/>
        </p:spPr>
        <p:txBody>
          <a:bodyPr/>
          <a:lstStyle/>
          <a:p>
            <a:r>
              <a:rPr lang="en-US"/>
              <a:t>Corrective &amp; Preventive Actions</a:t>
            </a:r>
          </a:p>
        </p:txBody>
      </p:sp>
      <p:sp>
        <p:nvSpPr>
          <p:cNvPr id="44035" name="Rectangle 3"/>
          <p:cNvSpPr>
            <a:spLocks noGrp="1" noChangeArrowheads="1"/>
          </p:cNvSpPr>
          <p:nvPr>
            <p:ph type="body" idx="1"/>
          </p:nvPr>
        </p:nvSpPr>
        <p:spPr>
          <a:xfrm>
            <a:off x="533400" y="1435100"/>
            <a:ext cx="8001000" cy="4737100"/>
          </a:xfrm>
          <a:noFill/>
          <a:ln/>
        </p:spPr>
        <p:txBody>
          <a:bodyPr/>
          <a:lstStyle/>
          <a:p>
            <a:pPr>
              <a:spcBef>
                <a:spcPct val="50000"/>
              </a:spcBef>
              <a:spcAft>
                <a:spcPct val="25000"/>
              </a:spcAft>
            </a:pPr>
            <a:r>
              <a:rPr lang="en-US" sz="2400"/>
              <a:t>Identification/Agreement of Non-conformance Detected</a:t>
            </a:r>
          </a:p>
          <a:p>
            <a:pPr>
              <a:spcBef>
                <a:spcPct val="50000"/>
              </a:spcBef>
              <a:spcAft>
                <a:spcPct val="25000"/>
              </a:spcAft>
            </a:pPr>
            <a:r>
              <a:rPr lang="en-US" sz="2400"/>
              <a:t>Root Cause Analysis</a:t>
            </a:r>
          </a:p>
          <a:p>
            <a:pPr>
              <a:spcBef>
                <a:spcPct val="50000"/>
              </a:spcBef>
              <a:spcAft>
                <a:spcPct val="25000"/>
              </a:spcAft>
            </a:pPr>
            <a:r>
              <a:rPr lang="en-US" sz="2400"/>
              <a:t>Schedule for Actions</a:t>
            </a:r>
          </a:p>
          <a:p>
            <a:pPr lvl="1">
              <a:spcBef>
                <a:spcPct val="50000"/>
              </a:spcBef>
              <a:spcAft>
                <a:spcPct val="25000"/>
              </a:spcAft>
              <a:buFontTx/>
              <a:buNone/>
            </a:pPr>
            <a:r>
              <a:rPr lang="en-US" sz="2000">
                <a:solidFill>
                  <a:srgbClr val="00279F"/>
                </a:solidFill>
              </a:rPr>
              <a:t>Solve Problem</a:t>
            </a:r>
          </a:p>
          <a:p>
            <a:pPr lvl="1">
              <a:spcBef>
                <a:spcPct val="50000"/>
              </a:spcBef>
              <a:spcAft>
                <a:spcPct val="25000"/>
              </a:spcAft>
              <a:buFontTx/>
              <a:buNone/>
            </a:pPr>
            <a:r>
              <a:rPr lang="en-US" sz="2000">
                <a:solidFill>
                  <a:srgbClr val="00279F"/>
                </a:solidFill>
              </a:rPr>
              <a:t>Implement Solution</a:t>
            </a:r>
          </a:p>
          <a:p>
            <a:pPr lvl="1">
              <a:spcBef>
                <a:spcPct val="50000"/>
              </a:spcBef>
              <a:spcAft>
                <a:spcPct val="25000"/>
              </a:spcAft>
              <a:buFontTx/>
              <a:buNone/>
            </a:pPr>
            <a:r>
              <a:rPr lang="en-US" sz="2000">
                <a:solidFill>
                  <a:srgbClr val="00279F"/>
                </a:solidFill>
              </a:rPr>
              <a:t>Evaluate Effectiveness</a:t>
            </a:r>
            <a:endParaRPr lang="en-US" sz="2000"/>
          </a:p>
          <a:p>
            <a:pPr>
              <a:spcBef>
                <a:spcPct val="50000"/>
              </a:spcBef>
              <a:spcAft>
                <a:spcPct val="25000"/>
              </a:spcAft>
            </a:pPr>
            <a:r>
              <a:rPr lang="en-US" sz="2400"/>
              <a:t>Re-Audit to Verify</a:t>
            </a:r>
          </a:p>
        </p:txBody>
      </p:sp>
    </p:spTree>
  </p:cSld>
  <p:clrMapOvr>
    <a:masterClrMapping/>
  </p:clrMapOvr>
  <p:transition xmlns:p14="http://schemas.microsoft.com/office/powerpoint/2010/main"/>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60" name="Rectangle 4"/>
          <p:cNvSpPr>
            <a:spLocks noChangeArrowheads="1"/>
          </p:cNvSpPr>
          <p:nvPr/>
        </p:nvSpPr>
        <p:spPr bwMode="auto">
          <a:xfrm>
            <a:off x="3048000" y="32004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342900" indent="-342900">
              <a:spcBef>
                <a:spcPct val="20000"/>
              </a:spcBef>
              <a:buClr>
                <a:srgbClr val="AB011D"/>
              </a:buClr>
              <a:buFontTx/>
              <a:buChar char="°"/>
            </a:pPr>
            <a:endParaRPr lang="en-US" sz="2800"/>
          </a:p>
        </p:txBody>
      </p:sp>
      <p:sp>
        <p:nvSpPr>
          <p:cNvPr id="45061" name="Rectangle 5"/>
          <p:cNvSpPr>
            <a:spLocks noGrp="1" noChangeArrowheads="1"/>
          </p:cNvSpPr>
          <p:nvPr>
            <p:ph type="title"/>
          </p:nvPr>
        </p:nvSpPr>
        <p:spPr>
          <a:xfrm>
            <a:off x="668338" y="187325"/>
            <a:ext cx="7772400" cy="803275"/>
          </a:xfrm>
        </p:spPr>
        <p:txBody>
          <a:bodyPr/>
          <a:lstStyle/>
          <a:p>
            <a:r>
              <a:rPr lang="en-US"/>
              <a:t>Audit Follow-Up</a:t>
            </a:r>
          </a:p>
        </p:txBody>
      </p:sp>
      <p:sp>
        <p:nvSpPr>
          <p:cNvPr id="45062" name="Rectangle 6"/>
          <p:cNvSpPr>
            <a:spLocks noGrp="1" noChangeArrowheads="1"/>
          </p:cNvSpPr>
          <p:nvPr>
            <p:ph type="body" idx="1"/>
          </p:nvPr>
        </p:nvSpPr>
        <p:spPr>
          <a:xfrm>
            <a:off x="685800" y="1143000"/>
            <a:ext cx="7772400" cy="5181600"/>
          </a:xfrm>
        </p:spPr>
        <p:txBody>
          <a:bodyPr/>
          <a:lstStyle/>
          <a:p>
            <a:pPr>
              <a:spcAft>
                <a:spcPct val="20000"/>
              </a:spcAft>
            </a:pPr>
            <a:r>
              <a:rPr lang="en-US" sz="2400"/>
              <a:t>Review Corrective Action Request</a:t>
            </a:r>
          </a:p>
          <a:p>
            <a:pPr>
              <a:spcAft>
                <a:spcPct val="20000"/>
              </a:spcAft>
            </a:pPr>
            <a:r>
              <a:rPr lang="en-US" sz="2400"/>
              <a:t>Response - When, Who, Where, &amp; How</a:t>
            </a:r>
          </a:p>
          <a:p>
            <a:pPr>
              <a:spcAft>
                <a:spcPct val="20000"/>
              </a:spcAft>
            </a:pPr>
            <a:r>
              <a:rPr lang="en-US" sz="2400"/>
              <a:t>Response Evaluation</a:t>
            </a:r>
          </a:p>
          <a:p>
            <a:pPr>
              <a:spcAft>
                <a:spcPct val="20000"/>
              </a:spcAft>
            </a:pPr>
            <a:r>
              <a:rPr lang="en-US" sz="2400"/>
              <a:t>Completion of Action(s)</a:t>
            </a:r>
          </a:p>
          <a:p>
            <a:pPr>
              <a:spcAft>
                <a:spcPct val="20000"/>
              </a:spcAft>
            </a:pPr>
            <a:r>
              <a:rPr lang="en-US" sz="2400"/>
              <a:t>Evaluation - Limited Re-Audit</a:t>
            </a:r>
          </a:p>
          <a:p>
            <a:pPr>
              <a:spcAft>
                <a:spcPct val="20000"/>
              </a:spcAft>
            </a:pPr>
            <a:r>
              <a:rPr lang="en-US" sz="2400"/>
              <a:t>Records</a:t>
            </a:r>
          </a:p>
          <a:p>
            <a:pPr>
              <a:spcAft>
                <a:spcPct val="20000"/>
              </a:spcAft>
            </a:pPr>
            <a:r>
              <a:rPr lang="en-US" sz="2400"/>
              <a:t>Review of Documentation</a:t>
            </a:r>
          </a:p>
          <a:p>
            <a:pPr>
              <a:spcAft>
                <a:spcPct val="20000"/>
              </a:spcAft>
            </a:pPr>
            <a:r>
              <a:rPr lang="en-US" sz="2400"/>
              <a:t>Ensure corrective action taken</a:t>
            </a:r>
          </a:p>
          <a:p>
            <a:pPr>
              <a:spcAft>
                <a:spcPct val="20000"/>
              </a:spcAft>
            </a:pPr>
            <a:r>
              <a:rPr lang="en-US" sz="2400"/>
              <a:t>Provide satisfactory conclusion</a:t>
            </a:r>
          </a:p>
          <a:p>
            <a:pPr>
              <a:spcAft>
                <a:spcPct val="20000"/>
              </a:spcAft>
            </a:pPr>
            <a:r>
              <a:rPr lang="en-US" sz="2400">
                <a:solidFill>
                  <a:srgbClr val="A50021"/>
                </a:solidFill>
              </a:rPr>
              <a:t>Verify at next audit</a:t>
            </a:r>
            <a:endParaRPr lang="en-US" sz="2400"/>
          </a:p>
        </p:txBody>
      </p:sp>
    </p:spTree>
  </p:cSld>
  <p:clrMapOvr>
    <a:masterClrMapping/>
  </p:clrMapOvr>
  <p:transition xmlns:p14="http://schemas.microsoft.com/office/powerpoint/2010/main"/>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a:noFill/>
          <a:ln/>
        </p:spPr>
        <p:txBody>
          <a:bodyPr/>
          <a:lstStyle/>
          <a:p>
            <a:r>
              <a:rPr lang="en-US"/>
              <a:t>Re-Audit Focus</a:t>
            </a:r>
          </a:p>
        </p:txBody>
      </p:sp>
      <p:sp>
        <p:nvSpPr>
          <p:cNvPr id="113667" name="Rectangle 3"/>
          <p:cNvSpPr>
            <a:spLocks noGrp="1" noChangeArrowheads="1"/>
          </p:cNvSpPr>
          <p:nvPr>
            <p:ph type="body" idx="1"/>
          </p:nvPr>
        </p:nvSpPr>
        <p:spPr>
          <a:noFill/>
          <a:ln/>
        </p:spPr>
        <p:txBody>
          <a:bodyPr/>
          <a:lstStyle/>
          <a:p>
            <a:pPr>
              <a:spcAft>
                <a:spcPct val="30000"/>
              </a:spcAft>
            </a:pPr>
            <a:r>
              <a:rPr lang="en-US" sz="2400">
                <a:solidFill>
                  <a:srgbClr val="A50021"/>
                </a:solidFill>
              </a:rPr>
              <a:t>Spot check related previous conforming areas</a:t>
            </a:r>
            <a:endParaRPr lang="en-US" sz="2400"/>
          </a:p>
          <a:p>
            <a:pPr>
              <a:spcAft>
                <a:spcPct val="30000"/>
              </a:spcAft>
            </a:pPr>
            <a:r>
              <a:rPr lang="en-US" sz="2400"/>
              <a:t>Selected areas in greater depth</a:t>
            </a:r>
          </a:p>
          <a:p>
            <a:pPr>
              <a:spcAft>
                <a:spcPct val="30000"/>
              </a:spcAft>
            </a:pPr>
            <a:r>
              <a:rPr lang="en-US" sz="2400"/>
              <a:t>Vary re-audit to meet the needs</a:t>
            </a:r>
          </a:p>
          <a:p>
            <a:pPr>
              <a:spcAft>
                <a:spcPct val="30000"/>
              </a:spcAft>
            </a:pPr>
            <a:r>
              <a:rPr lang="en-US" sz="2400"/>
              <a:t>Target nonconformance</a:t>
            </a:r>
          </a:p>
        </p:txBody>
      </p:sp>
    </p:spTree>
  </p:cSld>
  <p:clrMapOvr>
    <a:masterClrMapping/>
  </p:clrMapOvr>
  <p:transition xmlns:p14="http://schemas.microsoft.com/office/powerpoint/2010/mai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685800" y="84138"/>
            <a:ext cx="7772400" cy="889000"/>
          </a:xfrm>
          <a:noFill/>
          <a:ln/>
        </p:spPr>
        <p:txBody>
          <a:bodyPr/>
          <a:lstStyle/>
          <a:p>
            <a:r>
              <a:rPr lang="en-US">
                <a:solidFill>
                  <a:srgbClr val="FC0128"/>
                </a:solidFill>
              </a:rPr>
              <a:t>Did I Catch You Unaware?</a:t>
            </a:r>
          </a:p>
        </p:txBody>
      </p:sp>
      <p:pic>
        <p:nvPicPr>
          <p:cNvPr id="2" name="Picture 1" descr="img0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5000" y="990600"/>
            <a:ext cx="5194300" cy="5422900"/>
          </a:xfrm>
          <a:prstGeom prst="rect">
            <a:avLst/>
          </a:prstGeom>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noFill/>
          <a:ln/>
        </p:spPr>
        <p:txBody>
          <a:bodyPr/>
          <a:lstStyle/>
          <a:p>
            <a:r>
              <a:rPr lang="en-US" b="1"/>
              <a:t>Objective Evidence</a:t>
            </a:r>
          </a:p>
        </p:txBody>
      </p:sp>
      <p:sp>
        <p:nvSpPr>
          <p:cNvPr id="8195" name="Rectangle 3"/>
          <p:cNvSpPr>
            <a:spLocks noGrp="1" noChangeArrowheads="1"/>
          </p:cNvSpPr>
          <p:nvPr>
            <p:ph type="body" idx="1"/>
          </p:nvPr>
        </p:nvSpPr>
        <p:spPr>
          <a:xfrm>
            <a:off x="685800" y="1447800"/>
            <a:ext cx="7772400" cy="4648200"/>
          </a:xfrm>
          <a:noFill/>
          <a:ln/>
        </p:spPr>
        <p:txBody>
          <a:bodyPr/>
          <a:lstStyle/>
          <a:p>
            <a:pPr>
              <a:spcAft>
                <a:spcPct val="30000"/>
              </a:spcAft>
            </a:pPr>
            <a:r>
              <a:rPr lang="en-US" sz="2400">
                <a:solidFill>
                  <a:srgbClr val="006600"/>
                </a:solidFill>
              </a:rPr>
              <a:t>It exists and is </a:t>
            </a:r>
            <a:r>
              <a:rPr lang="ja-JP" altLang="en-US" sz="2400">
                <a:solidFill>
                  <a:srgbClr val="006600"/>
                </a:solidFill>
                <a:latin typeface="Arial"/>
              </a:rPr>
              <a:t>‘</a:t>
            </a:r>
            <a:r>
              <a:rPr lang="en-US" sz="2400">
                <a:solidFill>
                  <a:srgbClr val="B90120"/>
                </a:solidFill>
              </a:rPr>
              <a:t>retrievable</a:t>
            </a:r>
            <a:r>
              <a:rPr lang="ja-JP" altLang="en-US" sz="2400">
                <a:solidFill>
                  <a:srgbClr val="006600"/>
                </a:solidFill>
                <a:latin typeface="Arial"/>
              </a:rPr>
              <a:t>’</a:t>
            </a:r>
            <a:endParaRPr lang="en-US" sz="2400">
              <a:solidFill>
                <a:srgbClr val="006600"/>
              </a:solidFill>
            </a:endParaRPr>
          </a:p>
          <a:p>
            <a:pPr>
              <a:spcAft>
                <a:spcPct val="30000"/>
              </a:spcAft>
            </a:pPr>
            <a:r>
              <a:rPr lang="en-US" sz="2400">
                <a:solidFill>
                  <a:srgbClr val="000066"/>
                </a:solidFill>
              </a:rPr>
              <a:t>Not influenced by emotion or prejudice</a:t>
            </a:r>
            <a:endParaRPr lang="en-US" sz="2400">
              <a:solidFill>
                <a:srgbClr val="006600"/>
              </a:solidFill>
            </a:endParaRPr>
          </a:p>
          <a:p>
            <a:pPr>
              <a:spcAft>
                <a:spcPct val="30000"/>
              </a:spcAft>
            </a:pPr>
            <a:r>
              <a:rPr lang="en-US" sz="2400">
                <a:solidFill>
                  <a:srgbClr val="006600"/>
                </a:solidFill>
              </a:rPr>
              <a:t>Based on </a:t>
            </a:r>
            <a:r>
              <a:rPr lang="en-US" sz="2400">
                <a:solidFill>
                  <a:srgbClr val="B90120"/>
                </a:solidFill>
              </a:rPr>
              <a:t>observation</a:t>
            </a:r>
            <a:endParaRPr lang="en-US" sz="2400">
              <a:solidFill>
                <a:srgbClr val="006600"/>
              </a:solidFill>
            </a:endParaRPr>
          </a:p>
          <a:p>
            <a:pPr>
              <a:spcAft>
                <a:spcPct val="30000"/>
              </a:spcAft>
            </a:pPr>
            <a:r>
              <a:rPr lang="en-US" sz="2400">
                <a:solidFill>
                  <a:srgbClr val="B90120"/>
                </a:solidFill>
              </a:rPr>
              <a:t>Verbal</a:t>
            </a:r>
            <a:r>
              <a:rPr lang="en-US" sz="2400">
                <a:solidFill>
                  <a:srgbClr val="006600"/>
                </a:solidFill>
              </a:rPr>
              <a:t> </a:t>
            </a:r>
            <a:r>
              <a:rPr lang="en-US" sz="2400" i="1">
                <a:solidFill>
                  <a:srgbClr val="006600"/>
                </a:solidFill>
              </a:rPr>
              <a:t>or</a:t>
            </a:r>
            <a:r>
              <a:rPr lang="en-US" sz="2400">
                <a:solidFill>
                  <a:srgbClr val="006600"/>
                </a:solidFill>
              </a:rPr>
              <a:t> </a:t>
            </a:r>
            <a:r>
              <a:rPr lang="en-US" sz="2400">
                <a:solidFill>
                  <a:srgbClr val="B90120"/>
                </a:solidFill>
              </a:rPr>
              <a:t>documented</a:t>
            </a:r>
            <a:endParaRPr lang="en-US" sz="2400">
              <a:solidFill>
                <a:srgbClr val="006600"/>
              </a:solidFill>
            </a:endParaRPr>
          </a:p>
          <a:p>
            <a:pPr>
              <a:spcAft>
                <a:spcPct val="30000"/>
              </a:spcAft>
            </a:pPr>
            <a:r>
              <a:rPr lang="en-US" sz="2400">
                <a:solidFill>
                  <a:srgbClr val="B90120"/>
                </a:solidFill>
              </a:rPr>
              <a:t>Verifiable</a:t>
            </a:r>
            <a:endParaRPr lang="en-US" sz="2400">
              <a:solidFill>
                <a:srgbClr val="006600"/>
              </a:solidFill>
            </a:endParaRPr>
          </a:p>
          <a:p>
            <a:pPr>
              <a:spcAft>
                <a:spcPct val="30000"/>
              </a:spcAft>
            </a:pPr>
            <a:r>
              <a:rPr lang="en-US" sz="2400">
                <a:solidFill>
                  <a:srgbClr val="000066"/>
                </a:solidFill>
              </a:rPr>
              <a:t>May be quantitative</a:t>
            </a:r>
            <a:endParaRPr lang="en-US" sz="2400">
              <a:solidFill>
                <a:srgbClr val="006600"/>
              </a:solidFill>
            </a:endParaRPr>
          </a:p>
          <a:p>
            <a:pPr>
              <a:spcAft>
                <a:spcPct val="30000"/>
              </a:spcAft>
            </a:pPr>
            <a:r>
              <a:rPr lang="en-US" sz="2400">
                <a:solidFill>
                  <a:srgbClr val="006600"/>
                </a:solidFill>
              </a:rPr>
              <a:t>Within the systems being audited</a:t>
            </a:r>
          </a:p>
          <a:p>
            <a:pPr>
              <a:spcAft>
                <a:spcPct val="30000"/>
              </a:spcAft>
            </a:pPr>
            <a:r>
              <a:rPr lang="en-US" sz="2400">
                <a:solidFill>
                  <a:srgbClr val="B90120"/>
                </a:solidFill>
              </a:rPr>
              <a:t>Take </a:t>
            </a:r>
            <a:r>
              <a:rPr lang="en-US" sz="2400" i="1">
                <a:solidFill>
                  <a:srgbClr val="993366"/>
                </a:solidFill>
              </a:rPr>
              <a:t>Detailed</a:t>
            </a:r>
            <a:r>
              <a:rPr lang="en-US" sz="2400">
                <a:solidFill>
                  <a:srgbClr val="B90120"/>
                </a:solidFill>
              </a:rPr>
              <a:t> Notes!!!</a:t>
            </a:r>
            <a:endParaRPr lang="en-US" sz="2400">
              <a:solidFill>
                <a:srgbClr val="006600"/>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4" name="Rectangle 4"/>
          <p:cNvSpPr>
            <a:spLocks noGrp="1" noChangeArrowheads="1"/>
          </p:cNvSpPr>
          <p:nvPr>
            <p:ph type="title"/>
          </p:nvPr>
        </p:nvSpPr>
        <p:spPr/>
        <p:txBody>
          <a:bodyPr/>
          <a:lstStyle/>
          <a:p>
            <a:r>
              <a:rPr lang="en-US"/>
              <a:t>Audit Records</a:t>
            </a:r>
          </a:p>
        </p:txBody>
      </p:sp>
      <p:sp>
        <p:nvSpPr>
          <p:cNvPr id="46085" name="Rectangle 5"/>
          <p:cNvSpPr>
            <a:spLocks noGrp="1" noChangeArrowheads="1"/>
          </p:cNvSpPr>
          <p:nvPr>
            <p:ph type="body" idx="1"/>
          </p:nvPr>
        </p:nvSpPr>
        <p:spPr/>
        <p:txBody>
          <a:bodyPr/>
          <a:lstStyle/>
          <a:p>
            <a:pPr>
              <a:lnSpc>
                <a:spcPct val="90000"/>
              </a:lnSpc>
              <a:spcAft>
                <a:spcPct val="20000"/>
              </a:spcAft>
            </a:pPr>
            <a:r>
              <a:rPr lang="en-US" sz="2400"/>
              <a:t>Reference and Date(s)</a:t>
            </a:r>
          </a:p>
          <a:p>
            <a:pPr>
              <a:lnSpc>
                <a:spcPct val="90000"/>
              </a:lnSpc>
              <a:spcAft>
                <a:spcPct val="20000"/>
              </a:spcAft>
            </a:pPr>
            <a:r>
              <a:rPr lang="en-US" sz="2400"/>
              <a:t>Department/Operation/Activity</a:t>
            </a:r>
          </a:p>
          <a:p>
            <a:pPr>
              <a:lnSpc>
                <a:spcPct val="90000"/>
              </a:lnSpc>
              <a:spcAft>
                <a:spcPct val="20000"/>
              </a:spcAft>
            </a:pPr>
            <a:r>
              <a:rPr lang="en-US" sz="2400"/>
              <a:t>Scope/Objective</a:t>
            </a:r>
          </a:p>
          <a:p>
            <a:pPr>
              <a:lnSpc>
                <a:spcPct val="90000"/>
              </a:lnSpc>
              <a:spcAft>
                <a:spcPct val="20000"/>
              </a:spcAft>
            </a:pPr>
            <a:r>
              <a:rPr lang="en-US" sz="2400"/>
              <a:t>Auditor Name(s)</a:t>
            </a:r>
          </a:p>
          <a:p>
            <a:pPr>
              <a:lnSpc>
                <a:spcPct val="90000"/>
              </a:lnSpc>
              <a:spcAft>
                <a:spcPct val="20000"/>
              </a:spcAft>
            </a:pPr>
            <a:r>
              <a:rPr lang="en-US" sz="2400"/>
              <a:t>Schedule &amp; Check List</a:t>
            </a:r>
          </a:p>
          <a:p>
            <a:pPr>
              <a:lnSpc>
                <a:spcPct val="90000"/>
              </a:lnSpc>
              <a:spcAft>
                <a:spcPct val="20000"/>
              </a:spcAft>
            </a:pPr>
            <a:r>
              <a:rPr lang="en-US" sz="2400"/>
              <a:t>Issued Nonconformance(s)</a:t>
            </a:r>
          </a:p>
          <a:p>
            <a:pPr>
              <a:lnSpc>
                <a:spcPct val="90000"/>
              </a:lnSpc>
              <a:spcAft>
                <a:spcPct val="20000"/>
              </a:spcAft>
            </a:pPr>
            <a:r>
              <a:rPr lang="en-US" sz="2400"/>
              <a:t>Summary</a:t>
            </a:r>
          </a:p>
          <a:p>
            <a:pPr>
              <a:lnSpc>
                <a:spcPct val="90000"/>
              </a:lnSpc>
              <a:spcAft>
                <a:spcPct val="20000"/>
              </a:spcAft>
            </a:pPr>
            <a:r>
              <a:rPr lang="en-US" sz="2400"/>
              <a:t>C.A.R. Activity</a:t>
            </a:r>
          </a:p>
          <a:p>
            <a:pPr>
              <a:lnSpc>
                <a:spcPct val="90000"/>
              </a:lnSpc>
              <a:spcAft>
                <a:spcPct val="20000"/>
              </a:spcAft>
            </a:pPr>
            <a:r>
              <a:rPr lang="en-US" sz="2400"/>
              <a:t>Auditor Notes</a:t>
            </a:r>
          </a:p>
        </p:txBody>
      </p:sp>
    </p:spTree>
  </p:cSld>
  <p:clrMapOvr>
    <a:masterClrMapping/>
  </p:clrMapOvr>
  <p:transition xmlns:p14="http://schemas.microsoft.com/office/powerpoint/2010/main"/>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4066" name="Rectangle 2"/>
          <p:cNvSpPr>
            <a:spLocks noGrp="1" noChangeArrowheads="1"/>
          </p:cNvSpPr>
          <p:nvPr>
            <p:ph type="title"/>
          </p:nvPr>
        </p:nvSpPr>
        <p:spPr>
          <a:xfrm>
            <a:off x="152400" y="228600"/>
            <a:ext cx="8763000" cy="609600"/>
          </a:xfrm>
        </p:spPr>
        <p:txBody>
          <a:bodyPr/>
          <a:lstStyle/>
          <a:p>
            <a:r>
              <a:rPr lang="en-US" sz="2800"/>
              <a:t>Being Audited - Life on The Other Side Of The Fence</a:t>
            </a:r>
          </a:p>
        </p:txBody>
      </p:sp>
      <p:sp>
        <p:nvSpPr>
          <p:cNvPr id="344067" name="Text Box 3"/>
          <p:cNvSpPr txBox="1">
            <a:spLocks noChangeArrowheads="1"/>
          </p:cNvSpPr>
          <p:nvPr/>
        </p:nvSpPr>
        <p:spPr bwMode="auto">
          <a:xfrm>
            <a:off x="457200" y="990600"/>
            <a:ext cx="8077200" cy="52657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400" dirty="0">
                <a:solidFill>
                  <a:srgbClr val="A50021"/>
                </a:solidFill>
              </a:rPr>
              <a:t>Caution!</a:t>
            </a:r>
            <a:endParaRPr lang="en-US" sz="2400" dirty="0"/>
          </a:p>
          <a:p>
            <a:pPr>
              <a:spcAft>
                <a:spcPct val="50000"/>
              </a:spcAft>
            </a:pPr>
            <a:r>
              <a:rPr lang="en-US" sz="1800" dirty="0"/>
              <a:t>The following is meant to give you some </a:t>
            </a:r>
            <a:r>
              <a:rPr lang="en-US" sz="1800" b="1" dirty="0">
                <a:solidFill>
                  <a:srgbClr val="A50021"/>
                </a:solidFill>
              </a:rPr>
              <a:t>ideas</a:t>
            </a:r>
            <a:r>
              <a:rPr lang="en-US" sz="1800" dirty="0"/>
              <a:t>. For example, you will see references to documentation - most of which, by context, is paper documentation. </a:t>
            </a:r>
          </a:p>
          <a:p>
            <a:pPr>
              <a:spcAft>
                <a:spcPct val="50000"/>
              </a:spcAft>
            </a:pPr>
            <a:r>
              <a:rPr lang="en-US" sz="1800" dirty="0"/>
              <a:t>As we all know, there are vast changes taking place every day, from Microsoft</a:t>
            </a:r>
            <a:r>
              <a:rPr lang="ja-JP" altLang="en-US" sz="1800" dirty="0">
                <a:latin typeface="Arial"/>
              </a:rPr>
              <a:t>’</a:t>
            </a:r>
            <a:r>
              <a:rPr lang="en-US" sz="1800" dirty="0"/>
              <a:t>s latest </a:t>
            </a:r>
            <a:r>
              <a:rPr lang="ja-JP" altLang="en-US" sz="1800" dirty="0" smtClean="0">
                <a:latin typeface="Arial"/>
              </a:rPr>
              <a:t>“</a:t>
            </a:r>
            <a:r>
              <a:rPr lang="en-US" sz="1800" dirty="0" smtClean="0"/>
              <a:t>Windows 8</a:t>
            </a:r>
            <a:r>
              <a:rPr lang="ja-JP" altLang="en-US" sz="1800" dirty="0" smtClean="0">
                <a:latin typeface="Arial"/>
              </a:rPr>
              <a:t>”</a:t>
            </a:r>
            <a:r>
              <a:rPr lang="en-US" sz="1800" dirty="0" smtClean="0"/>
              <a:t> </a:t>
            </a:r>
            <a:r>
              <a:rPr lang="en-US" sz="1800" dirty="0"/>
              <a:t>software experiment to </a:t>
            </a:r>
            <a:r>
              <a:rPr lang="en-US" sz="1800" dirty="0" smtClean="0"/>
              <a:t>21 CFR11 </a:t>
            </a:r>
            <a:r>
              <a:rPr lang="en-US" sz="1800" dirty="0"/>
              <a:t>compliant document management software. Some companies are cutting edge - scanners at every PC and a PC at every station and desk. Some companies are still basically paper based. Most are somewhere in between.</a:t>
            </a:r>
          </a:p>
          <a:p>
            <a:pPr>
              <a:spcAft>
                <a:spcPct val="50000"/>
              </a:spcAft>
            </a:pPr>
            <a:r>
              <a:rPr lang="en-US" sz="1800" dirty="0"/>
              <a:t>This said, take the ideas presented into the context of your company and systems. Some companies have travelers, for example, while others do not. Some companies keep </a:t>
            </a:r>
            <a:r>
              <a:rPr lang="ja-JP" altLang="en-US" sz="1800" dirty="0">
                <a:latin typeface="Arial"/>
              </a:rPr>
              <a:t>‘</a:t>
            </a:r>
            <a:r>
              <a:rPr lang="en-US" sz="1800" dirty="0"/>
              <a:t>work instructions</a:t>
            </a:r>
            <a:r>
              <a:rPr lang="ja-JP" altLang="en-US" sz="1800" dirty="0">
                <a:latin typeface="Arial"/>
              </a:rPr>
              <a:t>’</a:t>
            </a:r>
            <a:r>
              <a:rPr lang="en-US" sz="1800" dirty="0"/>
              <a:t> at each station while other companies have </a:t>
            </a:r>
            <a:r>
              <a:rPr lang="ja-JP" altLang="en-US" sz="1800" dirty="0">
                <a:latin typeface="Arial"/>
              </a:rPr>
              <a:t>‘</a:t>
            </a:r>
            <a:r>
              <a:rPr lang="en-US" sz="1800" dirty="0"/>
              <a:t>work instructions</a:t>
            </a:r>
            <a:r>
              <a:rPr lang="ja-JP" altLang="en-US" sz="1800" dirty="0">
                <a:latin typeface="Arial"/>
              </a:rPr>
              <a:t>’</a:t>
            </a:r>
            <a:r>
              <a:rPr lang="en-US" sz="1800" dirty="0"/>
              <a:t> which are part of the traveler package. And, of course, sometimes OJT (</a:t>
            </a:r>
            <a:r>
              <a:rPr lang="en-US" sz="1800" dirty="0">
                <a:solidFill>
                  <a:srgbClr val="00279F"/>
                </a:solidFill>
              </a:rPr>
              <a:t>or education or experience or a combination thereof</a:t>
            </a:r>
            <a:r>
              <a:rPr lang="en-US" sz="1800" dirty="0"/>
              <a:t>) takes the place of specific work instructions.</a:t>
            </a:r>
          </a:p>
          <a:p>
            <a:pPr>
              <a:spcAft>
                <a:spcPct val="50000"/>
              </a:spcAft>
            </a:pPr>
            <a:r>
              <a:rPr lang="en-US" sz="1800" dirty="0"/>
              <a:t>Also consider </a:t>
            </a:r>
            <a:r>
              <a:rPr lang="en-US" sz="1800" dirty="0">
                <a:solidFill>
                  <a:srgbClr val="00279F"/>
                </a:solidFill>
              </a:rPr>
              <a:t>vocabulary</a:t>
            </a:r>
            <a:r>
              <a:rPr lang="en-US" sz="1800" dirty="0"/>
              <a:t>. As an example, some companies call </a:t>
            </a:r>
            <a:r>
              <a:rPr lang="ja-JP" altLang="en-US" sz="1800" dirty="0">
                <a:latin typeface="Arial"/>
              </a:rPr>
              <a:t>‘</a:t>
            </a:r>
            <a:r>
              <a:rPr lang="en-US" sz="1800" dirty="0"/>
              <a:t>work instructions</a:t>
            </a:r>
            <a:r>
              <a:rPr lang="ja-JP" altLang="en-US" sz="1800" dirty="0">
                <a:latin typeface="Arial"/>
              </a:rPr>
              <a:t>’</a:t>
            </a:r>
            <a:r>
              <a:rPr lang="en-US" sz="1800" dirty="0"/>
              <a:t> </a:t>
            </a:r>
            <a:r>
              <a:rPr lang="ja-JP" altLang="en-US" sz="1800" dirty="0">
                <a:latin typeface="Arial"/>
              </a:rPr>
              <a:t>‘</a:t>
            </a:r>
            <a:r>
              <a:rPr lang="en-US" sz="1800" dirty="0"/>
              <a:t>process sheets</a:t>
            </a:r>
            <a:r>
              <a:rPr lang="ja-JP" altLang="en-US" sz="1800" dirty="0">
                <a:latin typeface="Arial"/>
              </a:rPr>
              <a:t>’</a:t>
            </a:r>
            <a:r>
              <a:rPr lang="en-US" sz="1800" dirty="0"/>
              <a:t>.</a:t>
            </a:r>
          </a:p>
        </p:txBody>
      </p:sp>
    </p:spTree>
  </p:cSld>
  <p:clrMapOvr>
    <a:masterClrMapping/>
  </p:clrMapOvr>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1106" name="Rectangle 2"/>
          <p:cNvSpPr>
            <a:spLocks noGrp="1" noChangeArrowheads="1"/>
          </p:cNvSpPr>
          <p:nvPr>
            <p:ph type="title"/>
          </p:nvPr>
        </p:nvSpPr>
        <p:spPr/>
        <p:txBody>
          <a:bodyPr/>
          <a:lstStyle/>
          <a:p>
            <a:r>
              <a:rPr lang="en-US"/>
              <a:t>Being Audited</a:t>
            </a:r>
          </a:p>
        </p:txBody>
      </p:sp>
      <p:sp>
        <p:nvSpPr>
          <p:cNvPr id="431107" name="Rectangle 3"/>
          <p:cNvSpPr>
            <a:spLocks noGrp="1" noChangeArrowheads="1"/>
          </p:cNvSpPr>
          <p:nvPr>
            <p:ph type="body" idx="1"/>
          </p:nvPr>
        </p:nvSpPr>
        <p:spPr>
          <a:xfrm>
            <a:off x="381000" y="1219200"/>
            <a:ext cx="8229600" cy="4614863"/>
          </a:xfrm>
        </p:spPr>
        <p:txBody>
          <a:bodyPr/>
          <a:lstStyle/>
          <a:p>
            <a:pPr>
              <a:lnSpc>
                <a:spcPct val="80000"/>
              </a:lnSpc>
            </a:pPr>
            <a:r>
              <a:rPr lang="en-US" sz="1800"/>
              <a:t>A positive and constructive attitude toward auditing can make the exercise enjoyable for both the auditor and the auditee. </a:t>
            </a:r>
            <a:r>
              <a:rPr lang="en-US" sz="1800">
                <a:solidFill>
                  <a:srgbClr val="B90120"/>
                </a:solidFill>
              </a:rPr>
              <a:t>Most people enjoy telling you what they know and how good they are at their job.</a:t>
            </a:r>
            <a:r>
              <a:rPr lang="en-US" sz="1800"/>
              <a:t> In addition, without an air of suspicion and distrust, </a:t>
            </a:r>
            <a:r>
              <a:rPr lang="en-US" sz="1800">
                <a:solidFill>
                  <a:srgbClr val="000066"/>
                </a:solidFill>
              </a:rPr>
              <a:t>auditees are likely to confide concerns or suggestions</a:t>
            </a:r>
            <a:r>
              <a:rPr lang="en-US" sz="1800"/>
              <a:t> that are in the company's best interest to address and not simply lay blame.</a:t>
            </a:r>
          </a:p>
          <a:p>
            <a:pPr>
              <a:lnSpc>
                <a:spcPct val="80000"/>
              </a:lnSpc>
            </a:pPr>
            <a:endParaRPr lang="en-US" sz="1800"/>
          </a:p>
          <a:p>
            <a:pPr>
              <a:lnSpc>
                <a:spcPct val="80000"/>
              </a:lnSpc>
            </a:pPr>
            <a:r>
              <a:rPr lang="en-US" sz="1800"/>
              <a:t>In the course of seeking conformance, concerns or nonconformances may become evident, but it is important that everyone involved understand that the intent is to verify / validate conformance. </a:t>
            </a:r>
            <a:r>
              <a:rPr lang="en-US" sz="1800">
                <a:solidFill>
                  <a:srgbClr val="B90120"/>
                </a:solidFill>
              </a:rPr>
              <a:t>Conclusions </a:t>
            </a:r>
            <a:r>
              <a:rPr lang="en-US" sz="1800" b="1">
                <a:solidFill>
                  <a:srgbClr val="B90120"/>
                </a:solidFill>
                <a:effectLst>
                  <a:outerShdw blurRad="38100" dist="38100" dir="2700000" algn="tl">
                    <a:srgbClr val="DDDDDD"/>
                  </a:outerShdw>
                </a:effectLst>
              </a:rPr>
              <a:t>must</a:t>
            </a:r>
            <a:r>
              <a:rPr lang="en-US" sz="1800">
                <a:solidFill>
                  <a:srgbClr val="B90120"/>
                </a:solidFill>
              </a:rPr>
              <a:t> be based on objective evidence, observation, interview and documents.</a:t>
            </a:r>
          </a:p>
          <a:p>
            <a:pPr>
              <a:lnSpc>
                <a:spcPct val="80000"/>
              </a:lnSpc>
            </a:pPr>
            <a:endParaRPr lang="en-US" sz="1800"/>
          </a:p>
          <a:p>
            <a:pPr>
              <a:lnSpc>
                <a:spcPct val="80000"/>
              </a:lnSpc>
            </a:pPr>
            <a:r>
              <a:rPr lang="en-US" sz="1800"/>
              <a:t>If auditing is understood as a staff persecution or a 'witch-hunt,' then do not be surprised when (not if, but when) the members of your company respond with suspicion, distrust and even hostility. It is extremely important that management appreciate the purpose and principles of quality system auditing and that the auditors conduct themselves accordingly.</a:t>
            </a:r>
          </a:p>
          <a:p>
            <a:pPr>
              <a:lnSpc>
                <a:spcPct val="80000"/>
              </a:lnSpc>
            </a:pPr>
            <a:endParaRPr lang="en-US" sz="1800"/>
          </a:p>
          <a:p>
            <a:pPr>
              <a:lnSpc>
                <a:spcPct val="80000"/>
              </a:lnSpc>
            </a:pPr>
            <a:r>
              <a:rPr lang="en-US" sz="1800"/>
              <a:t>The results of an audit should indicate whether the quality system is properly implemented and maintained. These results are considered by management for action as necessary.</a:t>
            </a:r>
          </a:p>
        </p:txBody>
      </p:sp>
    </p:spTree>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5092" name="Rectangle 4"/>
          <p:cNvSpPr>
            <a:spLocks noGrp="1" noChangeArrowheads="1"/>
          </p:cNvSpPr>
          <p:nvPr>
            <p:ph type="title"/>
          </p:nvPr>
        </p:nvSpPr>
        <p:spPr>
          <a:xfrm>
            <a:off x="668338" y="187325"/>
            <a:ext cx="7772400" cy="650875"/>
          </a:xfrm>
        </p:spPr>
        <p:txBody>
          <a:bodyPr/>
          <a:lstStyle/>
          <a:p>
            <a:r>
              <a:rPr lang="en-US" sz="3600"/>
              <a:t>What is Controlled Documentation?</a:t>
            </a:r>
          </a:p>
        </p:txBody>
      </p:sp>
      <p:sp>
        <p:nvSpPr>
          <p:cNvPr id="345093" name="Rectangle 5"/>
          <p:cNvSpPr>
            <a:spLocks noGrp="1" noChangeArrowheads="1"/>
          </p:cNvSpPr>
          <p:nvPr>
            <p:ph type="body" idx="1"/>
          </p:nvPr>
        </p:nvSpPr>
        <p:spPr>
          <a:xfrm>
            <a:off x="609600" y="1066800"/>
            <a:ext cx="7772400" cy="5029200"/>
          </a:xfrm>
        </p:spPr>
        <p:txBody>
          <a:bodyPr/>
          <a:lstStyle/>
          <a:p>
            <a:pPr>
              <a:spcBef>
                <a:spcPct val="30000"/>
              </a:spcBef>
              <a:spcAft>
                <a:spcPct val="20000"/>
              </a:spcAft>
            </a:pPr>
            <a:r>
              <a:rPr lang="en-US" sz="1800">
                <a:solidFill>
                  <a:srgbClr val="2D5931"/>
                </a:solidFill>
              </a:rPr>
              <a:t>A controlled document is a document which, if changed, effects some part of the process or product.</a:t>
            </a:r>
            <a:r>
              <a:rPr lang="en-US" sz="1800"/>
              <a:t> These can be </a:t>
            </a:r>
            <a:r>
              <a:rPr lang="ja-JP" altLang="en-US" sz="1800">
                <a:latin typeface="Arial"/>
              </a:rPr>
              <a:t>‘</a:t>
            </a:r>
            <a:r>
              <a:rPr lang="en-US" sz="1800"/>
              <a:t>procedures</a:t>
            </a:r>
            <a:r>
              <a:rPr lang="ja-JP" altLang="en-US" sz="1800">
                <a:latin typeface="Arial"/>
              </a:rPr>
              <a:t>’</a:t>
            </a:r>
            <a:r>
              <a:rPr lang="en-US" sz="1800"/>
              <a:t>, process documents, product or part drawings (prints) or other </a:t>
            </a:r>
            <a:r>
              <a:rPr lang="ja-JP" altLang="en-US" sz="1800">
                <a:latin typeface="Arial"/>
              </a:rPr>
              <a:t>‘</a:t>
            </a:r>
            <a:r>
              <a:rPr lang="en-US" sz="1800"/>
              <a:t>similar</a:t>
            </a:r>
            <a:r>
              <a:rPr lang="ja-JP" altLang="en-US" sz="1800">
                <a:latin typeface="Arial"/>
              </a:rPr>
              <a:t>’</a:t>
            </a:r>
            <a:r>
              <a:rPr lang="en-US" sz="1800"/>
              <a:t> documents. Forms are typically controlled documents.</a:t>
            </a:r>
          </a:p>
          <a:p>
            <a:pPr lvl="1">
              <a:spcBef>
                <a:spcPct val="30000"/>
              </a:spcBef>
              <a:spcAft>
                <a:spcPct val="20000"/>
              </a:spcAft>
            </a:pPr>
            <a:r>
              <a:rPr lang="en-US" sz="1800"/>
              <a:t>Typically there will be one or more list(s) of master documents.</a:t>
            </a:r>
          </a:p>
          <a:p>
            <a:pPr lvl="1">
              <a:spcBef>
                <a:spcPct val="30000"/>
              </a:spcBef>
              <a:spcAft>
                <a:spcPct val="20000"/>
              </a:spcAft>
            </a:pPr>
            <a:r>
              <a:rPr lang="en-US" sz="1800"/>
              <a:t>If a controlled document is changed, a record of the change has to be made. This means there must be a </a:t>
            </a:r>
            <a:r>
              <a:rPr lang="en-US" sz="1800">
                <a:solidFill>
                  <a:srgbClr val="2D5931"/>
                </a:solidFill>
              </a:rPr>
              <a:t>History</a:t>
            </a:r>
            <a:r>
              <a:rPr lang="en-US" sz="1800"/>
              <a:t> of All Changes.</a:t>
            </a:r>
          </a:p>
          <a:p>
            <a:pPr lvl="1">
              <a:spcBef>
                <a:spcPct val="30000"/>
              </a:spcBef>
              <a:spcAft>
                <a:spcPct val="20000"/>
              </a:spcAft>
            </a:pPr>
            <a:r>
              <a:rPr lang="en-US" sz="1800"/>
              <a:t>If a document is changed, people who use it must know about the change. This means there has to be a distribution list or other effective way to let everyone who uses it know the document has changed (read </a:t>
            </a:r>
            <a:r>
              <a:rPr lang="en-US" sz="1800">
                <a:solidFill>
                  <a:srgbClr val="A50021"/>
                </a:solidFill>
                <a:effectLst>
                  <a:outerShdw blurRad="38100" dist="38100" dir="2700000" algn="tl">
                    <a:srgbClr val="DDDDDD"/>
                  </a:outerShdw>
                </a:effectLst>
              </a:rPr>
              <a:t>Communicate the changes</a:t>
            </a:r>
            <a:r>
              <a:rPr lang="en-US" sz="1800"/>
              <a:t>).</a:t>
            </a:r>
          </a:p>
          <a:p>
            <a:pPr lvl="1">
              <a:spcBef>
                <a:spcPct val="30000"/>
              </a:spcBef>
              <a:spcAft>
                <a:spcPct val="20000"/>
              </a:spcAft>
            </a:pPr>
            <a:r>
              <a:rPr lang="en-US" sz="1800"/>
              <a:t>Every employee must know how to check to see if documentation they are using is </a:t>
            </a:r>
            <a:r>
              <a:rPr lang="en-US" sz="1800">
                <a:solidFill>
                  <a:srgbClr val="A50021"/>
                </a:solidFill>
              </a:rPr>
              <a:t>the most current version</a:t>
            </a:r>
            <a:r>
              <a:rPr lang="en-US" sz="1800"/>
              <a:t>.</a:t>
            </a:r>
          </a:p>
        </p:txBody>
      </p:sp>
    </p:spTree>
  </p:cSld>
  <p:clrMapOvr>
    <a:masterClrMapping/>
  </p:clrMapOvr>
  <p:transition xmlns:p14="http://schemas.microsoft.com/office/powerpoint/2010/main"/>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638800" y="609600"/>
            <a:ext cx="3379621" cy="3671196"/>
          </a:xfrm>
          <a:prstGeom prst="rect">
            <a:avLst/>
          </a:prstGeom>
        </p:spPr>
      </p:pic>
      <p:sp>
        <p:nvSpPr>
          <p:cNvPr id="346115" name="Rectangle 3"/>
          <p:cNvSpPr>
            <a:spLocks noGrp="1" noChangeArrowheads="1"/>
          </p:cNvSpPr>
          <p:nvPr>
            <p:ph type="title"/>
          </p:nvPr>
        </p:nvSpPr>
        <p:spPr>
          <a:xfrm>
            <a:off x="228600" y="41275"/>
            <a:ext cx="8686800" cy="744538"/>
          </a:xfrm>
          <a:noFill/>
          <a:ln/>
        </p:spPr>
        <p:txBody>
          <a:bodyPr/>
          <a:lstStyle/>
          <a:p>
            <a:r>
              <a:rPr lang="en-US"/>
              <a:t>What is an Auditor?</a:t>
            </a:r>
          </a:p>
        </p:txBody>
      </p:sp>
      <p:sp>
        <p:nvSpPr>
          <p:cNvPr id="346116" name="Rectangle 4"/>
          <p:cNvSpPr>
            <a:spLocks noGrp="1" noChangeArrowheads="1"/>
          </p:cNvSpPr>
          <p:nvPr>
            <p:ph type="body" idx="1"/>
          </p:nvPr>
        </p:nvSpPr>
        <p:spPr>
          <a:xfrm>
            <a:off x="317500" y="1295400"/>
            <a:ext cx="4559300" cy="5046663"/>
          </a:xfrm>
          <a:noFill/>
          <a:ln/>
        </p:spPr>
        <p:txBody>
          <a:bodyPr/>
          <a:lstStyle/>
          <a:p>
            <a:r>
              <a:rPr lang="en-US" sz="1800" dirty="0"/>
              <a:t>An auditor is a person. Really! Their job is to validate documentation. This means they look at documentation (instructions) and make sure people are following the documentation.</a:t>
            </a:r>
          </a:p>
          <a:p>
            <a:pPr>
              <a:buFontTx/>
              <a:buNone/>
            </a:pPr>
            <a:endParaRPr lang="en-US" sz="1800" dirty="0"/>
          </a:p>
          <a:p>
            <a:r>
              <a:rPr lang="en-US" sz="1800" dirty="0"/>
              <a:t>Auditors go from company to company validating documentation and asking people about their documentation.</a:t>
            </a:r>
          </a:p>
          <a:p>
            <a:pPr>
              <a:buFontTx/>
              <a:buNone/>
            </a:pPr>
            <a:endParaRPr lang="en-US" sz="1800" dirty="0"/>
          </a:p>
          <a:p>
            <a:r>
              <a:rPr lang="en-US" sz="1800" dirty="0"/>
              <a:t>Auditors are just people who ask questions about how you do your job.</a:t>
            </a:r>
          </a:p>
          <a:p>
            <a:pPr>
              <a:buFontTx/>
              <a:buNone/>
            </a:pPr>
            <a:endParaRPr lang="en-US" sz="1800" dirty="0"/>
          </a:p>
        </p:txBody>
      </p:sp>
      <p:sp>
        <p:nvSpPr>
          <p:cNvPr id="346117" name="Rectangle 5"/>
          <p:cNvSpPr>
            <a:spLocks noChangeArrowheads="1"/>
          </p:cNvSpPr>
          <p:nvPr/>
        </p:nvSpPr>
        <p:spPr bwMode="auto">
          <a:xfrm>
            <a:off x="4983163" y="5326063"/>
            <a:ext cx="2382837" cy="45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400" dirty="0">
                <a:solidFill>
                  <a:srgbClr val="790015"/>
                </a:solidFill>
              </a:rPr>
              <a:t>NOT an Auditor!</a:t>
            </a:r>
          </a:p>
        </p:txBody>
      </p:sp>
      <p:sp>
        <p:nvSpPr>
          <p:cNvPr id="346118" name="Line 6"/>
          <p:cNvSpPr>
            <a:spLocks noChangeShapeType="1"/>
          </p:cNvSpPr>
          <p:nvPr/>
        </p:nvSpPr>
        <p:spPr bwMode="auto">
          <a:xfrm flipV="1">
            <a:off x="6146800" y="4368800"/>
            <a:ext cx="393700" cy="965200"/>
          </a:xfrm>
          <a:prstGeom prst="line">
            <a:avLst/>
          </a:prstGeom>
          <a:noFill/>
          <a:ln w="254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7140" name="Rectangle 4"/>
          <p:cNvSpPr>
            <a:spLocks noGrp="1" noChangeArrowheads="1"/>
          </p:cNvSpPr>
          <p:nvPr>
            <p:ph type="title"/>
          </p:nvPr>
        </p:nvSpPr>
        <p:spPr/>
        <p:txBody>
          <a:bodyPr/>
          <a:lstStyle/>
          <a:p>
            <a:r>
              <a:rPr lang="en-US"/>
              <a:t>What Will The Auditors Do?</a:t>
            </a:r>
          </a:p>
        </p:txBody>
      </p:sp>
      <p:sp>
        <p:nvSpPr>
          <p:cNvPr id="347141" name="Rectangle 5"/>
          <p:cNvSpPr>
            <a:spLocks noGrp="1" noChangeArrowheads="1"/>
          </p:cNvSpPr>
          <p:nvPr>
            <p:ph type="body" idx="1"/>
          </p:nvPr>
        </p:nvSpPr>
        <p:spPr>
          <a:xfrm>
            <a:off x="685800" y="1447800"/>
            <a:ext cx="7543800" cy="4800600"/>
          </a:xfrm>
        </p:spPr>
        <p:txBody>
          <a:bodyPr/>
          <a:lstStyle/>
          <a:p>
            <a:pPr>
              <a:lnSpc>
                <a:spcPct val="90000"/>
              </a:lnSpc>
              <a:spcAft>
                <a:spcPct val="30000"/>
              </a:spcAft>
            </a:pPr>
            <a:r>
              <a:rPr lang="en-US" sz="2000"/>
              <a:t>The auditors will look at written procedures and policies (</a:t>
            </a:r>
            <a:r>
              <a:rPr lang="en-US" sz="2000">
                <a:solidFill>
                  <a:srgbClr val="00279F"/>
                </a:solidFill>
              </a:rPr>
              <a:t>verification</a:t>
            </a:r>
            <a:r>
              <a:rPr lang="en-US" sz="2000"/>
              <a:t>).</a:t>
            </a:r>
          </a:p>
          <a:p>
            <a:pPr>
              <a:lnSpc>
                <a:spcPct val="90000"/>
              </a:lnSpc>
              <a:spcAft>
                <a:spcPct val="30000"/>
              </a:spcAft>
            </a:pPr>
            <a:r>
              <a:rPr lang="en-US" sz="2000"/>
              <a:t>The auditors will then look at how people in the company do things. They will look to make sure each person is following written procedures and policies (</a:t>
            </a:r>
            <a:r>
              <a:rPr lang="en-US" sz="2000">
                <a:solidFill>
                  <a:srgbClr val="00279F"/>
                </a:solidFill>
              </a:rPr>
              <a:t>validation</a:t>
            </a:r>
            <a:r>
              <a:rPr lang="en-US" sz="2000"/>
              <a:t>).</a:t>
            </a:r>
          </a:p>
          <a:p>
            <a:pPr>
              <a:lnSpc>
                <a:spcPct val="90000"/>
              </a:lnSpc>
              <a:spcAft>
                <a:spcPct val="30000"/>
              </a:spcAft>
            </a:pPr>
            <a:r>
              <a:rPr lang="en-US" sz="2000"/>
              <a:t>They will look at records to ensure everyone is properly completing paperwork (Examples would be SPC charts and check lists which need to be initialed and dated).</a:t>
            </a:r>
          </a:p>
          <a:p>
            <a:pPr>
              <a:lnSpc>
                <a:spcPct val="90000"/>
              </a:lnSpc>
              <a:spcAft>
                <a:spcPct val="30000"/>
              </a:spcAft>
            </a:pPr>
            <a:r>
              <a:rPr lang="en-US" sz="2000"/>
              <a:t>They will look to make sure everyone is properly trained to do their job.</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64" name="Rectangle 4"/>
          <p:cNvSpPr>
            <a:spLocks noGrp="1" noChangeArrowheads="1"/>
          </p:cNvSpPr>
          <p:nvPr>
            <p:ph type="title"/>
          </p:nvPr>
        </p:nvSpPr>
        <p:spPr/>
        <p:txBody>
          <a:bodyPr/>
          <a:lstStyle/>
          <a:p>
            <a:r>
              <a:rPr lang="en-US"/>
              <a:t>Who Will Be Audited?</a:t>
            </a:r>
          </a:p>
        </p:txBody>
      </p:sp>
      <p:sp>
        <p:nvSpPr>
          <p:cNvPr id="348165" name="Rectangle 5"/>
          <p:cNvSpPr>
            <a:spLocks noGrp="1" noChangeArrowheads="1"/>
          </p:cNvSpPr>
          <p:nvPr>
            <p:ph type="body" idx="1"/>
          </p:nvPr>
        </p:nvSpPr>
        <p:spPr>
          <a:xfrm>
            <a:off x="685800" y="1295400"/>
            <a:ext cx="7772400" cy="5029200"/>
          </a:xfrm>
        </p:spPr>
        <p:txBody>
          <a:bodyPr/>
          <a:lstStyle/>
          <a:p>
            <a:pPr>
              <a:lnSpc>
                <a:spcPct val="90000"/>
              </a:lnSpc>
              <a:spcAft>
                <a:spcPct val="30000"/>
              </a:spcAft>
            </a:pPr>
            <a:r>
              <a:rPr lang="en-US" sz="2000">
                <a:solidFill>
                  <a:srgbClr val="00279F"/>
                </a:solidFill>
              </a:rPr>
              <a:t>Absolutely Everyone</a:t>
            </a:r>
            <a:r>
              <a:rPr lang="en-US" sz="2000"/>
              <a:t> whose job affects quality is subject to the audit. </a:t>
            </a:r>
            <a:r>
              <a:rPr lang="en-US" sz="2000">
                <a:solidFill>
                  <a:srgbClr val="2D5931"/>
                </a:solidFill>
              </a:rPr>
              <a:t>Which is to say</a:t>
            </a:r>
            <a:r>
              <a:rPr lang="en-US" sz="2000">
                <a:solidFill>
                  <a:srgbClr val="00279F"/>
                </a:solidFill>
              </a:rPr>
              <a:t> Everyone!</a:t>
            </a:r>
          </a:p>
          <a:p>
            <a:pPr>
              <a:lnSpc>
                <a:spcPct val="90000"/>
              </a:lnSpc>
              <a:spcAft>
                <a:spcPct val="30000"/>
              </a:spcAft>
            </a:pPr>
            <a:endParaRPr lang="en-US" sz="2000"/>
          </a:p>
          <a:p>
            <a:pPr>
              <a:lnSpc>
                <a:spcPct val="90000"/>
              </a:lnSpc>
              <a:spcAft>
                <a:spcPct val="30000"/>
              </a:spcAft>
            </a:pPr>
            <a:r>
              <a:rPr lang="en-US" sz="2000"/>
              <a:t>And the farther up the corporate tree you go, the more difficult the audit is. This is because as you go up the tree (eventually to the plant manager), job duties and responsibilities increase.</a:t>
            </a:r>
          </a:p>
          <a:p>
            <a:pPr lvl="1">
              <a:lnSpc>
                <a:spcPct val="90000"/>
              </a:lnSpc>
              <a:spcAft>
                <a:spcPct val="30000"/>
              </a:spcAft>
            </a:pPr>
            <a:r>
              <a:rPr lang="en-US" sz="2000"/>
              <a:t>Corporate Personnel</a:t>
            </a:r>
          </a:p>
          <a:p>
            <a:pPr lvl="1">
              <a:lnSpc>
                <a:spcPct val="90000"/>
              </a:lnSpc>
              <a:spcAft>
                <a:spcPct val="30000"/>
              </a:spcAft>
            </a:pPr>
            <a:r>
              <a:rPr lang="en-US" sz="2000"/>
              <a:t>Plant Manager</a:t>
            </a:r>
          </a:p>
          <a:p>
            <a:pPr lvl="1">
              <a:lnSpc>
                <a:spcPct val="90000"/>
              </a:lnSpc>
              <a:spcAft>
                <a:spcPct val="30000"/>
              </a:spcAft>
            </a:pPr>
            <a:r>
              <a:rPr lang="en-US" sz="2000"/>
              <a:t>Departmental managers</a:t>
            </a:r>
          </a:p>
          <a:p>
            <a:pPr lvl="1">
              <a:lnSpc>
                <a:spcPct val="90000"/>
              </a:lnSpc>
              <a:spcAft>
                <a:spcPct val="30000"/>
              </a:spcAft>
            </a:pPr>
            <a:r>
              <a:rPr lang="en-US" sz="2000"/>
              <a:t>Supervisors</a:t>
            </a:r>
          </a:p>
          <a:p>
            <a:pPr lvl="1">
              <a:lnSpc>
                <a:spcPct val="90000"/>
              </a:lnSpc>
              <a:spcAft>
                <a:spcPct val="30000"/>
              </a:spcAft>
            </a:pPr>
            <a:r>
              <a:rPr lang="en-US" sz="2000"/>
              <a:t>Engineers</a:t>
            </a:r>
          </a:p>
          <a:p>
            <a:pPr lvl="1">
              <a:lnSpc>
                <a:spcPct val="90000"/>
              </a:lnSpc>
              <a:spcAft>
                <a:spcPct val="30000"/>
              </a:spcAft>
            </a:pPr>
            <a:r>
              <a:rPr lang="en-US" sz="2000"/>
              <a:t>Technical personnel</a:t>
            </a:r>
          </a:p>
          <a:p>
            <a:pPr lvl="1">
              <a:lnSpc>
                <a:spcPct val="90000"/>
              </a:lnSpc>
              <a:spcAft>
                <a:spcPct val="30000"/>
              </a:spcAft>
            </a:pPr>
            <a:r>
              <a:rPr lang="en-US" sz="2000"/>
              <a:t>Hourly employees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6" name="Rectangle 2"/>
          <p:cNvSpPr>
            <a:spLocks noGrp="1" noChangeArrowheads="1"/>
          </p:cNvSpPr>
          <p:nvPr>
            <p:ph type="title"/>
          </p:nvPr>
        </p:nvSpPr>
        <p:spPr>
          <a:noFill/>
          <a:ln/>
        </p:spPr>
        <p:txBody>
          <a:bodyPr/>
          <a:lstStyle/>
          <a:p>
            <a:r>
              <a:rPr lang="en-US"/>
              <a:t>The Audit Team</a:t>
            </a:r>
          </a:p>
        </p:txBody>
      </p:sp>
      <p:sp>
        <p:nvSpPr>
          <p:cNvPr id="349187" name="Rectangle 3"/>
          <p:cNvSpPr>
            <a:spLocks noGrp="1" noChangeArrowheads="1"/>
          </p:cNvSpPr>
          <p:nvPr>
            <p:ph type="body" idx="1"/>
          </p:nvPr>
        </p:nvSpPr>
        <p:spPr>
          <a:xfrm>
            <a:off x="685800" y="1371600"/>
            <a:ext cx="7772400" cy="4724400"/>
          </a:xfrm>
          <a:noFill/>
          <a:ln/>
        </p:spPr>
        <p:txBody>
          <a:bodyPr/>
          <a:lstStyle/>
          <a:p>
            <a:pPr>
              <a:spcAft>
                <a:spcPct val="30000"/>
              </a:spcAft>
            </a:pPr>
            <a:r>
              <a:rPr lang="en-US" sz="2000" dirty="0"/>
              <a:t>When you are visited by an auditor, he/she will </a:t>
            </a:r>
            <a:r>
              <a:rPr lang="en-US" sz="2000" dirty="0">
                <a:solidFill>
                  <a:srgbClr val="A50021"/>
                </a:solidFill>
              </a:rPr>
              <a:t>NOT</a:t>
            </a:r>
            <a:r>
              <a:rPr lang="en-US" sz="2000" dirty="0"/>
              <a:t> be alone. At the very minimum, there will be:</a:t>
            </a:r>
          </a:p>
          <a:p>
            <a:pPr lvl="1">
              <a:spcAft>
                <a:spcPct val="30000"/>
              </a:spcAft>
            </a:pPr>
            <a:r>
              <a:rPr lang="en-US" sz="1800" dirty="0"/>
              <a:t>The </a:t>
            </a:r>
            <a:r>
              <a:rPr lang="en-US" sz="1800" dirty="0">
                <a:solidFill>
                  <a:srgbClr val="00279F"/>
                </a:solidFill>
              </a:rPr>
              <a:t>Auditor</a:t>
            </a:r>
            <a:endParaRPr lang="en-US" sz="1800" dirty="0"/>
          </a:p>
          <a:p>
            <a:pPr lvl="1">
              <a:spcAft>
                <a:spcPct val="30000"/>
              </a:spcAft>
            </a:pPr>
            <a:r>
              <a:rPr lang="en-US" sz="1800" dirty="0"/>
              <a:t>A </a:t>
            </a:r>
            <a:r>
              <a:rPr lang="en-US" sz="1800" dirty="0">
                <a:solidFill>
                  <a:srgbClr val="00279F"/>
                </a:solidFill>
              </a:rPr>
              <a:t>Company </a:t>
            </a:r>
            <a:r>
              <a:rPr lang="en-US" sz="1800" dirty="0" smtClean="0">
                <a:solidFill>
                  <a:srgbClr val="00279F"/>
                </a:solidFill>
              </a:rPr>
              <a:t>“Escort” </a:t>
            </a:r>
            <a:r>
              <a:rPr lang="en-US" sz="1800" dirty="0"/>
              <a:t>- </a:t>
            </a:r>
            <a:r>
              <a:rPr lang="en-US" sz="1400" dirty="0"/>
              <a:t>This will be someone from within </a:t>
            </a:r>
            <a:r>
              <a:rPr lang="en-US" sz="1400" dirty="0" smtClean="0"/>
              <a:t>your company who </a:t>
            </a:r>
            <a:r>
              <a:rPr lang="en-US" sz="1400" dirty="0"/>
              <a:t>knows the area and the specification well. The escort will try to provide structure to the audit and will try to help out when he/she can.</a:t>
            </a:r>
            <a:endParaRPr lang="en-US" sz="1800" dirty="0"/>
          </a:p>
          <a:p>
            <a:pPr lvl="1">
              <a:spcAft>
                <a:spcPct val="30000"/>
              </a:spcAft>
            </a:pPr>
            <a:r>
              <a:rPr lang="en-US" sz="1800" dirty="0"/>
              <a:t>The </a:t>
            </a:r>
            <a:r>
              <a:rPr lang="en-US" sz="1800" dirty="0">
                <a:solidFill>
                  <a:srgbClr val="00279F"/>
                </a:solidFill>
              </a:rPr>
              <a:t>Area Supervisor </a:t>
            </a:r>
            <a:r>
              <a:rPr lang="en-US" sz="1800" dirty="0"/>
              <a:t>- </a:t>
            </a:r>
            <a:r>
              <a:rPr lang="en-US" sz="1400" dirty="0"/>
              <a:t>The area supervisor or other person directly responsible for the area will be present.</a:t>
            </a:r>
          </a:p>
          <a:p>
            <a:pPr>
              <a:spcAft>
                <a:spcPct val="30000"/>
              </a:spcAft>
            </a:pPr>
            <a:endParaRPr lang="en-US" sz="2400" dirty="0"/>
          </a:p>
          <a:p>
            <a:pPr>
              <a:spcAft>
                <a:spcPct val="30000"/>
              </a:spcAft>
            </a:pPr>
            <a:r>
              <a:rPr lang="en-US" sz="2400" dirty="0"/>
              <a:t>Remember - </a:t>
            </a:r>
            <a:r>
              <a:rPr lang="en-US" sz="2400" dirty="0">
                <a:solidFill>
                  <a:srgbClr val="A50021"/>
                </a:solidFill>
              </a:rPr>
              <a:t>YOU ARE NOT ALONE</a:t>
            </a:r>
            <a:r>
              <a:rPr lang="en-US" sz="2400" dirty="0"/>
              <a:t>!</a:t>
            </a:r>
          </a:p>
        </p:txBody>
      </p:sp>
    </p:spTree>
  </p:cSld>
  <p:clrMapOvr>
    <a:masterClrMapping/>
  </p:clrMapOvr>
  <p:transition xmlns:p14="http://schemas.microsoft.com/office/powerpoint/2010/main"/>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0210" name="Rectangle 2"/>
          <p:cNvSpPr>
            <a:spLocks noGrp="1" noChangeArrowheads="1"/>
          </p:cNvSpPr>
          <p:nvPr>
            <p:ph type="title"/>
          </p:nvPr>
        </p:nvSpPr>
        <p:spPr>
          <a:xfrm>
            <a:off x="211138" y="111125"/>
            <a:ext cx="8686800" cy="693738"/>
          </a:xfrm>
          <a:noFill/>
          <a:ln/>
        </p:spPr>
        <p:txBody>
          <a:bodyPr/>
          <a:lstStyle/>
          <a:p>
            <a:r>
              <a:rPr lang="en-US"/>
              <a:t>Types of Audits</a:t>
            </a:r>
          </a:p>
        </p:txBody>
      </p:sp>
      <p:sp>
        <p:nvSpPr>
          <p:cNvPr id="350211" name="Rectangle 3"/>
          <p:cNvSpPr>
            <a:spLocks noGrp="1" noChangeArrowheads="1"/>
          </p:cNvSpPr>
          <p:nvPr>
            <p:ph type="body" idx="1"/>
          </p:nvPr>
        </p:nvSpPr>
        <p:spPr>
          <a:xfrm>
            <a:off x="685800" y="922338"/>
            <a:ext cx="7772400" cy="5249862"/>
          </a:xfrm>
          <a:noFill/>
          <a:ln/>
        </p:spPr>
        <p:txBody>
          <a:bodyPr/>
          <a:lstStyle/>
          <a:p>
            <a:pPr>
              <a:lnSpc>
                <a:spcPct val="80000"/>
              </a:lnSpc>
            </a:pPr>
            <a:r>
              <a:rPr lang="en-US" sz="2400"/>
              <a:t>Internal Audit</a:t>
            </a:r>
            <a:endParaRPr lang="en-US"/>
          </a:p>
          <a:p>
            <a:pPr lvl="1">
              <a:lnSpc>
                <a:spcPct val="80000"/>
              </a:lnSpc>
              <a:buFontTx/>
              <a:buNone/>
            </a:pPr>
            <a:r>
              <a:rPr lang="en-US" sz="1600"/>
              <a:t>An audit of internal systems and/or procedures. An internal audit is most often performed by people how directly work for the company. Many companies hire outside firms (see third party below) to perform the audits.</a:t>
            </a:r>
            <a:endParaRPr lang="en-US"/>
          </a:p>
          <a:p>
            <a:pPr>
              <a:lnSpc>
                <a:spcPct val="80000"/>
              </a:lnSpc>
            </a:pPr>
            <a:endParaRPr lang="en-US" sz="2400"/>
          </a:p>
          <a:p>
            <a:pPr>
              <a:lnSpc>
                <a:spcPct val="80000"/>
              </a:lnSpc>
            </a:pPr>
            <a:r>
              <a:rPr lang="en-US" sz="2400"/>
              <a:t>External Audit</a:t>
            </a:r>
            <a:endParaRPr lang="en-US"/>
          </a:p>
          <a:p>
            <a:pPr lvl="1">
              <a:lnSpc>
                <a:spcPct val="80000"/>
              </a:lnSpc>
              <a:buFontTx/>
              <a:buNone/>
            </a:pPr>
            <a:r>
              <a:rPr lang="en-US" sz="1800"/>
              <a:t>Customer Audits</a:t>
            </a:r>
          </a:p>
          <a:p>
            <a:pPr lvl="2">
              <a:lnSpc>
                <a:spcPct val="80000"/>
              </a:lnSpc>
              <a:buFont typeface="Zapf Dingbats" charset="0"/>
              <a:buNone/>
            </a:pPr>
            <a:r>
              <a:rPr lang="en-US" sz="1400"/>
              <a:t>	Customer audits are those where a customer (or a customer representative) performs the audit. A customer audit is not </a:t>
            </a:r>
            <a:r>
              <a:rPr lang="ja-JP" altLang="en-US" sz="1400">
                <a:latin typeface="Arial"/>
              </a:rPr>
              <a:t>‘</a:t>
            </a:r>
            <a:r>
              <a:rPr lang="en-US" sz="1400"/>
              <a:t>objective</a:t>
            </a:r>
            <a:r>
              <a:rPr lang="ja-JP" altLang="en-US" sz="1400">
                <a:latin typeface="Arial"/>
              </a:rPr>
              <a:t>’</a:t>
            </a:r>
            <a:r>
              <a:rPr lang="en-US" sz="1400"/>
              <a:t> because the customer is intimately involved with your company (the supplier to the customer). This involvement can </a:t>
            </a:r>
            <a:r>
              <a:rPr lang="en-US" sz="1400">
                <a:solidFill>
                  <a:srgbClr val="FC0128"/>
                </a:solidFill>
              </a:rPr>
              <a:t>BIAS</a:t>
            </a:r>
            <a:r>
              <a:rPr lang="en-US" sz="1400"/>
              <a:t> the audit.</a:t>
            </a:r>
            <a:endParaRPr lang="en-US"/>
          </a:p>
          <a:p>
            <a:pPr>
              <a:lnSpc>
                <a:spcPct val="80000"/>
              </a:lnSpc>
            </a:pPr>
            <a:endParaRPr lang="en-US" sz="2000" b="1">
              <a:solidFill>
                <a:srgbClr val="790015"/>
              </a:solidFill>
            </a:endParaRPr>
          </a:p>
          <a:p>
            <a:pPr>
              <a:lnSpc>
                <a:spcPct val="80000"/>
              </a:lnSpc>
            </a:pPr>
            <a:r>
              <a:rPr lang="ja-JP" altLang="en-US" sz="2000" b="1">
                <a:solidFill>
                  <a:srgbClr val="790015"/>
                </a:solidFill>
                <a:latin typeface="Arial"/>
              </a:rPr>
              <a:t>‘</a:t>
            </a:r>
            <a:r>
              <a:rPr lang="en-US" sz="2000" b="1">
                <a:solidFill>
                  <a:srgbClr val="790015"/>
                </a:solidFill>
              </a:rPr>
              <a:t>Third Party</a:t>
            </a:r>
            <a:r>
              <a:rPr lang="ja-JP" altLang="en-US" sz="2000" b="1">
                <a:solidFill>
                  <a:srgbClr val="790015"/>
                </a:solidFill>
                <a:latin typeface="Arial"/>
              </a:rPr>
              <a:t>’</a:t>
            </a:r>
            <a:r>
              <a:rPr lang="en-US" sz="2000" b="1">
                <a:solidFill>
                  <a:srgbClr val="790015"/>
                </a:solidFill>
              </a:rPr>
              <a:t> Audits</a:t>
            </a:r>
            <a:endParaRPr lang="en-US" sz="2000" b="1">
              <a:solidFill>
                <a:srgbClr val="00279F"/>
              </a:solidFill>
            </a:endParaRPr>
          </a:p>
          <a:p>
            <a:pPr lvl="1">
              <a:lnSpc>
                <a:spcPct val="80000"/>
              </a:lnSpc>
              <a:buFontTx/>
              <a:buNone/>
            </a:pPr>
            <a:r>
              <a:rPr lang="en-US" sz="1800" b="1">
                <a:solidFill>
                  <a:srgbClr val="00279F"/>
                </a:solidFill>
              </a:rPr>
              <a:t>	Third party audits are like those you think of when you think of bank audits. Banks (and other financial institutions) must hire a company or person to audit their books and procedures. The company or person hired to do the audit cannot have an </a:t>
            </a:r>
            <a:r>
              <a:rPr lang="ja-JP" altLang="en-US" sz="1800" b="1">
                <a:solidFill>
                  <a:srgbClr val="00279F"/>
                </a:solidFill>
                <a:latin typeface="Arial"/>
              </a:rPr>
              <a:t>‘</a:t>
            </a:r>
            <a:r>
              <a:rPr lang="en-US" sz="1800" b="1">
                <a:solidFill>
                  <a:srgbClr val="00279F"/>
                </a:solidFill>
              </a:rPr>
              <a:t>interest</a:t>
            </a:r>
            <a:r>
              <a:rPr lang="ja-JP" altLang="en-US" sz="1800" b="1">
                <a:solidFill>
                  <a:srgbClr val="00279F"/>
                </a:solidFill>
                <a:latin typeface="Arial"/>
              </a:rPr>
              <a:t>’</a:t>
            </a:r>
            <a:r>
              <a:rPr lang="en-US" sz="1800" b="1">
                <a:solidFill>
                  <a:srgbClr val="00279F"/>
                </a:solidFill>
              </a:rPr>
              <a:t> in the business it is auditing. This is known as an </a:t>
            </a:r>
            <a:r>
              <a:rPr lang="ja-JP" altLang="en-US" sz="1800" b="1">
                <a:solidFill>
                  <a:srgbClr val="00279F"/>
                </a:solidFill>
                <a:latin typeface="Arial"/>
              </a:rPr>
              <a:t>‘</a:t>
            </a:r>
            <a:r>
              <a:rPr lang="en-US" sz="1800" b="1">
                <a:solidFill>
                  <a:srgbClr val="00279F"/>
                </a:solidFill>
              </a:rPr>
              <a:t>Independent Audit</a:t>
            </a:r>
            <a:r>
              <a:rPr lang="ja-JP" altLang="en-US" sz="1800" b="1">
                <a:solidFill>
                  <a:srgbClr val="00279F"/>
                </a:solidFill>
                <a:latin typeface="Arial"/>
              </a:rPr>
              <a:t>’</a:t>
            </a:r>
            <a:r>
              <a:rPr lang="en-US" sz="1800" b="1">
                <a:solidFill>
                  <a:srgbClr val="00279F"/>
                </a:solidFill>
              </a:rPr>
              <a:t>. </a:t>
            </a:r>
            <a:r>
              <a:rPr lang="en-US" sz="1800" b="1">
                <a:solidFill>
                  <a:srgbClr val="A50021"/>
                </a:solidFill>
              </a:rPr>
              <a:t>This is the type of audit the registration audit is!</a:t>
            </a:r>
            <a:endParaRPr lang="en-US" sz="1800" b="1">
              <a:solidFill>
                <a:schemeClr val="hlink"/>
              </a:solidFill>
            </a:endParaRPr>
          </a:p>
        </p:txBody>
      </p:sp>
    </p:spTree>
  </p:cSld>
  <p:clrMapOvr>
    <a:masterClrMapping/>
  </p:clrMapOvr>
  <p:transition xmlns:p14="http://schemas.microsoft.com/office/powerpoint/2010/main"/>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234" name="Rectangle 2"/>
          <p:cNvSpPr>
            <a:spLocks noGrp="1" noChangeArrowheads="1"/>
          </p:cNvSpPr>
          <p:nvPr>
            <p:ph type="title"/>
          </p:nvPr>
        </p:nvSpPr>
        <p:spPr>
          <a:noFill/>
          <a:ln/>
        </p:spPr>
        <p:txBody>
          <a:bodyPr/>
          <a:lstStyle/>
          <a:p>
            <a:r>
              <a:rPr lang="en-US" dirty="0"/>
              <a:t>The Reason For Audits</a:t>
            </a:r>
          </a:p>
        </p:txBody>
      </p:sp>
      <p:sp>
        <p:nvSpPr>
          <p:cNvPr id="351235" name="Rectangle 3"/>
          <p:cNvSpPr>
            <a:spLocks noGrp="1" noChangeArrowheads="1"/>
          </p:cNvSpPr>
          <p:nvPr>
            <p:ph type="body" idx="1"/>
          </p:nvPr>
        </p:nvSpPr>
        <p:spPr>
          <a:xfrm>
            <a:off x="685800" y="1371600"/>
            <a:ext cx="7772400" cy="4800600"/>
          </a:xfrm>
          <a:noFill/>
          <a:ln/>
        </p:spPr>
        <p:txBody>
          <a:bodyPr/>
          <a:lstStyle/>
          <a:p>
            <a:pPr>
              <a:spcAft>
                <a:spcPct val="20000"/>
              </a:spcAft>
            </a:pPr>
            <a:r>
              <a:rPr lang="en-US" sz="1600" dirty="0"/>
              <a:t>Everyone is familiar with the idea of audits. One place we are all aware of audits is in the banking industry. For years, the government has required banks to submit to periodic audits by government agencies and/or external companies who specialize in auditing. Few people want to put their money in a bank where there are no controls such as periodic audits. If there are no audits, you have no way of knowing if your bank is using your money well. If the bank is not </a:t>
            </a:r>
            <a:r>
              <a:rPr lang="ja-JP" altLang="en-US" sz="1600" dirty="0">
                <a:latin typeface="Arial"/>
              </a:rPr>
              <a:t>‘</a:t>
            </a:r>
            <a:r>
              <a:rPr lang="en-US" sz="1600" dirty="0"/>
              <a:t>using your money well</a:t>
            </a:r>
            <a:r>
              <a:rPr lang="ja-JP" altLang="en-US" sz="1600" dirty="0">
                <a:latin typeface="Arial"/>
              </a:rPr>
              <a:t>’</a:t>
            </a:r>
            <a:r>
              <a:rPr lang="en-US" sz="1600" dirty="0"/>
              <a:t> the bank could easily fail - then you could lose all of your money.</a:t>
            </a:r>
          </a:p>
          <a:p>
            <a:pPr>
              <a:spcAft>
                <a:spcPct val="20000"/>
              </a:spcAft>
            </a:pPr>
            <a:r>
              <a:rPr lang="en-US" sz="1600" dirty="0"/>
              <a:t>Audits in manufacturing industries are not new. Customer audits have been going on for years. But only recently has the idea of </a:t>
            </a:r>
            <a:r>
              <a:rPr lang="en-US" sz="1600" dirty="0">
                <a:solidFill>
                  <a:srgbClr val="FC0128"/>
                </a:solidFill>
              </a:rPr>
              <a:t>third party</a:t>
            </a:r>
            <a:r>
              <a:rPr lang="en-US" sz="1600" dirty="0">
                <a:solidFill>
                  <a:schemeClr val="hlink"/>
                </a:solidFill>
              </a:rPr>
              <a:t> </a:t>
            </a:r>
            <a:r>
              <a:rPr lang="en-US" sz="1600" dirty="0"/>
              <a:t>audits become reality. This is in large part due to the adoption in Europe of ISO </a:t>
            </a:r>
            <a:r>
              <a:rPr lang="en-US" sz="1600" dirty="0" smtClean="0"/>
              <a:t>9001 </a:t>
            </a:r>
            <a:r>
              <a:rPr lang="en-US" sz="1600" dirty="0"/>
              <a:t>and other international standards.</a:t>
            </a:r>
          </a:p>
          <a:p>
            <a:pPr>
              <a:spcAft>
                <a:spcPct val="20000"/>
              </a:spcAft>
            </a:pPr>
            <a:r>
              <a:rPr lang="en-US" sz="1600" dirty="0"/>
              <a:t>The intent of third party audits is to provide assurance that a company complies with a standard or specification.</a:t>
            </a:r>
          </a:p>
          <a:p>
            <a:pPr>
              <a:spcAft>
                <a:spcPct val="20000"/>
              </a:spcAft>
            </a:pPr>
            <a:r>
              <a:rPr lang="en-US" sz="1600" dirty="0"/>
              <a:t>Many people say that third party audits will eliminate customer audits. This has not been the case up to now in part because customers still see the need to ensure compliance to their specific requirements. Even TS 16949, which is specific to Automotive Industry, does not eliminate customer audits.</a:t>
            </a:r>
          </a:p>
        </p:txBody>
      </p:sp>
    </p:spTree>
  </p:cSld>
  <p:clrMapOvr>
    <a:masterClrMapping/>
  </p:clrMapOvr>
  <p:transition xmlns:p14="http://schemas.microsoft.com/office/powerpoint/2010/mai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57736" name="Object 8"/>
          <p:cNvGraphicFramePr>
            <a:graphicFrameLocks noChangeAspect="1"/>
          </p:cNvGraphicFramePr>
          <p:nvPr/>
        </p:nvGraphicFramePr>
        <p:xfrm>
          <a:off x="101600" y="1219200"/>
          <a:ext cx="8991600" cy="4141788"/>
        </p:xfrm>
        <a:graphic>
          <a:graphicData uri="http://schemas.openxmlformats.org/presentationml/2006/ole">
            <mc:AlternateContent xmlns:mc="http://schemas.openxmlformats.org/markup-compatibility/2006">
              <mc:Choice xmlns:v="urn:schemas-microsoft-com:vml" Requires="v">
                <p:oleObj spid="_x0000_s457870" name="Worksheet" r:id="rId4" imgW="9207500" imgH="4241800" progId="Excel.Sheet.8">
                  <p:embed/>
                </p:oleObj>
              </mc:Choice>
              <mc:Fallback>
                <p:oleObj name="Worksheet" r:id="rId4" imgW="9207500" imgH="4241800" progId="Excel.Sheet.8">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1600" y="1219200"/>
                        <a:ext cx="8991600" cy="41417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57730" name="Rectangle 2"/>
          <p:cNvSpPr>
            <a:spLocks noGrp="1" noChangeArrowheads="1"/>
          </p:cNvSpPr>
          <p:nvPr>
            <p:ph type="title"/>
          </p:nvPr>
        </p:nvSpPr>
        <p:spPr>
          <a:xfrm>
            <a:off x="668338" y="187325"/>
            <a:ext cx="7866062" cy="1031875"/>
          </a:xfrm>
          <a:noFill/>
          <a:ln/>
        </p:spPr>
        <p:txBody>
          <a:bodyPr/>
          <a:lstStyle/>
          <a:p>
            <a:r>
              <a:rPr lang="en-US" b="1"/>
              <a:t>Objective Evidence II</a:t>
            </a:r>
          </a:p>
        </p:txBody>
      </p:sp>
      <p:sp>
        <p:nvSpPr>
          <p:cNvPr id="457733" name="Oval 5"/>
          <p:cNvSpPr>
            <a:spLocks noChangeArrowheads="1"/>
          </p:cNvSpPr>
          <p:nvPr/>
        </p:nvSpPr>
        <p:spPr bwMode="auto">
          <a:xfrm>
            <a:off x="457200" y="4305300"/>
            <a:ext cx="5715000" cy="381000"/>
          </a:xfrm>
          <a:prstGeom prst="ellipse">
            <a:avLst/>
          </a:prstGeom>
          <a:noFill/>
          <a:ln w="38100">
            <a:solidFill>
              <a:srgbClr val="AB011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57735" name="Rectangle 7"/>
          <p:cNvSpPr>
            <a:spLocks noChangeArrowheads="1"/>
          </p:cNvSpPr>
          <p:nvPr/>
        </p:nvSpPr>
        <p:spPr bwMode="auto">
          <a:xfrm>
            <a:off x="5029200" y="5410200"/>
            <a:ext cx="3886200" cy="990600"/>
          </a:xfrm>
          <a:prstGeom prst="rect">
            <a:avLst/>
          </a:prstGeom>
          <a:noFill/>
          <a:ln w="28575">
            <a:solidFill>
              <a:srgbClr val="AB01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marL="63500">
              <a:spcBef>
                <a:spcPct val="20000"/>
              </a:spcBef>
              <a:buClr>
                <a:srgbClr val="AB011D"/>
              </a:buClr>
            </a:pPr>
            <a:r>
              <a:rPr lang="en-US" sz="1400" b="1">
                <a:solidFill>
                  <a:srgbClr val="000066"/>
                </a:solidFill>
              </a:rPr>
              <a:t>By signing here you should only be agreeing to what was found / observed. You should NOT be agreeing that there is definitely a nonconformance.</a:t>
            </a:r>
            <a:endParaRPr lang="en-US" sz="1400"/>
          </a:p>
        </p:txBody>
      </p:sp>
      <p:cxnSp>
        <p:nvCxnSpPr>
          <p:cNvPr id="457737" name="AutoShape 9"/>
          <p:cNvCxnSpPr>
            <a:cxnSpLocks noChangeShapeType="1"/>
            <a:stCxn id="457735" idx="1"/>
            <a:endCxn id="457733" idx="4"/>
          </p:cNvCxnSpPr>
          <p:nvPr/>
        </p:nvCxnSpPr>
        <p:spPr bwMode="auto">
          <a:xfrm rot="10800000">
            <a:off x="3314700" y="4705350"/>
            <a:ext cx="1700213" cy="1200150"/>
          </a:xfrm>
          <a:prstGeom prst="bentConnector2">
            <a:avLst/>
          </a:prstGeom>
          <a:noFill/>
          <a:ln w="28575">
            <a:solidFill>
              <a:srgbClr val="AB011D"/>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2258" name="Rectangle 2"/>
          <p:cNvSpPr>
            <a:spLocks noGrp="1" noChangeArrowheads="1"/>
          </p:cNvSpPr>
          <p:nvPr>
            <p:ph type="title"/>
          </p:nvPr>
        </p:nvSpPr>
        <p:spPr>
          <a:noFill/>
          <a:ln/>
        </p:spPr>
        <p:txBody>
          <a:bodyPr/>
          <a:lstStyle/>
          <a:p>
            <a:r>
              <a:rPr lang="en-US"/>
              <a:t>What Will Happen If...</a:t>
            </a:r>
          </a:p>
        </p:txBody>
      </p:sp>
      <p:sp>
        <p:nvSpPr>
          <p:cNvPr id="352259" name="Rectangle 3"/>
          <p:cNvSpPr>
            <a:spLocks noGrp="1" noChangeArrowheads="1"/>
          </p:cNvSpPr>
          <p:nvPr>
            <p:ph type="body" idx="1"/>
          </p:nvPr>
        </p:nvSpPr>
        <p:spPr>
          <a:xfrm>
            <a:off x="685800" y="1219200"/>
            <a:ext cx="7620000" cy="5029200"/>
          </a:xfrm>
          <a:noFill/>
          <a:ln/>
        </p:spPr>
        <p:txBody>
          <a:bodyPr/>
          <a:lstStyle/>
          <a:p>
            <a:pPr>
              <a:lnSpc>
                <a:spcPct val="90000"/>
              </a:lnSpc>
            </a:pPr>
            <a:r>
              <a:rPr lang="en-US" sz="1800"/>
              <a:t>If an auditor finds a problem, s/he will let the person being audited know </a:t>
            </a:r>
            <a:r>
              <a:rPr lang="en-US" sz="1800">
                <a:solidFill>
                  <a:srgbClr val="A50021"/>
                </a:solidFill>
              </a:rPr>
              <a:t>immediately</a:t>
            </a:r>
            <a:r>
              <a:rPr lang="en-US" sz="1800"/>
              <a:t> that a possible problem may exist. In NO case will the auditor </a:t>
            </a:r>
            <a:r>
              <a:rPr lang="ja-JP" altLang="en-US" sz="1800">
                <a:latin typeface="Arial"/>
              </a:rPr>
              <a:t>‘</a:t>
            </a:r>
            <a:r>
              <a:rPr lang="en-US" sz="1800"/>
              <a:t>find a problem</a:t>
            </a:r>
            <a:r>
              <a:rPr lang="ja-JP" altLang="en-US" sz="1800">
                <a:latin typeface="Arial"/>
              </a:rPr>
              <a:t>’</a:t>
            </a:r>
            <a:r>
              <a:rPr lang="en-US" sz="1800"/>
              <a:t> and not discuss it with the auditee </a:t>
            </a:r>
            <a:r>
              <a:rPr lang="ja-JP" altLang="en-US" sz="1800">
                <a:latin typeface="Arial"/>
              </a:rPr>
              <a:t>‘</a:t>
            </a:r>
            <a:r>
              <a:rPr lang="en-US" sz="1800"/>
              <a:t>on the spot</a:t>
            </a:r>
            <a:r>
              <a:rPr lang="ja-JP" altLang="en-US" sz="1800">
                <a:latin typeface="Arial"/>
              </a:rPr>
              <a:t>’</a:t>
            </a:r>
            <a:r>
              <a:rPr lang="en-US" sz="1800"/>
              <a:t>. They </a:t>
            </a:r>
            <a:r>
              <a:rPr lang="en-US" sz="1800">
                <a:solidFill>
                  <a:srgbClr val="A50021"/>
                </a:solidFill>
              </a:rPr>
              <a:t>always</a:t>
            </a:r>
            <a:r>
              <a:rPr lang="en-US" sz="1800"/>
              <a:t> tell the auditee the suspected problem and they will ask the auditee (or other company official present) to sign a </a:t>
            </a:r>
            <a:r>
              <a:rPr lang="en-US" sz="1800">
                <a:solidFill>
                  <a:srgbClr val="00279F"/>
                </a:solidFill>
              </a:rPr>
              <a:t>statement of fact </a:t>
            </a:r>
            <a:r>
              <a:rPr lang="en-US" sz="1800"/>
              <a:t>of what was found (</a:t>
            </a:r>
            <a:r>
              <a:rPr lang="en-US" sz="1800">
                <a:solidFill>
                  <a:srgbClr val="00279F"/>
                </a:solidFill>
              </a:rPr>
              <a:t>statement of objective evidence</a:t>
            </a:r>
            <a:r>
              <a:rPr lang="en-US" sz="1800"/>
              <a:t>). The auditee should know that signing the statement is </a:t>
            </a:r>
            <a:r>
              <a:rPr lang="en-US" sz="1800">
                <a:solidFill>
                  <a:srgbClr val="A50021"/>
                </a:solidFill>
              </a:rPr>
              <a:t>NOT an admission</a:t>
            </a:r>
            <a:r>
              <a:rPr lang="en-US" sz="1800">
                <a:solidFill>
                  <a:schemeClr val="hlink"/>
                </a:solidFill>
              </a:rPr>
              <a:t> </a:t>
            </a:r>
            <a:r>
              <a:rPr lang="en-US" sz="1800"/>
              <a:t>of a problem. It is an </a:t>
            </a:r>
            <a:r>
              <a:rPr lang="en-US" sz="1800">
                <a:solidFill>
                  <a:srgbClr val="A50021"/>
                </a:solidFill>
              </a:rPr>
              <a:t>agreement of facts found</a:t>
            </a:r>
            <a:r>
              <a:rPr lang="en-US" sz="1800"/>
              <a:t>. Whether or not it is a problem is discussed during end-of-day and final review meetings.</a:t>
            </a:r>
          </a:p>
          <a:p>
            <a:pPr>
              <a:lnSpc>
                <a:spcPct val="90000"/>
              </a:lnSpc>
            </a:pPr>
            <a:endParaRPr lang="en-US" sz="1800"/>
          </a:p>
          <a:p>
            <a:pPr>
              <a:lnSpc>
                <a:spcPct val="90000"/>
              </a:lnSpc>
            </a:pPr>
            <a:r>
              <a:rPr lang="en-US" sz="1800"/>
              <a:t>If an auditor leaves your area and says nothing about a possible problem, you can be sure no problem(s) were found. Auditors do NOT report findings to management without discussing it with the </a:t>
            </a:r>
            <a:r>
              <a:rPr lang="en-US" sz="1800">
                <a:solidFill>
                  <a:srgbClr val="00279F"/>
                </a:solidFill>
              </a:rPr>
              <a:t>personnel involved </a:t>
            </a:r>
            <a:r>
              <a:rPr lang="en-US" sz="1800">
                <a:solidFill>
                  <a:srgbClr val="A50021"/>
                </a:solidFill>
              </a:rPr>
              <a:t>FIRST</a:t>
            </a:r>
            <a:r>
              <a:rPr lang="en-US" sz="1800"/>
              <a:t>. </a:t>
            </a:r>
            <a:r>
              <a:rPr lang="en-US" sz="1800">
                <a:solidFill>
                  <a:srgbClr val="00279F"/>
                </a:solidFill>
              </a:rPr>
              <a:t>There are </a:t>
            </a:r>
            <a:r>
              <a:rPr lang="en-US" sz="1800">
                <a:solidFill>
                  <a:srgbClr val="A50021"/>
                </a:solidFill>
              </a:rPr>
              <a:t>no tricks</a:t>
            </a:r>
            <a:r>
              <a:rPr lang="en-US" sz="1800">
                <a:solidFill>
                  <a:srgbClr val="00279F"/>
                </a:solidFill>
              </a:rPr>
              <a:t>. </a:t>
            </a:r>
            <a:r>
              <a:rPr lang="en-US" sz="1800"/>
              <a:t>Nothing is </a:t>
            </a:r>
            <a:r>
              <a:rPr lang="ja-JP" altLang="en-US" sz="1800">
                <a:latin typeface="Arial"/>
              </a:rPr>
              <a:t>‘</a:t>
            </a:r>
            <a:r>
              <a:rPr lang="en-US" sz="1800"/>
              <a:t>hidden</a:t>
            </a:r>
            <a:r>
              <a:rPr lang="ja-JP" altLang="en-US" sz="1800">
                <a:latin typeface="Arial"/>
              </a:rPr>
              <a:t>’</a:t>
            </a:r>
            <a:r>
              <a:rPr lang="en-US" sz="1800"/>
              <a:t> until later.</a:t>
            </a:r>
          </a:p>
        </p:txBody>
      </p:sp>
    </p:spTree>
  </p:cSld>
  <p:clrMapOvr>
    <a:masterClrMapping/>
  </p:clrMapOvr>
  <p:transition xmlns:p14="http://schemas.microsoft.com/office/powerpoint/2010/main"/>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3282" name="Rectangle 2"/>
          <p:cNvSpPr>
            <a:spLocks noGrp="1" noChangeArrowheads="1"/>
          </p:cNvSpPr>
          <p:nvPr>
            <p:ph type="title"/>
          </p:nvPr>
        </p:nvSpPr>
        <p:spPr>
          <a:xfrm>
            <a:off x="668338" y="152400"/>
            <a:ext cx="7772400" cy="727075"/>
          </a:xfrm>
          <a:noFill/>
          <a:ln/>
        </p:spPr>
        <p:txBody>
          <a:bodyPr/>
          <a:lstStyle/>
          <a:p>
            <a:r>
              <a:rPr lang="en-US" dirty="0"/>
              <a:t>Things Everyone Must Know</a:t>
            </a:r>
          </a:p>
        </p:txBody>
      </p:sp>
      <p:sp>
        <p:nvSpPr>
          <p:cNvPr id="353283" name="Rectangle 3"/>
          <p:cNvSpPr>
            <a:spLocks noGrp="1" noChangeArrowheads="1"/>
          </p:cNvSpPr>
          <p:nvPr>
            <p:ph type="body" idx="1"/>
          </p:nvPr>
        </p:nvSpPr>
        <p:spPr>
          <a:xfrm>
            <a:off x="685800" y="1143000"/>
            <a:ext cx="7772400" cy="4953000"/>
          </a:xfrm>
          <a:noFill/>
          <a:ln/>
        </p:spPr>
        <p:txBody>
          <a:bodyPr/>
          <a:lstStyle/>
          <a:p>
            <a:pPr>
              <a:lnSpc>
                <a:spcPct val="80000"/>
              </a:lnSpc>
              <a:spcAft>
                <a:spcPct val="30000"/>
              </a:spcAft>
            </a:pPr>
            <a:r>
              <a:rPr lang="en-US" sz="2000">
                <a:solidFill>
                  <a:srgbClr val="A50021"/>
                </a:solidFill>
              </a:rPr>
              <a:t>Know </a:t>
            </a:r>
            <a:r>
              <a:rPr lang="en-US" sz="2000">
                <a:solidFill>
                  <a:srgbClr val="A50021"/>
                </a:solidFill>
                <a:effectLst>
                  <a:outerShdw blurRad="38100" dist="38100" dir="2700000" algn="tl">
                    <a:srgbClr val="DDDDDD"/>
                  </a:outerShdw>
                </a:effectLst>
              </a:rPr>
              <a:t>what documentation affects</a:t>
            </a:r>
            <a:r>
              <a:rPr lang="en-US" sz="2000">
                <a:solidFill>
                  <a:srgbClr val="A50021"/>
                </a:solidFill>
              </a:rPr>
              <a:t> </a:t>
            </a:r>
            <a:r>
              <a:rPr lang="en-US" sz="2000" b="1">
                <a:solidFill>
                  <a:srgbClr val="A50021"/>
                </a:solidFill>
                <a:effectLst>
                  <a:outerShdw blurRad="38100" dist="38100" dir="2700000" algn="tl">
                    <a:srgbClr val="DDDDDD"/>
                  </a:outerShdw>
                </a:effectLst>
              </a:rPr>
              <a:t>YOU</a:t>
            </a:r>
            <a:r>
              <a:rPr lang="en-US" sz="2000">
                <a:solidFill>
                  <a:srgbClr val="A50021"/>
                </a:solidFill>
              </a:rPr>
              <a:t>!</a:t>
            </a:r>
            <a:endParaRPr lang="en-US" sz="2000"/>
          </a:p>
          <a:p>
            <a:pPr lvl="1">
              <a:lnSpc>
                <a:spcPct val="80000"/>
              </a:lnSpc>
              <a:spcAft>
                <a:spcPct val="30000"/>
              </a:spcAft>
            </a:pPr>
            <a:r>
              <a:rPr lang="en-US" sz="2000"/>
              <a:t>You must know what documentation applies to your job and </a:t>
            </a:r>
            <a:r>
              <a:rPr lang="en-US" sz="2000">
                <a:solidFill>
                  <a:srgbClr val="A50021"/>
                </a:solidFill>
                <a:effectLst>
                  <a:outerShdw blurRad="38100" dist="38100" dir="2700000" algn="tl">
                    <a:srgbClr val="DDDDDD"/>
                  </a:outerShdw>
                </a:effectLst>
              </a:rPr>
              <a:t>know how to check to make sure you are using the </a:t>
            </a:r>
            <a:r>
              <a:rPr lang="ja-JP" altLang="en-US" sz="2000">
                <a:solidFill>
                  <a:srgbClr val="A50021"/>
                </a:solidFill>
                <a:effectLst>
                  <a:outerShdw blurRad="38100" dist="38100" dir="2700000" algn="tl">
                    <a:srgbClr val="DDDDDD"/>
                  </a:outerShdw>
                </a:effectLst>
                <a:latin typeface="Arial"/>
              </a:rPr>
              <a:t>‘</a:t>
            </a:r>
            <a:r>
              <a:rPr lang="en-US" sz="2000">
                <a:solidFill>
                  <a:srgbClr val="A50021"/>
                </a:solidFill>
                <a:effectLst>
                  <a:outerShdw blurRad="38100" dist="38100" dir="2700000" algn="tl">
                    <a:srgbClr val="DDDDDD"/>
                  </a:outerShdw>
                </a:effectLst>
              </a:rPr>
              <a:t>latest</a:t>
            </a:r>
            <a:r>
              <a:rPr lang="ja-JP" altLang="en-US" sz="2000">
                <a:solidFill>
                  <a:srgbClr val="A50021"/>
                </a:solidFill>
                <a:effectLst>
                  <a:outerShdw blurRad="38100" dist="38100" dir="2700000" algn="tl">
                    <a:srgbClr val="DDDDDD"/>
                  </a:outerShdw>
                </a:effectLst>
                <a:latin typeface="Arial"/>
              </a:rPr>
              <a:t>’</a:t>
            </a:r>
            <a:r>
              <a:rPr lang="en-US" sz="2000">
                <a:solidFill>
                  <a:srgbClr val="A50021"/>
                </a:solidFill>
                <a:effectLst>
                  <a:outerShdw blurRad="38100" dist="38100" dir="2700000" algn="tl">
                    <a:srgbClr val="DDDDDD"/>
                  </a:outerShdw>
                </a:effectLst>
              </a:rPr>
              <a:t> version</a:t>
            </a:r>
            <a:r>
              <a:rPr lang="en-US" sz="2000"/>
              <a:t>. This should have been explained to you when you were trained to do the job. If you are not sure what documentation applies to you, ASK YOUR SUPERVISOR or TRAINER </a:t>
            </a:r>
            <a:r>
              <a:rPr lang="en-US" sz="2000">
                <a:solidFill>
                  <a:srgbClr val="A50021"/>
                </a:solidFill>
              </a:rPr>
              <a:t>before</a:t>
            </a:r>
            <a:r>
              <a:rPr lang="en-US" sz="2000"/>
              <a:t> the audit.</a:t>
            </a:r>
          </a:p>
          <a:p>
            <a:pPr>
              <a:lnSpc>
                <a:spcPct val="80000"/>
              </a:lnSpc>
              <a:spcAft>
                <a:spcPct val="30000"/>
              </a:spcAft>
            </a:pPr>
            <a:r>
              <a:rPr lang="en-US" sz="2000">
                <a:solidFill>
                  <a:srgbClr val="A50021"/>
                </a:solidFill>
                <a:effectLst>
                  <a:outerShdw blurRad="38100" dist="38100" dir="2700000" algn="tl">
                    <a:srgbClr val="DDDDDD"/>
                  </a:outerShdw>
                </a:effectLst>
              </a:rPr>
              <a:t>Know what</a:t>
            </a:r>
            <a:r>
              <a:rPr lang="en-US" sz="2000" b="1">
                <a:solidFill>
                  <a:srgbClr val="A50021"/>
                </a:solidFill>
                <a:effectLst>
                  <a:outerShdw blurRad="38100" dist="38100" dir="2700000" algn="tl">
                    <a:srgbClr val="DDDDDD"/>
                  </a:outerShdw>
                </a:effectLst>
              </a:rPr>
              <a:t> Training </a:t>
            </a:r>
            <a:r>
              <a:rPr lang="en-US" sz="2000">
                <a:solidFill>
                  <a:srgbClr val="A50021"/>
                </a:solidFill>
                <a:effectLst>
                  <a:outerShdw blurRad="38100" dist="38100" dir="2700000" algn="tl">
                    <a:srgbClr val="DDDDDD"/>
                  </a:outerShdw>
                </a:effectLst>
              </a:rPr>
              <a:t>you have had</a:t>
            </a:r>
            <a:r>
              <a:rPr lang="en-US" sz="2000">
                <a:solidFill>
                  <a:srgbClr val="00279F"/>
                </a:solidFill>
              </a:rPr>
              <a:t>. </a:t>
            </a:r>
            <a:r>
              <a:rPr lang="en-US" sz="2000"/>
              <a:t>If you do not know, ASK YOUR SUPERVISOR </a:t>
            </a:r>
            <a:r>
              <a:rPr lang="en-US" sz="2000">
                <a:solidFill>
                  <a:srgbClr val="A50021"/>
                </a:solidFill>
              </a:rPr>
              <a:t>NOW</a:t>
            </a:r>
            <a:r>
              <a:rPr lang="en-US" sz="2000"/>
              <a:t>! </a:t>
            </a:r>
            <a:r>
              <a:rPr lang="en-US" sz="2000">
                <a:solidFill>
                  <a:srgbClr val="790015"/>
                </a:solidFill>
              </a:rPr>
              <a:t>Don</a:t>
            </a:r>
            <a:r>
              <a:rPr lang="ja-JP" altLang="en-US" sz="2000">
                <a:solidFill>
                  <a:srgbClr val="790015"/>
                </a:solidFill>
                <a:latin typeface="Arial"/>
              </a:rPr>
              <a:t>’</a:t>
            </a:r>
            <a:r>
              <a:rPr lang="en-US" sz="2000">
                <a:solidFill>
                  <a:srgbClr val="790015"/>
                </a:solidFill>
              </a:rPr>
              <a:t>t wait until the audit</a:t>
            </a:r>
            <a:r>
              <a:rPr lang="en-US" sz="2000"/>
              <a:t>!</a:t>
            </a:r>
          </a:p>
          <a:p>
            <a:pPr>
              <a:lnSpc>
                <a:spcPct val="80000"/>
              </a:lnSpc>
              <a:spcAft>
                <a:spcPct val="30000"/>
              </a:spcAft>
            </a:pPr>
            <a:r>
              <a:rPr lang="en-US" sz="2000"/>
              <a:t>You must </a:t>
            </a:r>
            <a:r>
              <a:rPr lang="en-US" sz="2000">
                <a:solidFill>
                  <a:srgbClr val="00279F"/>
                </a:solidFill>
              </a:rPr>
              <a:t>follow all documentation </a:t>
            </a:r>
            <a:r>
              <a:rPr lang="en-US" sz="2000"/>
              <a:t>that applies to you. If it says you do something a certain way, you must do it that way.</a:t>
            </a:r>
          </a:p>
          <a:p>
            <a:pPr>
              <a:lnSpc>
                <a:spcPct val="80000"/>
              </a:lnSpc>
              <a:spcAft>
                <a:spcPct val="30000"/>
              </a:spcAft>
            </a:pPr>
            <a:r>
              <a:rPr lang="en-US" sz="2000"/>
              <a:t>You must </a:t>
            </a:r>
            <a:r>
              <a:rPr lang="en-US" sz="2000">
                <a:solidFill>
                  <a:srgbClr val="00279F"/>
                </a:solidFill>
              </a:rPr>
              <a:t>complete all forms</a:t>
            </a:r>
            <a:r>
              <a:rPr lang="en-US" sz="2000"/>
              <a:t>. If you are supposed to initial and date when you do something, the auditors will check to ensure you complete the form the way you are supposed to.</a:t>
            </a:r>
          </a:p>
          <a:p>
            <a:pPr>
              <a:lnSpc>
                <a:spcPct val="80000"/>
              </a:lnSpc>
              <a:spcAft>
                <a:spcPct val="30000"/>
              </a:spcAft>
            </a:pPr>
            <a:r>
              <a:rPr lang="en-US" sz="2000" b="1">
                <a:solidFill>
                  <a:srgbClr val="00279F"/>
                </a:solidFill>
              </a:rPr>
              <a:t>How do you know if your equipment is in calibration? </a:t>
            </a:r>
            <a:r>
              <a:rPr lang="en-US" sz="2000">
                <a:solidFill>
                  <a:srgbClr val="2D5931"/>
                </a:solidFill>
              </a:rPr>
              <a:t>Know how to read a calibration label.</a:t>
            </a:r>
            <a:endParaRPr lang="en-US" sz="2000" b="1">
              <a:solidFill>
                <a:srgbClr val="00279F"/>
              </a:solidFill>
            </a:endParaRPr>
          </a:p>
        </p:txBody>
      </p:sp>
    </p:spTree>
  </p:cSld>
  <p:clrMapOvr>
    <a:masterClrMapping/>
  </p:clrMapOvr>
  <p:transition xmlns:p14="http://schemas.microsoft.com/office/powerpoint/2010/main"/>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4306" name="Rectangle 2"/>
          <p:cNvSpPr>
            <a:spLocks noGrp="1" noChangeArrowheads="1"/>
          </p:cNvSpPr>
          <p:nvPr>
            <p:ph type="title"/>
          </p:nvPr>
        </p:nvSpPr>
        <p:spPr>
          <a:xfrm>
            <a:off x="668338" y="187325"/>
            <a:ext cx="7772400" cy="803275"/>
          </a:xfrm>
          <a:noFill/>
          <a:ln/>
        </p:spPr>
        <p:txBody>
          <a:bodyPr/>
          <a:lstStyle/>
          <a:p>
            <a:r>
              <a:rPr lang="en-US"/>
              <a:t>Things to Do</a:t>
            </a:r>
          </a:p>
        </p:txBody>
      </p:sp>
      <p:sp>
        <p:nvSpPr>
          <p:cNvPr id="354307" name="Rectangle 3"/>
          <p:cNvSpPr>
            <a:spLocks noGrp="1" noChangeArrowheads="1"/>
          </p:cNvSpPr>
          <p:nvPr>
            <p:ph type="body" idx="1"/>
          </p:nvPr>
        </p:nvSpPr>
        <p:spPr>
          <a:xfrm>
            <a:off x="685800" y="1168400"/>
            <a:ext cx="7772400" cy="5003800"/>
          </a:xfrm>
          <a:noFill/>
          <a:ln/>
        </p:spPr>
        <p:txBody>
          <a:bodyPr/>
          <a:lstStyle/>
          <a:p>
            <a:pPr>
              <a:lnSpc>
                <a:spcPct val="90000"/>
              </a:lnSpc>
              <a:spcBef>
                <a:spcPct val="40000"/>
              </a:spcBef>
              <a:spcAft>
                <a:spcPct val="30000"/>
              </a:spcAft>
            </a:pPr>
            <a:r>
              <a:rPr lang="en-US" sz="1800"/>
              <a:t>Be patient. </a:t>
            </a:r>
            <a:r>
              <a:rPr lang="en-US" sz="1800" b="1">
                <a:solidFill>
                  <a:srgbClr val="A50021"/>
                </a:solidFill>
              </a:rPr>
              <a:t>Wait for the auditor to ask a question.</a:t>
            </a:r>
            <a:endParaRPr lang="en-US" sz="1800" b="1">
              <a:solidFill>
                <a:schemeClr val="hlink"/>
              </a:solidFill>
            </a:endParaRPr>
          </a:p>
          <a:p>
            <a:pPr>
              <a:lnSpc>
                <a:spcPct val="90000"/>
              </a:lnSpc>
              <a:spcBef>
                <a:spcPct val="40000"/>
              </a:spcBef>
              <a:spcAft>
                <a:spcPct val="30000"/>
              </a:spcAft>
            </a:pPr>
            <a:r>
              <a:rPr lang="en-US" sz="1800">
                <a:solidFill>
                  <a:srgbClr val="A50021"/>
                </a:solidFill>
                <a:effectLst>
                  <a:outerShdw blurRad="38100" dist="38100" dir="2700000" algn="tl">
                    <a:srgbClr val="DDDDDD"/>
                  </a:outerShdw>
                </a:effectLst>
              </a:rPr>
              <a:t>Listen closely</a:t>
            </a:r>
            <a:r>
              <a:rPr lang="en-US" sz="1800">
                <a:solidFill>
                  <a:schemeClr val="hlink"/>
                </a:solidFill>
              </a:rPr>
              <a:t> </a:t>
            </a:r>
            <a:r>
              <a:rPr lang="en-US" sz="1800"/>
              <a:t>before answering any question(s). If you are not sure you </a:t>
            </a:r>
            <a:r>
              <a:rPr lang="en-US" sz="1800">
                <a:solidFill>
                  <a:srgbClr val="A50021"/>
                </a:solidFill>
              </a:rPr>
              <a:t>understand</a:t>
            </a:r>
            <a:r>
              <a:rPr lang="en-US" sz="1800"/>
              <a:t> the question, ask the auditor to repeat it. If you still do not understand the question, tell the auditor you do not understand it. The auditor will try to better explain him/herself. </a:t>
            </a:r>
            <a:r>
              <a:rPr lang="en-US" sz="1800" b="1">
                <a:solidFill>
                  <a:srgbClr val="A50021"/>
                </a:solidFill>
                <a:effectLst>
                  <a:outerShdw blurRad="38100" dist="38100" dir="2700000" algn="tl">
                    <a:srgbClr val="DDDDDD"/>
                  </a:outerShdw>
                </a:effectLst>
              </a:rPr>
              <a:t>Never answer a question you do not understand!</a:t>
            </a:r>
            <a:endParaRPr lang="en-US" sz="1800"/>
          </a:p>
          <a:p>
            <a:pPr>
              <a:lnSpc>
                <a:spcPct val="90000"/>
              </a:lnSpc>
              <a:spcBef>
                <a:spcPct val="40000"/>
              </a:spcBef>
              <a:spcAft>
                <a:spcPct val="30000"/>
              </a:spcAft>
            </a:pPr>
            <a:r>
              <a:rPr lang="en-US" sz="1800">
                <a:solidFill>
                  <a:srgbClr val="A50021"/>
                </a:solidFill>
              </a:rPr>
              <a:t>Never say</a:t>
            </a:r>
            <a:r>
              <a:rPr lang="en-US" sz="1800"/>
              <a:t> </a:t>
            </a:r>
            <a:r>
              <a:rPr lang="ja-JP" altLang="en-US" sz="1800">
                <a:latin typeface="Arial"/>
              </a:rPr>
              <a:t>“</a:t>
            </a:r>
            <a:r>
              <a:rPr lang="en-US" sz="1800" b="1">
                <a:solidFill>
                  <a:srgbClr val="A50021"/>
                </a:solidFill>
              </a:rPr>
              <a:t>Sometimes</a:t>
            </a:r>
            <a:r>
              <a:rPr lang="en-US" sz="1800">
                <a:solidFill>
                  <a:schemeClr val="hlink"/>
                </a:solidFill>
              </a:rPr>
              <a:t> </a:t>
            </a:r>
            <a:r>
              <a:rPr lang="en-US" sz="1800"/>
              <a:t>I....</a:t>
            </a:r>
            <a:r>
              <a:rPr lang="ja-JP" altLang="en-US" sz="1800">
                <a:latin typeface="Arial"/>
              </a:rPr>
              <a:t>”</a:t>
            </a:r>
            <a:r>
              <a:rPr lang="en-US" sz="1800"/>
              <a:t>. When you do something differently because of different circumstances, explain exactly! </a:t>
            </a:r>
            <a:r>
              <a:rPr lang="ja-JP" altLang="en-US" sz="1800">
                <a:latin typeface="Arial"/>
              </a:rPr>
              <a:t>“</a:t>
            </a:r>
            <a:r>
              <a:rPr lang="en-US" sz="1800"/>
              <a:t>When ------ happens, I...., and when +++++ happens, I ....</a:t>
            </a:r>
            <a:r>
              <a:rPr lang="ja-JP" altLang="en-US" sz="1800">
                <a:latin typeface="Arial"/>
              </a:rPr>
              <a:t>”</a:t>
            </a:r>
            <a:r>
              <a:rPr lang="en-US" sz="1800"/>
              <a:t>. </a:t>
            </a:r>
            <a:r>
              <a:rPr lang="en-US" sz="1800">
                <a:solidFill>
                  <a:srgbClr val="A50021"/>
                </a:solidFill>
              </a:rPr>
              <a:t>Be specific</a:t>
            </a:r>
            <a:r>
              <a:rPr lang="en-US" sz="1800"/>
              <a:t>.</a:t>
            </a:r>
          </a:p>
          <a:p>
            <a:pPr>
              <a:lnSpc>
                <a:spcPct val="90000"/>
              </a:lnSpc>
              <a:spcBef>
                <a:spcPct val="40000"/>
              </a:spcBef>
              <a:spcAft>
                <a:spcPct val="30000"/>
              </a:spcAft>
            </a:pPr>
            <a:r>
              <a:rPr lang="en-US" sz="1800"/>
              <a:t>Always </a:t>
            </a:r>
            <a:r>
              <a:rPr lang="en-US" sz="1800">
                <a:solidFill>
                  <a:srgbClr val="A50021"/>
                </a:solidFill>
                <a:effectLst>
                  <a:outerShdw blurRad="38100" dist="38100" dir="2700000" algn="tl">
                    <a:srgbClr val="DDDDDD"/>
                  </a:outerShdw>
                </a:effectLst>
              </a:rPr>
              <a:t>tell the Truth</a:t>
            </a:r>
            <a:r>
              <a:rPr lang="en-US" sz="1800"/>
              <a:t>. Don</a:t>
            </a:r>
            <a:r>
              <a:rPr lang="ja-JP" altLang="en-US" sz="1800">
                <a:latin typeface="Arial"/>
              </a:rPr>
              <a:t>’</a:t>
            </a:r>
            <a:r>
              <a:rPr lang="en-US" sz="1800"/>
              <a:t>t ever try to hide something. You may think you are helping someone - you are not. One lie can destroy confidence. Just like in a marriage, if one spouse lies to the other and the other finds out, the relationship may be in real danger. One lie could ruin the entire audit.</a:t>
            </a:r>
          </a:p>
        </p:txBody>
      </p:sp>
    </p:spTree>
  </p:cSld>
  <p:clrMapOvr>
    <a:masterClrMapping/>
  </p:clrMapOvr>
  <p:transition xmlns:p14="http://schemas.microsoft.com/office/powerpoint/2010/main"/>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5330" name="Rectangle 2"/>
          <p:cNvSpPr>
            <a:spLocks noGrp="1" noChangeArrowheads="1"/>
          </p:cNvSpPr>
          <p:nvPr>
            <p:ph type="title"/>
          </p:nvPr>
        </p:nvSpPr>
        <p:spPr>
          <a:xfrm>
            <a:off x="668338" y="187325"/>
            <a:ext cx="7772400" cy="803275"/>
          </a:xfrm>
          <a:noFill/>
          <a:ln/>
        </p:spPr>
        <p:txBody>
          <a:bodyPr/>
          <a:lstStyle/>
          <a:p>
            <a:r>
              <a:rPr lang="en-US"/>
              <a:t>Things NOT to Do</a:t>
            </a:r>
          </a:p>
        </p:txBody>
      </p:sp>
      <p:sp>
        <p:nvSpPr>
          <p:cNvPr id="355331" name="Rectangle 3"/>
          <p:cNvSpPr>
            <a:spLocks noGrp="1" noChangeArrowheads="1"/>
          </p:cNvSpPr>
          <p:nvPr>
            <p:ph type="body" idx="1"/>
          </p:nvPr>
        </p:nvSpPr>
        <p:spPr>
          <a:xfrm>
            <a:off x="685800" y="1295400"/>
            <a:ext cx="7772400" cy="4800600"/>
          </a:xfrm>
          <a:noFill/>
          <a:ln/>
        </p:spPr>
        <p:txBody>
          <a:bodyPr/>
          <a:lstStyle/>
          <a:p>
            <a:pPr>
              <a:lnSpc>
                <a:spcPct val="90000"/>
              </a:lnSpc>
              <a:spcAft>
                <a:spcPct val="30000"/>
              </a:spcAft>
            </a:pPr>
            <a:r>
              <a:rPr lang="en-US" sz="1800" b="1">
                <a:solidFill>
                  <a:srgbClr val="A50021"/>
                </a:solidFill>
              </a:rPr>
              <a:t>If you do not know the answer to a question, tell the auditor that you do not know the answer.</a:t>
            </a:r>
            <a:r>
              <a:rPr lang="en-US" sz="1800" b="1">
                <a:solidFill>
                  <a:schemeClr val="hlink"/>
                </a:solidFill>
              </a:rPr>
              <a:t> </a:t>
            </a:r>
            <a:r>
              <a:rPr lang="en-US" sz="1800">
                <a:solidFill>
                  <a:srgbClr val="000066"/>
                </a:solidFill>
              </a:rPr>
              <a:t>Don</a:t>
            </a:r>
            <a:r>
              <a:rPr lang="ja-JP" altLang="en-US" sz="1800">
                <a:solidFill>
                  <a:srgbClr val="000066"/>
                </a:solidFill>
                <a:latin typeface="Arial"/>
              </a:rPr>
              <a:t>’</a:t>
            </a:r>
            <a:r>
              <a:rPr lang="en-US" sz="1800">
                <a:solidFill>
                  <a:srgbClr val="000066"/>
                </a:solidFill>
              </a:rPr>
              <a:t>t attempt to </a:t>
            </a:r>
            <a:r>
              <a:rPr lang="ja-JP" altLang="en-US" sz="1800">
                <a:solidFill>
                  <a:srgbClr val="000066"/>
                </a:solidFill>
                <a:latin typeface="Arial"/>
              </a:rPr>
              <a:t>‘</a:t>
            </a:r>
            <a:r>
              <a:rPr lang="en-US" sz="1800">
                <a:solidFill>
                  <a:srgbClr val="000066"/>
                </a:solidFill>
              </a:rPr>
              <a:t>fake it</a:t>
            </a:r>
            <a:r>
              <a:rPr lang="ja-JP" altLang="en-US" sz="1800">
                <a:solidFill>
                  <a:srgbClr val="000066"/>
                </a:solidFill>
                <a:latin typeface="Arial"/>
              </a:rPr>
              <a:t>’</a:t>
            </a:r>
            <a:r>
              <a:rPr lang="en-US" sz="1800">
                <a:solidFill>
                  <a:srgbClr val="000066"/>
                </a:solidFill>
              </a:rPr>
              <a:t>.</a:t>
            </a:r>
            <a:r>
              <a:rPr lang="en-US" sz="1800"/>
              <a:t> If the auditor tries to explain again and you still do not understand the question, tell him/her again that you do not understand the question. The Escort will attempt to help if this happens.</a:t>
            </a:r>
          </a:p>
          <a:p>
            <a:pPr>
              <a:lnSpc>
                <a:spcPct val="90000"/>
              </a:lnSpc>
              <a:spcAft>
                <a:spcPct val="30000"/>
              </a:spcAft>
            </a:pPr>
            <a:r>
              <a:rPr lang="en-US" sz="1800" b="1">
                <a:solidFill>
                  <a:srgbClr val="A50021"/>
                </a:solidFill>
              </a:rPr>
              <a:t>Do NOT try to hide from the auditor.</a:t>
            </a:r>
            <a:r>
              <a:rPr lang="en-US" sz="1800" b="1">
                <a:solidFill>
                  <a:schemeClr val="hlink"/>
                </a:solidFill>
              </a:rPr>
              <a:t> </a:t>
            </a:r>
            <a:r>
              <a:rPr lang="en-US" sz="1800"/>
              <a:t>All the auditor wants is to ask you about your job and how to do it. You know your job. You can tell the auditor about as easily as you can tell anyone else.</a:t>
            </a:r>
          </a:p>
          <a:p>
            <a:pPr>
              <a:lnSpc>
                <a:spcPct val="90000"/>
              </a:lnSpc>
              <a:spcAft>
                <a:spcPct val="30000"/>
              </a:spcAft>
            </a:pPr>
            <a:r>
              <a:rPr lang="en-US" sz="1800" b="1">
                <a:solidFill>
                  <a:srgbClr val="A50021"/>
                </a:solidFill>
              </a:rPr>
              <a:t>Do NOT try to answer a question for another person.</a:t>
            </a:r>
            <a:r>
              <a:rPr lang="en-US" sz="1800" b="1">
                <a:solidFill>
                  <a:schemeClr val="hlink"/>
                </a:solidFill>
              </a:rPr>
              <a:t> </a:t>
            </a:r>
            <a:r>
              <a:rPr lang="en-US" sz="1800"/>
              <a:t>If the question is not about the job you are doing and you know who does that job, tell the auditor who they should ask if you know.</a:t>
            </a:r>
          </a:p>
          <a:p>
            <a:pPr>
              <a:lnSpc>
                <a:spcPct val="90000"/>
              </a:lnSpc>
              <a:spcAft>
                <a:spcPct val="30000"/>
              </a:spcAft>
            </a:pPr>
            <a:r>
              <a:rPr lang="en-US" sz="1800" b="1">
                <a:solidFill>
                  <a:srgbClr val="A50021"/>
                </a:solidFill>
              </a:rPr>
              <a:t>Do NOT try to answer a question about another job.</a:t>
            </a:r>
            <a:r>
              <a:rPr lang="en-US" sz="1800" b="1">
                <a:solidFill>
                  <a:schemeClr val="hlink"/>
                </a:solidFill>
              </a:rPr>
              <a:t> </a:t>
            </a:r>
            <a:r>
              <a:rPr lang="en-US" sz="1800"/>
              <a:t>The only question an auditor is supposed to ask is about YOUR job. If the auditor asks you a question about someone else</a:t>
            </a:r>
            <a:r>
              <a:rPr lang="ja-JP" altLang="en-US" sz="1800">
                <a:latin typeface="Arial"/>
              </a:rPr>
              <a:t>’</a:t>
            </a:r>
            <a:r>
              <a:rPr lang="en-US" sz="1800"/>
              <a:t>s job, you should answer </a:t>
            </a:r>
            <a:r>
              <a:rPr lang="ja-JP" altLang="en-US" sz="1800">
                <a:latin typeface="Arial"/>
              </a:rPr>
              <a:t>“</a:t>
            </a:r>
            <a:r>
              <a:rPr lang="en-US" sz="1800"/>
              <a:t>That is not my job.</a:t>
            </a:r>
            <a:r>
              <a:rPr lang="ja-JP" altLang="en-US" sz="1800">
                <a:latin typeface="Arial"/>
              </a:rPr>
              <a:t>”</a:t>
            </a:r>
            <a:r>
              <a:rPr lang="en-US" sz="1800"/>
              <a:t> The GDL escort or the other GDL person with the auditor must take the lead from this point.</a:t>
            </a:r>
          </a:p>
        </p:txBody>
      </p:sp>
    </p:spTree>
  </p:cSld>
  <p:clrMapOvr>
    <a:masterClrMapping/>
  </p:clrMapOvr>
  <p:transition xmlns:p14="http://schemas.microsoft.com/office/powerpoint/2010/main"/>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354" name="Rectangle 2"/>
          <p:cNvSpPr>
            <a:spLocks noGrp="1" noChangeArrowheads="1"/>
          </p:cNvSpPr>
          <p:nvPr>
            <p:ph type="title"/>
          </p:nvPr>
        </p:nvSpPr>
        <p:spPr>
          <a:xfrm>
            <a:off x="211138" y="127000"/>
            <a:ext cx="8686800" cy="711200"/>
          </a:xfrm>
          <a:noFill/>
          <a:ln/>
        </p:spPr>
        <p:txBody>
          <a:bodyPr/>
          <a:lstStyle/>
          <a:p>
            <a:r>
              <a:rPr lang="en-US"/>
              <a:t>General Things To Know and Do</a:t>
            </a:r>
          </a:p>
        </p:txBody>
      </p:sp>
      <p:sp>
        <p:nvSpPr>
          <p:cNvPr id="356355" name="Rectangle 3"/>
          <p:cNvSpPr>
            <a:spLocks noGrp="1" noChangeArrowheads="1"/>
          </p:cNvSpPr>
          <p:nvPr>
            <p:ph type="body" idx="1"/>
          </p:nvPr>
        </p:nvSpPr>
        <p:spPr>
          <a:xfrm>
            <a:off x="685800" y="1143000"/>
            <a:ext cx="7772400" cy="5029200"/>
          </a:xfrm>
          <a:noFill/>
          <a:ln/>
        </p:spPr>
        <p:txBody>
          <a:bodyPr/>
          <a:lstStyle/>
          <a:p>
            <a:pPr>
              <a:lnSpc>
                <a:spcPct val="90000"/>
              </a:lnSpc>
              <a:spcAft>
                <a:spcPct val="20000"/>
              </a:spcAft>
            </a:pPr>
            <a:r>
              <a:rPr lang="en-US" sz="1800">
                <a:solidFill>
                  <a:srgbClr val="00279F"/>
                </a:solidFill>
              </a:rPr>
              <a:t>Auditors are NOT trying to test your memory.</a:t>
            </a:r>
            <a:r>
              <a:rPr lang="en-US" sz="1800"/>
              <a:t> </a:t>
            </a:r>
            <a:r>
              <a:rPr lang="en-US" sz="1800">
                <a:solidFill>
                  <a:srgbClr val="A50021"/>
                </a:solidFill>
              </a:rPr>
              <a:t>If you have to look something up in your documentation, tell the auditor.</a:t>
            </a:r>
            <a:r>
              <a:rPr lang="en-US" sz="1800">
                <a:solidFill>
                  <a:schemeClr val="hlink"/>
                </a:solidFill>
              </a:rPr>
              <a:t> </a:t>
            </a:r>
            <a:r>
              <a:rPr lang="en-US" sz="1800"/>
              <a:t>The auditor will then tell you whether to look up the information or not.</a:t>
            </a:r>
          </a:p>
          <a:p>
            <a:pPr>
              <a:lnSpc>
                <a:spcPct val="90000"/>
              </a:lnSpc>
              <a:spcAft>
                <a:spcPct val="20000"/>
              </a:spcAft>
            </a:pPr>
            <a:r>
              <a:rPr lang="en-US" sz="1800">
                <a:solidFill>
                  <a:srgbClr val="A50021"/>
                </a:solidFill>
              </a:rPr>
              <a:t>Only answer the auditor</a:t>
            </a:r>
            <a:r>
              <a:rPr lang="ja-JP" altLang="en-US" sz="1800">
                <a:solidFill>
                  <a:srgbClr val="A50021"/>
                </a:solidFill>
                <a:latin typeface="Arial"/>
              </a:rPr>
              <a:t>’</a:t>
            </a:r>
            <a:r>
              <a:rPr lang="en-US" sz="1800">
                <a:solidFill>
                  <a:srgbClr val="A50021"/>
                </a:solidFill>
              </a:rPr>
              <a:t>s question. </a:t>
            </a:r>
            <a:r>
              <a:rPr lang="en-US" sz="1800" b="1">
                <a:solidFill>
                  <a:srgbClr val="A50021"/>
                </a:solidFill>
              </a:rPr>
              <a:t>Do NOT volunteer </a:t>
            </a:r>
            <a:r>
              <a:rPr lang="en-US" sz="1800">
                <a:solidFill>
                  <a:srgbClr val="A50021"/>
                </a:solidFill>
              </a:rPr>
              <a:t>information.</a:t>
            </a:r>
            <a:r>
              <a:rPr lang="en-US" sz="1800">
                <a:solidFill>
                  <a:schemeClr val="hlink"/>
                </a:solidFill>
              </a:rPr>
              <a:t> </a:t>
            </a:r>
            <a:r>
              <a:rPr lang="en-US" sz="1800"/>
              <a:t>Do NOT try to </a:t>
            </a:r>
            <a:r>
              <a:rPr lang="ja-JP" altLang="en-US" sz="1800">
                <a:latin typeface="Arial"/>
              </a:rPr>
              <a:t>‘</a:t>
            </a:r>
            <a:r>
              <a:rPr lang="en-US" sz="1800"/>
              <a:t>help</a:t>
            </a:r>
            <a:r>
              <a:rPr lang="ja-JP" altLang="en-US" sz="1800">
                <a:latin typeface="Arial"/>
              </a:rPr>
              <a:t>’</a:t>
            </a:r>
            <a:r>
              <a:rPr lang="en-US" sz="1800"/>
              <a:t> the auditor with additional information. </a:t>
            </a:r>
          </a:p>
          <a:p>
            <a:pPr>
              <a:lnSpc>
                <a:spcPct val="90000"/>
              </a:lnSpc>
              <a:spcAft>
                <a:spcPct val="20000"/>
              </a:spcAft>
            </a:pPr>
            <a:r>
              <a:rPr lang="en-US" sz="1800"/>
              <a:t>Answer with the shortest, simplest answer you can think of. If you can answer with a Yes or No, that</a:t>
            </a:r>
            <a:r>
              <a:rPr lang="ja-JP" altLang="en-US" sz="1800">
                <a:latin typeface="Arial"/>
              </a:rPr>
              <a:t>’</a:t>
            </a:r>
            <a:r>
              <a:rPr lang="en-US" sz="1800"/>
              <a:t>s all you should do.</a:t>
            </a:r>
          </a:p>
          <a:p>
            <a:pPr>
              <a:lnSpc>
                <a:spcPct val="90000"/>
              </a:lnSpc>
              <a:spcAft>
                <a:spcPct val="20000"/>
              </a:spcAft>
            </a:pPr>
            <a:r>
              <a:rPr lang="en-US" sz="1800" b="1">
                <a:solidFill>
                  <a:srgbClr val="A50021"/>
                </a:solidFill>
              </a:rPr>
              <a:t>Don</a:t>
            </a:r>
            <a:r>
              <a:rPr lang="ja-JP" altLang="en-US" sz="1800" b="1">
                <a:solidFill>
                  <a:srgbClr val="A50021"/>
                </a:solidFill>
                <a:latin typeface="Arial"/>
              </a:rPr>
              <a:t>’</a:t>
            </a:r>
            <a:r>
              <a:rPr lang="en-US" sz="1800" b="1">
                <a:solidFill>
                  <a:srgbClr val="A50021"/>
                </a:solidFill>
              </a:rPr>
              <a:t>t try to explain things unless the auditor asks you to.</a:t>
            </a:r>
            <a:r>
              <a:rPr lang="en-US" sz="1800" b="1">
                <a:solidFill>
                  <a:schemeClr val="hlink"/>
                </a:solidFill>
              </a:rPr>
              <a:t> </a:t>
            </a:r>
            <a:r>
              <a:rPr lang="en-US" sz="1800"/>
              <a:t>The auditor will ask questions to help him/her understand. Your job is to only answer questions asked.</a:t>
            </a:r>
          </a:p>
          <a:p>
            <a:pPr>
              <a:lnSpc>
                <a:spcPct val="90000"/>
              </a:lnSpc>
              <a:spcAft>
                <a:spcPct val="20000"/>
              </a:spcAft>
            </a:pPr>
            <a:r>
              <a:rPr lang="en-US" sz="1800">
                <a:solidFill>
                  <a:srgbClr val="A50021"/>
                </a:solidFill>
              </a:rPr>
              <a:t>Do not tell stories or speculate</a:t>
            </a:r>
            <a:r>
              <a:rPr lang="en-US" sz="1800">
                <a:solidFill>
                  <a:schemeClr val="hlink"/>
                </a:solidFill>
              </a:rPr>
              <a:t> </a:t>
            </a:r>
            <a:r>
              <a:rPr lang="en-US" sz="1800"/>
              <a:t>what </a:t>
            </a:r>
            <a:r>
              <a:rPr lang="ja-JP" altLang="en-US" sz="1800">
                <a:latin typeface="Arial"/>
              </a:rPr>
              <a:t>‘</a:t>
            </a:r>
            <a:r>
              <a:rPr lang="en-US" sz="1800" b="1">
                <a:solidFill>
                  <a:srgbClr val="00279F"/>
                </a:solidFill>
              </a:rPr>
              <a:t>may</a:t>
            </a:r>
            <a:r>
              <a:rPr lang="ja-JP" altLang="en-US" sz="1800">
                <a:latin typeface="Arial"/>
              </a:rPr>
              <a:t>’</a:t>
            </a:r>
            <a:r>
              <a:rPr lang="en-US" sz="1800"/>
              <a:t> happen.</a:t>
            </a:r>
          </a:p>
          <a:p>
            <a:pPr>
              <a:lnSpc>
                <a:spcPct val="90000"/>
              </a:lnSpc>
              <a:spcAft>
                <a:spcPct val="20000"/>
              </a:spcAft>
            </a:pPr>
            <a:r>
              <a:rPr lang="en-US" sz="1800">
                <a:solidFill>
                  <a:srgbClr val="00279F"/>
                </a:solidFill>
              </a:rPr>
              <a:t>If there is any documentation which you are using that you think or know is not correct, contact your supervisor immediately!</a:t>
            </a:r>
            <a:r>
              <a:rPr lang="en-US" sz="1800">
                <a:solidFill>
                  <a:schemeClr val="hlink"/>
                </a:solidFill>
              </a:rPr>
              <a:t> </a:t>
            </a:r>
            <a:r>
              <a:rPr lang="en-US" sz="1800" b="1">
                <a:solidFill>
                  <a:srgbClr val="A50021"/>
                </a:solidFill>
              </a:rPr>
              <a:t>Before the audit!</a:t>
            </a:r>
            <a:endParaRPr lang="en-US" sz="1800" b="1">
              <a:solidFill>
                <a:srgbClr val="00279F"/>
              </a:solidFill>
            </a:endParaRPr>
          </a:p>
        </p:txBody>
      </p:sp>
    </p:spTree>
  </p:cSld>
  <p:clrMapOvr>
    <a:masterClrMapping/>
  </p:clrMapOvr>
  <p:transition xmlns:p14="http://schemas.microsoft.com/office/powerpoint/2010/main"/>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7378" name="Rectangle 2"/>
          <p:cNvSpPr>
            <a:spLocks noGrp="1" noChangeArrowheads="1"/>
          </p:cNvSpPr>
          <p:nvPr>
            <p:ph type="title"/>
          </p:nvPr>
        </p:nvSpPr>
        <p:spPr>
          <a:xfrm>
            <a:off x="190500" y="127000"/>
            <a:ext cx="8686800" cy="736600"/>
          </a:xfrm>
          <a:noFill/>
          <a:ln/>
        </p:spPr>
        <p:txBody>
          <a:bodyPr/>
          <a:lstStyle/>
          <a:p>
            <a:r>
              <a:rPr lang="en-US" sz="4000"/>
              <a:t>Some Typical Questions to Expect</a:t>
            </a:r>
          </a:p>
        </p:txBody>
      </p:sp>
      <p:sp>
        <p:nvSpPr>
          <p:cNvPr id="357379" name="Rectangle 3"/>
          <p:cNvSpPr>
            <a:spLocks noGrp="1" noChangeArrowheads="1"/>
          </p:cNvSpPr>
          <p:nvPr>
            <p:ph type="body" idx="1"/>
          </p:nvPr>
        </p:nvSpPr>
        <p:spPr>
          <a:xfrm>
            <a:off x="0" y="1143000"/>
            <a:ext cx="8801100" cy="4953000"/>
          </a:xfrm>
          <a:noFill/>
          <a:ln/>
        </p:spPr>
        <p:txBody>
          <a:bodyPr/>
          <a:lstStyle/>
          <a:p>
            <a:pPr>
              <a:lnSpc>
                <a:spcPct val="80000"/>
              </a:lnSpc>
              <a:spcBef>
                <a:spcPct val="35000"/>
              </a:spcBef>
              <a:spcAft>
                <a:spcPct val="20000"/>
              </a:spcAft>
            </a:pPr>
            <a:r>
              <a:rPr lang="en-US" sz="1600" dirty="0"/>
              <a:t>What is ISO 9001 (or TS 16949)?</a:t>
            </a:r>
          </a:p>
          <a:p>
            <a:pPr>
              <a:lnSpc>
                <a:spcPct val="80000"/>
              </a:lnSpc>
              <a:spcBef>
                <a:spcPct val="35000"/>
              </a:spcBef>
              <a:spcAft>
                <a:spcPct val="20000"/>
              </a:spcAft>
            </a:pPr>
            <a:r>
              <a:rPr lang="en-US" sz="1600" dirty="0"/>
              <a:t>Who is the Management Representative?</a:t>
            </a:r>
          </a:p>
          <a:p>
            <a:pPr>
              <a:lnSpc>
                <a:spcPct val="80000"/>
              </a:lnSpc>
              <a:spcBef>
                <a:spcPct val="35000"/>
              </a:spcBef>
              <a:spcAft>
                <a:spcPct val="20000"/>
              </a:spcAft>
            </a:pPr>
            <a:r>
              <a:rPr lang="en-US" sz="1600" dirty="0"/>
              <a:t>What is the quality policy? What does the quality policy mean to you?</a:t>
            </a:r>
          </a:p>
          <a:p>
            <a:pPr>
              <a:lnSpc>
                <a:spcPct val="80000"/>
              </a:lnSpc>
              <a:spcBef>
                <a:spcPct val="35000"/>
              </a:spcBef>
              <a:spcAft>
                <a:spcPct val="20000"/>
              </a:spcAft>
            </a:pPr>
            <a:r>
              <a:rPr lang="en-US" sz="1600" dirty="0"/>
              <a:t>Does your company do a good job meeting the quality policy objectives?</a:t>
            </a:r>
          </a:p>
          <a:p>
            <a:pPr>
              <a:lnSpc>
                <a:spcPct val="80000"/>
              </a:lnSpc>
              <a:spcBef>
                <a:spcPct val="35000"/>
              </a:spcBef>
              <a:spcAft>
                <a:spcPct val="20000"/>
              </a:spcAft>
            </a:pPr>
            <a:r>
              <a:rPr lang="en-US" sz="1600" dirty="0"/>
              <a:t>How do you know whether you are doing your job well or not?</a:t>
            </a:r>
          </a:p>
          <a:p>
            <a:pPr>
              <a:lnSpc>
                <a:spcPct val="80000"/>
              </a:lnSpc>
              <a:spcBef>
                <a:spcPct val="35000"/>
              </a:spcBef>
              <a:spcAft>
                <a:spcPct val="20000"/>
              </a:spcAft>
            </a:pPr>
            <a:r>
              <a:rPr lang="en-US" sz="1600" dirty="0">
                <a:solidFill>
                  <a:srgbClr val="A50021"/>
                </a:solidFill>
              </a:rPr>
              <a:t>How do you know what to do? Tell me about your job and your duties. </a:t>
            </a:r>
            <a:r>
              <a:rPr lang="en-US" sz="1600" dirty="0"/>
              <a:t>What are your quality responsibilities?</a:t>
            </a:r>
            <a:r>
              <a:rPr lang="en-US" sz="1600" dirty="0">
                <a:solidFill>
                  <a:srgbClr val="A50021"/>
                </a:solidFill>
              </a:rPr>
              <a:t> Tell me how your job affects the quality of your product.</a:t>
            </a:r>
          </a:p>
          <a:p>
            <a:pPr>
              <a:lnSpc>
                <a:spcPct val="80000"/>
              </a:lnSpc>
              <a:spcBef>
                <a:spcPct val="35000"/>
              </a:spcBef>
              <a:spcAft>
                <a:spcPct val="20000"/>
              </a:spcAft>
            </a:pPr>
            <a:r>
              <a:rPr lang="en-US" sz="1600" dirty="0"/>
              <a:t>What is the name of your process? Which are your inputs? And your outputs?</a:t>
            </a:r>
          </a:p>
          <a:p>
            <a:pPr>
              <a:lnSpc>
                <a:spcPct val="80000"/>
              </a:lnSpc>
              <a:spcBef>
                <a:spcPct val="35000"/>
              </a:spcBef>
              <a:spcAft>
                <a:spcPct val="20000"/>
              </a:spcAft>
            </a:pPr>
            <a:r>
              <a:rPr lang="en-US" sz="1600" dirty="0"/>
              <a:t>What are controlled documents? What documentation do you follow (are you responsible for)? Where is it? </a:t>
            </a:r>
            <a:r>
              <a:rPr lang="en-US" sz="1600" dirty="0">
                <a:solidFill>
                  <a:srgbClr val="00279F"/>
                </a:solidFill>
              </a:rPr>
              <a:t>How do you know you are using the most recent version?</a:t>
            </a:r>
            <a:r>
              <a:rPr lang="en-US" sz="1600" dirty="0"/>
              <a:t> </a:t>
            </a:r>
            <a:r>
              <a:rPr lang="en-US" sz="1600" dirty="0">
                <a:solidFill>
                  <a:srgbClr val="2D5931"/>
                </a:solidFill>
              </a:rPr>
              <a:t>If your documentation says you should do something a specific way and someone else tells you to do it differently, what do you do?</a:t>
            </a:r>
            <a:endParaRPr lang="en-US" sz="1600" dirty="0"/>
          </a:p>
          <a:p>
            <a:pPr>
              <a:lnSpc>
                <a:spcPct val="80000"/>
              </a:lnSpc>
              <a:spcBef>
                <a:spcPct val="35000"/>
              </a:spcBef>
              <a:spcAft>
                <a:spcPct val="20000"/>
              </a:spcAft>
            </a:pPr>
            <a:r>
              <a:rPr lang="en-US" sz="1600" dirty="0"/>
              <a:t>How do you know if your equipment is in calibration? What do you do if it is not? </a:t>
            </a:r>
            <a:r>
              <a:rPr lang="en-US" sz="1600" dirty="0">
                <a:solidFill>
                  <a:srgbClr val="2D5931"/>
                </a:solidFill>
              </a:rPr>
              <a:t>Can you explain what this calibration label tells you?</a:t>
            </a:r>
            <a:endParaRPr lang="en-US" sz="1600" dirty="0"/>
          </a:p>
          <a:p>
            <a:pPr>
              <a:lnSpc>
                <a:spcPct val="80000"/>
              </a:lnSpc>
              <a:spcBef>
                <a:spcPct val="35000"/>
              </a:spcBef>
              <a:spcAft>
                <a:spcPct val="20000"/>
              </a:spcAft>
            </a:pPr>
            <a:r>
              <a:rPr lang="en-US" sz="1600" dirty="0">
                <a:solidFill>
                  <a:srgbClr val="00279F"/>
                </a:solidFill>
              </a:rPr>
              <a:t>Do you ever have problems come up? How do you handle them?</a:t>
            </a:r>
            <a:endParaRPr lang="en-US" sz="1600" dirty="0"/>
          </a:p>
          <a:p>
            <a:pPr>
              <a:lnSpc>
                <a:spcPct val="80000"/>
              </a:lnSpc>
              <a:spcBef>
                <a:spcPct val="35000"/>
              </a:spcBef>
              <a:spcAft>
                <a:spcPct val="20000"/>
              </a:spcAft>
            </a:pPr>
            <a:r>
              <a:rPr lang="en-US" sz="1600" dirty="0">
                <a:solidFill>
                  <a:srgbClr val="A50021"/>
                </a:solidFill>
              </a:rPr>
              <a:t>When you find nonconforming product, what do you do?</a:t>
            </a:r>
          </a:p>
          <a:p>
            <a:pPr>
              <a:lnSpc>
                <a:spcPct val="80000"/>
              </a:lnSpc>
              <a:spcBef>
                <a:spcPct val="35000"/>
              </a:spcBef>
              <a:spcAft>
                <a:spcPct val="20000"/>
              </a:spcAft>
            </a:pPr>
            <a:r>
              <a:rPr lang="en-US" sz="1600" dirty="0"/>
              <a:t>Which are the quality objectives of your process? What is the current status?</a:t>
            </a:r>
          </a:p>
        </p:txBody>
      </p:sp>
    </p:spTree>
  </p:cSld>
  <p:clrMapOvr>
    <a:masterClrMapping/>
  </p:clrMapOvr>
  <p:transition xmlns:p14="http://schemas.microsoft.com/office/powerpoint/2010/main"/>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02" name="Rectangle 2"/>
          <p:cNvSpPr>
            <a:spLocks noGrp="1" noChangeArrowheads="1"/>
          </p:cNvSpPr>
          <p:nvPr>
            <p:ph type="title"/>
          </p:nvPr>
        </p:nvSpPr>
        <p:spPr>
          <a:xfrm>
            <a:off x="668338" y="187325"/>
            <a:ext cx="7772400" cy="650875"/>
          </a:xfrm>
          <a:noFill/>
          <a:ln/>
        </p:spPr>
        <p:txBody>
          <a:bodyPr/>
          <a:lstStyle/>
          <a:p>
            <a:r>
              <a:rPr lang="en-US" sz="4000"/>
              <a:t>Managers Should Think About...</a:t>
            </a:r>
          </a:p>
        </p:txBody>
      </p:sp>
      <p:sp>
        <p:nvSpPr>
          <p:cNvPr id="358403" name="Rectangle 3"/>
          <p:cNvSpPr>
            <a:spLocks noGrp="1" noChangeArrowheads="1"/>
          </p:cNvSpPr>
          <p:nvPr>
            <p:ph type="body" idx="1"/>
          </p:nvPr>
        </p:nvSpPr>
        <p:spPr>
          <a:xfrm>
            <a:off x="685800" y="838200"/>
            <a:ext cx="7772400" cy="5486400"/>
          </a:xfrm>
          <a:noFill/>
          <a:ln/>
        </p:spPr>
        <p:txBody>
          <a:bodyPr/>
          <a:lstStyle/>
          <a:p>
            <a:r>
              <a:rPr lang="en-US" sz="2000">
                <a:solidFill>
                  <a:srgbClr val="00279F"/>
                </a:solidFill>
              </a:rPr>
              <a:t>Work Instructions</a:t>
            </a:r>
            <a:endParaRPr lang="en-US" sz="2000"/>
          </a:p>
          <a:p>
            <a:pPr lvl="1"/>
            <a:r>
              <a:rPr lang="en-US" sz="1600"/>
              <a:t>Does Every Job Have Relevant Work Instructions?</a:t>
            </a:r>
          </a:p>
          <a:p>
            <a:pPr lvl="1"/>
            <a:r>
              <a:rPr lang="en-US" sz="1600"/>
              <a:t>Are Work Instructions Controlled?</a:t>
            </a:r>
          </a:p>
          <a:p>
            <a:pPr lvl="1"/>
            <a:r>
              <a:rPr lang="en-US" sz="1600"/>
              <a:t>Is Each Signed &amp; Dated?</a:t>
            </a:r>
          </a:p>
          <a:p>
            <a:pPr lvl="1"/>
            <a:r>
              <a:rPr lang="en-US" sz="1600"/>
              <a:t>Who is the Keeper of a Master List &amp; Where is it Kept?</a:t>
            </a:r>
          </a:p>
          <a:p>
            <a:r>
              <a:rPr lang="en-US" sz="2000">
                <a:solidFill>
                  <a:srgbClr val="00279F"/>
                </a:solidFill>
              </a:rPr>
              <a:t>Hand Revisions</a:t>
            </a:r>
            <a:endParaRPr lang="en-US" sz="2000"/>
          </a:p>
          <a:p>
            <a:pPr lvl="1"/>
            <a:r>
              <a:rPr lang="en-US" sz="1600"/>
              <a:t>Have Any Work Instructions, Visual Aids, or Other Process Documentation Been Updated By Hand?</a:t>
            </a:r>
          </a:p>
          <a:p>
            <a:pPr lvl="1"/>
            <a:r>
              <a:rPr lang="en-US" sz="1600"/>
              <a:t>If So, Are They Signed and Dated?</a:t>
            </a:r>
          </a:p>
          <a:p>
            <a:r>
              <a:rPr lang="en-US" sz="2000">
                <a:solidFill>
                  <a:srgbClr val="00279F"/>
                </a:solidFill>
              </a:rPr>
              <a:t>Equipment PMs</a:t>
            </a:r>
            <a:endParaRPr lang="en-US" sz="2000"/>
          </a:p>
          <a:p>
            <a:pPr lvl="1"/>
            <a:r>
              <a:rPr lang="en-US" sz="1800"/>
              <a:t>	Are All Equipment PMs Up To Date and to a Schedule?</a:t>
            </a:r>
          </a:p>
          <a:p>
            <a:r>
              <a:rPr lang="en-US" sz="2000">
                <a:solidFill>
                  <a:srgbClr val="00279F"/>
                </a:solidFill>
              </a:rPr>
              <a:t>Measurement &amp; Test Equipment</a:t>
            </a:r>
            <a:endParaRPr lang="en-US" sz="2000"/>
          </a:p>
          <a:p>
            <a:pPr lvl="1"/>
            <a:r>
              <a:rPr lang="en-US" sz="1600"/>
              <a:t>Is All Measurement and Test Equipment Calibrated and properly Labeled?</a:t>
            </a:r>
          </a:p>
          <a:p>
            <a:r>
              <a:rPr lang="en-US" sz="2000">
                <a:solidFill>
                  <a:srgbClr val="00279F"/>
                </a:solidFill>
              </a:rPr>
              <a:t>Defective Material</a:t>
            </a:r>
            <a:endParaRPr lang="en-US" sz="2000"/>
          </a:p>
          <a:p>
            <a:pPr lvl="1"/>
            <a:r>
              <a:rPr lang="en-US" sz="1600"/>
              <a:t>Is Defective Material Identified and Segregated?</a:t>
            </a:r>
            <a:endParaRPr lang="en-US" sz="3600"/>
          </a:p>
          <a:p>
            <a:pPr lvl="1"/>
            <a:r>
              <a:rPr lang="en-US" sz="1600"/>
              <a:t>Is A Defective Material HOLD Area Identified?</a:t>
            </a:r>
          </a:p>
          <a:p>
            <a:pPr lvl="1"/>
            <a:r>
              <a:rPr lang="en-US" sz="1600"/>
              <a:t>Is DMR Material Dispositioned in a Timely Manner?</a:t>
            </a:r>
          </a:p>
        </p:txBody>
      </p:sp>
    </p:spTree>
  </p:cSld>
  <p:clrMapOvr>
    <a:masterClrMapping/>
  </p:clrMapOvr>
  <p:transition xmlns:p14="http://schemas.microsoft.com/office/powerpoint/2010/main"/>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426" name="Rectangle 2"/>
          <p:cNvSpPr>
            <a:spLocks noGrp="1" noChangeArrowheads="1"/>
          </p:cNvSpPr>
          <p:nvPr>
            <p:ph type="title"/>
          </p:nvPr>
        </p:nvSpPr>
        <p:spPr>
          <a:xfrm>
            <a:off x="668338" y="152400"/>
            <a:ext cx="7772400" cy="650875"/>
          </a:xfrm>
          <a:noFill/>
          <a:ln/>
        </p:spPr>
        <p:txBody>
          <a:bodyPr/>
          <a:lstStyle/>
          <a:p>
            <a:r>
              <a:rPr lang="en-US" sz="4000"/>
              <a:t>Some Last Things to Think About</a:t>
            </a:r>
          </a:p>
        </p:txBody>
      </p:sp>
      <p:sp>
        <p:nvSpPr>
          <p:cNvPr id="359427" name="Rectangle 3"/>
          <p:cNvSpPr>
            <a:spLocks noGrp="1" noChangeArrowheads="1"/>
          </p:cNvSpPr>
          <p:nvPr>
            <p:ph type="body" idx="1"/>
          </p:nvPr>
        </p:nvSpPr>
        <p:spPr>
          <a:xfrm>
            <a:off x="685800" y="1143000"/>
            <a:ext cx="7772400" cy="5181600"/>
          </a:xfrm>
          <a:noFill/>
          <a:ln/>
        </p:spPr>
        <p:txBody>
          <a:bodyPr/>
          <a:lstStyle/>
          <a:p>
            <a:r>
              <a:rPr lang="en-US" sz="2400">
                <a:solidFill>
                  <a:srgbClr val="00279F"/>
                </a:solidFill>
              </a:rPr>
              <a:t>Employee Training</a:t>
            </a:r>
            <a:endParaRPr lang="en-US" sz="2400"/>
          </a:p>
          <a:p>
            <a:pPr lvl="1"/>
            <a:r>
              <a:rPr lang="en-US" sz="1800"/>
              <a:t>Do You Know the Training Requirements Of Each Job Position?</a:t>
            </a:r>
          </a:p>
          <a:p>
            <a:pPr lvl="1"/>
            <a:r>
              <a:rPr lang="en-US" sz="1800"/>
              <a:t>Is Each Employee Trained?</a:t>
            </a:r>
          </a:p>
          <a:p>
            <a:pPr lvl="1"/>
            <a:r>
              <a:rPr lang="en-US" sz="1800"/>
              <a:t>Where Are Training Records Kept?</a:t>
            </a:r>
          </a:p>
          <a:p>
            <a:pPr lvl="1"/>
            <a:r>
              <a:rPr lang="en-US" sz="1800"/>
              <a:t>Are Training Records Up To Date?</a:t>
            </a:r>
          </a:p>
          <a:p>
            <a:r>
              <a:rPr lang="en-US" sz="2400">
                <a:solidFill>
                  <a:srgbClr val="00279F"/>
                </a:solidFill>
              </a:rPr>
              <a:t>SPC</a:t>
            </a:r>
            <a:endParaRPr lang="en-US" sz="2400"/>
          </a:p>
          <a:p>
            <a:pPr lvl="1"/>
            <a:r>
              <a:rPr lang="en-US" sz="1800"/>
              <a:t>Are People Keeping SPC Charts Trained in SPC?</a:t>
            </a:r>
          </a:p>
          <a:p>
            <a:pPr lvl="1"/>
            <a:r>
              <a:rPr lang="en-US" sz="1800"/>
              <a:t>Are SPC Charts Current and Being Utilized?</a:t>
            </a:r>
          </a:p>
          <a:p>
            <a:pPr lvl="1"/>
            <a:r>
              <a:rPr lang="en-US" sz="1800"/>
              <a:t>Are Trends Identified and is Corrective Action Taken?</a:t>
            </a:r>
          </a:p>
          <a:p>
            <a:r>
              <a:rPr lang="en-US" sz="2400">
                <a:solidFill>
                  <a:srgbClr val="00279F"/>
                </a:solidFill>
              </a:rPr>
              <a:t>Work Areas</a:t>
            </a:r>
            <a:endParaRPr lang="en-US" sz="2400"/>
          </a:p>
          <a:p>
            <a:pPr lvl="1"/>
            <a:r>
              <a:rPr lang="en-US" sz="1800"/>
              <a:t>Are Work Areas Clean, Organized and Orderly?</a:t>
            </a:r>
          </a:p>
          <a:p>
            <a:r>
              <a:rPr lang="en-US" sz="2400">
                <a:solidFill>
                  <a:srgbClr val="00279F"/>
                </a:solidFill>
              </a:rPr>
              <a:t>Baskets, Boxes, Racks, Shelves &amp; Other Containers</a:t>
            </a:r>
            <a:endParaRPr lang="en-US" sz="2400"/>
          </a:p>
          <a:p>
            <a:pPr lvl="1"/>
            <a:r>
              <a:rPr lang="en-US" sz="1800"/>
              <a:t>Is Each Properly Labeled (Identified)?</a:t>
            </a:r>
            <a:endParaRPr lang="en-US" sz="4000"/>
          </a:p>
          <a:p>
            <a:pPr lvl="1"/>
            <a:r>
              <a:rPr lang="en-US" sz="1800"/>
              <a:t>Are They Where They Are Supposed To Be?</a:t>
            </a:r>
          </a:p>
        </p:txBody>
      </p:sp>
    </p:spTree>
  </p:cSld>
  <p:clrMapOvr>
    <a:masterClrMapping/>
  </p:clrMapOvr>
  <p:transition xmlns:p14="http://schemas.microsoft.com/office/powerpoint/2010/main"/>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82" name="Rectangle 2"/>
          <p:cNvSpPr>
            <a:spLocks noGrp="1" noChangeArrowheads="1"/>
          </p:cNvSpPr>
          <p:nvPr>
            <p:ph type="title"/>
          </p:nvPr>
        </p:nvSpPr>
        <p:spPr>
          <a:xfrm>
            <a:off x="152400" y="609600"/>
            <a:ext cx="8839200" cy="609600"/>
          </a:xfrm>
        </p:spPr>
        <p:txBody>
          <a:bodyPr/>
          <a:lstStyle/>
          <a:p>
            <a:r>
              <a:rPr lang="en-US"/>
              <a:t>Good Luck!</a:t>
            </a:r>
          </a:p>
        </p:txBody>
      </p:sp>
      <p:pic>
        <p:nvPicPr>
          <p:cNvPr id="37888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981200"/>
            <a:ext cx="32512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Trainer’s Qualifications</a:t>
            </a:r>
            <a:endParaRPr lang="en-US" dirty="0"/>
          </a:p>
        </p:txBody>
      </p:sp>
      <p:sp>
        <p:nvSpPr>
          <p:cNvPr id="5" name="Rectangle 3"/>
          <p:cNvSpPr txBox="1">
            <a:spLocks noChangeArrowheads="1"/>
          </p:cNvSpPr>
          <p:nvPr/>
        </p:nvSpPr>
        <p:spPr>
          <a:xfrm>
            <a:off x="685800" y="1143000"/>
            <a:ext cx="7772400" cy="5181600"/>
          </a:xfrm>
          <a:prstGeom prst="rect">
            <a:avLst/>
          </a:prstGeom>
          <a:noFill/>
          <a:ln/>
        </p:spPr>
        <p:txBody>
          <a:bodyPr/>
          <a:lstStyle>
            <a:lvl1pPr marL="342900" indent="-342900" algn="l" rtl="0" eaLnBrk="0" fontAlgn="base" hangingPunct="0">
              <a:spcBef>
                <a:spcPct val="20000"/>
              </a:spcBef>
              <a:spcAft>
                <a:spcPct val="0"/>
              </a:spcAft>
              <a:buClr>
                <a:srgbClr val="AB011D"/>
              </a:buClr>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FC0128"/>
              </a:buClr>
              <a:buSzPct val="120000"/>
              <a:buChar char="•"/>
              <a:defRPr sz="2400">
                <a:solidFill>
                  <a:schemeClr val="tx1"/>
                </a:solidFill>
                <a:latin typeface="+mn-lt"/>
                <a:ea typeface="+mn-ea"/>
              </a:defRPr>
            </a:lvl2pPr>
            <a:lvl3pPr marL="1143000" indent="-228600" algn="l" rtl="0" eaLnBrk="0" fontAlgn="base" hangingPunct="0">
              <a:spcBef>
                <a:spcPct val="20000"/>
              </a:spcBef>
              <a:spcAft>
                <a:spcPct val="0"/>
              </a:spcAft>
              <a:buClr>
                <a:srgbClr val="00279F"/>
              </a:buClr>
              <a:buSzPct val="65000"/>
              <a:buFont typeface="Zapf Dingbats" charset="0"/>
              <a:buChar char="F"/>
              <a:defRPr sz="2000">
                <a:solidFill>
                  <a:schemeClr val="tx1"/>
                </a:solidFill>
                <a:latin typeface="+mn-lt"/>
                <a:ea typeface="+mn-ea"/>
              </a:defRPr>
            </a:lvl3pPr>
            <a:lvl4pPr marL="1600200" indent="-228600" algn="l" rtl="0" eaLnBrk="0" fontAlgn="base" hangingPunct="0">
              <a:spcBef>
                <a:spcPct val="20000"/>
              </a:spcBef>
              <a:spcAft>
                <a:spcPct val="0"/>
              </a:spcAft>
              <a:buClr>
                <a:srgbClr val="FC0128"/>
              </a:buClr>
              <a:buSzPct val="120000"/>
              <a:buChar char="•"/>
              <a:defRPr>
                <a:solidFill>
                  <a:schemeClr val="tx1"/>
                </a:solidFill>
                <a:latin typeface="+mn-lt"/>
                <a:ea typeface="+mn-ea"/>
              </a:defRPr>
            </a:lvl4pPr>
            <a:lvl5pPr marL="20574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5pPr>
            <a:lvl6pPr marL="25146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6pPr>
            <a:lvl7pPr marL="29718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7pPr>
            <a:lvl8pPr marL="34290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8pPr>
            <a:lvl9pPr marL="3886200" indent="-228600" algn="l" rtl="0" eaLnBrk="0" fontAlgn="base" hangingPunct="0">
              <a:spcBef>
                <a:spcPct val="20000"/>
              </a:spcBef>
              <a:spcAft>
                <a:spcPct val="0"/>
              </a:spcAft>
              <a:buClr>
                <a:schemeClr val="accent2"/>
              </a:buClr>
              <a:buSzPct val="100000"/>
              <a:buChar char="•"/>
              <a:defRPr sz="1600">
                <a:solidFill>
                  <a:schemeClr val="tx1"/>
                </a:solidFill>
                <a:latin typeface="+mn-lt"/>
                <a:ea typeface="+mn-ea"/>
              </a:defRPr>
            </a:lvl9pPr>
          </a:lstStyle>
          <a:p>
            <a:r>
              <a:rPr lang="en-US" sz="1800" dirty="0" smtClean="0"/>
              <a:t>My name is Marc Smith. I have been working with ISO 9001 and numerous business standards for over 25 years.</a:t>
            </a:r>
          </a:p>
          <a:p>
            <a:endParaRPr lang="en-US" sz="1800" dirty="0"/>
          </a:p>
          <a:p>
            <a:r>
              <a:rPr lang="en-US" sz="1800" dirty="0" smtClean="0"/>
              <a:t>While much of my experience is in implementing business standards, I have been performing audits and training since 1990.</a:t>
            </a:r>
          </a:p>
          <a:p>
            <a:endParaRPr lang="en-US" sz="1800" dirty="0"/>
          </a:p>
          <a:p>
            <a:r>
              <a:rPr lang="en-US" sz="1800" dirty="0" smtClean="0"/>
              <a:t>I am semi-retired but still enjoy helping companies in their projects and training.</a:t>
            </a:r>
            <a:endParaRPr lang="en-US" sz="1800" dirty="0"/>
          </a:p>
        </p:txBody>
      </p:sp>
    </p:spTree>
    <p:extLst>
      <p:ext uri="{BB962C8B-B14F-4D97-AF65-F5344CB8AC3E}">
        <p14:creationId xmlns:p14="http://schemas.microsoft.com/office/powerpoint/2010/main" val="40700459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noFill/>
          <a:ln/>
        </p:spPr>
        <p:txBody>
          <a:bodyPr/>
          <a:lstStyle/>
          <a:p>
            <a:r>
              <a:rPr lang="en-US"/>
              <a:t>The Audit Must Be</a:t>
            </a:r>
          </a:p>
        </p:txBody>
      </p:sp>
      <p:sp>
        <p:nvSpPr>
          <p:cNvPr id="36867" name="Rectangle 3"/>
          <p:cNvSpPr>
            <a:spLocks noGrp="1" noChangeArrowheads="1"/>
          </p:cNvSpPr>
          <p:nvPr>
            <p:ph type="body" sz="half" idx="3"/>
          </p:nvPr>
        </p:nvSpPr>
        <p:spPr>
          <a:xfrm>
            <a:off x="685800" y="4246563"/>
            <a:ext cx="7772400" cy="1773237"/>
          </a:xfrm>
          <a:noFill/>
          <a:ln/>
        </p:spPr>
        <p:txBody>
          <a:bodyPr/>
          <a:lstStyle/>
          <a:p>
            <a:pPr algn="ctr">
              <a:buFontTx/>
              <a:buNone/>
            </a:pPr>
            <a:r>
              <a:rPr lang="en-US" sz="3200" b="1"/>
              <a:t>Open, Honest, and Constructive</a:t>
            </a:r>
            <a:endParaRPr lang="en-US" sz="3200"/>
          </a:p>
          <a:p>
            <a:pPr algn="ctr">
              <a:buFontTx/>
              <a:buNone/>
            </a:pPr>
            <a:r>
              <a:rPr lang="en-US" sz="2400"/>
              <a:t> The Person or Activity Being Audited </a:t>
            </a:r>
            <a:r>
              <a:rPr lang="en-US" sz="2400" b="1"/>
              <a:t>Always</a:t>
            </a:r>
            <a:r>
              <a:rPr lang="en-US" sz="2400"/>
              <a:t> Gets the Benefit of the Doubt.</a:t>
            </a:r>
          </a:p>
        </p:txBody>
      </p:sp>
      <p:graphicFrame>
        <p:nvGraphicFramePr>
          <p:cNvPr id="36868" name="Object 4"/>
          <p:cNvGraphicFramePr>
            <a:graphicFrameLocks noGrp="1"/>
          </p:cNvGraphicFramePr>
          <p:nvPr>
            <p:ph sz="quarter" idx="2"/>
          </p:nvPr>
        </p:nvGraphicFramePr>
        <p:xfrm>
          <a:off x="6027738" y="1730375"/>
          <a:ext cx="1038225" cy="1947863"/>
        </p:xfrm>
        <a:graphic>
          <a:graphicData uri="http://schemas.openxmlformats.org/presentationml/2006/ole">
            <mc:AlternateContent xmlns:mc="http://schemas.openxmlformats.org/markup-compatibility/2006">
              <mc:Choice xmlns:v="urn:schemas-microsoft-com:vml" Requires="v">
                <p:oleObj spid="_x0000_s37123" name="Microsoft ClipArt Gallery" r:id="rId4" imgW="2733675" imgH="5103813" progId="MS_ClipArt_Gallery">
                  <p:embed/>
                </p:oleObj>
              </mc:Choice>
              <mc:Fallback>
                <p:oleObj name="Microsoft ClipArt Gallery" r:id="rId4" imgW="2733675" imgH="510381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27738" y="1730375"/>
                        <a:ext cx="1038225" cy="1947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graphicFrame>
        <p:nvGraphicFramePr>
          <p:cNvPr id="36869" name="Object 5"/>
          <p:cNvGraphicFramePr>
            <a:graphicFrameLocks noGrp="1"/>
          </p:cNvGraphicFramePr>
          <p:nvPr>
            <p:ph sz="quarter" idx="1"/>
          </p:nvPr>
        </p:nvGraphicFramePr>
        <p:xfrm>
          <a:off x="830263" y="1722438"/>
          <a:ext cx="3508375" cy="1962150"/>
        </p:xfrm>
        <a:graphic>
          <a:graphicData uri="http://schemas.openxmlformats.org/presentationml/2006/ole">
            <mc:AlternateContent xmlns:mc="http://schemas.openxmlformats.org/markup-compatibility/2006">
              <mc:Choice xmlns:v="urn:schemas-microsoft-com:vml" Requires="v">
                <p:oleObj spid="_x0000_s37124" name="Microsoft ClipArt Gallery" r:id="rId6" imgW="6665913" imgH="3740150" progId="MS_ClipArt_Gallery">
                  <p:embed/>
                </p:oleObj>
              </mc:Choice>
              <mc:Fallback>
                <p:oleObj name="Microsoft ClipArt Gallery" r:id="rId6" imgW="6665913" imgH="3740150" progId="MS_ClipArt_Gallery">
                  <p:embed/>
                  <p:pic>
                    <p:nvPicPr>
                      <p:cNvPr id="0" name="Object 5"/>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30263" y="1722438"/>
                        <a:ext cx="3508375" cy="1962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IRCA Certification</a:t>
            </a:r>
            <a:endParaRPr lang="en-US" dirty="0"/>
          </a:p>
        </p:txBody>
      </p:sp>
      <p:pic>
        <p:nvPicPr>
          <p:cNvPr id="3" name="Picture 2" descr="IRCA-card.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95600" y="2209800"/>
            <a:ext cx="3143250" cy="1878806"/>
          </a:xfrm>
          <a:prstGeom prst="rect">
            <a:avLst/>
          </a:prstGeom>
        </p:spPr>
      </p:pic>
    </p:spTree>
    <p:extLst>
      <p:ext uri="{BB962C8B-B14F-4D97-AF65-F5344CB8AC3E}">
        <p14:creationId xmlns:p14="http://schemas.microsoft.com/office/powerpoint/2010/main" val="3924808763"/>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ISO 9000:2000 Transition Training Certificate</a:t>
            </a:r>
            <a:endParaRPr lang="en-US" dirty="0"/>
          </a:p>
        </p:txBody>
      </p:sp>
      <p:pic>
        <p:nvPicPr>
          <p:cNvPr id="3" name="Picture 2" descr="PJ-Cert-color.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0" y="1600200"/>
            <a:ext cx="6030687" cy="4267200"/>
          </a:xfrm>
          <a:prstGeom prst="rect">
            <a:avLst/>
          </a:prstGeom>
        </p:spPr>
      </p:pic>
    </p:spTree>
    <p:extLst>
      <p:ext uri="{BB962C8B-B14F-4D97-AF65-F5344CB8AC3E}">
        <p14:creationId xmlns:p14="http://schemas.microsoft.com/office/powerpoint/2010/main" val="2632481570"/>
      </p:ext>
    </p:extLst>
  </p:cSld>
  <p:clrMapOvr>
    <a:masterClrMapping/>
  </p:clrMapOvr>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Lead Auditor Training Certificate</a:t>
            </a:r>
            <a:endParaRPr lang="en-US" dirty="0"/>
          </a:p>
        </p:txBody>
      </p:sp>
      <p:pic>
        <p:nvPicPr>
          <p:cNvPr id="3" name="Picture 2" descr="LA_Cert9811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1600" y="1600200"/>
            <a:ext cx="6244695" cy="4592872"/>
          </a:xfrm>
          <a:prstGeom prst="rect">
            <a:avLst/>
          </a:prstGeom>
        </p:spPr>
      </p:pic>
    </p:spTree>
    <p:extLst>
      <p:ext uri="{BB962C8B-B14F-4D97-AF65-F5344CB8AC3E}">
        <p14:creationId xmlns:p14="http://schemas.microsoft.com/office/powerpoint/2010/main" val="2417400190"/>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First Lead Auditor Training Certificate</a:t>
            </a:r>
            <a:endParaRPr lang="en-US" dirty="0"/>
          </a:p>
        </p:txBody>
      </p:sp>
      <p:pic>
        <p:nvPicPr>
          <p:cNvPr id="3" name="Picture 2" descr="la_cer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7000" y="1524000"/>
            <a:ext cx="3661869" cy="4791719"/>
          </a:xfrm>
          <a:prstGeom prst="rect">
            <a:avLst/>
          </a:prstGeom>
        </p:spPr>
      </p:pic>
    </p:spTree>
    <p:extLst>
      <p:ext uri="{BB962C8B-B14F-4D97-AF65-F5344CB8AC3E}">
        <p14:creationId xmlns:p14="http://schemas.microsoft.com/office/powerpoint/2010/main" val="4183591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668338" y="304800"/>
            <a:ext cx="7772400" cy="873125"/>
          </a:xfrm>
          <a:noFill/>
          <a:ln/>
        </p:spPr>
        <p:txBody>
          <a:bodyPr/>
          <a:lstStyle/>
          <a:p>
            <a:r>
              <a:rPr lang="en-US" sz="6000"/>
              <a:t>Validation</a:t>
            </a:r>
          </a:p>
        </p:txBody>
      </p:sp>
      <p:sp>
        <p:nvSpPr>
          <p:cNvPr id="30723" name="Rectangle 3"/>
          <p:cNvSpPr>
            <a:spLocks noGrp="1" noChangeArrowheads="1"/>
          </p:cNvSpPr>
          <p:nvPr>
            <p:ph type="body" sz="half" idx="1"/>
          </p:nvPr>
        </p:nvSpPr>
        <p:spPr>
          <a:xfrm>
            <a:off x="4724400" y="1752600"/>
            <a:ext cx="4114800" cy="4343400"/>
          </a:xfrm>
          <a:noFill/>
          <a:ln/>
        </p:spPr>
        <p:txBody>
          <a:bodyPr/>
          <a:lstStyle/>
          <a:p>
            <a:pPr>
              <a:spcAft>
                <a:spcPct val="20000"/>
              </a:spcAft>
            </a:pPr>
            <a:r>
              <a:rPr lang="en-US"/>
              <a:t>Random Basis</a:t>
            </a:r>
          </a:p>
          <a:p>
            <a:pPr>
              <a:spcAft>
                <a:spcPct val="20000"/>
              </a:spcAft>
            </a:pPr>
            <a:r>
              <a:rPr lang="en-US"/>
              <a:t>Auditor Chosen</a:t>
            </a:r>
          </a:p>
          <a:p>
            <a:pPr>
              <a:spcAft>
                <a:spcPct val="20000"/>
              </a:spcAft>
            </a:pPr>
            <a:r>
              <a:rPr lang="en-US"/>
              <a:t>Permission</a:t>
            </a:r>
          </a:p>
          <a:p>
            <a:pPr>
              <a:spcAft>
                <a:spcPct val="20000"/>
              </a:spcAft>
            </a:pPr>
            <a:r>
              <a:rPr lang="en-US"/>
              <a:t>Factual Agreement</a:t>
            </a:r>
          </a:p>
          <a:p>
            <a:pPr>
              <a:spcAft>
                <a:spcPct val="20000"/>
              </a:spcAft>
            </a:pPr>
            <a:r>
              <a:rPr lang="en-US"/>
              <a:t>Objectivity</a:t>
            </a:r>
          </a:p>
          <a:p>
            <a:pPr>
              <a:spcAft>
                <a:spcPct val="20000"/>
              </a:spcAft>
            </a:pPr>
            <a:r>
              <a:rPr lang="en-US"/>
              <a:t>Be Polite</a:t>
            </a:r>
          </a:p>
          <a:p>
            <a:pPr>
              <a:spcAft>
                <a:spcPct val="20000"/>
              </a:spcAft>
            </a:pPr>
            <a:r>
              <a:rPr lang="en-US"/>
              <a:t>Be Professional</a:t>
            </a:r>
          </a:p>
        </p:txBody>
      </p:sp>
      <p:graphicFrame>
        <p:nvGraphicFramePr>
          <p:cNvPr id="30724" name="Object 4"/>
          <p:cNvGraphicFramePr>
            <a:graphicFrameLocks noGrp="1"/>
          </p:cNvGraphicFramePr>
          <p:nvPr>
            <p:ph type="clipArt" sz="half" idx="2"/>
          </p:nvPr>
        </p:nvGraphicFramePr>
        <p:xfrm>
          <a:off x="1143000" y="1785938"/>
          <a:ext cx="3748088" cy="4032250"/>
        </p:xfrm>
        <a:graphic>
          <a:graphicData uri="http://schemas.openxmlformats.org/presentationml/2006/ole">
            <mc:AlternateContent xmlns:mc="http://schemas.openxmlformats.org/markup-compatibility/2006">
              <mc:Choice xmlns:v="urn:schemas-microsoft-com:vml" Requires="v">
                <p:oleObj spid="_x0000_s30857" name="Microsoft ClipArt Gallery" r:id="rId4" imgW="3024188" imgH="3251200" progId="MS_ClipArt_Gallery">
                  <p:embed/>
                </p:oleObj>
              </mc:Choice>
              <mc:Fallback>
                <p:oleObj name="Microsoft ClipArt Gallery" r:id="rId4" imgW="3024188" imgH="3251200"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785938"/>
                        <a:ext cx="3748088" cy="403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noFill/>
          <a:ln/>
        </p:spPr>
        <p:txBody>
          <a:bodyPr/>
          <a:lstStyle/>
          <a:p>
            <a:r>
              <a:rPr lang="en-US" sz="5400"/>
              <a:t>Auditors Are </a:t>
            </a:r>
            <a:r>
              <a:rPr lang="en-US" sz="5400" i="1">
                <a:solidFill>
                  <a:srgbClr val="FC0128"/>
                </a:solidFill>
              </a:rPr>
              <a:t>Not</a:t>
            </a:r>
            <a:r>
              <a:rPr lang="en-US" sz="5400"/>
              <a:t>….</a:t>
            </a:r>
          </a:p>
        </p:txBody>
      </p:sp>
      <p:sp>
        <p:nvSpPr>
          <p:cNvPr id="12291" name="Rectangle 3"/>
          <p:cNvSpPr>
            <a:spLocks noGrp="1" noChangeArrowheads="1"/>
          </p:cNvSpPr>
          <p:nvPr>
            <p:ph type="body" sz="half" idx="1"/>
          </p:nvPr>
        </p:nvSpPr>
        <p:spPr>
          <a:xfrm>
            <a:off x="685800" y="1633538"/>
            <a:ext cx="4267200" cy="4462462"/>
          </a:xfrm>
          <a:noFill/>
          <a:ln/>
        </p:spPr>
        <p:txBody>
          <a:bodyPr/>
          <a:lstStyle/>
          <a:p>
            <a:pPr>
              <a:lnSpc>
                <a:spcPct val="90000"/>
              </a:lnSpc>
              <a:spcAft>
                <a:spcPct val="30000"/>
              </a:spcAft>
            </a:pPr>
            <a:r>
              <a:rPr lang="en-US"/>
              <a:t>Inquisitors</a:t>
            </a:r>
          </a:p>
          <a:p>
            <a:pPr>
              <a:lnSpc>
                <a:spcPct val="90000"/>
              </a:lnSpc>
              <a:spcAft>
                <a:spcPct val="30000"/>
              </a:spcAft>
            </a:pPr>
            <a:r>
              <a:rPr lang="en-US"/>
              <a:t>Fault Finders</a:t>
            </a:r>
          </a:p>
          <a:p>
            <a:pPr>
              <a:lnSpc>
                <a:spcPct val="90000"/>
              </a:lnSpc>
              <a:spcAft>
                <a:spcPct val="30000"/>
              </a:spcAft>
            </a:pPr>
            <a:r>
              <a:rPr lang="en-US"/>
              <a:t>Rock Throwers</a:t>
            </a:r>
          </a:p>
          <a:p>
            <a:pPr>
              <a:lnSpc>
                <a:spcPct val="90000"/>
              </a:lnSpc>
              <a:spcAft>
                <a:spcPct val="30000"/>
              </a:spcAft>
            </a:pPr>
            <a:r>
              <a:rPr lang="en-US"/>
              <a:t>Avenging Angels (Biased For or Against)</a:t>
            </a:r>
          </a:p>
          <a:p>
            <a:pPr>
              <a:lnSpc>
                <a:spcPct val="90000"/>
              </a:lnSpc>
              <a:spcAft>
                <a:spcPct val="30000"/>
              </a:spcAft>
            </a:pPr>
            <a:r>
              <a:rPr lang="en-US"/>
              <a:t>Dishonest</a:t>
            </a:r>
          </a:p>
          <a:p>
            <a:pPr>
              <a:lnSpc>
                <a:spcPct val="90000"/>
              </a:lnSpc>
              <a:spcAft>
                <a:spcPct val="30000"/>
              </a:spcAft>
            </a:pPr>
            <a:r>
              <a:rPr lang="en-US"/>
              <a:t>Overactive</a:t>
            </a:r>
          </a:p>
        </p:txBody>
      </p:sp>
      <p:graphicFrame>
        <p:nvGraphicFramePr>
          <p:cNvPr id="12292" name="Object 4"/>
          <p:cNvGraphicFramePr>
            <a:graphicFrameLocks noGrp="1"/>
          </p:cNvGraphicFramePr>
          <p:nvPr>
            <p:ph type="clipArt" sz="half" idx="2"/>
          </p:nvPr>
        </p:nvGraphicFramePr>
        <p:xfrm>
          <a:off x="4876800" y="1752600"/>
          <a:ext cx="3709988" cy="4040188"/>
        </p:xfrm>
        <a:graphic>
          <a:graphicData uri="http://schemas.openxmlformats.org/presentationml/2006/ole">
            <mc:AlternateContent xmlns:mc="http://schemas.openxmlformats.org/markup-compatibility/2006">
              <mc:Choice xmlns:v="urn:schemas-microsoft-com:vml" Requires="v">
                <p:oleObj spid="_x0000_s12425" name="Microsoft ClipArt Gallery" r:id="rId4" imgW="5156200" imgH="5622925" progId="MS_ClipArt_Gallery">
                  <p:embed/>
                </p:oleObj>
              </mc:Choice>
              <mc:Fallback>
                <p:oleObj name="Microsoft ClipArt Gallery" r:id="rId4" imgW="5156200" imgH="562292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1752600"/>
                        <a:ext cx="3709988" cy="4040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noFill/>
          <a:ln/>
        </p:spPr>
        <p:txBody>
          <a:bodyPr/>
          <a:lstStyle/>
          <a:p>
            <a:r>
              <a:rPr lang="en-US" sz="4000" b="1"/>
              <a:t>Why A Formal Audit </a:t>
            </a:r>
            <a:r>
              <a:rPr lang="en-US" sz="4000" b="1">
                <a:solidFill>
                  <a:srgbClr val="AB011D"/>
                </a:solidFill>
              </a:rPr>
              <a:t>Program</a:t>
            </a:r>
            <a:r>
              <a:rPr lang="en-US" sz="4000" b="1"/>
              <a:t>?</a:t>
            </a:r>
          </a:p>
        </p:txBody>
      </p:sp>
      <p:sp>
        <p:nvSpPr>
          <p:cNvPr id="5123" name="Rectangle 3"/>
          <p:cNvSpPr>
            <a:spLocks noGrp="1" noChangeArrowheads="1"/>
          </p:cNvSpPr>
          <p:nvPr>
            <p:ph type="body" idx="1"/>
          </p:nvPr>
        </p:nvSpPr>
        <p:spPr>
          <a:xfrm>
            <a:off x="685800" y="1524000"/>
            <a:ext cx="7772400" cy="4724400"/>
          </a:xfrm>
          <a:noFill/>
          <a:ln/>
        </p:spPr>
        <p:txBody>
          <a:bodyPr/>
          <a:lstStyle/>
          <a:p>
            <a:pPr>
              <a:spcBef>
                <a:spcPct val="30000"/>
              </a:spcBef>
              <a:spcAft>
                <a:spcPct val="30000"/>
              </a:spcAft>
            </a:pPr>
            <a:r>
              <a:rPr lang="en-US" sz="2600" dirty="0"/>
              <a:t>To ensure the documented systems </a:t>
            </a:r>
            <a:r>
              <a:rPr lang="en-US" sz="2600" dirty="0">
                <a:solidFill>
                  <a:srgbClr val="00279F"/>
                </a:solidFill>
              </a:rPr>
              <a:t>meet specified requirements.</a:t>
            </a:r>
            <a:endParaRPr lang="en-US" sz="2600" dirty="0"/>
          </a:p>
          <a:p>
            <a:pPr>
              <a:spcBef>
                <a:spcPct val="30000"/>
              </a:spcBef>
              <a:spcAft>
                <a:spcPct val="30000"/>
              </a:spcAft>
            </a:pPr>
            <a:r>
              <a:rPr lang="en-US" sz="2600" dirty="0"/>
              <a:t>To ensure the documented systems are </a:t>
            </a:r>
            <a:r>
              <a:rPr lang="en-US" sz="2600" dirty="0">
                <a:solidFill>
                  <a:srgbClr val="00279F"/>
                </a:solidFill>
              </a:rPr>
              <a:t>practical</a:t>
            </a:r>
            <a:r>
              <a:rPr lang="en-US" sz="2600" dirty="0"/>
              <a:t>, </a:t>
            </a:r>
            <a:r>
              <a:rPr lang="en-US" sz="2600" dirty="0">
                <a:solidFill>
                  <a:srgbClr val="00279F"/>
                </a:solidFill>
              </a:rPr>
              <a:t>understood</a:t>
            </a:r>
            <a:r>
              <a:rPr lang="en-US" sz="2600" dirty="0"/>
              <a:t>, and </a:t>
            </a:r>
            <a:r>
              <a:rPr lang="en-US" sz="2600" dirty="0">
                <a:solidFill>
                  <a:srgbClr val="00279F"/>
                </a:solidFill>
              </a:rPr>
              <a:t>followed</a:t>
            </a:r>
            <a:r>
              <a:rPr lang="en-US" sz="2600" dirty="0"/>
              <a:t> throughout the business.</a:t>
            </a:r>
          </a:p>
          <a:p>
            <a:pPr>
              <a:spcBef>
                <a:spcPct val="30000"/>
              </a:spcBef>
              <a:spcAft>
                <a:spcPct val="30000"/>
              </a:spcAft>
            </a:pPr>
            <a:r>
              <a:rPr lang="en-US" sz="2600" dirty="0"/>
              <a:t>To </a:t>
            </a:r>
            <a:r>
              <a:rPr lang="en-US" sz="2600" dirty="0">
                <a:solidFill>
                  <a:srgbClr val="00279F"/>
                </a:solidFill>
              </a:rPr>
              <a:t>maintain records of audit activity</a:t>
            </a:r>
            <a:r>
              <a:rPr lang="en-US" sz="2600" dirty="0"/>
              <a:t> including areas audited, </a:t>
            </a:r>
            <a:r>
              <a:rPr lang="en-US" sz="2600" dirty="0" err="1"/>
              <a:t>nonconformances</a:t>
            </a:r>
            <a:r>
              <a:rPr lang="en-US" sz="2600" dirty="0"/>
              <a:t>, and corrective and preventive actions.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9778" name="Rectangle 2"/>
          <p:cNvSpPr>
            <a:spLocks noGrp="1" noChangeArrowheads="1"/>
          </p:cNvSpPr>
          <p:nvPr>
            <p:ph type="title"/>
          </p:nvPr>
        </p:nvSpPr>
        <p:spPr>
          <a:xfrm>
            <a:off x="685800" y="1600200"/>
            <a:ext cx="7772400" cy="1143000"/>
          </a:xfrm>
        </p:spPr>
        <p:txBody>
          <a:bodyPr/>
          <a:lstStyle/>
          <a:p>
            <a:r>
              <a:rPr lang="en-US"/>
              <a:t>Internal Audits</a:t>
            </a:r>
          </a:p>
        </p:txBody>
      </p:sp>
    </p:spTree>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ctrTitle"/>
          </p:nvPr>
        </p:nvSpPr>
        <p:spPr>
          <a:xfrm>
            <a:off x="685800" y="152400"/>
            <a:ext cx="7772400" cy="1143000"/>
          </a:xfrm>
          <a:noFill/>
          <a:ln/>
        </p:spPr>
        <p:txBody>
          <a:bodyPr/>
          <a:lstStyle/>
          <a:p>
            <a:r>
              <a:rPr lang="en-US" dirty="0"/>
              <a:t>Reasons For </a:t>
            </a:r>
            <a:r>
              <a:rPr lang="en-US" dirty="0" smtClean="0"/>
              <a:t>Internal Audits</a:t>
            </a:r>
            <a:endParaRPr lang="en-US" dirty="0"/>
          </a:p>
        </p:txBody>
      </p:sp>
      <p:sp>
        <p:nvSpPr>
          <p:cNvPr id="68611" name="Rectangle 3"/>
          <p:cNvSpPr>
            <a:spLocks noGrp="1" noChangeArrowheads="1"/>
          </p:cNvSpPr>
          <p:nvPr>
            <p:ph type="subTitle" idx="1"/>
          </p:nvPr>
        </p:nvSpPr>
        <p:spPr>
          <a:xfrm>
            <a:off x="1447800" y="1143000"/>
            <a:ext cx="6400800" cy="3581400"/>
          </a:xfrm>
          <a:noFill/>
          <a:ln/>
        </p:spPr>
        <p:txBody>
          <a:bodyPr/>
          <a:lstStyle/>
          <a:p>
            <a:pPr marL="342900" indent="-342900"/>
            <a:r>
              <a:rPr lang="en-US"/>
              <a:t>One Purpose of Audits</a:t>
            </a:r>
          </a:p>
          <a:p>
            <a:pPr marL="342900" indent="-342900"/>
            <a:endParaRPr lang="en-US"/>
          </a:p>
          <a:p>
            <a:pPr marL="342900" indent="-342900"/>
            <a:endParaRPr lang="en-US"/>
          </a:p>
          <a:p>
            <a:pPr marL="342900" indent="-342900"/>
            <a:endParaRPr lang="en-US"/>
          </a:p>
          <a:p>
            <a:pPr marL="342900" indent="-342900"/>
            <a:endParaRPr lang="en-US"/>
          </a:p>
          <a:p>
            <a:pPr marL="342900" indent="-342900"/>
            <a:endParaRPr lang="en-US"/>
          </a:p>
          <a:p>
            <a:pPr marL="342900" indent="-342900"/>
            <a:r>
              <a:rPr lang="en-US"/>
              <a:t>Is To Remove Bear Traps</a:t>
            </a:r>
          </a:p>
        </p:txBody>
      </p:sp>
      <p:graphicFrame>
        <p:nvGraphicFramePr>
          <p:cNvPr id="68612" name="Object 4"/>
          <p:cNvGraphicFramePr>
            <a:graphicFrameLocks/>
          </p:cNvGraphicFramePr>
          <p:nvPr/>
        </p:nvGraphicFramePr>
        <p:xfrm>
          <a:off x="2971800" y="1752600"/>
          <a:ext cx="3324225" cy="2398713"/>
        </p:xfrm>
        <a:graphic>
          <a:graphicData uri="http://schemas.openxmlformats.org/presentationml/2006/ole">
            <mc:AlternateContent xmlns:mc="http://schemas.openxmlformats.org/markup-compatibility/2006">
              <mc:Choice xmlns:v="urn:schemas-microsoft-com:vml" Requires="v">
                <p:oleObj spid="_x0000_s68748" name="Microsoft ClipArt Gallery" r:id="rId4" imgW="5743575" imgH="4143375" progId="MS_ClipArt_Gallery">
                  <p:embed/>
                </p:oleObj>
              </mc:Choice>
              <mc:Fallback>
                <p:oleObj name="Microsoft ClipArt Gallery" r:id="rId4" imgW="5743575" imgH="414337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752600"/>
                        <a:ext cx="3324225" cy="2398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8613" name="Line 5"/>
          <p:cNvSpPr>
            <a:spLocks noChangeShapeType="1"/>
          </p:cNvSpPr>
          <p:nvPr/>
        </p:nvSpPr>
        <p:spPr bwMode="auto">
          <a:xfrm>
            <a:off x="3149600" y="1727200"/>
            <a:ext cx="3073400" cy="246380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4" name="Line 6"/>
          <p:cNvSpPr>
            <a:spLocks noChangeShapeType="1"/>
          </p:cNvSpPr>
          <p:nvPr/>
        </p:nvSpPr>
        <p:spPr bwMode="auto">
          <a:xfrm flipV="1">
            <a:off x="3149600" y="1676400"/>
            <a:ext cx="3149600" cy="2438400"/>
          </a:xfrm>
          <a:prstGeom prst="line">
            <a:avLst/>
          </a:prstGeom>
          <a:noFill/>
          <a:ln w="508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8615" name="Text Box 7"/>
          <p:cNvSpPr txBox="1">
            <a:spLocks noChangeArrowheads="1"/>
          </p:cNvSpPr>
          <p:nvPr/>
        </p:nvSpPr>
        <p:spPr bwMode="auto">
          <a:xfrm>
            <a:off x="457200" y="4876800"/>
            <a:ext cx="82296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Audits, both internal and external, should be cited as a part of your company</a:t>
            </a:r>
            <a:r>
              <a:rPr lang="ja-JP" altLang="en-US" sz="2000">
                <a:latin typeface="Arial"/>
              </a:rPr>
              <a:t>’</a:t>
            </a:r>
            <a:r>
              <a:rPr lang="en-US" sz="2000"/>
              <a:t>s </a:t>
            </a:r>
            <a:r>
              <a:rPr lang="en-US" sz="2000">
                <a:solidFill>
                  <a:srgbClr val="B90120"/>
                </a:solidFill>
              </a:rPr>
              <a:t>Preventive Action program</a:t>
            </a:r>
            <a:r>
              <a:rPr lang="en-US" sz="2000"/>
              <a:t>. </a:t>
            </a:r>
            <a:r>
              <a:rPr lang="en-US" sz="2000">
                <a:solidFill>
                  <a:srgbClr val="00279F"/>
                </a:solidFill>
              </a:rPr>
              <a:t>They are in part meant to </a:t>
            </a:r>
            <a:r>
              <a:rPr lang="en-US" sz="2000">
                <a:solidFill>
                  <a:srgbClr val="B90120"/>
                </a:solidFill>
                <a:effectLst>
                  <a:outerShdw blurRad="38100" dist="38100" dir="2700000" algn="tl">
                    <a:srgbClr val="DDDDDD"/>
                  </a:outerShdw>
                </a:effectLst>
              </a:rPr>
              <a:t>detect problems early</a:t>
            </a:r>
            <a:r>
              <a:rPr lang="en-US" sz="2000">
                <a:solidFill>
                  <a:srgbClr val="00279F"/>
                </a:solidFill>
              </a:rPr>
              <a:t>.</a:t>
            </a:r>
            <a:r>
              <a:rPr lang="en-US" sz="2000"/>
              <a:t> Identified nonconformances typically should trigger an investigation.</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noFill/>
          <a:ln/>
        </p:spPr>
        <p:txBody>
          <a:bodyPr/>
          <a:lstStyle/>
          <a:p>
            <a:r>
              <a:rPr lang="en-US" b="1" dirty="0"/>
              <a:t>More Reasons For </a:t>
            </a:r>
            <a:r>
              <a:rPr lang="en-US" b="1" dirty="0" smtClean="0"/>
              <a:t>Internal Audits</a:t>
            </a:r>
            <a:endParaRPr lang="en-US" b="1" dirty="0"/>
          </a:p>
        </p:txBody>
      </p:sp>
      <p:sp>
        <p:nvSpPr>
          <p:cNvPr id="13315" name="Rectangle 3"/>
          <p:cNvSpPr>
            <a:spLocks noGrp="1" noChangeArrowheads="1"/>
          </p:cNvSpPr>
          <p:nvPr>
            <p:ph type="body" idx="1"/>
          </p:nvPr>
        </p:nvSpPr>
        <p:spPr>
          <a:xfrm>
            <a:off x="685800" y="1633538"/>
            <a:ext cx="8077200" cy="4462462"/>
          </a:xfrm>
          <a:noFill/>
          <a:ln/>
        </p:spPr>
        <p:txBody>
          <a:bodyPr/>
          <a:lstStyle/>
          <a:p>
            <a:pPr>
              <a:spcBef>
                <a:spcPct val="35000"/>
              </a:spcBef>
              <a:spcAft>
                <a:spcPct val="50000"/>
              </a:spcAft>
            </a:pPr>
            <a:r>
              <a:rPr lang="en-US" sz="2400" dirty="0"/>
              <a:t>ISO 9001 and TS 16949 Require Them</a:t>
            </a:r>
          </a:p>
          <a:p>
            <a:pPr>
              <a:spcBef>
                <a:spcPct val="35000"/>
              </a:spcBef>
              <a:spcAft>
                <a:spcPct val="50000"/>
              </a:spcAft>
            </a:pPr>
            <a:r>
              <a:rPr lang="en-US" sz="2400" dirty="0"/>
              <a:t>A Control Mechanism Used By Management</a:t>
            </a:r>
          </a:p>
          <a:p>
            <a:pPr>
              <a:spcBef>
                <a:spcPct val="35000"/>
              </a:spcBef>
              <a:spcAft>
                <a:spcPct val="50000"/>
              </a:spcAft>
            </a:pPr>
            <a:r>
              <a:rPr lang="en-US" sz="2400" dirty="0"/>
              <a:t>Tool For Continuous Improvement</a:t>
            </a:r>
          </a:p>
          <a:p>
            <a:pPr>
              <a:spcBef>
                <a:spcPct val="35000"/>
              </a:spcBef>
              <a:spcAft>
                <a:spcPct val="50000"/>
              </a:spcAft>
            </a:pPr>
            <a:r>
              <a:rPr lang="en-US" sz="2400" dirty="0"/>
              <a:t>Correct Nonconformities In Systems</a:t>
            </a:r>
          </a:p>
          <a:p>
            <a:pPr>
              <a:spcBef>
                <a:spcPct val="35000"/>
              </a:spcBef>
              <a:spcAft>
                <a:spcPct val="50000"/>
              </a:spcAft>
            </a:pPr>
            <a:r>
              <a:rPr lang="en-US" sz="2400" dirty="0"/>
              <a:t>Helps Assure Ongoing Systems Operate As </a:t>
            </a:r>
            <a:r>
              <a:rPr lang="en-US" sz="2400" dirty="0" smtClean="0"/>
              <a:t>Intended</a:t>
            </a:r>
            <a:endParaRPr lang="en-US" sz="2400" dirty="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a:xfrm>
            <a:off x="668338" y="187325"/>
            <a:ext cx="7772400" cy="769938"/>
          </a:xfrm>
          <a:noFill/>
          <a:ln/>
        </p:spPr>
        <p:txBody>
          <a:bodyPr/>
          <a:lstStyle/>
          <a:p>
            <a:r>
              <a:rPr lang="en-US" b="1" dirty="0"/>
              <a:t>The Internal Audit</a:t>
            </a:r>
          </a:p>
        </p:txBody>
      </p:sp>
      <p:sp>
        <p:nvSpPr>
          <p:cNvPr id="4099" name="Rectangle 3"/>
          <p:cNvSpPr>
            <a:spLocks noGrp="1" noChangeArrowheads="1"/>
          </p:cNvSpPr>
          <p:nvPr>
            <p:ph type="body" idx="1"/>
          </p:nvPr>
        </p:nvSpPr>
        <p:spPr>
          <a:xfrm>
            <a:off x="635000" y="1277938"/>
            <a:ext cx="7823200" cy="4665662"/>
          </a:xfrm>
          <a:noFill/>
          <a:ln/>
        </p:spPr>
        <p:txBody>
          <a:bodyPr/>
          <a:lstStyle/>
          <a:p>
            <a:pPr algn="ctr">
              <a:buFontTx/>
              <a:buNone/>
            </a:pPr>
            <a:r>
              <a:rPr lang="en-US" sz="3200" dirty="0"/>
              <a:t>The</a:t>
            </a:r>
            <a:r>
              <a:rPr lang="en-US" sz="3200" b="1" dirty="0"/>
              <a:t> </a:t>
            </a:r>
            <a:r>
              <a:rPr lang="en-US" sz="3200" b="1" dirty="0">
                <a:solidFill>
                  <a:srgbClr val="FC0128"/>
                </a:solidFill>
              </a:rPr>
              <a:t>Systematic</a:t>
            </a:r>
            <a:r>
              <a:rPr lang="en-US" sz="3200" dirty="0"/>
              <a:t> </a:t>
            </a:r>
            <a:r>
              <a:rPr lang="en-US" sz="3200" dirty="0">
                <a:solidFill>
                  <a:srgbClr val="005400"/>
                </a:solidFill>
              </a:rPr>
              <a:t>Investigation</a:t>
            </a:r>
            <a:endParaRPr lang="en-US" sz="3200" dirty="0"/>
          </a:p>
          <a:p>
            <a:pPr algn="ctr">
              <a:buFontTx/>
              <a:buNone/>
            </a:pPr>
            <a:r>
              <a:rPr lang="en-US" sz="3200" dirty="0"/>
              <a:t>of the </a:t>
            </a:r>
            <a:r>
              <a:rPr lang="en-US" sz="3200" b="1" dirty="0">
                <a:solidFill>
                  <a:srgbClr val="FC0128"/>
                </a:solidFill>
              </a:rPr>
              <a:t>Intent</a:t>
            </a:r>
            <a:r>
              <a:rPr lang="en-US" sz="3200" b="1" dirty="0"/>
              <a:t>, </a:t>
            </a:r>
            <a:r>
              <a:rPr lang="en-US" sz="3200" b="1" dirty="0">
                <a:solidFill>
                  <a:srgbClr val="FC0128"/>
                </a:solidFill>
              </a:rPr>
              <a:t>Implementation</a:t>
            </a:r>
            <a:r>
              <a:rPr lang="en-US" sz="3200" b="1" dirty="0"/>
              <a:t>, </a:t>
            </a:r>
            <a:r>
              <a:rPr lang="en-US" sz="3200" dirty="0"/>
              <a:t>and </a:t>
            </a:r>
            <a:r>
              <a:rPr lang="en-US" sz="3200" b="1" dirty="0">
                <a:solidFill>
                  <a:srgbClr val="FC0128"/>
                </a:solidFill>
              </a:rPr>
              <a:t>Effectiveness</a:t>
            </a:r>
            <a:r>
              <a:rPr lang="en-US" sz="3200" dirty="0"/>
              <a:t> </a:t>
            </a:r>
          </a:p>
          <a:p>
            <a:pPr algn="ctr">
              <a:buFontTx/>
              <a:buNone/>
            </a:pPr>
            <a:r>
              <a:rPr lang="en-US" sz="3200" dirty="0"/>
              <a:t>  of Selected Aspects of the </a:t>
            </a:r>
            <a:r>
              <a:rPr lang="en-US" sz="3200" b="1" dirty="0">
                <a:solidFill>
                  <a:srgbClr val="00279F"/>
                </a:solidFill>
              </a:rPr>
              <a:t>Systems</a:t>
            </a:r>
            <a:r>
              <a:rPr lang="en-US" sz="3200" dirty="0"/>
              <a:t> </a:t>
            </a:r>
          </a:p>
          <a:p>
            <a:pPr algn="ctr">
              <a:buFontTx/>
              <a:buNone/>
            </a:pPr>
            <a:r>
              <a:rPr lang="en-US" sz="3200" dirty="0"/>
              <a:t>  of an </a:t>
            </a:r>
            <a:r>
              <a:rPr lang="en-US" sz="3200" dirty="0">
                <a:solidFill>
                  <a:srgbClr val="00279F"/>
                </a:solidFill>
              </a:rPr>
              <a:t>Organization</a:t>
            </a:r>
            <a:endParaRPr lang="en-US" sz="3200" dirty="0"/>
          </a:p>
          <a:p>
            <a:pPr algn="ctr">
              <a:buFontTx/>
              <a:buNone/>
            </a:pPr>
            <a:r>
              <a:rPr lang="en-US" sz="3200" dirty="0">
                <a:solidFill>
                  <a:srgbClr val="005400"/>
                </a:solidFill>
              </a:rPr>
              <a:t>or</a:t>
            </a:r>
            <a:r>
              <a:rPr lang="en-US" sz="3200" dirty="0"/>
              <a:t> One or More of </a:t>
            </a:r>
            <a:r>
              <a:rPr lang="en-US" sz="3200" dirty="0" smtClean="0"/>
              <a:t>Its </a:t>
            </a:r>
            <a:r>
              <a:rPr lang="en-US" sz="3200" dirty="0">
                <a:solidFill>
                  <a:srgbClr val="00279F"/>
                </a:solidFill>
              </a:rPr>
              <a:t>Departments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Text Box 2"/>
          <p:cNvSpPr txBox="1">
            <a:spLocks noChangeArrowheads="1"/>
          </p:cNvSpPr>
          <p:nvPr/>
        </p:nvSpPr>
        <p:spPr bwMode="auto">
          <a:xfrm>
            <a:off x="3300214" y="5699125"/>
            <a:ext cx="2557862"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000" dirty="0"/>
              <a:t>Marc T. Smith</a:t>
            </a:r>
          </a:p>
          <a:p>
            <a:pPr algn="ctr"/>
            <a:r>
              <a:rPr lang="en-US" sz="1000" dirty="0"/>
              <a:t>Cayman Business </a:t>
            </a:r>
            <a:r>
              <a:rPr lang="en-US" sz="1000" dirty="0" smtClean="0"/>
              <a:t>Systems – </a:t>
            </a:r>
            <a:r>
              <a:rPr lang="en-US" sz="1000" dirty="0" err="1" smtClean="0"/>
              <a:t>Elsmar.com</a:t>
            </a:r>
            <a:endParaRPr lang="en-US" sz="1000" dirty="0"/>
          </a:p>
          <a:p>
            <a:pPr algn="ctr"/>
            <a:r>
              <a:rPr lang="en-US" sz="1000" dirty="0"/>
              <a:t>8466 </a:t>
            </a:r>
            <a:r>
              <a:rPr lang="en-US" sz="1000" dirty="0" err="1"/>
              <a:t>Lesourdesville</a:t>
            </a:r>
            <a:r>
              <a:rPr lang="en-US" sz="1000" dirty="0"/>
              <a:t>-West Chester Road</a:t>
            </a:r>
          </a:p>
          <a:p>
            <a:pPr algn="ctr"/>
            <a:r>
              <a:rPr lang="en-US" sz="1000" dirty="0"/>
              <a:t>West Chester, Ohio 45069-1929</a:t>
            </a:r>
          </a:p>
        </p:txBody>
      </p:sp>
      <p:sp>
        <p:nvSpPr>
          <p:cNvPr id="268291" name="Rectangle 3"/>
          <p:cNvSpPr>
            <a:spLocks noGrp="1" noChangeArrowheads="1"/>
          </p:cNvSpPr>
          <p:nvPr>
            <p:ph type="ctrTitle"/>
          </p:nvPr>
        </p:nvSpPr>
        <p:spPr>
          <a:xfrm>
            <a:off x="228600" y="152400"/>
            <a:ext cx="8686800" cy="457200"/>
          </a:xfrm>
        </p:spPr>
        <p:txBody>
          <a:bodyPr/>
          <a:lstStyle/>
          <a:p>
            <a:r>
              <a:rPr lang="en-US" sz="3600" dirty="0" smtClean="0"/>
              <a:t>Auditing Presentation Notes</a:t>
            </a:r>
            <a:endParaRPr lang="en-US" sz="3600" dirty="0"/>
          </a:p>
        </p:txBody>
      </p:sp>
      <p:sp>
        <p:nvSpPr>
          <p:cNvPr id="268292" name="Text Box 4"/>
          <p:cNvSpPr txBox="1">
            <a:spLocks noChangeArrowheads="1"/>
          </p:cNvSpPr>
          <p:nvPr/>
        </p:nvSpPr>
        <p:spPr bwMode="auto">
          <a:xfrm>
            <a:off x="609600" y="1219200"/>
            <a:ext cx="8001000" cy="4343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8575">
                <a:solidFill>
                  <a:schemeClr val="hlink"/>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pPr algn="ctr"/>
            <a:r>
              <a:rPr lang="en-US" sz="1800" dirty="0"/>
              <a:t>This </a:t>
            </a:r>
            <a:r>
              <a:rPr lang="en-US" sz="1800" dirty="0" err="1"/>
              <a:t>powerpoint</a:t>
            </a:r>
            <a:r>
              <a:rPr lang="en-US" sz="1800" dirty="0"/>
              <a:t> file is formatted to be read and printed in the </a:t>
            </a:r>
            <a:r>
              <a:rPr lang="ja-JP" altLang="en-US" sz="1800" dirty="0">
                <a:solidFill>
                  <a:srgbClr val="FC0128"/>
                </a:solidFill>
                <a:latin typeface="Arial"/>
              </a:rPr>
              <a:t>‘</a:t>
            </a:r>
            <a:r>
              <a:rPr lang="en-US" sz="1800" dirty="0">
                <a:solidFill>
                  <a:srgbClr val="FC0128"/>
                </a:solidFill>
              </a:rPr>
              <a:t>Notes</a:t>
            </a:r>
            <a:r>
              <a:rPr lang="ja-JP" altLang="en-US" sz="1800" dirty="0">
                <a:solidFill>
                  <a:srgbClr val="FC0128"/>
                </a:solidFill>
                <a:latin typeface="Arial"/>
              </a:rPr>
              <a:t>’</a:t>
            </a:r>
            <a:r>
              <a:rPr lang="en-US" sz="1800" dirty="0">
                <a:solidFill>
                  <a:srgbClr val="FC0128"/>
                </a:solidFill>
              </a:rPr>
              <a:t> view</a:t>
            </a:r>
            <a:r>
              <a:rPr lang="en-US" sz="1800" dirty="0"/>
              <a:t>. Many explanations and details are contained in the </a:t>
            </a:r>
            <a:r>
              <a:rPr lang="ja-JP" altLang="en-US" sz="1800" dirty="0">
                <a:latin typeface="Arial"/>
              </a:rPr>
              <a:t>‘</a:t>
            </a:r>
            <a:r>
              <a:rPr lang="en-US" sz="1800" dirty="0"/>
              <a:t>Notes</a:t>
            </a:r>
            <a:r>
              <a:rPr lang="ja-JP" altLang="en-US" sz="1800" dirty="0">
                <a:latin typeface="Arial"/>
              </a:rPr>
              <a:t>’</a:t>
            </a:r>
            <a:r>
              <a:rPr lang="en-US" sz="1800" dirty="0"/>
              <a:t> portion of the presentation. While not all slides have text in their Notes</a:t>
            </a:r>
            <a:r>
              <a:rPr lang="ja-JP" altLang="en-US" sz="1800" dirty="0">
                <a:latin typeface="Arial"/>
              </a:rPr>
              <a:t>’</a:t>
            </a:r>
            <a:r>
              <a:rPr lang="en-US" sz="1800" dirty="0"/>
              <a:t> window, many have some relevant info.  </a:t>
            </a:r>
            <a:r>
              <a:rPr lang="en-US" sz="1800" dirty="0">
                <a:solidFill>
                  <a:srgbClr val="663300"/>
                </a:solidFill>
              </a:rPr>
              <a:t>If you do not see the </a:t>
            </a:r>
            <a:r>
              <a:rPr lang="ja-JP" altLang="en-US" sz="1800" dirty="0">
                <a:solidFill>
                  <a:srgbClr val="663300"/>
                </a:solidFill>
                <a:latin typeface="Arial"/>
              </a:rPr>
              <a:t>‘</a:t>
            </a:r>
            <a:r>
              <a:rPr lang="en-US" sz="1800" dirty="0">
                <a:solidFill>
                  <a:srgbClr val="663300"/>
                </a:solidFill>
              </a:rPr>
              <a:t>notes</a:t>
            </a:r>
            <a:r>
              <a:rPr lang="ja-JP" altLang="en-US" sz="1800" dirty="0">
                <a:solidFill>
                  <a:srgbClr val="663300"/>
                </a:solidFill>
                <a:latin typeface="Arial"/>
              </a:rPr>
              <a:t>’</a:t>
            </a:r>
            <a:r>
              <a:rPr lang="en-US" sz="1800" dirty="0">
                <a:solidFill>
                  <a:srgbClr val="663300"/>
                </a:solidFill>
              </a:rPr>
              <a:t> below this slide you are not using the </a:t>
            </a:r>
            <a:r>
              <a:rPr lang="ja-JP" altLang="en-US" sz="1800" dirty="0">
                <a:solidFill>
                  <a:srgbClr val="663300"/>
                </a:solidFill>
                <a:latin typeface="Arial"/>
              </a:rPr>
              <a:t>‘</a:t>
            </a:r>
            <a:r>
              <a:rPr lang="en-US" sz="1800" dirty="0">
                <a:solidFill>
                  <a:srgbClr val="663300"/>
                </a:solidFill>
              </a:rPr>
              <a:t>notes</a:t>
            </a:r>
            <a:r>
              <a:rPr lang="ja-JP" altLang="en-US" sz="1800" dirty="0">
                <a:solidFill>
                  <a:srgbClr val="663300"/>
                </a:solidFill>
                <a:latin typeface="Arial"/>
              </a:rPr>
              <a:t>’</a:t>
            </a:r>
            <a:r>
              <a:rPr lang="en-US" sz="1800" dirty="0">
                <a:solidFill>
                  <a:srgbClr val="663300"/>
                </a:solidFill>
              </a:rPr>
              <a:t> view.</a:t>
            </a:r>
            <a:endParaRPr lang="en-US" sz="1800" dirty="0"/>
          </a:p>
          <a:p>
            <a:pPr algn="ctr"/>
            <a:endParaRPr lang="en-US" sz="1800" dirty="0"/>
          </a:p>
          <a:p>
            <a:pPr algn="ctr"/>
            <a:endParaRPr lang="en-US" sz="1800" dirty="0" smtClean="0"/>
          </a:p>
          <a:p>
            <a:pPr algn="ctr"/>
            <a:endParaRPr lang="en-US" sz="1800" dirty="0"/>
          </a:p>
          <a:p>
            <a:pPr algn="ctr"/>
            <a:r>
              <a:rPr lang="en-US" sz="1800" dirty="0" smtClean="0"/>
              <a:t>The Notes panes can also be used to take notes.</a:t>
            </a:r>
            <a:endParaRPr lang="en-US" sz="1800" dirty="0"/>
          </a:p>
          <a:p>
            <a:pPr algn="ctr"/>
            <a:endParaRPr lang="en-US" sz="1800" dirty="0"/>
          </a:p>
        </p:txBody>
      </p:sp>
    </p:spTree>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8050" name="Rectangle 2"/>
          <p:cNvSpPr>
            <a:spLocks noGrp="1" noChangeArrowheads="1"/>
          </p:cNvSpPr>
          <p:nvPr>
            <p:ph type="title"/>
          </p:nvPr>
        </p:nvSpPr>
        <p:spPr>
          <a:xfrm>
            <a:off x="381000" y="187325"/>
            <a:ext cx="8458200" cy="1143000"/>
          </a:xfrm>
        </p:spPr>
        <p:txBody>
          <a:bodyPr/>
          <a:lstStyle/>
          <a:p>
            <a:r>
              <a:rPr lang="en-US" dirty="0"/>
              <a:t>IIA</a:t>
            </a:r>
            <a:r>
              <a:rPr lang="ja-JP" altLang="en-US" dirty="0">
                <a:latin typeface="Arial"/>
              </a:rPr>
              <a:t>’</a:t>
            </a:r>
            <a:r>
              <a:rPr lang="en-US" dirty="0"/>
              <a:t>s Definition Of Internal Audit</a:t>
            </a:r>
          </a:p>
        </p:txBody>
      </p:sp>
      <p:sp>
        <p:nvSpPr>
          <p:cNvPr id="258051" name="Rectangle 3"/>
          <p:cNvSpPr>
            <a:spLocks noGrp="1" noChangeArrowheads="1"/>
          </p:cNvSpPr>
          <p:nvPr>
            <p:ph type="body" idx="1"/>
          </p:nvPr>
        </p:nvSpPr>
        <p:spPr>
          <a:xfrm>
            <a:off x="304800" y="1600200"/>
            <a:ext cx="8534400" cy="4648200"/>
          </a:xfrm>
        </p:spPr>
        <p:txBody>
          <a:bodyPr/>
          <a:lstStyle/>
          <a:p>
            <a:pPr algn="ctr">
              <a:buFontTx/>
              <a:buNone/>
            </a:pPr>
            <a:r>
              <a:rPr lang="en-US" sz="2500" dirty="0">
                <a:solidFill>
                  <a:srgbClr val="000000"/>
                </a:solidFill>
              </a:rPr>
              <a:t>Definition according to the </a:t>
            </a:r>
            <a:r>
              <a:rPr lang="en-US" sz="2500" b="1" dirty="0">
                <a:solidFill>
                  <a:srgbClr val="FC0128"/>
                </a:solidFill>
              </a:rPr>
              <a:t>Institute of Internal Auditors</a:t>
            </a:r>
            <a:r>
              <a:rPr lang="en-US" sz="2500" dirty="0">
                <a:solidFill>
                  <a:srgbClr val="000000"/>
                </a:solidFill>
              </a:rPr>
              <a:t> (IIA)</a:t>
            </a:r>
            <a:endParaRPr lang="en-US" sz="2100" dirty="0">
              <a:solidFill>
                <a:srgbClr val="000000"/>
              </a:solidFill>
            </a:endParaRPr>
          </a:p>
          <a:p>
            <a:pPr lvl="1" algn="ctr">
              <a:buFontTx/>
              <a:buNone/>
            </a:pPr>
            <a:r>
              <a:rPr lang="en-US" sz="1600" b="1" dirty="0" smtClean="0"/>
              <a:t>http://</a:t>
            </a:r>
            <a:r>
              <a:rPr lang="en-US" sz="1600" b="1" dirty="0" err="1" smtClean="0"/>
              <a:t>www.theiia.org</a:t>
            </a:r>
            <a:endParaRPr lang="en-US" sz="1900" dirty="0" smtClean="0">
              <a:solidFill>
                <a:srgbClr val="000000"/>
              </a:solidFill>
            </a:endParaRPr>
          </a:p>
          <a:p>
            <a:endParaRPr lang="en-US" sz="2100" dirty="0" smtClean="0">
              <a:solidFill>
                <a:srgbClr val="000000"/>
              </a:solidFill>
            </a:endParaRPr>
          </a:p>
          <a:p>
            <a:pPr>
              <a:buFont typeface="Zapf Dingbats" charset="0"/>
              <a:buChar char="J"/>
            </a:pPr>
            <a:r>
              <a:rPr lang="en-US" sz="2100" dirty="0" smtClean="0">
                <a:solidFill>
                  <a:srgbClr val="000000"/>
                </a:solidFill>
              </a:rPr>
              <a:t>"</a:t>
            </a:r>
            <a:r>
              <a:rPr lang="en-US" sz="2100" dirty="0">
                <a:solidFill>
                  <a:srgbClr val="000000"/>
                </a:solidFill>
              </a:rPr>
              <a:t>Internal auditing is an </a:t>
            </a:r>
            <a:r>
              <a:rPr lang="en-US" sz="2100" b="1" dirty="0">
                <a:solidFill>
                  <a:srgbClr val="00279F"/>
                </a:solidFill>
              </a:rPr>
              <a:t>independent</a:t>
            </a:r>
            <a:r>
              <a:rPr lang="en-US" sz="2100" dirty="0">
                <a:solidFill>
                  <a:srgbClr val="000000"/>
                </a:solidFill>
              </a:rPr>
              <a:t>, </a:t>
            </a:r>
            <a:r>
              <a:rPr lang="en-US" sz="2100" dirty="0">
                <a:solidFill>
                  <a:srgbClr val="005400"/>
                </a:solidFill>
              </a:rPr>
              <a:t>objective assurance</a:t>
            </a:r>
            <a:r>
              <a:rPr lang="en-US" sz="2100" dirty="0">
                <a:solidFill>
                  <a:srgbClr val="000000"/>
                </a:solidFill>
              </a:rPr>
              <a:t> and </a:t>
            </a:r>
            <a:r>
              <a:rPr lang="en-US" sz="2100" b="1" dirty="0">
                <a:solidFill>
                  <a:srgbClr val="FC0128"/>
                </a:solidFill>
              </a:rPr>
              <a:t>consulting activity</a:t>
            </a:r>
            <a:r>
              <a:rPr lang="en-US" sz="2100" dirty="0">
                <a:solidFill>
                  <a:srgbClr val="000000"/>
                </a:solidFill>
              </a:rPr>
              <a:t> designed to </a:t>
            </a:r>
            <a:r>
              <a:rPr lang="en-US" sz="2100" b="1" dirty="0">
                <a:solidFill>
                  <a:srgbClr val="00279F"/>
                </a:solidFill>
              </a:rPr>
              <a:t>add value</a:t>
            </a:r>
            <a:r>
              <a:rPr lang="en-US" sz="2100" dirty="0">
                <a:solidFill>
                  <a:srgbClr val="000000"/>
                </a:solidFill>
              </a:rPr>
              <a:t> and improve an organization's operations.</a:t>
            </a:r>
          </a:p>
          <a:p>
            <a:pPr>
              <a:buFont typeface="Zapf Dingbats" charset="0"/>
              <a:buChar char="J"/>
            </a:pPr>
            <a:endParaRPr lang="en-US" sz="2100" dirty="0">
              <a:solidFill>
                <a:srgbClr val="000000"/>
              </a:solidFill>
            </a:endParaRPr>
          </a:p>
          <a:p>
            <a:pPr>
              <a:buFont typeface="Zapf Dingbats" charset="0"/>
              <a:buChar char="J"/>
            </a:pPr>
            <a:r>
              <a:rPr lang="en-US" sz="2100" dirty="0">
                <a:solidFill>
                  <a:srgbClr val="000000"/>
                </a:solidFill>
              </a:rPr>
              <a:t>It helps an organization accomplish its objectives by bringing a </a:t>
            </a:r>
            <a:r>
              <a:rPr lang="en-US" sz="2100" dirty="0">
                <a:solidFill>
                  <a:srgbClr val="005400"/>
                </a:solidFill>
              </a:rPr>
              <a:t>systematic, disciplined approach</a:t>
            </a:r>
            <a:r>
              <a:rPr lang="en-US" sz="2100" dirty="0">
                <a:solidFill>
                  <a:srgbClr val="000000"/>
                </a:solidFill>
              </a:rPr>
              <a:t> to </a:t>
            </a:r>
            <a:r>
              <a:rPr lang="en-US" sz="2100" dirty="0">
                <a:solidFill>
                  <a:srgbClr val="FC0128"/>
                </a:solidFill>
              </a:rPr>
              <a:t>evaluate </a:t>
            </a:r>
            <a:r>
              <a:rPr lang="en-US" sz="2100" dirty="0"/>
              <a:t>and</a:t>
            </a:r>
            <a:r>
              <a:rPr lang="en-US" sz="2100" dirty="0">
                <a:solidFill>
                  <a:srgbClr val="FC0128"/>
                </a:solidFill>
              </a:rPr>
              <a:t> improve</a:t>
            </a:r>
            <a:r>
              <a:rPr lang="en-US" sz="2100" dirty="0">
                <a:solidFill>
                  <a:srgbClr val="000000"/>
                </a:solidFill>
              </a:rPr>
              <a:t> the </a:t>
            </a:r>
            <a:r>
              <a:rPr lang="en-US" sz="2100" dirty="0">
                <a:solidFill>
                  <a:srgbClr val="005400"/>
                </a:solidFill>
              </a:rPr>
              <a:t>effectiveness</a:t>
            </a:r>
            <a:r>
              <a:rPr lang="en-US" sz="2100" dirty="0">
                <a:solidFill>
                  <a:srgbClr val="000000"/>
                </a:solidFill>
              </a:rPr>
              <a:t> of </a:t>
            </a:r>
            <a:r>
              <a:rPr lang="en-US" sz="2100" b="1" dirty="0">
                <a:solidFill>
                  <a:srgbClr val="00279F"/>
                </a:solidFill>
              </a:rPr>
              <a:t>risk management</a:t>
            </a:r>
            <a:r>
              <a:rPr lang="en-US" sz="2100" dirty="0">
                <a:solidFill>
                  <a:srgbClr val="000000"/>
                </a:solidFill>
              </a:rPr>
              <a:t>, </a:t>
            </a:r>
            <a:r>
              <a:rPr lang="en-US" sz="2100" b="1" dirty="0">
                <a:solidFill>
                  <a:srgbClr val="00279F"/>
                </a:solidFill>
              </a:rPr>
              <a:t>control</a:t>
            </a:r>
            <a:r>
              <a:rPr lang="en-US" sz="2100" dirty="0">
                <a:solidFill>
                  <a:srgbClr val="000000"/>
                </a:solidFill>
              </a:rPr>
              <a:t>, and </a:t>
            </a:r>
            <a:r>
              <a:rPr lang="en-US" sz="2100" b="1" dirty="0">
                <a:solidFill>
                  <a:srgbClr val="00279F"/>
                </a:solidFill>
              </a:rPr>
              <a:t>governance processes</a:t>
            </a:r>
            <a:r>
              <a:rPr lang="en-US" sz="2100" dirty="0">
                <a:solidFill>
                  <a:srgbClr val="000000"/>
                </a:solidFill>
              </a:rPr>
              <a:t>."</a:t>
            </a:r>
          </a:p>
        </p:txBody>
      </p:sp>
    </p:spTree>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a:xfrm>
            <a:off x="177800" y="187325"/>
            <a:ext cx="8763000" cy="727075"/>
          </a:xfrm>
          <a:noFill/>
          <a:ln/>
        </p:spPr>
        <p:txBody>
          <a:bodyPr/>
          <a:lstStyle/>
          <a:p>
            <a:r>
              <a:rPr lang="en-US" sz="3200" dirty="0"/>
              <a:t>Internal Audit System Base Requirements</a:t>
            </a:r>
          </a:p>
        </p:txBody>
      </p:sp>
      <p:sp>
        <p:nvSpPr>
          <p:cNvPr id="69635" name="Rectangle 3"/>
          <p:cNvSpPr>
            <a:spLocks noGrp="1" noChangeArrowheads="1"/>
          </p:cNvSpPr>
          <p:nvPr>
            <p:ph type="body" idx="1"/>
          </p:nvPr>
        </p:nvSpPr>
        <p:spPr>
          <a:xfrm>
            <a:off x="381000" y="914400"/>
            <a:ext cx="8763000" cy="5105400"/>
          </a:xfrm>
          <a:noFill/>
          <a:ln/>
        </p:spPr>
        <p:txBody>
          <a:bodyPr/>
          <a:lstStyle/>
          <a:p>
            <a:pPr>
              <a:lnSpc>
                <a:spcPct val="80000"/>
              </a:lnSpc>
            </a:pPr>
            <a:r>
              <a:rPr lang="en-US" sz="2000" dirty="0">
                <a:solidFill>
                  <a:srgbClr val="A50021"/>
                </a:solidFill>
              </a:rPr>
              <a:t>Documented</a:t>
            </a:r>
            <a:r>
              <a:rPr lang="en-US" sz="2000" dirty="0"/>
              <a:t> system</a:t>
            </a:r>
          </a:p>
          <a:p>
            <a:pPr lvl="1">
              <a:lnSpc>
                <a:spcPct val="80000"/>
              </a:lnSpc>
            </a:pPr>
            <a:r>
              <a:rPr lang="en-US" sz="2000" dirty="0"/>
              <a:t>Remember </a:t>
            </a:r>
            <a:r>
              <a:rPr lang="en-US" sz="2000" dirty="0">
                <a:solidFill>
                  <a:srgbClr val="005400"/>
                </a:solidFill>
              </a:rPr>
              <a:t>8.2.2 in </a:t>
            </a:r>
            <a:r>
              <a:rPr lang="en-US" sz="2000" dirty="0" smtClean="0">
                <a:solidFill>
                  <a:srgbClr val="005400"/>
                </a:solidFill>
              </a:rPr>
              <a:t>ISO 9001</a:t>
            </a:r>
            <a:r>
              <a:rPr lang="en-US" sz="2000" dirty="0" smtClean="0"/>
              <a:t> </a:t>
            </a:r>
            <a:r>
              <a:rPr lang="en-US" sz="2000" dirty="0" smtClean="0">
                <a:solidFill>
                  <a:srgbClr val="005400"/>
                </a:solidFill>
              </a:rPr>
              <a:t>and </a:t>
            </a:r>
            <a:r>
              <a:rPr lang="en-US" sz="2000" dirty="0">
                <a:solidFill>
                  <a:srgbClr val="005400"/>
                </a:solidFill>
              </a:rPr>
              <a:t>TS 16949</a:t>
            </a:r>
            <a:endParaRPr lang="en-US" sz="2000" dirty="0"/>
          </a:p>
          <a:p>
            <a:pPr>
              <a:lnSpc>
                <a:spcPct val="80000"/>
              </a:lnSpc>
            </a:pPr>
            <a:endParaRPr lang="en-US" sz="2000" dirty="0"/>
          </a:p>
          <a:p>
            <a:pPr>
              <a:lnSpc>
                <a:spcPct val="80000"/>
              </a:lnSpc>
            </a:pPr>
            <a:r>
              <a:rPr lang="en-US" sz="2000" dirty="0"/>
              <a:t>You must have a </a:t>
            </a:r>
            <a:r>
              <a:rPr lang="en-US" sz="2000" dirty="0">
                <a:solidFill>
                  <a:srgbClr val="A50021"/>
                </a:solidFill>
              </a:rPr>
              <a:t>Schedule</a:t>
            </a:r>
            <a:endParaRPr lang="en-US" sz="2000" dirty="0"/>
          </a:p>
          <a:p>
            <a:pPr lvl="1">
              <a:lnSpc>
                <a:spcPct val="80000"/>
              </a:lnSpc>
            </a:pPr>
            <a:r>
              <a:rPr lang="en-US" sz="2000" dirty="0"/>
              <a:t>Preferably 1.5 year minimum</a:t>
            </a:r>
          </a:p>
          <a:p>
            <a:pPr>
              <a:lnSpc>
                <a:spcPct val="80000"/>
              </a:lnSpc>
            </a:pPr>
            <a:endParaRPr lang="en-US" sz="2000" i="1" dirty="0">
              <a:solidFill>
                <a:srgbClr val="006600"/>
              </a:solidFill>
            </a:endParaRPr>
          </a:p>
          <a:p>
            <a:pPr>
              <a:lnSpc>
                <a:spcPct val="80000"/>
              </a:lnSpc>
            </a:pPr>
            <a:r>
              <a:rPr lang="en-US" sz="2000" i="1" dirty="0">
                <a:solidFill>
                  <a:srgbClr val="006600"/>
                </a:solidFill>
              </a:rPr>
              <a:t>Effective</a:t>
            </a:r>
            <a:r>
              <a:rPr lang="en-US" sz="2000" dirty="0"/>
              <a:t> </a:t>
            </a:r>
            <a:r>
              <a:rPr lang="en-US" sz="2000" dirty="0">
                <a:solidFill>
                  <a:srgbClr val="A50021"/>
                </a:solidFill>
              </a:rPr>
              <a:t>Corrective Element</a:t>
            </a:r>
            <a:endParaRPr lang="en-US" sz="2000" dirty="0"/>
          </a:p>
          <a:p>
            <a:pPr lvl="1">
              <a:lnSpc>
                <a:spcPct val="80000"/>
              </a:lnSpc>
            </a:pPr>
            <a:r>
              <a:rPr lang="en-US" sz="2000" dirty="0"/>
              <a:t>Including An Escalation </a:t>
            </a:r>
            <a:r>
              <a:rPr lang="ja-JP" altLang="en-US" sz="2000" dirty="0">
                <a:latin typeface="Arial"/>
              </a:rPr>
              <a:t>‘</a:t>
            </a:r>
            <a:r>
              <a:rPr lang="en-US" sz="2000" dirty="0"/>
              <a:t>Trigger</a:t>
            </a:r>
            <a:r>
              <a:rPr lang="ja-JP" altLang="en-US" sz="2000" dirty="0">
                <a:latin typeface="Arial"/>
              </a:rPr>
              <a:t>’</a:t>
            </a:r>
            <a:endParaRPr lang="en-US" sz="2000" dirty="0"/>
          </a:p>
          <a:p>
            <a:pPr>
              <a:lnSpc>
                <a:spcPct val="80000"/>
              </a:lnSpc>
            </a:pPr>
            <a:endParaRPr lang="en-US" sz="2000" dirty="0">
              <a:solidFill>
                <a:srgbClr val="A50021"/>
              </a:solidFill>
            </a:endParaRPr>
          </a:p>
          <a:p>
            <a:pPr>
              <a:lnSpc>
                <a:spcPct val="80000"/>
              </a:lnSpc>
            </a:pPr>
            <a:r>
              <a:rPr lang="en-US" sz="2000" dirty="0">
                <a:solidFill>
                  <a:srgbClr val="A50021"/>
                </a:solidFill>
              </a:rPr>
              <a:t>Verification</a:t>
            </a:r>
            <a:r>
              <a:rPr lang="en-US" sz="2000" dirty="0"/>
              <a:t> of Corrective Action</a:t>
            </a:r>
          </a:p>
          <a:p>
            <a:pPr lvl="1">
              <a:lnSpc>
                <a:spcPct val="80000"/>
              </a:lnSpc>
            </a:pPr>
            <a:r>
              <a:rPr lang="en-US" sz="2000" dirty="0"/>
              <a:t>You </a:t>
            </a:r>
            <a:r>
              <a:rPr lang="en-US" sz="2000" i="1" dirty="0">
                <a:solidFill>
                  <a:srgbClr val="993366"/>
                </a:solidFill>
                <a:effectLst>
                  <a:outerShdw blurRad="38100" dist="38100" dir="2700000" algn="tl">
                    <a:srgbClr val="DDDDDD"/>
                  </a:outerShdw>
                </a:effectLst>
              </a:rPr>
              <a:t>CAN NOT</a:t>
            </a:r>
            <a:r>
              <a:rPr lang="en-US" sz="2000" dirty="0"/>
              <a:t> </a:t>
            </a:r>
            <a:r>
              <a:rPr lang="en-US" sz="2000" dirty="0">
                <a:solidFill>
                  <a:srgbClr val="00279F"/>
                </a:solidFill>
              </a:rPr>
              <a:t>close an audit out</a:t>
            </a:r>
            <a:r>
              <a:rPr lang="en-US" sz="2000" dirty="0"/>
              <a:t> until the </a:t>
            </a:r>
            <a:r>
              <a:rPr lang="en-US" sz="2000" i="1" dirty="0">
                <a:solidFill>
                  <a:srgbClr val="00279F"/>
                </a:solidFill>
              </a:rPr>
              <a:t>effectiveness</a:t>
            </a:r>
            <a:r>
              <a:rPr lang="en-US" sz="2000" dirty="0"/>
              <a:t> of the corrective action is </a:t>
            </a:r>
            <a:r>
              <a:rPr lang="en-US" sz="2000" dirty="0">
                <a:solidFill>
                  <a:srgbClr val="00279F"/>
                </a:solidFill>
              </a:rPr>
              <a:t>verified</a:t>
            </a:r>
            <a:r>
              <a:rPr lang="en-US" sz="2000" dirty="0"/>
              <a:t> and </a:t>
            </a:r>
            <a:r>
              <a:rPr lang="en-US" sz="2000" dirty="0">
                <a:solidFill>
                  <a:srgbClr val="00279F"/>
                </a:solidFill>
              </a:rPr>
              <a:t>validated!</a:t>
            </a:r>
            <a:endParaRPr lang="en-US" sz="2000" dirty="0"/>
          </a:p>
          <a:p>
            <a:pPr>
              <a:lnSpc>
                <a:spcPct val="80000"/>
              </a:lnSpc>
            </a:pPr>
            <a:endParaRPr lang="en-US" sz="2000" dirty="0">
              <a:solidFill>
                <a:srgbClr val="A50021"/>
              </a:solidFill>
            </a:endParaRPr>
          </a:p>
          <a:p>
            <a:pPr>
              <a:lnSpc>
                <a:spcPct val="80000"/>
              </a:lnSpc>
            </a:pPr>
            <a:r>
              <a:rPr lang="en-US" sz="2000" dirty="0">
                <a:solidFill>
                  <a:srgbClr val="A50021"/>
                </a:solidFill>
              </a:rPr>
              <a:t>Input </a:t>
            </a:r>
            <a:r>
              <a:rPr lang="en-US" sz="2000" dirty="0"/>
              <a:t>of results </a:t>
            </a:r>
            <a:r>
              <a:rPr lang="en-US" sz="2000" dirty="0">
                <a:solidFill>
                  <a:srgbClr val="A50021"/>
                </a:solidFill>
              </a:rPr>
              <a:t>into Management Review</a:t>
            </a:r>
            <a:endParaRPr lang="en-US" sz="2000" dirty="0"/>
          </a:p>
          <a:p>
            <a:pPr lvl="1">
              <a:lnSpc>
                <a:spcPct val="80000"/>
              </a:lnSpc>
            </a:pPr>
            <a:r>
              <a:rPr lang="en-US" sz="2000" dirty="0"/>
              <a:t>This must include any specific problem areas as </a:t>
            </a:r>
            <a:r>
              <a:rPr lang="en-US" sz="2000" dirty="0">
                <a:solidFill>
                  <a:srgbClr val="006600"/>
                </a:solidFill>
              </a:rPr>
              <a:t>this is the highest level in the escalation feature of your system</a:t>
            </a:r>
            <a:r>
              <a:rPr lang="en-US" sz="2000" dirty="0"/>
              <a:t>.</a:t>
            </a:r>
          </a:p>
          <a:p>
            <a:pPr>
              <a:lnSpc>
                <a:spcPct val="80000"/>
              </a:lnSpc>
            </a:pPr>
            <a:endParaRPr lang="en-US" sz="2000" dirty="0"/>
          </a:p>
          <a:p>
            <a:pPr>
              <a:lnSpc>
                <a:spcPct val="80000"/>
              </a:lnSpc>
            </a:pPr>
            <a:r>
              <a:rPr lang="ja-JP" altLang="en-US" sz="2000" dirty="0">
                <a:latin typeface="Arial"/>
              </a:rPr>
              <a:t>‘</a:t>
            </a:r>
            <a:r>
              <a:rPr lang="en-US" sz="2000" dirty="0"/>
              <a:t>Inclusion of working environment</a:t>
            </a:r>
            <a:r>
              <a:rPr lang="ja-JP" altLang="en-US" sz="2000" dirty="0">
                <a:latin typeface="Arial"/>
              </a:rPr>
              <a:t>’</a:t>
            </a:r>
            <a:r>
              <a:rPr lang="en-US" sz="2000" dirty="0"/>
              <a:t> (TS 16949)</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8338" name="Rectangle 2"/>
          <p:cNvSpPr>
            <a:spLocks noGrp="1" noChangeArrowheads="1"/>
          </p:cNvSpPr>
          <p:nvPr>
            <p:ph type="title"/>
          </p:nvPr>
        </p:nvSpPr>
        <p:spPr>
          <a:xfrm>
            <a:off x="668338" y="187325"/>
            <a:ext cx="7772400" cy="803275"/>
          </a:xfrm>
        </p:spPr>
        <p:txBody>
          <a:bodyPr/>
          <a:lstStyle/>
          <a:p>
            <a:r>
              <a:rPr lang="en-US" sz="2800" dirty="0"/>
              <a:t>Internal Audit System Base </a:t>
            </a:r>
            <a:r>
              <a:rPr lang="en-US" sz="2800" dirty="0" smtClean="0"/>
              <a:t>Requirements - 2</a:t>
            </a:r>
            <a:endParaRPr lang="en-US" sz="2800" dirty="0"/>
          </a:p>
        </p:txBody>
      </p:sp>
      <p:sp>
        <p:nvSpPr>
          <p:cNvPr id="398339" name="Rectangle 3"/>
          <p:cNvSpPr>
            <a:spLocks noGrp="1" noChangeArrowheads="1"/>
          </p:cNvSpPr>
          <p:nvPr>
            <p:ph type="body" idx="1"/>
          </p:nvPr>
        </p:nvSpPr>
        <p:spPr>
          <a:xfrm>
            <a:off x="609600" y="1143000"/>
            <a:ext cx="7772400" cy="5029200"/>
          </a:xfrm>
        </p:spPr>
        <p:txBody>
          <a:bodyPr/>
          <a:lstStyle/>
          <a:p>
            <a:pPr algn="ctr">
              <a:buFontTx/>
              <a:buNone/>
            </a:pPr>
            <a:r>
              <a:rPr lang="en-US" sz="2400"/>
              <a:t>There are several </a:t>
            </a:r>
            <a:r>
              <a:rPr lang="en-US" sz="2400">
                <a:solidFill>
                  <a:srgbClr val="FC0128"/>
                </a:solidFill>
              </a:rPr>
              <a:t>very important features</a:t>
            </a:r>
            <a:r>
              <a:rPr lang="en-US" sz="2400"/>
              <a:t> to bear in mind:</a:t>
            </a:r>
          </a:p>
          <a:p>
            <a:pPr lvl="1">
              <a:spcBef>
                <a:spcPct val="30000"/>
              </a:spcBef>
              <a:spcAft>
                <a:spcPct val="20000"/>
              </a:spcAft>
            </a:pPr>
            <a:r>
              <a:rPr lang="en-US" sz="2000"/>
              <a:t>It is important to consider whether the identified nonconformance is a </a:t>
            </a:r>
            <a:r>
              <a:rPr lang="ja-JP" altLang="en-US" sz="2000">
                <a:latin typeface="Arial"/>
              </a:rPr>
              <a:t>‘</a:t>
            </a:r>
            <a:r>
              <a:rPr lang="en-US" sz="2000"/>
              <a:t>repeater</a:t>
            </a:r>
            <a:r>
              <a:rPr lang="ja-JP" altLang="en-US" sz="2000">
                <a:latin typeface="Arial"/>
              </a:rPr>
              <a:t>’</a:t>
            </a:r>
            <a:r>
              <a:rPr lang="en-US" sz="2000"/>
              <a:t> (recurrent).</a:t>
            </a:r>
          </a:p>
          <a:p>
            <a:pPr lvl="1">
              <a:spcBef>
                <a:spcPct val="30000"/>
              </a:spcBef>
              <a:spcAft>
                <a:spcPct val="20000"/>
              </a:spcAft>
            </a:pPr>
            <a:r>
              <a:rPr lang="en-US" sz="2000"/>
              <a:t>Particularly in internal auditing, disagreements arise which must be resolved by the audit program manager (or the equivalent).</a:t>
            </a:r>
          </a:p>
          <a:p>
            <a:pPr lvl="1">
              <a:spcBef>
                <a:spcPct val="30000"/>
              </a:spcBef>
              <a:spcAft>
                <a:spcPct val="20000"/>
              </a:spcAft>
            </a:pPr>
            <a:r>
              <a:rPr lang="en-US" sz="2000"/>
              <a:t>Not every nonconformance identified requires a formal corrective action.</a:t>
            </a:r>
          </a:p>
          <a:p>
            <a:pPr lvl="1">
              <a:spcBef>
                <a:spcPct val="30000"/>
              </a:spcBef>
              <a:spcAft>
                <a:spcPct val="20000"/>
              </a:spcAft>
            </a:pPr>
            <a:r>
              <a:rPr lang="en-US" sz="2000"/>
              <a:t>Some require a </a:t>
            </a:r>
            <a:r>
              <a:rPr lang="ja-JP" altLang="en-US" sz="2000">
                <a:latin typeface="Arial"/>
              </a:rPr>
              <a:t>‘</a:t>
            </a:r>
            <a:r>
              <a:rPr lang="en-US" sz="2000"/>
              <a:t>minimum</a:t>
            </a:r>
            <a:r>
              <a:rPr lang="ja-JP" altLang="en-US" sz="2000">
                <a:latin typeface="Arial"/>
              </a:rPr>
              <a:t>’</a:t>
            </a:r>
            <a:r>
              <a:rPr lang="en-US" sz="2000"/>
              <a:t> corrective action.</a:t>
            </a:r>
          </a:p>
          <a:p>
            <a:pPr lvl="1">
              <a:spcBef>
                <a:spcPct val="30000"/>
              </a:spcBef>
              <a:spcAft>
                <a:spcPct val="20000"/>
              </a:spcAft>
            </a:pPr>
            <a:r>
              <a:rPr lang="en-US" sz="2000"/>
              <a:t>Some require a serious, in-depth investigation following the 8-D format or any other method specified by customer or the organization itself.</a:t>
            </a:r>
          </a:p>
        </p:txBody>
      </p:sp>
    </p:spTree>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noFill/>
          <a:ln/>
        </p:spPr>
        <p:txBody>
          <a:bodyPr/>
          <a:lstStyle/>
          <a:p>
            <a:r>
              <a:rPr lang="en-US" b="1"/>
              <a:t>Role of the Internal Auditor</a:t>
            </a:r>
          </a:p>
        </p:txBody>
      </p:sp>
      <p:sp>
        <p:nvSpPr>
          <p:cNvPr id="11267" name="Rectangle 3"/>
          <p:cNvSpPr>
            <a:spLocks noGrp="1" noChangeArrowheads="1"/>
          </p:cNvSpPr>
          <p:nvPr>
            <p:ph type="body" sz="half" idx="1"/>
          </p:nvPr>
        </p:nvSpPr>
        <p:spPr>
          <a:xfrm>
            <a:off x="1143000" y="2014538"/>
            <a:ext cx="4495800" cy="3352800"/>
          </a:xfrm>
          <a:noFill/>
          <a:ln/>
        </p:spPr>
        <p:txBody>
          <a:bodyPr/>
          <a:lstStyle/>
          <a:p>
            <a:pPr>
              <a:lnSpc>
                <a:spcPct val="90000"/>
              </a:lnSpc>
              <a:spcBef>
                <a:spcPct val="40000"/>
              </a:spcBef>
              <a:spcAft>
                <a:spcPct val="40000"/>
              </a:spcAft>
            </a:pPr>
            <a:r>
              <a:rPr lang="en-US"/>
              <a:t>A Catalyst</a:t>
            </a:r>
          </a:p>
          <a:p>
            <a:pPr>
              <a:lnSpc>
                <a:spcPct val="90000"/>
              </a:lnSpc>
              <a:spcBef>
                <a:spcPct val="40000"/>
              </a:spcBef>
              <a:spcAft>
                <a:spcPct val="40000"/>
              </a:spcAft>
            </a:pPr>
            <a:r>
              <a:rPr lang="en-US"/>
              <a:t>An Interface Between Different Groups</a:t>
            </a:r>
          </a:p>
          <a:p>
            <a:pPr>
              <a:lnSpc>
                <a:spcPct val="90000"/>
              </a:lnSpc>
              <a:spcBef>
                <a:spcPct val="40000"/>
              </a:spcBef>
              <a:spcAft>
                <a:spcPct val="40000"/>
              </a:spcAft>
            </a:pPr>
            <a:r>
              <a:rPr lang="en-US"/>
              <a:t>An Advisor</a:t>
            </a:r>
          </a:p>
          <a:p>
            <a:pPr>
              <a:lnSpc>
                <a:spcPct val="90000"/>
              </a:lnSpc>
              <a:spcBef>
                <a:spcPct val="40000"/>
              </a:spcBef>
              <a:spcAft>
                <a:spcPct val="40000"/>
              </a:spcAft>
            </a:pPr>
            <a:r>
              <a:rPr lang="en-US"/>
              <a:t>A Reporter of Fact(s)</a:t>
            </a:r>
          </a:p>
        </p:txBody>
      </p:sp>
      <p:graphicFrame>
        <p:nvGraphicFramePr>
          <p:cNvPr id="11268" name="Object 4"/>
          <p:cNvGraphicFramePr>
            <a:graphicFrameLocks noGrp="1"/>
          </p:cNvGraphicFramePr>
          <p:nvPr>
            <p:ph type="clipArt" sz="half" idx="2"/>
          </p:nvPr>
        </p:nvGraphicFramePr>
        <p:xfrm>
          <a:off x="5257800" y="2133600"/>
          <a:ext cx="3741738" cy="2863850"/>
        </p:xfrm>
        <a:graphic>
          <a:graphicData uri="http://schemas.openxmlformats.org/presentationml/2006/ole">
            <mc:AlternateContent xmlns:mc="http://schemas.openxmlformats.org/markup-compatibility/2006">
              <mc:Choice xmlns:v="urn:schemas-microsoft-com:vml" Requires="v">
                <p:oleObj spid="_x0000_s11401" name="Microsoft ClipArt Gallery" r:id="rId4" imgW="4518025" imgH="3465513" progId="MS_ClipArt_Gallery">
                  <p:embed/>
                </p:oleObj>
              </mc:Choice>
              <mc:Fallback>
                <p:oleObj name="Microsoft ClipArt Gallery" r:id="rId4" imgW="4518025" imgH="3465513"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57800" y="2133600"/>
                        <a:ext cx="3741738" cy="286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a:xfrm>
            <a:off x="0" y="0"/>
            <a:ext cx="9067800" cy="1143000"/>
          </a:xfrm>
          <a:noFill/>
          <a:ln/>
        </p:spPr>
        <p:txBody>
          <a:bodyPr/>
          <a:lstStyle/>
          <a:p>
            <a:r>
              <a:rPr lang="en-US" b="1"/>
              <a:t>Internal Quality Auditing</a:t>
            </a:r>
          </a:p>
        </p:txBody>
      </p:sp>
      <p:sp>
        <p:nvSpPr>
          <p:cNvPr id="67587" name="Rectangle 3"/>
          <p:cNvSpPr>
            <a:spLocks noGrp="1" noChangeArrowheads="1"/>
          </p:cNvSpPr>
          <p:nvPr>
            <p:ph type="body" idx="1"/>
          </p:nvPr>
        </p:nvSpPr>
        <p:spPr>
          <a:xfrm>
            <a:off x="685800" y="1066800"/>
            <a:ext cx="7772400" cy="1981200"/>
          </a:xfrm>
          <a:noFill/>
          <a:ln/>
        </p:spPr>
        <p:txBody>
          <a:bodyPr/>
          <a:lstStyle/>
          <a:p>
            <a:pPr algn="ctr">
              <a:spcAft>
                <a:spcPct val="20000"/>
              </a:spcAft>
            </a:pPr>
            <a:r>
              <a:rPr lang="en-US"/>
              <a:t>Is NOT a Police Force</a:t>
            </a:r>
          </a:p>
          <a:p>
            <a:pPr algn="ctr">
              <a:spcAft>
                <a:spcPct val="20000"/>
              </a:spcAft>
            </a:pPr>
            <a:r>
              <a:rPr lang="en-US"/>
              <a:t>Is NOT an Inspection of Products</a:t>
            </a:r>
          </a:p>
          <a:p>
            <a:pPr algn="ctr">
              <a:spcAft>
                <a:spcPct val="20000"/>
              </a:spcAft>
            </a:pPr>
            <a:r>
              <a:rPr lang="en-US"/>
              <a:t>Is NOT an Interrogation Task Force</a:t>
            </a:r>
          </a:p>
        </p:txBody>
      </p:sp>
      <p:graphicFrame>
        <p:nvGraphicFramePr>
          <p:cNvPr id="67588" name="Object 4"/>
          <p:cNvGraphicFramePr>
            <a:graphicFrameLocks/>
          </p:cNvGraphicFramePr>
          <p:nvPr/>
        </p:nvGraphicFramePr>
        <p:xfrm>
          <a:off x="1354138" y="3492500"/>
          <a:ext cx="931862" cy="3027363"/>
        </p:xfrm>
        <a:graphic>
          <a:graphicData uri="http://schemas.openxmlformats.org/presentationml/2006/ole">
            <mc:AlternateContent xmlns:mc="http://schemas.openxmlformats.org/markup-compatibility/2006">
              <mc:Choice xmlns:v="urn:schemas-microsoft-com:vml" Requires="v">
                <p:oleObj spid="_x0000_s68094" name="Microsoft ClipArt Gallery" r:id="rId4" imgW="1560513" imgH="5057775" progId="MS_ClipArt_Gallery">
                  <p:embed/>
                </p:oleObj>
              </mc:Choice>
              <mc:Fallback>
                <p:oleObj name="Microsoft ClipArt Gallery" r:id="rId4" imgW="1560513" imgH="5057775"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54138" y="3492500"/>
                        <a:ext cx="931862" cy="3027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pSp>
        <p:nvGrpSpPr>
          <p:cNvPr id="67589" name="Group 5"/>
          <p:cNvGrpSpPr>
            <a:grpSpLocks/>
          </p:cNvGrpSpPr>
          <p:nvPr/>
        </p:nvGrpSpPr>
        <p:grpSpPr bwMode="auto">
          <a:xfrm>
            <a:off x="1030288" y="3116263"/>
            <a:ext cx="7127875" cy="2895600"/>
            <a:chOff x="649" y="1963"/>
            <a:chExt cx="4490" cy="1824"/>
          </a:xfrm>
        </p:grpSpPr>
        <p:graphicFrame>
          <p:nvGraphicFramePr>
            <p:cNvPr id="67590" name="Object 6"/>
            <p:cNvGraphicFramePr>
              <a:graphicFrameLocks/>
            </p:cNvGraphicFramePr>
            <p:nvPr/>
          </p:nvGraphicFramePr>
          <p:xfrm>
            <a:off x="3717" y="2155"/>
            <a:ext cx="1422" cy="1549"/>
          </p:xfrm>
          <a:graphic>
            <a:graphicData uri="http://schemas.openxmlformats.org/presentationml/2006/ole">
              <mc:AlternateContent xmlns:mc="http://schemas.openxmlformats.org/markup-compatibility/2006">
                <mc:Choice xmlns:v="urn:schemas-microsoft-com:vml" Requires="v">
                  <p:oleObj spid="_x0000_s68095" name="Microsoft ClipArt Gallery" r:id="rId6" imgW="5156200" imgH="5622925" progId="MS_ClipArt_Gallery">
                    <p:embed/>
                  </p:oleObj>
                </mc:Choice>
                <mc:Fallback>
                  <p:oleObj name="Microsoft ClipArt Gallery" r:id="rId6" imgW="5156200" imgH="5622925" progId="MS_ClipArt_Gallery">
                    <p:embed/>
                    <p:pic>
                      <p:nvPicPr>
                        <p:cNvPr id="0" name="Object 6"/>
                        <p:cNvPicPr>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17" y="2155"/>
                          <a:ext cx="1422" cy="1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591" name="Object 7"/>
            <p:cNvGraphicFramePr>
              <a:graphicFrameLocks/>
            </p:cNvGraphicFramePr>
            <p:nvPr/>
          </p:nvGraphicFramePr>
          <p:xfrm>
            <a:off x="2391" y="2203"/>
            <a:ext cx="1181" cy="1520"/>
          </p:xfrm>
          <a:graphic>
            <a:graphicData uri="http://schemas.openxmlformats.org/presentationml/2006/ole">
              <mc:AlternateContent xmlns:mc="http://schemas.openxmlformats.org/markup-compatibility/2006">
                <mc:Choice xmlns:v="urn:schemas-microsoft-com:vml" Requires="v">
                  <p:oleObj spid="_x0000_s68096" name="Microsoft ClipArt Gallery" r:id="rId8" imgW="3098800" imgH="4311650" progId="MS_ClipArt_Gallery">
                    <p:embed/>
                  </p:oleObj>
                </mc:Choice>
                <mc:Fallback>
                  <p:oleObj name="Microsoft ClipArt Gallery" r:id="rId8" imgW="3098800" imgH="4311650" progId="MS_ClipArt_Gallery">
                    <p:embed/>
                    <p:pic>
                      <p:nvPicPr>
                        <p:cNvPr id="0" name="Object 7"/>
                        <p:cNvPicPr>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91" y="2203"/>
                          <a:ext cx="1181" cy="15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7592" name="Object 8"/>
            <p:cNvGraphicFramePr>
              <a:graphicFrameLocks/>
            </p:cNvGraphicFramePr>
            <p:nvPr/>
          </p:nvGraphicFramePr>
          <p:xfrm>
            <a:off x="1663" y="2369"/>
            <a:ext cx="1387" cy="1404"/>
          </p:xfrm>
          <a:graphic>
            <a:graphicData uri="http://schemas.openxmlformats.org/presentationml/2006/ole">
              <mc:AlternateContent xmlns:mc="http://schemas.openxmlformats.org/markup-compatibility/2006">
                <mc:Choice xmlns:v="urn:schemas-microsoft-com:vml" Requires="v">
                  <p:oleObj spid="_x0000_s68097" name="Microsoft ClipArt Gallery" r:id="rId10" imgW="3024188" imgH="3251200" progId="MS_ClipArt_Gallery">
                    <p:embed/>
                  </p:oleObj>
                </mc:Choice>
                <mc:Fallback>
                  <p:oleObj name="Microsoft ClipArt Gallery" r:id="rId10" imgW="3024188" imgH="3251200" progId="MS_ClipArt_Gallery">
                    <p:embed/>
                    <p:pic>
                      <p:nvPicPr>
                        <p:cNvPr id="0" name="Object 8"/>
                        <p:cNvPicPr>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663" y="2369"/>
                          <a:ext cx="1387" cy="1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7593" name="Line 9"/>
            <p:cNvSpPr>
              <a:spLocks noChangeShapeType="1"/>
            </p:cNvSpPr>
            <p:nvPr/>
          </p:nvSpPr>
          <p:spPr bwMode="auto">
            <a:xfrm>
              <a:off x="649" y="1971"/>
              <a:ext cx="704" cy="176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594" name="Line 10"/>
            <p:cNvSpPr>
              <a:spLocks noChangeShapeType="1"/>
            </p:cNvSpPr>
            <p:nvPr/>
          </p:nvSpPr>
          <p:spPr bwMode="auto">
            <a:xfrm flipV="1">
              <a:off x="649" y="1963"/>
              <a:ext cx="704" cy="1824"/>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595" name="Line 11"/>
            <p:cNvSpPr>
              <a:spLocks noChangeShapeType="1"/>
            </p:cNvSpPr>
            <p:nvPr/>
          </p:nvSpPr>
          <p:spPr bwMode="auto">
            <a:xfrm>
              <a:off x="3865" y="2499"/>
              <a:ext cx="1088" cy="128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596" name="Line 12"/>
            <p:cNvSpPr>
              <a:spLocks noChangeShapeType="1"/>
            </p:cNvSpPr>
            <p:nvPr/>
          </p:nvSpPr>
          <p:spPr bwMode="auto">
            <a:xfrm flipV="1">
              <a:off x="3865" y="2395"/>
              <a:ext cx="1040" cy="1392"/>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597" name="Line 13"/>
            <p:cNvSpPr>
              <a:spLocks noChangeShapeType="1"/>
            </p:cNvSpPr>
            <p:nvPr/>
          </p:nvSpPr>
          <p:spPr bwMode="auto">
            <a:xfrm>
              <a:off x="1657" y="2259"/>
              <a:ext cx="1664" cy="1520"/>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7598" name="Line 14"/>
            <p:cNvSpPr>
              <a:spLocks noChangeShapeType="1"/>
            </p:cNvSpPr>
            <p:nvPr/>
          </p:nvSpPr>
          <p:spPr bwMode="auto">
            <a:xfrm flipV="1">
              <a:off x="1753" y="2155"/>
              <a:ext cx="1520" cy="1632"/>
            </a:xfrm>
            <a:prstGeom prst="line">
              <a:avLst/>
            </a:prstGeom>
            <a:noFill/>
            <a:ln w="25400">
              <a:solidFill>
                <a:srgbClr val="FC0128"/>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1842" name="Rectangle 2"/>
          <p:cNvSpPr>
            <a:spLocks noChangeArrowheads="1"/>
          </p:cNvSpPr>
          <p:nvPr/>
        </p:nvSpPr>
        <p:spPr bwMode="auto">
          <a:xfrm>
            <a:off x="1955800" y="228600"/>
            <a:ext cx="5397500" cy="5159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2800" b="1">
                <a:solidFill>
                  <a:srgbClr val="0000FF"/>
                </a:solidFill>
              </a:rPr>
              <a:t>Example Internal Audit System</a:t>
            </a:r>
            <a:endParaRPr lang="en-US" sz="2800" b="1"/>
          </a:p>
        </p:txBody>
      </p:sp>
      <p:sp>
        <p:nvSpPr>
          <p:cNvPr id="291843" name="AutoShape 3"/>
          <p:cNvSpPr>
            <a:spLocks noChangeArrowheads="1"/>
          </p:cNvSpPr>
          <p:nvPr/>
        </p:nvSpPr>
        <p:spPr bwMode="auto">
          <a:xfrm>
            <a:off x="1444625" y="1139825"/>
            <a:ext cx="1298575" cy="719138"/>
          </a:xfrm>
          <a:prstGeom prst="roundRect">
            <a:avLst>
              <a:gd name="adj" fmla="val 16667"/>
            </a:avLst>
          </a:prstGeom>
          <a:noFill/>
          <a:ln w="19050">
            <a:solidFill>
              <a:srgbClr val="790015"/>
            </a:solidFill>
            <a:prstDash val="sysDot"/>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Formulate Yearly Audit Schedule</a:t>
            </a:r>
          </a:p>
        </p:txBody>
      </p:sp>
      <p:sp>
        <p:nvSpPr>
          <p:cNvPr id="291844" name="Rectangle 4"/>
          <p:cNvSpPr>
            <a:spLocks noChangeArrowheads="1"/>
          </p:cNvSpPr>
          <p:nvPr/>
        </p:nvSpPr>
        <p:spPr bwMode="auto">
          <a:xfrm>
            <a:off x="225425" y="2917825"/>
            <a:ext cx="1073150" cy="658813"/>
          </a:xfrm>
          <a:prstGeom prst="rec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Plan Individual Audit</a:t>
            </a:r>
          </a:p>
        </p:txBody>
      </p:sp>
      <p:sp>
        <p:nvSpPr>
          <p:cNvPr id="291845" name="Rectangle 5"/>
          <p:cNvSpPr>
            <a:spLocks noChangeArrowheads="1"/>
          </p:cNvSpPr>
          <p:nvPr/>
        </p:nvSpPr>
        <p:spPr bwMode="auto">
          <a:xfrm>
            <a:off x="1347788" y="2052638"/>
            <a:ext cx="1498600" cy="476250"/>
          </a:xfrm>
          <a:prstGeom prst="rec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Schedule Audit</a:t>
            </a:r>
          </a:p>
          <a:p>
            <a:pPr algn="ctr"/>
            <a:r>
              <a:rPr lang="en-US" sz="1200"/>
              <a:t>And Assign Auditor</a:t>
            </a:r>
          </a:p>
        </p:txBody>
      </p:sp>
      <p:sp>
        <p:nvSpPr>
          <p:cNvPr id="291846" name="AutoShape 6"/>
          <p:cNvSpPr>
            <a:spLocks noChangeArrowheads="1"/>
          </p:cNvSpPr>
          <p:nvPr/>
        </p:nvSpPr>
        <p:spPr bwMode="auto">
          <a:xfrm>
            <a:off x="1520825" y="2740025"/>
            <a:ext cx="1149350" cy="1025525"/>
          </a:xfrm>
          <a:prstGeom prst="diamond">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000"/>
              <a:t>Audit Plan Exists?</a:t>
            </a:r>
          </a:p>
        </p:txBody>
      </p:sp>
      <p:cxnSp>
        <p:nvCxnSpPr>
          <p:cNvPr id="291847" name="AutoShape 7"/>
          <p:cNvCxnSpPr>
            <a:cxnSpLocks noChangeShapeType="1"/>
            <a:stCxn id="291843" idx="2"/>
            <a:endCxn id="291845" idx="0"/>
          </p:cNvCxnSpPr>
          <p:nvPr/>
        </p:nvCxnSpPr>
        <p:spPr bwMode="auto">
          <a:xfrm>
            <a:off x="2093913" y="1868488"/>
            <a:ext cx="3175" cy="174625"/>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48" name="AutoShape 8"/>
          <p:cNvCxnSpPr>
            <a:cxnSpLocks noChangeShapeType="1"/>
            <a:stCxn id="291845" idx="2"/>
            <a:endCxn id="291846" idx="0"/>
          </p:cNvCxnSpPr>
          <p:nvPr/>
        </p:nvCxnSpPr>
        <p:spPr bwMode="auto">
          <a:xfrm flipH="1">
            <a:off x="2095500" y="2538413"/>
            <a:ext cx="1588" cy="192087"/>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49" name="AutoShape 9"/>
          <p:cNvCxnSpPr>
            <a:cxnSpLocks noChangeShapeType="1"/>
            <a:stCxn id="291846" idx="1"/>
            <a:endCxn id="291844" idx="3"/>
          </p:cNvCxnSpPr>
          <p:nvPr/>
        </p:nvCxnSpPr>
        <p:spPr bwMode="auto">
          <a:xfrm flipH="1" flipV="1">
            <a:off x="1308100" y="3248025"/>
            <a:ext cx="203200" cy="4763"/>
          </a:xfrm>
          <a:prstGeom prst="straightConnector1">
            <a:avLst/>
          </a:prstGeom>
          <a:noFill/>
          <a:ln w="127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50" name="Rectangle 10"/>
          <p:cNvSpPr>
            <a:spLocks noChangeArrowheads="1"/>
          </p:cNvSpPr>
          <p:nvPr/>
        </p:nvSpPr>
        <p:spPr bwMode="auto">
          <a:xfrm>
            <a:off x="1343025" y="4035425"/>
            <a:ext cx="1498600" cy="841375"/>
          </a:xfrm>
          <a:prstGeom prst="rec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Contact Auditee - Agree on Date, Time, Scope of Audit</a:t>
            </a:r>
          </a:p>
        </p:txBody>
      </p:sp>
      <p:cxnSp>
        <p:nvCxnSpPr>
          <p:cNvPr id="291851" name="AutoShape 11"/>
          <p:cNvCxnSpPr>
            <a:cxnSpLocks noChangeShapeType="1"/>
            <a:stCxn id="291846" idx="2"/>
            <a:endCxn id="291850" idx="0"/>
          </p:cNvCxnSpPr>
          <p:nvPr/>
        </p:nvCxnSpPr>
        <p:spPr bwMode="auto">
          <a:xfrm flipH="1">
            <a:off x="2092325" y="3775075"/>
            <a:ext cx="3175" cy="250825"/>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52" name="AutoShape 12"/>
          <p:cNvCxnSpPr>
            <a:cxnSpLocks noChangeShapeType="1"/>
            <a:stCxn id="291844" idx="2"/>
            <a:endCxn id="291850" idx="1"/>
          </p:cNvCxnSpPr>
          <p:nvPr/>
        </p:nvCxnSpPr>
        <p:spPr bwMode="auto">
          <a:xfrm rot="16200000" flipH="1">
            <a:off x="612775" y="3735388"/>
            <a:ext cx="869950" cy="571500"/>
          </a:xfrm>
          <a:prstGeom prst="bentConnector2">
            <a:avLst/>
          </a:prstGeom>
          <a:noFill/>
          <a:ln w="12700">
            <a:solidFill>
              <a:srgbClr val="0054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53" name="Rectangle 13"/>
          <p:cNvSpPr>
            <a:spLocks noChangeArrowheads="1"/>
          </p:cNvSpPr>
          <p:nvPr/>
        </p:nvSpPr>
        <p:spPr bwMode="auto">
          <a:xfrm>
            <a:off x="1533525" y="5670550"/>
            <a:ext cx="1135063" cy="293688"/>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Perform Audit</a:t>
            </a:r>
          </a:p>
        </p:txBody>
      </p:sp>
      <p:cxnSp>
        <p:nvCxnSpPr>
          <p:cNvPr id="291854" name="AutoShape 14"/>
          <p:cNvCxnSpPr>
            <a:cxnSpLocks noChangeShapeType="1"/>
            <a:stCxn id="291850" idx="2"/>
            <a:endCxn id="291853" idx="0"/>
          </p:cNvCxnSpPr>
          <p:nvPr/>
        </p:nvCxnSpPr>
        <p:spPr bwMode="auto">
          <a:xfrm>
            <a:off x="2092325" y="4886325"/>
            <a:ext cx="9525" cy="774700"/>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55" name="AutoShape 15"/>
          <p:cNvSpPr>
            <a:spLocks noChangeArrowheads="1"/>
          </p:cNvSpPr>
          <p:nvPr/>
        </p:nvSpPr>
        <p:spPr bwMode="auto">
          <a:xfrm>
            <a:off x="3082925" y="4059238"/>
            <a:ext cx="1530350" cy="795337"/>
          </a:xfrm>
          <a:prstGeom prst="flowChartDocumen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Nonconformance / Corrective Action Report</a:t>
            </a:r>
          </a:p>
        </p:txBody>
      </p:sp>
      <p:sp>
        <p:nvSpPr>
          <p:cNvPr id="291856" name="AutoShape 16"/>
          <p:cNvSpPr>
            <a:spLocks noChangeArrowheads="1"/>
          </p:cNvSpPr>
          <p:nvPr/>
        </p:nvSpPr>
        <p:spPr bwMode="auto">
          <a:xfrm>
            <a:off x="3127375" y="5454650"/>
            <a:ext cx="1447800" cy="720725"/>
          </a:xfrm>
          <a:prstGeom prst="flowChartDecision">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000"/>
              <a:t>Nonconformance?</a:t>
            </a:r>
          </a:p>
        </p:txBody>
      </p:sp>
      <p:sp>
        <p:nvSpPr>
          <p:cNvPr id="291857" name="Text Box 17"/>
          <p:cNvSpPr txBox="1">
            <a:spLocks noChangeArrowheads="1"/>
          </p:cNvSpPr>
          <p:nvPr/>
        </p:nvSpPr>
        <p:spPr bwMode="auto">
          <a:xfrm>
            <a:off x="2133600" y="3733800"/>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t>Yes</a:t>
            </a:r>
          </a:p>
        </p:txBody>
      </p:sp>
      <p:cxnSp>
        <p:nvCxnSpPr>
          <p:cNvPr id="291858" name="AutoShape 18"/>
          <p:cNvCxnSpPr>
            <a:cxnSpLocks noChangeShapeType="1"/>
            <a:stCxn id="291853" idx="3"/>
            <a:endCxn id="291856" idx="1"/>
          </p:cNvCxnSpPr>
          <p:nvPr/>
        </p:nvCxnSpPr>
        <p:spPr bwMode="auto">
          <a:xfrm flipV="1">
            <a:off x="2678113" y="5815013"/>
            <a:ext cx="439737" cy="3175"/>
          </a:xfrm>
          <a:prstGeom prst="straightConnector1">
            <a:avLst/>
          </a:prstGeom>
          <a:noFill/>
          <a:ln w="127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59" name="AutoShape 19"/>
          <p:cNvSpPr>
            <a:spLocks noChangeArrowheads="1"/>
          </p:cNvSpPr>
          <p:nvPr/>
        </p:nvSpPr>
        <p:spPr bwMode="auto">
          <a:xfrm>
            <a:off x="4873625" y="5413375"/>
            <a:ext cx="1073150" cy="795338"/>
          </a:xfrm>
          <a:prstGeom prst="flowChartDocumen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Close Audit &amp; File Results</a:t>
            </a:r>
          </a:p>
        </p:txBody>
      </p:sp>
      <p:sp>
        <p:nvSpPr>
          <p:cNvPr id="291860" name="Rectangle 20"/>
          <p:cNvSpPr>
            <a:spLocks noChangeArrowheads="1"/>
          </p:cNvSpPr>
          <p:nvPr/>
        </p:nvSpPr>
        <p:spPr bwMode="auto">
          <a:xfrm>
            <a:off x="6321425" y="5492750"/>
            <a:ext cx="1073150" cy="658813"/>
          </a:xfrm>
          <a:prstGeom prst="rec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Update Audit Schedule</a:t>
            </a:r>
          </a:p>
        </p:txBody>
      </p:sp>
      <p:sp>
        <p:nvSpPr>
          <p:cNvPr id="291861" name="AutoShape 21"/>
          <p:cNvSpPr>
            <a:spLocks noChangeArrowheads="1"/>
          </p:cNvSpPr>
          <p:nvPr/>
        </p:nvSpPr>
        <p:spPr bwMode="auto">
          <a:xfrm>
            <a:off x="7693025" y="5543550"/>
            <a:ext cx="1225550" cy="566738"/>
          </a:xfrm>
          <a:prstGeom prst="flowChartDocumen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Management Review Input</a:t>
            </a:r>
          </a:p>
        </p:txBody>
      </p:sp>
      <p:cxnSp>
        <p:nvCxnSpPr>
          <p:cNvPr id="291862" name="AutoShape 22"/>
          <p:cNvCxnSpPr>
            <a:cxnSpLocks noChangeShapeType="1"/>
            <a:stCxn id="291856" idx="3"/>
            <a:endCxn id="291859" idx="1"/>
          </p:cNvCxnSpPr>
          <p:nvPr/>
        </p:nvCxnSpPr>
        <p:spPr bwMode="auto">
          <a:xfrm flipV="1">
            <a:off x="4584700" y="5811838"/>
            <a:ext cx="279400" cy="3175"/>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63" name="AutoShape 23"/>
          <p:cNvCxnSpPr>
            <a:cxnSpLocks noChangeShapeType="1"/>
            <a:stCxn id="291859" idx="3"/>
            <a:endCxn id="291860" idx="1"/>
          </p:cNvCxnSpPr>
          <p:nvPr/>
        </p:nvCxnSpPr>
        <p:spPr bwMode="auto">
          <a:xfrm>
            <a:off x="5956300" y="5811838"/>
            <a:ext cx="355600" cy="11112"/>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64" name="AutoShape 24"/>
          <p:cNvCxnSpPr>
            <a:cxnSpLocks noChangeShapeType="1"/>
            <a:stCxn id="291860" idx="3"/>
            <a:endCxn id="291861" idx="1"/>
          </p:cNvCxnSpPr>
          <p:nvPr/>
        </p:nvCxnSpPr>
        <p:spPr bwMode="auto">
          <a:xfrm>
            <a:off x="7404100" y="5822950"/>
            <a:ext cx="279400" cy="4763"/>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65" name="AutoShape 25"/>
          <p:cNvCxnSpPr>
            <a:cxnSpLocks noChangeShapeType="1"/>
            <a:stCxn id="291856" idx="0"/>
            <a:endCxn id="291855" idx="2"/>
          </p:cNvCxnSpPr>
          <p:nvPr/>
        </p:nvCxnSpPr>
        <p:spPr bwMode="auto">
          <a:xfrm flipH="1" flipV="1">
            <a:off x="3848100" y="4819650"/>
            <a:ext cx="3175" cy="625475"/>
          </a:xfrm>
          <a:prstGeom prst="straightConnector1">
            <a:avLst/>
          </a:prstGeom>
          <a:noFill/>
          <a:ln w="127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66" name="AutoShape 26"/>
          <p:cNvCxnSpPr>
            <a:cxnSpLocks noChangeShapeType="1"/>
            <a:stCxn id="291855" idx="0"/>
            <a:endCxn id="291867" idx="2"/>
          </p:cNvCxnSpPr>
          <p:nvPr/>
        </p:nvCxnSpPr>
        <p:spPr bwMode="auto">
          <a:xfrm flipV="1">
            <a:off x="3848100" y="2768600"/>
            <a:ext cx="0" cy="1281113"/>
          </a:xfrm>
          <a:prstGeom prst="straightConnector1">
            <a:avLst/>
          </a:prstGeom>
          <a:noFill/>
          <a:ln w="127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67" name="Rectangle 27"/>
          <p:cNvSpPr>
            <a:spLocks noChangeArrowheads="1"/>
          </p:cNvSpPr>
          <p:nvPr/>
        </p:nvSpPr>
        <p:spPr bwMode="auto">
          <a:xfrm>
            <a:off x="3273425" y="2282825"/>
            <a:ext cx="1149350" cy="476250"/>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Track Follow Up</a:t>
            </a:r>
          </a:p>
        </p:txBody>
      </p:sp>
      <p:sp>
        <p:nvSpPr>
          <p:cNvPr id="291868" name="AutoShape 28"/>
          <p:cNvSpPr>
            <a:spLocks noChangeArrowheads="1"/>
          </p:cNvSpPr>
          <p:nvPr/>
        </p:nvSpPr>
        <p:spPr bwMode="auto">
          <a:xfrm>
            <a:off x="3121025" y="1589088"/>
            <a:ext cx="1447800" cy="415925"/>
          </a:xfrm>
          <a:prstGeom prst="flowChartDecision">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000"/>
              <a:t>On Time?</a:t>
            </a:r>
          </a:p>
        </p:txBody>
      </p:sp>
      <p:cxnSp>
        <p:nvCxnSpPr>
          <p:cNvPr id="291869" name="AutoShape 29"/>
          <p:cNvCxnSpPr>
            <a:cxnSpLocks noChangeShapeType="1"/>
            <a:stCxn id="291867" idx="0"/>
            <a:endCxn id="291868" idx="2"/>
          </p:cNvCxnSpPr>
          <p:nvPr/>
        </p:nvCxnSpPr>
        <p:spPr bwMode="auto">
          <a:xfrm flipH="1" flipV="1">
            <a:off x="3844925" y="2014538"/>
            <a:ext cx="3175" cy="258762"/>
          </a:xfrm>
          <a:prstGeom prst="straightConnector1">
            <a:avLst/>
          </a:prstGeom>
          <a:noFill/>
          <a:ln w="12700">
            <a:solidFill>
              <a:srgbClr val="790015"/>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70" name="Rectangle 30"/>
          <p:cNvSpPr>
            <a:spLocks noChangeArrowheads="1"/>
          </p:cNvSpPr>
          <p:nvPr/>
        </p:nvSpPr>
        <p:spPr bwMode="auto">
          <a:xfrm>
            <a:off x="4914900" y="1660525"/>
            <a:ext cx="787400" cy="293688"/>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Escalate</a:t>
            </a:r>
          </a:p>
        </p:txBody>
      </p:sp>
      <p:cxnSp>
        <p:nvCxnSpPr>
          <p:cNvPr id="291871" name="AutoShape 31"/>
          <p:cNvCxnSpPr>
            <a:cxnSpLocks noChangeShapeType="1"/>
            <a:stCxn id="291868" idx="3"/>
            <a:endCxn id="291870" idx="1"/>
          </p:cNvCxnSpPr>
          <p:nvPr/>
        </p:nvCxnSpPr>
        <p:spPr bwMode="auto">
          <a:xfrm>
            <a:off x="4578350" y="1797050"/>
            <a:ext cx="327025" cy="11113"/>
          </a:xfrm>
          <a:prstGeom prst="straightConnector1">
            <a:avLst/>
          </a:prstGeom>
          <a:noFill/>
          <a:ln w="127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72" name="AutoShape 32"/>
          <p:cNvCxnSpPr>
            <a:cxnSpLocks noChangeShapeType="1"/>
            <a:stCxn id="291870" idx="2"/>
            <a:endCxn id="291867" idx="3"/>
          </p:cNvCxnSpPr>
          <p:nvPr/>
        </p:nvCxnSpPr>
        <p:spPr bwMode="auto">
          <a:xfrm rot="5400000">
            <a:off x="4591844" y="1804194"/>
            <a:ext cx="557212" cy="876300"/>
          </a:xfrm>
          <a:prstGeom prst="bentConnector2">
            <a:avLst/>
          </a:prstGeom>
          <a:noFill/>
          <a:ln w="12700">
            <a:solidFill>
              <a:srgbClr val="79001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73" name="Text Box 33"/>
          <p:cNvSpPr txBox="1">
            <a:spLocks noChangeArrowheads="1"/>
          </p:cNvSpPr>
          <p:nvPr/>
        </p:nvSpPr>
        <p:spPr bwMode="auto">
          <a:xfrm>
            <a:off x="3505200" y="5105400"/>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79001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solidFill>
                  <a:srgbClr val="FF0000"/>
                </a:solidFill>
              </a:rPr>
              <a:t>Yes</a:t>
            </a:r>
          </a:p>
        </p:txBody>
      </p:sp>
      <p:sp>
        <p:nvSpPr>
          <p:cNvPr id="291874" name="Rectangle 34"/>
          <p:cNvSpPr>
            <a:spLocks noChangeArrowheads="1"/>
          </p:cNvSpPr>
          <p:nvPr/>
        </p:nvSpPr>
        <p:spPr bwMode="auto">
          <a:xfrm>
            <a:off x="6321425" y="990600"/>
            <a:ext cx="1185863" cy="476250"/>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Schedule Follow Up</a:t>
            </a:r>
          </a:p>
        </p:txBody>
      </p:sp>
      <p:cxnSp>
        <p:nvCxnSpPr>
          <p:cNvPr id="291875" name="AutoShape 35"/>
          <p:cNvCxnSpPr>
            <a:cxnSpLocks noChangeShapeType="1"/>
            <a:stCxn id="291868" idx="0"/>
            <a:endCxn id="291874" idx="1"/>
          </p:cNvCxnSpPr>
          <p:nvPr/>
        </p:nvCxnSpPr>
        <p:spPr bwMode="auto">
          <a:xfrm rot="16200000">
            <a:off x="4902994" y="170656"/>
            <a:ext cx="350838" cy="2466975"/>
          </a:xfrm>
          <a:prstGeom prst="bentConnector2">
            <a:avLst/>
          </a:prstGeom>
          <a:noFill/>
          <a:ln w="12700">
            <a:solidFill>
              <a:srgbClr val="0054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76" name="Rectangle 36"/>
          <p:cNvSpPr>
            <a:spLocks noChangeArrowheads="1"/>
          </p:cNvSpPr>
          <p:nvPr/>
        </p:nvSpPr>
        <p:spPr bwMode="auto">
          <a:xfrm>
            <a:off x="6169025" y="2663825"/>
            <a:ext cx="1498600" cy="658813"/>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Contact Auditee - Agree on Follow Up Audit Date</a:t>
            </a:r>
          </a:p>
        </p:txBody>
      </p:sp>
      <p:sp>
        <p:nvSpPr>
          <p:cNvPr id="291877" name="Rectangle 37"/>
          <p:cNvSpPr>
            <a:spLocks noChangeArrowheads="1"/>
          </p:cNvSpPr>
          <p:nvPr/>
        </p:nvSpPr>
        <p:spPr bwMode="auto">
          <a:xfrm>
            <a:off x="6169025" y="1749425"/>
            <a:ext cx="1498600" cy="658813"/>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Determine Appropriate Follow Up Audit Date</a:t>
            </a:r>
          </a:p>
        </p:txBody>
      </p:sp>
      <p:cxnSp>
        <p:nvCxnSpPr>
          <p:cNvPr id="291878" name="AutoShape 38"/>
          <p:cNvCxnSpPr>
            <a:cxnSpLocks noChangeShapeType="1"/>
            <a:stCxn id="291874" idx="2"/>
            <a:endCxn id="291877" idx="0"/>
          </p:cNvCxnSpPr>
          <p:nvPr/>
        </p:nvCxnSpPr>
        <p:spPr bwMode="auto">
          <a:xfrm>
            <a:off x="6915150" y="1476375"/>
            <a:ext cx="3175" cy="263525"/>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79" name="AutoShape 39"/>
          <p:cNvCxnSpPr>
            <a:cxnSpLocks noChangeShapeType="1"/>
            <a:stCxn id="291877" idx="2"/>
            <a:endCxn id="291876" idx="0"/>
          </p:cNvCxnSpPr>
          <p:nvPr/>
        </p:nvCxnSpPr>
        <p:spPr bwMode="auto">
          <a:xfrm>
            <a:off x="6918325" y="2417763"/>
            <a:ext cx="0" cy="236537"/>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80" name="Rectangle 40"/>
          <p:cNvSpPr>
            <a:spLocks noChangeArrowheads="1"/>
          </p:cNvSpPr>
          <p:nvPr/>
        </p:nvSpPr>
        <p:spPr bwMode="auto">
          <a:xfrm>
            <a:off x="5953125" y="3521075"/>
            <a:ext cx="1925638" cy="841375"/>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Perform Audit Ensuring Implementation Of and Effectiveness Of Reaction</a:t>
            </a:r>
          </a:p>
        </p:txBody>
      </p:sp>
      <p:cxnSp>
        <p:nvCxnSpPr>
          <p:cNvPr id="291881" name="AutoShape 41"/>
          <p:cNvCxnSpPr>
            <a:cxnSpLocks noChangeShapeType="1"/>
            <a:stCxn id="291876" idx="2"/>
            <a:endCxn id="291880" idx="0"/>
          </p:cNvCxnSpPr>
          <p:nvPr/>
        </p:nvCxnSpPr>
        <p:spPr bwMode="auto">
          <a:xfrm flipH="1">
            <a:off x="6916738" y="3332163"/>
            <a:ext cx="1587" cy="179387"/>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82" name="AutoShape 42"/>
          <p:cNvSpPr>
            <a:spLocks noChangeArrowheads="1"/>
          </p:cNvSpPr>
          <p:nvPr/>
        </p:nvSpPr>
        <p:spPr bwMode="auto">
          <a:xfrm>
            <a:off x="6194425" y="4568825"/>
            <a:ext cx="1447800" cy="415925"/>
          </a:xfrm>
          <a:prstGeom prst="flowChartDecision">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000"/>
              <a:t>OK?</a:t>
            </a:r>
          </a:p>
        </p:txBody>
      </p:sp>
      <p:cxnSp>
        <p:nvCxnSpPr>
          <p:cNvPr id="291883" name="AutoShape 43"/>
          <p:cNvCxnSpPr>
            <a:cxnSpLocks noChangeShapeType="1"/>
            <a:stCxn id="291880" idx="2"/>
            <a:endCxn id="291882" idx="0"/>
          </p:cNvCxnSpPr>
          <p:nvPr/>
        </p:nvCxnSpPr>
        <p:spPr bwMode="auto">
          <a:xfrm>
            <a:off x="6916738" y="4371975"/>
            <a:ext cx="1587" cy="187325"/>
          </a:xfrm>
          <a:prstGeom prst="straightConnector1">
            <a:avLst/>
          </a:prstGeom>
          <a:noFill/>
          <a:ln w="127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84" name="Text Box 44"/>
          <p:cNvSpPr txBox="1">
            <a:spLocks noChangeArrowheads="1"/>
          </p:cNvSpPr>
          <p:nvPr/>
        </p:nvSpPr>
        <p:spPr bwMode="auto">
          <a:xfrm>
            <a:off x="6583363" y="4965700"/>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t>Yes</a:t>
            </a:r>
          </a:p>
        </p:txBody>
      </p:sp>
      <p:cxnSp>
        <p:nvCxnSpPr>
          <p:cNvPr id="291885" name="AutoShape 45"/>
          <p:cNvCxnSpPr>
            <a:cxnSpLocks noChangeShapeType="1"/>
            <a:stCxn id="291882" idx="1"/>
            <a:endCxn id="291867" idx="3"/>
          </p:cNvCxnSpPr>
          <p:nvPr/>
        </p:nvCxnSpPr>
        <p:spPr bwMode="auto">
          <a:xfrm rot="10800000">
            <a:off x="4432300" y="2520950"/>
            <a:ext cx="1752600" cy="2255838"/>
          </a:xfrm>
          <a:prstGeom prst="bentConnector3">
            <a:avLst>
              <a:gd name="adj1" fmla="val 50000"/>
            </a:avLst>
          </a:prstGeom>
          <a:noFill/>
          <a:ln w="12700">
            <a:solidFill>
              <a:srgbClr val="790015"/>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1886" name="AutoShape 46"/>
          <p:cNvCxnSpPr>
            <a:cxnSpLocks noChangeShapeType="1"/>
            <a:stCxn id="291882" idx="2"/>
            <a:endCxn id="291859" idx="0"/>
          </p:cNvCxnSpPr>
          <p:nvPr/>
        </p:nvCxnSpPr>
        <p:spPr bwMode="auto">
          <a:xfrm rot="5400000">
            <a:off x="5959475" y="4445000"/>
            <a:ext cx="409575" cy="1508125"/>
          </a:xfrm>
          <a:prstGeom prst="bentConnector3">
            <a:avLst>
              <a:gd name="adj1" fmla="val 50000"/>
            </a:avLst>
          </a:prstGeom>
          <a:noFill/>
          <a:ln w="12700">
            <a:solidFill>
              <a:srgbClr val="0054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1887" name="Text Box 47"/>
          <p:cNvSpPr txBox="1">
            <a:spLocks noChangeArrowheads="1"/>
          </p:cNvSpPr>
          <p:nvPr/>
        </p:nvSpPr>
        <p:spPr bwMode="auto">
          <a:xfrm>
            <a:off x="3802063" y="1219200"/>
            <a:ext cx="40322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t>Yes</a:t>
            </a:r>
          </a:p>
        </p:txBody>
      </p:sp>
      <p:sp>
        <p:nvSpPr>
          <p:cNvPr id="291888" name="Text Box 48"/>
          <p:cNvSpPr txBox="1">
            <a:spLocks noChangeArrowheads="1"/>
          </p:cNvSpPr>
          <p:nvPr/>
        </p:nvSpPr>
        <p:spPr bwMode="auto">
          <a:xfrm>
            <a:off x="1295400" y="2971800"/>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t>No</a:t>
            </a:r>
          </a:p>
        </p:txBody>
      </p:sp>
      <p:sp>
        <p:nvSpPr>
          <p:cNvPr id="291889" name="Text Box 49"/>
          <p:cNvSpPr txBox="1">
            <a:spLocks noChangeArrowheads="1"/>
          </p:cNvSpPr>
          <p:nvPr/>
        </p:nvSpPr>
        <p:spPr bwMode="auto">
          <a:xfrm>
            <a:off x="4495800" y="1600200"/>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79001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solidFill>
                  <a:srgbClr val="FF0000"/>
                </a:solidFill>
              </a:rPr>
              <a:t>No</a:t>
            </a:r>
          </a:p>
        </p:txBody>
      </p:sp>
      <p:sp>
        <p:nvSpPr>
          <p:cNvPr id="291890" name="Text Box 50"/>
          <p:cNvSpPr txBox="1">
            <a:spLocks noChangeArrowheads="1"/>
          </p:cNvSpPr>
          <p:nvPr/>
        </p:nvSpPr>
        <p:spPr bwMode="auto">
          <a:xfrm>
            <a:off x="5867400" y="4572000"/>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t>No</a:t>
            </a:r>
          </a:p>
        </p:txBody>
      </p:sp>
      <p:sp>
        <p:nvSpPr>
          <p:cNvPr id="291891" name="Text Box 51"/>
          <p:cNvSpPr txBox="1">
            <a:spLocks noChangeArrowheads="1"/>
          </p:cNvSpPr>
          <p:nvPr/>
        </p:nvSpPr>
        <p:spPr bwMode="auto">
          <a:xfrm>
            <a:off x="4495800" y="5622925"/>
            <a:ext cx="3460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000"/>
              <a:t>No</a:t>
            </a:r>
          </a:p>
        </p:txBody>
      </p:sp>
      <p:sp>
        <p:nvSpPr>
          <p:cNvPr id="291892" name="Text Box 52"/>
          <p:cNvSpPr txBox="1">
            <a:spLocks noChangeArrowheads="1"/>
          </p:cNvSpPr>
          <p:nvPr/>
        </p:nvSpPr>
        <p:spPr bwMode="auto">
          <a:xfrm>
            <a:off x="141288" y="876300"/>
            <a:ext cx="1228725" cy="476250"/>
          </a:xfrm>
          <a:prstGeom prst="rect">
            <a:avLst/>
          </a:prstGeom>
          <a:noFill/>
          <a:ln w="19050">
            <a:solidFill>
              <a:srgbClr val="790015"/>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b="1">
                <a:solidFill>
                  <a:srgbClr val="790015"/>
                </a:solidFill>
              </a:rPr>
              <a:t>Audit</a:t>
            </a:r>
          </a:p>
          <a:p>
            <a:pPr algn="ctr"/>
            <a:r>
              <a:rPr lang="en-US" sz="1200" b="1">
                <a:solidFill>
                  <a:srgbClr val="790015"/>
                </a:solidFill>
              </a:rPr>
              <a:t>Manager</a:t>
            </a:r>
          </a:p>
        </p:txBody>
      </p:sp>
      <p:sp>
        <p:nvSpPr>
          <p:cNvPr id="291893" name="Text Box 53"/>
          <p:cNvSpPr txBox="1">
            <a:spLocks noChangeArrowheads="1"/>
          </p:cNvSpPr>
          <p:nvPr/>
        </p:nvSpPr>
        <p:spPr bwMode="auto">
          <a:xfrm>
            <a:off x="304800" y="1447800"/>
            <a:ext cx="882650" cy="469900"/>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pPr algn="ctr"/>
            <a:r>
              <a:rPr lang="en-US" sz="1200" b="1">
                <a:solidFill>
                  <a:srgbClr val="00279F"/>
                </a:solidFill>
              </a:rPr>
              <a:t>Assigned</a:t>
            </a:r>
          </a:p>
          <a:p>
            <a:pPr algn="ctr"/>
            <a:r>
              <a:rPr lang="en-US" sz="1200" b="1">
                <a:solidFill>
                  <a:srgbClr val="00279F"/>
                </a:solidFill>
              </a:rPr>
              <a:t>Auditor</a:t>
            </a:r>
          </a:p>
        </p:txBody>
      </p:sp>
      <p:sp>
        <p:nvSpPr>
          <p:cNvPr id="291894" name="Text Box 54"/>
          <p:cNvSpPr txBox="1">
            <a:spLocks noChangeArrowheads="1"/>
          </p:cNvSpPr>
          <p:nvPr/>
        </p:nvSpPr>
        <p:spPr bwMode="auto">
          <a:xfrm>
            <a:off x="25400" y="38100"/>
            <a:ext cx="1676400" cy="639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b="1">
                <a:solidFill>
                  <a:srgbClr val="005400"/>
                </a:solidFill>
              </a:rPr>
              <a:t>Key: Box colour / line weight indicates responsibility</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9538" name="Rectangle 2"/>
          <p:cNvSpPr>
            <a:spLocks noGrp="1" noChangeArrowheads="1"/>
          </p:cNvSpPr>
          <p:nvPr>
            <p:ph type="title"/>
          </p:nvPr>
        </p:nvSpPr>
        <p:spPr>
          <a:xfrm>
            <a:off x="685800" y="2743200"/>
            <a:ext cx="7772400" cy="1143000"/>
          </a:xfrm>
        </p:spPr>
        <p:txBody>
          <a:bodyPr/>
          <a:lstStyle/>
          <a:p>
            <a:r>
              <a:rPr lang="en-US"/>
              <a:t>Compliance Audits</a:t>
            </a:r>
          </a:p>
        </p:txBody>
      </p:sp>
    </p:spTree>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4898" name="Rectangle 2"/>
          <p:cNvSpPr>
            <a:spLocks noGrp="1" noChangeArrowheads="1"/>
          </p:cNvSpPr>
          <p:nvPr>
            <p:ph type="title"/>
          </p:nvPr>
        </p:nvSpPr>
        <p:spPr/>
        <p:txBody>
          <a:bodyPr/>
          <a:lstStyle/>
          <a:p>
            <a:r>
              <a:rPr lang="en-US"/>
              <a:t>Compliance Audits</a:t>
            </a:r>
          </a:p>
        </p:txBody>
      </p:sp>
      <p:sp>
        <p:nvSpPr>
          <p:cNvPr id="464899" name="Rectangle 3"/>
          <p:cNvSpPr>
            <a:spLocks noGrp="1" noChangeArrowheads="1"/>
          </p:cNvSpPr>
          <p:nvPr>
            <p:ph type="body" idx="1"/>
          </p:nvPr>
        </p:nvSpPr>
        <p:spPr>
          <a:xfrm>
            <a:off x="685800" y="1752600"/>
            <a:ext cx="7772400" cy="4462463"/>
          </a:xfrm>
        </p:spPr>
        <p:txBody>
          <a:bodyPr/>
          <a:lstStyle/>
          <a:p>
            <a:pPr marL="63500" indent="0" algn="ctr">
              <a:lnSpc>
                <a:spcPct val="90000"/>
              </a:lnSpc>
              <a:spcBef>
                <a:spcPct val="50000"/>
              </a:spcBef>
              <a:spcAft>
                <a:spcPct val="20000"/>
              </a:spcAft>
              <a:buFontTx/>
              <a:buNone/>
            </a:pPr>
            <a:r>
              <a:rPr lang="en-US" sz="2400"/>
              <a:t>It should be noted that, in fact, broadly speaking, every audit is, in one way or another, a compliance audit. </a:t>
            </a:r>
          </a:p>
          <a:p>
            <a:pPr marL="63500" indent="0" algn="ctr">
              <a:lnSpc>
                <a:spcPct val="90000"/>
              </a:lnSpc>
              <a:spcBef>
                <a:spcPct val="50000"/>
              </a:spcBef>
              <a:spcAft>
                <a:spcPct val="20000"/>
              </a:spcAft>
              <a:buFontTx/>
              <a:buNone/>
            </a:pPr>
            <a:r>
              <a:rPr lang="en-US" sz="2400"/>
              <a:t>Even a product audit is assessing conformance (compliance) against something - a drawing, an inspection sheet - something. </a:t>
            </a:r>
          </a:p>
          <a:p>
            <a:pPr marL="63500" indent="0" algn="ctr">
              <a:lnSpc>
                <a:spcPct val="90000"/>
              </a:lnSpc>
              <a:spcBef>
                <a:spcPct val="50000"/>
              </a:spcBef>
              <a:spcAft>
                <a:spcPct val="20000"/>
              </a:spcAft>
              <a:buFontTx/>
              <a:buNone/>
            </a:pPr>
            <a:r>
              <a:rPr lang="en-US" sz="2400"/>
              <a:t>When you see the words </a:t>
            </a:r>
            <a:r>
              <a:rPr lang="en-US" sz="2400">
                <a:solidFill>
                  <a:srgbClr val="B90120"/>
                </a:solidFill>
              </a:rPr>
              <a:t>Compliance Auditing</a:t>
            </a:r>
            <a:r>
              <a:rPr lang="en-US" sz="2400"/>
              <a:t>, </a:t>
            </a:r>
            <a:r>
              <a:rPr lang="en-US" sz="2400">
                <a:solidFill>
                  <a:srgbClr val="000066"/>
                </a:solidFill>
              </a:rPr>
              <a:t>you should bear in mind the context.</a:t>
            </a:r>
          </a:p>
        </p:txBody>
      </p:sp>
    </p:spTree>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1972" name="Rectangle 4"/>
          <p:cNvSpPr>
            <a:spLocks noGrp="1" noChangeArrowheads="1"/>
          </p:cNvSpPr>
          <p:nvPr>
            <p:ph type="title"/>
          </p:nvPr>
        </p:nvSpPr>
        <p:spPr/>
        <p:txBody>
          <a:bodyPr/>
          <a:lstStyle/>
          <a:p>
            <a:r>
              <a:rPr lang="en-US"/>
              <a:t>Compliance Audit</a:t>
            </a:r>
          </a:p>
        </p:txBody>
      </p:sp>
      <p:sp>
        <p:nvSpPr>
          <p:cNvPr id="211973" name="Rectangle 5"/>
          <p:cNvSpPr>
            <a:spLocks noGrp="1" noChangeArrowheads="1"/>
          </p:cNvSpPr>
          <p:nvPr>
            <p:ph type="body" idx="1"/>
          </p:nvPr>
        </p:nvSpPr>
        <p:spPr>
          <a:xfrm>
            <a:off x="685800" y="1371600"/>
            <a:ext cx="7772400" cy="4953000"/>
          </a:xfrm>
        </p:spPr>
        <p:txBody>
          <a:bodyPr/>
          <a:lstStyle/>
          <a:p>
            <a:pPr>
              <a:lnSpc>
                <a:spcPct val="80000"/>
              </a:lnSpc>
            </a:pPr>
            <a:r>
              <a:rPr lang="en-US" sz="2000"/>
              <a:t>A </a:t>
            </a:r>
            <a:r>
              <a:rPr lang="en-US" sz="2000">
                <a:solidFill>
                  <a:srgbClr val="A50021"/>
                </a:solidFill>
              </a:rPr>
              <a:t>Compliance audit</a:t>
            </a:r>
            <a:r>
              <a:rPr lang="en-US" sz="2000"/>
              <a:t> is typically an audit which </a:t>
            </a:r>
            <a:r>
              <a:rPr lang="en-US" sz="2000">
                <a:solidFill>
                  <a:srgbClr val="660066"/>
                </a:solidFill>
              </a:rPr>
              <a:t>compares a company</a:t>
            </a:r>
            <a:r>
              <a:rPr lang="ja-JP" altLang="en-US" sz="2000">
                <a:solidFill>
                  <a:srgbClr val="660066"/>
                </a:solidFill>
                <a:latin typeface="Arial"/>
              </a:rPr>
              <a:t>’</a:t>
            </a:r>
            <a:r>
              <a:rPr lang="en-US" sz="2000">
                <a:solidFill>
                  <a:srgbClr val="660066"/>
                </a:solidFill>
              </a:rPr>
              <a:t>s defined systems against those required by the standard being audited against</a:t>
            </a:r>
            <a:r>
              <a:rPr lang="en-US" sz="2000"/>
              <a:t>.</a:t>
            </a:r>
          </a:p>
          <a:p>
            <a:pPr lvl="1">
              <a:lnSpc>
                <a:spcPct val="80000"/>
              </a:lnSpc>
            </a:pPr>
            <a:r>
              <a:rPr lang="en-US" sz="1800">
                <a:solidFill>
                  <a:srgbClr val="00279F"/>
                </a:solidFill>
              </a:rPr>
              <a:t>May be extensive such as with a TS 16949 audit, or may be a customer audit which is very limited in scope.</a:t>
            </a:r>
          </a:p>
          <a:p>
            <a:pPr lvl="1">
              <a:lnSpc>
                <a:spcPct val="80000"/>
              </a:lnSpc>
            </a:pPr>
            <a:endParaRPr lang="en-US" sz="1800"/>
          </a:p>
          <a:p>
            <a:pPr>
              <a:lnSpc>
                <a:spcPct val="80000"/>
              </a:lnSpc>
            </a:pPr>
            <a:r>
              <a:rPr lang="en-US" sz="2000"/>
              <a:t>Typically you look at the requirements of the standard or requirement and contrast them against the company</a:t>
            </a:r>
            <a:r>
              <a:rPr lang="ja-JP" altLang="en-US" sz="2000">
                <a:latin typeface="Arial"/>
              </a:rPr>
              <a:t>’</a:t>
            </a:r>
            <a:r>
              <a:rPr lang="en-US" sz="2000"/>
              <a:t>s systems.</a:t>
            </a:r>
          </a:p>
          <a:p>
            <a:pPr>
              <a:lnSpc>
                <a:spcPct val="80000"/>
              </a:lnSpc>
            </a:pPr>
            <a:endParaRPr lang="en-US" sz="2000"/>
          </a:p>
          <a:p>
            <a:pPr>
              <a:lnSpc>
                <a:spcPct val="80000"/>
              </a:lnSpc>
            </a:pPr>
            <a:r>
              <a:rPr lang="en-US" sz="2000"/>
              <a:t>Typically a Compliance (Conformance) Audit is done as a </a:t>
            </a:r>
            <a:r>
              <a:rPr lang="ja-JP" altLang="en-US" sz="2000">
                <a:latin typeface="Arial"/>
              </a:rPr>
              <a:t>‘</a:t>
            </a:r>
            <a:r>
              <a:rPr lang="en-US" sz="2000">
                <a:solidFill>
                  <a:srgbClr val="00279F"/>
                </a:solidFill>
              </a:rPr>
              <a:t>Desk</a:t>
            </a:r>
            <a:r>
              <a:rPr lang="ja-JP" altLang="en-US" sz="2000">
                <a:latin typeface="Arial"/>
              </a:rPr>
              <a:t>’</a:t>
            </a:r>
            <a:r>
              <a:rPr lang="en-US" sz="2000"/>
              <a:t> audit. This is </a:t>
            </a:r>
            <a:r>
              <a:rPr lang="en-US" sz="2000">
                <a:solidFill>
                  <a:srgbClr val="FC0128"/>
                </a:solidFill>
              </a:rPr>
              <a:t>verification</a:t>
            </a:r>
            <a:r>
              <a:rPr lang="en-US" sz="2000"/>
              <a:t> of compliance.</a:t>
            </a:r>
          </a:p>
          <a:p>
            <a:pPr>
              <a:lnSpc>
                <a:spcPct val="80000"/>
              </a:lnSpc>
            </a:pPr>
            <a:endParaRPr lang="en-US" sz="2000"/>
          </a:p>
          <a:p>
            <a:pPr>
              <a:lnSpc>
                <a:spcPct val="80000"/>
              </a:lnSpc>
            </a:pPr>
            <a:r>
              <a:rPr lang="en-US" sz="2000"/>
              <a:t>When a registrar does a Quality Manual Review prior to the pre-assessment audit (usually at US$750 to US$1500), for all intents and purposes they are doing a Compliance Audit (does the manual address every line item of the standard being audited against).</a:t>
            </a:r>
          </a:p>
        </p:txBody>
      </p:sp>
    </p:spTree>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80579" name="Object 3"/>
          <p:cNvGraphicFramePr>
            <a:graphicFrameLocks noChangeAspect="1"/>
          </p:cNvGraphicFramePr>
          <p:nvPr/>
        </p:nvGraphicFramePr>
        <p:xfrm>
          <a:off x="2360613" y="838200"/>
          <a:ext cx="6707187" cy="4330700"/>
        </p:xfrm>
        <a:graphic>
          <a:graphicData uri="http://schemas.openxmlformats.org/presentationml/2006/ole">
            <mc:AlternateContent xmlns:mc="http://schemas.openxmlformats.org/markup-compatibility/2006">
              <mc:Choice xmlns:v="urn:schemas-microsoft-com:vml" Requires="v">
                <p:oleObj spid="_x0000_s280715" name="Worksheet" r:id="rId4" imgW="5029200" imgH="4314825" progId="Excel.Sheet.8">
                  <p:embed/>
                </p:oleObj>
              </mc:Choice>
              <mc:Fallback>
                <p:oleObj name="Worksheet" r:id="rId4" imgW="5029200" imgH="4314825" progId="Excel.Sheet.8">
                  <p:embed/>
                  <p:pic>
                    <p:nvPicPr>
                      <p:cNvPr id="0" name="Object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0613" y="838200"/>
                        <a:ext cx="6707187" cy="433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0580" name="Rectangle 4"/>
          <p:cNvSpPr>
            <a:spLocks noChangeArrowheads="1"/>
          </p:cNvSpPr>
          <p:nvPr/>
        </p:nvSpPr>
        <p:spPr bwMode="auto">
          <a:xfrm>
            <a:off x="101600" y="1295400"/>
            <a:ext cx="2209800" cy="3886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lstStyle/>
          <a:p>
            <a:pPr algn="r">
              <a:spcBef>
                <a:spcPct val="20000"/>
              </a:spcBef>
              <a:buClr>
                <a:srgbClr val="AB011D"/>
              </a:buClr>
            </a:pPr>
            <a:r>
              <a:rPr lang="en-US" dirty="0"/>
              <a:t>This is an example of a matrix used in a </a:t>
            </a:r>
            <a:r>
              <a:rPr lang="en-US" b="1" dirty="0">
                <a:solidFill>
                  <a:srgbClr val="660066"/>
                </a:solidFill>
              </a:rPr>
              <a:t>systems</a:t>
            </a:r>
            <a:r>
              <a:rPr lang="en-US" dirty="0"/>
              <a:t> compliance audit against QS </a:t>
            </a:r>
            <a:r>
              <a:rPr lang="en-US" dirty="0" smtClean="0"/>
              <a:t>9001, </a:t>
            </a:r>
            <a:r>
              <a:rPr lang="en-US" dirty="0"/>
              <a:t>ISO 9001:1994 and VDA 6.</a:t>
            </a:r>
          </a:p>
          <a:p>
            <a:pPr algn="r">
              <a:spcBef>
                <a:spcPct val="20000"/>
              </a:spcBef>
              <a:buClr>
                <a:srgbClr val="AB011D"/>
              </a:buClr>
            </a:pPr>
            <a:endParaRPr lang="en-US" dirty="0"/>
          </a:p>
          <a:p>
            <a:pPr algn="r">
              <a:spcBef>
                <a:spcPct val="20000"/>
              </a:spcBef>
              <a:buClr>
                <a:srgbClr val="AB011D"/>
              </a:buClr>
            </a:pPr>
            <a:r>
              <a:rPr lang="en-US" dirty="0"/>
              <a:t>The yellow cells indicate where the company (SAA) complies with each </a:t>
            </a:r>
            <a:r>
              <a:rPr lang="ja-JP" altLang="en-US" dirty="0">
                <a:latin typeface="Arial"/>
              </a:rPr>
              <a:t>‘</a:t>
            </a:r>
            <a:r>
              <a:rPr lang="en-US" dirty="0"/>
              <a:t>requirement</a:t>
            </a:r>
            <a:r>
              <a:rPr lang="ja-JP" altLang="en-US" dirty="0">
                <a:latin typeface="Arial"/>
              </a:rPr>
              <a:t>’</a:t>
            </a:r>
            <a:r>
              <a:rPr lang="en-US" dirty="0"/>
              <a:t>.</a:t>
            </a:r>
          </a:p>
        </p:txBody>
      </p:sp>
      <p:sp>
        <p:nvSpPr>
          <p:cNvPr id="280581" name="Text Box 5"/>
          <p:cNvSpPr txBox="1">
            <a:spLocks noChangeArrowheads="1"/>
          </p:cNvSpPr>
          <p:nvPr/>
        </p:nvSpPr>
        <p:spPr bwMode="auto">
          <a:xfrm>
            <a:off x="822325" y="5653088"/>
            <a:ext cx="7331075"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a:solidFill>
                  <a:srgbClr val="00279F"/>
                </a:solidFill>
              </a:rPr>
              <a:t>The </a:t>
            </a:r>
            <a:r>
              <a:rPr lang="en-US" sz="1800" b="1">
                <a:solidFill>
                  <a:srgbClr val="FC0128"/>
                </a:solidFill>
              </a:rPr>
              <a:t>scope</a:t>
            </a:r>
            <a:r>
              <a:rPr lang="en-US" sz="1800" b="1">
                <a:solidFill>
                  <a:srgbClr val="00279F"/>
                </a:solidFill>
              </a:rPr>
              <a:t> of the audit should define exactly what will be audited.</a:t>
            </a:r>
          </a:p>
        </p:txBody>
      </p:sp>
      <p:sp>
        <p:nvSpPr>
          <p:cNvPr id="280578" name="Rectangle 2"/>
          <p:cNvSpPr>
            <a:spLocks noGrp="1" noChangeArrowheads="1"/>
          </p:cNvSpPr>
          <p:nvPr>
            <p:ph type="title"/>
          </p:nvPr>
        </p:nvSpPr>
        <p:spPr>
          <a:xfrm>
            <a:off x="668338" y="187325"/>
            <a:ext cx="7772400" cy="879475"/>
          </a:xfrm>
        </p:spPr>
        <p:txBody>
          <a:bodyPr/>
          <a:lstStyle/>
          <a:p>
            <a:r>
              <a:rPr lang="en-US"/>
              <a:t>Compliance Audit</a:t>
            </a:r>
          </a:p>
        </p:txBody>
      </p:sp>
    </p:spTree>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3428" name="Rectangle 4"/>
          <p:cNvSpPr>
            <a:spLocks noGrp="1" noChangeArrowheads="1"/>
          </p:cNvSpPr>
          <p:nvPr>
            <p:ph type="title"/>
          </p:nvPr>
        </p:nvSpPr>
        <p:spPr/>
        <p:txBody>
          <a:bodyPr/>
          <a:lstStyle/>
          <a:p>
            <a:r>
              <a:rPr lang="en-US" dirty="0" smtClean="0"/>
              <a:t>Course </a:t>
            </a:r>
            <a:r>
              <a:rPr lang="en-US" dirty="0"/>
              <a:t>Objectives</a:t>
            </a:r>
          </a:p>
        </p:txBody>
      </p:sp>
      <p:sp>
        <p:nvSpPr>
          <p:cNvPr id="103429" name="Rectangle 5"/>
          <p:cNvSpPr>
            <a:spLocks noGrp="1" noChangeArrowheads="1"/>
          </p:cNvSpPr>
          <p:nvPr>
            <p:ph type="body" idx="1"/>
          </p:nvPr>
        </p:nvSpPr>
        <p:spPr/>
        <p:txBody>
          <a:bodyPr/>
          <a:lstStyle/>
          <a:p>
            <a:pPr>
              <a:lnSpc>
                <a:spcPct val="90000"/>
              </a:lnSpc>
            </a:pPr>
            <a:r>
              <a:rPr lang="en-US" sz="2400" dirty="0"/>
              <a:t>To Develop an Understanding of What is Required of a </a:t>
            </a:r>
            <a:r>
              <a:rPr lang="ja-JP" altLang="en-US" sz="2400" dirty="0">
                <a:latin typeface="Arial"/>
              </a:rPr>
              <a:t>‘</a:t>
            </a:r>
            <a:r>
              <a:rPr lang="en-US" sz="2400" dirty="0"/>
              <a:t>Quality</a:t>
            </a:r>
            <a:r>
              <a:rPr lang="ja-JP" altLang="en-US" sz="2400" dirty="0">
                <a:latin typeface="Arial"/>
              </a:rPr>
              <a:t>’</a:t>
            </a:r>
            <a:r>
              <a:rPr lang="en-US" sz="2400" dirty="0"/>
              <a:t> System Auditor</a:t>
            </a:r>
          </a:p>
          <a:p>
            <a:pPr>
              <a:lnSpc>
                <a:spcPct val="90000"/>
              </a:lnSpc>
            </a:pPr>
            <a:endParaRPr lang="en-US" sz="2400" dirty="0"/>
          </a:p>
          <a:p>
            <a:pPr>
              <a:lnSpc>
                <a:spcPct val="90000"/>
              </a:lnSpc>
            </a:pPr>
            <a:r>
              <a:rPr lang="en-US" sz="2400" dirty="0"/>
              <a:t>To Review the Guidelines for </a:t>
            </a:r>
            <a:r>
              <a:rPr lang="en-US" sz="2400" dirty="0" smtClean="0"/>
              <a:t>Interna</a:t>
            </a:r>
            <a:r>
              <a:rPr lang="en-US" sz="2400" dirty="0"/>
              <a:t>l</a:t>
            </a:r>
            <a:r>
              <a:rPr lang="en-US" sz="2400" dirty="0" smtClean="0"/>
              <a:t> Auditing of </a:t>
            </a:r>
            <a:r>
              <a:rPr lang="ja-JP" altLang="en-US" sz="2400" dirty="0">
                <a:latin typeface="Arial"/>
              </a:rPr>
              <a:t>‘</a:t>
            </a:r>
            <a:r>
              <a:rPr lang="en-US" sz="2400" dirty="0"/>
              <a:t>Quality</a:t>
            </a:r>
            <a:r>
              <a:rPr lang="ja-JP" altLang="en-US" sz="2400" dirty="0">
                <a:latin typeface="Arial"/>
              </a:rPr>
              <a:t>’</a:t>
            </a:r>
            <a:r>
              <a:rPr lang="en-US" sz="2400" dirty="0"/>
              <a:t> Systems</a:t>
            </a:r>
          </a:p>
          <a:p>
            <a:pPr>
              <a:lnSpc>
                <a:spcPct val="90000"/>
              </a:lnSpc>
            </a:pPr>
            <a:endParaRPr lang="en-US" sz="2400" dirty="0"/>
          </a:p>
          <a:p>
            <a:pPr>
              <a:lnSpc>
                <a:spcPct val="90000"/>
              </a:lnSpc>
            </a:pPr>
            <a:r>
              <a:rPr lang="en-US" sz="2400" dirty="0"/>
              <a:t>To Develop Auditing Techniques</a:t>
            </a:r>
          </a:p>
          <a:p>
            <a:pPr>
              <a:lnSpc>
                <a:spcPct val="90000"/>
              </a:lnSpc>
            </a:pPr>
            <a:endParaRPr lang="en-US" sz="2400" dirty="0"/>
          </a:p>
          <a:p>
            <a:pPr>
              <a:lnSpc>
                <a:spcPct val="90000"/>
              </a:lnSpc>
            </a:pPr>
            <a:r>
              <a:rPr lang="en-US" sz="2400" dirty="0"/>
              <a:t>To Utilize these Concepts through Actual Audits</a:t>
            </a:r>
          </a:p>
          <a:p>
            <a:pPr>
              <a:lnSpc>
                <a:spcPct val="90000"/>
              </a:lnSpc>
            </a:pPr>
            <a:endParaRPr lang="en-US" sz="2400" dirty="0"/>
          </a:p>
          <a:p>
            <a:pPr>
              <a:lnSpc>
                <a:spcPct val="90000"/>
              </a:lnSpc>
            </a:pPr>
            <a:r>
              <a:rPr lang="en-US" sz="2400" dirty="0"/>
              <a:t>Understanding How to Respond to an Auditor</a:t>
            </a:r>
          </a:p>
        </p:txBody>
      </p:sp>
    </p:spTree>
  </p:cSld>
  <p:clrMapOvr>
    <a:masterClrMapping/>
  </p:clrMapOvr>
  <p:transition xmlns:p14="http://schemas.microsoft.com/office/powerpoint/2010/main" advTm="40700"/>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3429">
                                            <p:txEl>
                                              <p:pRg st="0" end="0"/>
                                            </p:txEl>
                                          </p:spTgt>
                                        </p:tgtEl>
                                        <p:attrNameLst>
                                          <p:attrName>style.visibility</p:attrName>
                                        </p:attrNameLst>
                                      </p:cBhvr>
                                      <p:to>
                                        <p:strVal val="visible"/>
                                      </p:to>
                                    </p:set>
                                    <p:anim calcmode="lin" valueType="num">
                                      <p:cBhvr additive="base">
                                        <p:cTn id="7" dur="500" fill="hold"/>
                                        <p:tgtEl>
                                          <p:spTgt spid="103429">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3429">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3429">
                                            <p:txEl>
                                              <p:pRg st="2" end="2"/>
                                            </p:txEl>
                                          </p:spTgt>
                                        </p:tgtEl>
                                        <p:attrNameLst>
                                          <p:attrName>style.visibility</p:attrName>
                                        </p:attrNameLst>
                                      </p:cBhvr>
                                      <p:to>
                                        <p:strVal val="visible"/>
                                      </p:to>
                                    </p:set>
                                    <p:anim calcmode="lin" valueType="num">
                                      <p:cBhvr additive="base">
                                        <p:cTn id="13" dur="500" fill="hold"/>
                                        <p:tgtEl>
                                          <p:spTgt spid="103429">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3429">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3429">
                                            <p:txEl>
                                              <p:pRg st="4" end="4"/>
                                            </p:txEl>
                                          </p:spTgt>
                                        </p:tgtEl>
                                        <p:attrNameLst>
                                          <p:attrName>style.visibility</p:attrName>
                                        </p:attrNameLst>
                                      </p:cBhvr>
                                      <p:to>
                                        <p:strVal val="visible"/>
                                      </p:to>
                                    </p:set>
                                    <p:anim calcmode="lin" valueType="num">
                                      <p:cBhvr additive="base">
                                        <p:cTn id="19" dur="500" fill="hold"/>
                                        <p:tgtEl>
                                          <p:spTgt spid="103429">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3429">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103429">
                                            <p:txEl>
                                              <p:pRg st="6" end="6"/>
                                            </p:txEl>
                                          </p:spTgt>
                                        </p:tgtEl>
                                        <p:attrNameLst>
                                          <p:attrName>style.visibility</p:attrName>
                                        </p:attrNameLst>
                                      </p:cBhvr>
                                      <p:to>
                                        <p:strVal val="visible"/>
                                      </p:to>
                                    </p:set>
                                    <p:anim calcmode="lin" valueType="num">
                                      <p:cBhvr additive="base">
                                        <p:cTn id="25" dur="500" fill="hold"/>
                                        <p:tgtEl>
                                          <p:spTgt spid="103429">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103429">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103429">
                                            <p:txEl>
                                              <p:pRg st="8" end="8"/>
                                            </p:txEl>
                                          </p:spTgt>
                                        </p:tgtEl>
                                        <p:attrNameLst>
                                          <p:attrName>style.visibility</p:attrName>
                                        </p:attrNameLst>
                                      </p:cBhvr>
                                      <p:to>
                                        <p:strVal val="visible"/>
                                      </p:to>
                                    </p:set>
                                    <p:anim calcmode="lin" valueType="num">
                                      <p:cBhvr additive="base">
                                        <p:cTn id="31" dur="500" fill="hold"/>
                                        <p:tgtEl>
                                          <p:spTgt spid="103429">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3429">
                                            <p:txEl>
                                              <p:pRg st="8" end="8"/>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3429" grpId="0" build="p" autoUpdateAnimBg="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Rectangle 2"/>
          <p:cNvSpPr>
            <a:spLocks noGrp="1" noChangeArrowheads="1"/>
          </p:cNvSpPr>
          <p:nvPr>
            <p:ph type="title"/>
          </p:nvPr>
        </p:nvSpPr>
        <p:spPr>
          <a:xfrm>
            <a:off x="685800" y="1600200"/>
            <a:ext cx="7772400" cy="1143000"/>
          </a:xfrm>
        </p:spPr>
        <p:txBody>
          <a:bodyPr/>
          <a:lstStyle/>
          <a:p>
            <a:r>
              <a:rPr lang="en-US"/>
              <a:t>Systems Audits</a:t>
            </a:r>
          </a:p>
        </p:txBody>
      </p:sp>
    </p:spTree>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4" name="Rectangle 2"/>
          <p:cNvSpPr>
            <a:spLocks noGrp="1" noChangeArrowheads="1"/>
          </p:cNvSpPr>
          <p:nvPr>
            <p:ph type="title"/>
          </p:nvPr>
        </p:nvSpPr>
        <p:spPr>
          <a:xfrm>
            <a:off x="668338" y="187325"/>
            <a:ext cx="7772400" cy="803275"/>
          </a:xfrm>
        </p:spPr>
        <p:txBody>
          <a:bodyPr/>
          <a:lstStyle/>
          <a:p>
            <a:r>
              <a:rPr lang="en-US" sz="4000"/>
              <a:t>Systems Audit</a:t>
            </a:r>
          </a:p>
        </p:txBody>
      </p:sp>
      <p:sp>
        <p:nvSpPr>
          <p:cNvPr id="218115" name="Rectangle 3"/>
          <p:cNvSpPr>
            <a:spLocks noGrp="1" noChangeArrowheads="1"/>
          </p:cNvSpPr>
          <p:nvPr>
            <p:ph type="body" idx="1"/>
          </p:nvPr>
        </p:nvSpPr>
        <p:spPr>
          <a:xfrm>
            <a:off x="685800" y="1295400"/>
            <a:ext cx="7772400" cy="4800600"/>
          </a:xfrm>
        </p:spPr>
        <p:txBody>
          <a:bodyPr/>
          <a:lstStyle/>
          <a:p>
            <a:pPr>
              <a:lnSpc>
                <a:spcPct val="80000"/>
              </a:lnSpc>
            </a:pPr>
            <a:r>
              <a:rPr lang="en-US" sz="2000"/>
              <a:t>Is an audit where high level company systems are reviewed. In general terms we are talking about Level II procedures which form the backbone based upon the Quality Systems Manual.</a:t>
            </a:r>
          </a:p>
          <a:p>
            <a:pPr>
              <a:lnSpc>
                <a:spcPct val="80000"/>
              </a:lnSpc>
            </a:pPr>
            <a:endParaRPr lang="en-US" sz="2000"/>
          </a:p>
          <a:p>
            <a:pPr>
              <a:lnSpc>
                <a:spcPct val="80000"/>
              </a:lnSpc>
            </a:pPr>
            <a:r>
              <a:rPr lang="en-US" sz="2000">
                <a:solidFill>
                  <a:srgbClr val="00279F"/>
                </a:solidFill>
              </a:rPr>
              <a:t>It usually</a:t>
            </a:r>
            <a:r>
              <a:rPr lang="en-US" sz="2000">
                <a:solidFill>
                  <a:srgbClr val="A50021"/>
                </a:solidFill>
              </a:rPr>
              <a:t> probes the interactivity </a:t>
            </a:r>
            <a:r>
              <a:rPr lang="en-US" sz="2000">
                <a:solidFill>
                  <a:srgbClr val="00279F"/>
                </a:solidFill>
              </a:rPr>
              <a:t>(communication)</a:t>
            </a:r>
            <a:r>
              <a:rPr lang="en-US" sz="2000">
                <a:solidFill>
                  <a:srgbClr val="A50021"/>
                </a:solidFill>
              </a:rPr>
              <a:t> of the inter-related company systems </a:t>
            </a:r>
            <a:r>
              <a:rPr lang="en-US" sz="2000">
                <a:solidFill>
                  <a:srgbClr val="00279F"/>
                </a:solidFill>
              </a:rPr>
              <a:t>and as such</a:t>
            </a:r>
            <a:r>
              <a:rPr lang="en-US" sz="2000">
                <a:solidFill>
                  <a:srgbClr val="A50021"/>
                </a:solidFill>
              </a:rPr>
              <a:t> often cross </a:t>
            </a:r>
            <a:r>
              <a:rPr lang="ja-JP" altLang="en-US" sz="2000">
                <a:solidFill>
                  <a:srgbClr val="A50021"/>
                </a:solidFill>
                <a:latin typeface="Arial"/>
              </a:rPr>
              <a:t>‘</a:t>
            </a:r>
            <a:r>
              <a:rPr lang="en-US" sz="2000">
                <a:solidFill>
                  <a:srgbClr val="A50021"/>
                </a:solidFill>
              </a:rPr>
              <a:t>functional</a:t>
            </a:r>
            <a:r>
              <a:rPr lang="ja-JP" altLang="en-US" sz="2000">
                <a:solidFill>
                  <a:srgbClr val="A50021"/>
                </a:solidFill>
                <a:latin typeface="Arial"/>
              </a:rPr>
              <a:t>’</a:t>
            </a:r>
            <a:r>
              <a:rPr lang="en-US" sz="2000">
                <a:solidFill>
                  <a:srgbClr val="A50021"/>
                </a:solidFill>
              </a:rPr>
              <a:t> area </a:t>
            </a:r>
            <a:r>
              <a:rPr lang="ja-JP" altLang="en-US" sz="2000">
                <a:solidFill>
                  <a:srgbClr val="A50021"/>
                </a:solidFill>
                <a:latin typeface="Arial"/>
              </a:rPr>
              <a:t>‘</a:t>
            </a:r>
            <a:r>
              <a:rPr lang="en-US" sz="2000">
                <a:solidFill>
                  <a:srgbClr val="A50021"/>
                </a:solidFill>
              </a:rPr>
              <a:t>boundaries</a:t>
            </a:r>
            <a:r>
              <a:rPr lang="ja-JP" altLang="en-US" sz="2000">
                <a:solidFill>
                  <a:srgbClr val="A50021"/>
                </a:solidFill>
                <a:latin typeface="Arial"/>
              </a:rPr>
              <a:t>’</a:t>
            </a:r>
            <a:r>
              <a:rPr lang="en-US" sz="2000">
                <a:solidFill>
                  <a:srgbClr val="A50021"/>
                </a:solidFill>
              </a:rPr>
              <a:t>.</a:t>
            </a:r>
          </a:p>
          <a:p>
            <a:pPr>
              <a:lnSpc>
                <a:spcPct val="80000"/>
              </a:lnSpc>
            </a:pPr>
            <a:endParaRPr lang="en-US" sz="2000"/>
          </a:p>
          <a:p>
            <a:pPr>
              <a:lnSpc>
                <a:spcPct val="80000"/>
              </a:lnSpc>
            </a:pPr>
            <a:r>
              <a:rPr lang="en-US" sz="2000"/>
              <a:t>Typical Systems Audits:</a:t>
            </a:r>
          </a:p>
          <a:p>
            <a:pPr lvl="1">
              <a:lnSpc>
                <a:spcPct val="80000"/>
              </a:lnSpc>
            </a:pPr>
            <a:r>
              <a:rPr lang="en-US" sz="1800">
                <a:solidFill>
                  <a:srgbClr val="00279F"/>
                </a:solidFill>
              </a:rPr>
              <a:t>Document Control</a:t>
            </a:r>
          </a:p>
          <a:p>
            <a:pPr lvl="1">
              <a:lnSpc>
                <a:spcPct val="80000"/>
              </a:lnSpc>
            </a:pPr>
            <a:r>
              <a:rPr lang="en-US" sz="1800">
                <a:solidFill>
                  <a:srgbClr val="00279F"/>
                </a:solidFill>
              </a:rPr>
              <a:t>Nonconformance</a:t>
            </a:r>
          </a:p>
          <a:p>
            <a:pPr lvl="1">
              <a:lnSpc>
                <a:spcPct val="80000"/>
              </a:lnSpc>
            </a:pPr>
            <a:r>
              <a:rPr lang="en-US" sz="1800">
                <a:solidFill>
                  <a:srgbClr val="00279F"/>
                </a:solidFill>
              </a:rPr>
              <a:t>Control of Measuring and Test Equipment</a:t>
            </a:r>
          </a:p>
          <a:p>
            <a:pPr lvl="1">
              <a:lnSpc>
                <a:spcPct val="80000"/>
              </a:lnSpc>
            </a:pPr>
            <a:endParaRPr lang="en-US" sz="1800"/>
          </a:p>
          <a:p>
            <a:pPr>
              <a:lnSpc>
                <a:spcPct val="80000"/>
              </a:lnSpc>
            </a:pPr>
            <a:r>
              <a:rPr lang="en-US" sz="2000">
                <a:solidFill>
                  <a:srgbClr val="00279F"/>
                </a:solidFill>
              </a:rPr>
              <a:t>Thus, it is very common to carry them out in multiple departments.</a:t>
            </a:r>
            <a:r>
              <a:rPr lang="en-US" sz="2000"/>
              <a:t> For example, if one decides to audit Document Control, one must audit a number of departments where that function is executed.</a:t>
            </a:r>
          </a:p>
        </p:txBody>
      </p:sp>
    </p:spTree>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626" name="Rectangle 2"/>
          <p:cNvSpPr>
            <a:spLocks noGrp="1" noChangeArrowheads="1"/>
          </p:cNvSpPr>
          <p:nvPr>
            <p:ph type="title"/>
          </p:nvPr>
        </p:nvSpPr>
        <p:spPr>
          <a:xfrm>
            <a:off x="4876800" y="152400"/>
            <a:ext cx="3962400" cy="879475"/>
          </a:xfrm>
        </p:spPr>
        <p:txBody>
          <a:bodyPr/>
          <a:lstStyle/>
          <a:p>
            <a:r>
              <a:rPr lang="en-US"/>
              <a:t>Systems Audit</a:t>
            </a:r>
          </a:p>
        </p:txBody>
      </p:sp>
      <p:graphicFrame>
        <p:nvGraphicFramePr>
          <p:cNvPr id="282627" name="Object 3"/>
          <p:cNvGraphicFramePr>
            <a:graphicFrameLocks noChangeAspect="1"/>
          </p:cNvGraphicFramePr>
          <p:nvPr/>
        </p:nvGraphicFramePr>
        <p:xfrm>
          <a:off x="679450" y="609600"/>
          <a:ext cx="7786688" cy="5640388"/>
        </p:xfrm>
        <a:graphic>
          <a:graphicData uri="http://schemas.openxmlformats.org/presentationml/2006/ole">
            <mc:AlternateContent xmlns:mc="http://schemas.openxmlformats.org/markup-compatibility/2006">
              <mc:Choice xmlns:v="urn:schemas-microsoft-com:vml" Requires="v">
                <p:oleObj spid="_x0000_s282766" name="Worksheet" r:id="rId5" imgW="7785100" imgH="5638800" progId="Excel.Sheet.8">
                  <p:embed/>
                </p:oleObj>
              </mc:Choice>
              <mc:Fallback>
                <p:oleObj name="Worksheet" r:id="rId5" imgW="7785100" imgH="5638800" progId="Excel.Sheet.8">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79450" y="609600"/>
                        <a:ext cx="7786688" cy="5640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82628" name="Text Box 4"/>
          <p:cNvSpPr txBox="1">
            <a:spLocks noChangeArrowheads="1"/>
          </p:cNvSpPr>
          <p:nvPr/>
        </p:nvSpPr>
        <p:spPr bwMode="auto">
          <a:xfrm>
            <a:off x="3657600" y="2971800"/>
            <a:ext cx="11430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r>
              <a:rPr lang="en-US" b="1">
                <a:solidFill>
                  <a:srgbClr val="00279F"/>
                </a:solidFill>
              </a:rPr>
              <a:t>Systems</a:t>
            </a:r>
          </a:p>
        </p:txBody>
      </p:sp>
      <p:sp>
        <p:nvSpPr>
          <p:cNvPr id="282629" name="Line 5"/>
          <p:cNvSpPr>
            <a:spLocks noChangeShapeType="1"/>
          </p:cNvSpPr>
          <p:nvPr/>
        </p:nvSpPr>
        <p:spPr bwMode="auto">
          <a:xfrm flipH="1">
            <a:off x="2286000" y="3200400"/>
            <a:ext cx="1447800" cy="30480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630" name="Line 6"/>
          <p:cNvSpPr>
            <a:spLocks noChangeShapeType="1"/>
          </p:cNvSpPr>
          <p:nvPr/>
        </p:nvSpPr>
        <p:spPr bwMode="auto">
          <a:xfrm flipH="1">
            <a:off x="2209800" y="3200400"/>
            <a:ext cx="1524000" cy="68580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631" name="Line 7"/>
          <p:cNvSpPr>
            <a:spLocks noChangeShapeType="1"/>
          </p:cNvSpPr>
          <p:nvPr/>
        </p:nvSpPr>
        <p:spPr bwMode="auto">
          <a:xfrm flipH="1">
            <a:off x="3048000" y="3276600"/>
            <a:ext cx="685800" cy="137160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632" name="Line 8"/>
          <p:cNvSpPr>
            <a:spLocks noChangeShapeType="1"/>
          </p:cNvSpPr>
          <p:nvPr/>
        </p:nvSpPr>
        <p:spPr bwMode="auto">
          <a:xfrm flipH="1">
            <a:off x="1447800" y="3276600"/>
            <a:ext cx="2286000" cy="198120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2633" name="Line 9"/>
          <p:cNvSpPr>
            <a:spLocks noChangeShapeType="1"/>
          </p:cNvSpPr>
          <p:nvPr/>
        </p:nvSpPr>
        <p:spPr bwMode="auto">
          <a:xfrm flipH="1">
            <a:off x="1905000" y="3276600"/>
            <a:ext cx="1828800" cy="2209800"/>
          </a:xfrm>
          <a:prstGeom prst="line">
            <a:avLst/>
          </a:prstGeom>
          <a:noFill/>
          <a:ln w="28575">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Tree>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63" name="Text Box 3"/>
          <p:cNvSpPr txBox="1">
            <a:spLocks noChangeArrowheads="1"/>
          </p:cNvSpPr>
          <p:nvPr/>
        </p:nvSpPr>
        <p:spPr bwMode="auto">
          <a:xfrm>
            <a:off x="2286000" y="914400"/>
            <a:ext cx="13716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400" b="1"/>
              <a:t>On The Job</a:t>
            </a:r>
          </a:p>
        </p:txBody>
      </p:sp>
      <p:sp>
        <p:nvSpPr>
          <p:cNvPr id="296964" name="Text Box 4"/>
          <p:cNvSpPr txBox="1">
            <a:spLocks noChangeArrowheads="1"/>
          </p:cNvSpPr>
          <p:nvPr/>
        </p:nvSpPr>
        <p:spPr bwMode="auto">
          <a:xfrm>
            <a:off x="6096000" y="914400"/>
            <a:ext cx="2438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400" b="1"/>
              <a:t>Individual Needs Assessments</a:t>
            </a:r>
          </a:p>
        </p:txBody>
      </p:sp>
      <p:sp>
        <p:nvSpPr>
          <p:cNvPr id="296965" name="AutoShape 5"/>
          <p:cNvSpPr>
            <a:spLocks noChangeArrowheads="1"/>
          </p:cNvSpPr>
          <p:nvPr/>
        </p:nvSpPr>
        <p:spPr bwMode="auto">
          <a:xfrm>
            <a:off x="1406525" y="1524000"/>
            <a:ext cx="1295400" cy="381000"/>
          </a:xfrm>
          <a:prstGeom prst="roundRect">
            <a:avLst>
              <a:gd name="adj" fmla="val 16667"/>
            </a:avLst>
          </a:prstGeom>
          <a:noFill/>
          <a:ln w="12700">
            <a:solidFill>
              <a:srgbClr val="790015"/>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Determine Job</a:t>
            </a:r>
          </a:p>
          <a:p>
            <a:pPr algn="ctr"/>
            <a:r>
              <a:rPr lang="en-US" sz="1000" b="1"/>
              <a:t>Affecting Quality</a:t>
            </a:r>
          </a:p>
        </p:txBody>
      </p:sp>
      <p:sp>
        <p:nvSpPr>
          <p:cNvPr id="296966" name="Rectangle 6"/>
          <p:cNvSpPr>
            <a:spLocks noChangeArrowheads="1"/>
          </p:cNvSpPr>
          <p:nvPr/>
        </p:nvSpPr>
        <p:spPr bwMode="auto">
          <a:xfrm>
            <a:off x="1143000" y="2208213"/>
            <a:ext cx="1828800" cy="530225"/>
          </a:xfrm>
          <a:prstGeom prst="rect">
            <a:avLst/>
          </a:prstGeom>
          <a:noFill/>
          <a:ln w="127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Determine Qualifications</a:t>
            </a:r>
          </a:p>
          <a:p>
            <a:pPr algn="ctr"/>
            <a:r>
              <a:rPr lang="en-US" sz="1000" b="1"/>
              <a:t> and/or Training Necessary</a:t>
            </a:r>
          </a:p>
          <a:p>
            <a:pPr algn="ctr"/>
            <a:r>
              <a:rPr lang="en-US" sz="1000" b="1"/>
              <a:t>To Perform Job</a:t>
            </a:r>
          </a:p>
        </p:txBody>
      </p:sp>
      <p:sp>
        <p:nvSpPr>
          <p:cNvPr id="296967" name="Rectangle 7"/>
          <p:cNvSpPr>
            <a:spLocks noChangeArrowheads="1"/>
          </p:cNvSpPr>
          <p:nvPr/>
        </p:nvSpPr>
        <p:spPr bwMode="auto">
          <a:xfrm>
            <a:off x="6819900" y="2286000"/>
            <a:ext cx="1143000" cy="609600"/>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Training Needs</a:t>
            </a:r>
          </a:p>
          <a:p>
            <a:pPr algn="ctr"/>
            <a:r>
              <a:rPr lang="en-US" sz="1000" b="1"/>
              <a:t>Documented</a:t>
            </a:r>
          </a:p>
        </p:txBody>
      </p:sp>
      <p:cxnSp>
        <p:nvCxnSpPr>
          <p:cNvPr id="296968" name="AutoShape 8"/>
          <p:cNvCxnSpPr>
            <a:cxnSpLocks noChangeShapeType="1"/>
            <a:stCxn id="296965" idx="2"/>
            <a:endCxn id="296966" idx="0"/>
          </p:cNvCxnSpPr>
          <p:nvPr/>
        </p:nvCxnSpPr>
        <p:spPr bwMode="auto">
          <a:xfrm>
            <a:off x="2054225" y="1905000"/>
            <a:ext cx="3175" cy="30321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69" name="AutoShape 9"/>
          <p:cNvSpPr>
            <a:spLocks noChangeArrowheads="1"/>
          </p:cNvSpPr>
          <p:nvPr/>
        </p:nvSpPr>
        <p:spPr bwMode="auto">
          <a:xfrm>
            <a:off x="1257300" y="2971800"/>
            <a:ext cx="1600200" cy="990600"/>
          </a:xfrm>
          <a:prstGeom prst="flowChartDocument">
            <a:avLst/>
          </a:prstGeom>
          <a:noFill/>
          <a:ln w="127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Document</a:t>
            </a:r>
          </a:p>
          <a:p>
            <a:pPr algn="ctr"/>
            <a:r>
              <a:rPr lang="en-US" sz="1000" b="1"/>
              <a:t>Requirements</a:t>
            </a:r>
          </a:p>
          <a:p>
            <a:pPr algn="ctr"/>
            <a:r>
              <a:rPr lang="en-US" sz="1000" b="1"/>
              <a:t>In Job Description</a:t>
            </a:r>
          </a:p>
          <a:p>
            <a:pPr algn="ctr"/>
            <a:r>
              <a:rPr lang="en-US" sz="1000" b="1"/>
              <a:t>&amp; Job Posting</a:t>
            </a:r>
          </a:p>
          <a:p>
            <a:pPr algn="ctr"/>
            <a:r>
              <a:rPr lang="en-US" sz="1000" b="1"/>
              <a:t>OJT - New Hire Schedule</a:t>
            </a:r>
          </a:p>
        </p:txBody>
      </p:sp>
      <p:cxnSp>
        <p:nvCxnSpPr>
          <p:cNvPr id="296970" name="AutoShape 10"/>
          <p:cNvCxnSpPr>
            <a:cxnSpLocks noChangeShapeType="1"/>
            <a:stCxn id="296966" idx="2"/>
            <a:endCxn id="296969" idx="0"/>
          </p:cNvCxnSpPr>
          <p:nvPr/>
        </p:nvCxnSpPr>
        <p:spPr bwMode="auto">
          <a:xfrm>
            <a:off x="2057400" y="2738438"/>
            <a:ext cx="0" cy="23336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71" name="AutoShape 11"/>
          <p:cNvSpPr>
            <a:spLocks noChangeArrowheads="1"/>
          </p:cNvSpPr>
          <p:nvPr/>
        </p:nvSpPr>
        <p:spPr bwMode="auto">
          <a:xfrm>
            <a:off x="3352800" y="2895600"/>
            <a:ext cx="990600" cy="838200"/>
          </a:xfrm>
          <a:prstGeom prst="diamond">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Employee</a:t>
            </a:r>
          </a:p>
          <a:p>
            <a:pPr algn="ctr"/>
            <a:r>
              <a:rPr lang="en-US" sz="1000" b="1"/>
              <a:t>Trained?</a:t>
            </a:r>
          </a:p>
        </p:txBody>
      </p:sp>
      <p:sp>
        <p:nvSpPr>
          <p:cNvPr id="296972" name="AutoShape 12"/>
          <p:cNvSpPr>
            <a:spLocks noChangeArrowheads="1"/>
          </p:cNvSpPr>
          <p:nvPr/>
        </p:nvSpPr>
        <p:spPr bwMode="auto">
          <a:xfrm>
            <a:off x="3200400" y="1524000"/>
            <a:ext cx="1295400" cy="533400"/>
          </a:xfrm>
          <a:prstGeom prst="roundRect">
            <a:avLst>
              <a:gd name="adj" fmla="val 16667"/>
            </a:avLst>
          </a:prstGeom>
          <a:noFill/>
          <a:ln w="127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Assign New  or</a:t>
            </a:r>
          </a:p>
          <a:p>
            <a:pPr algn="ctr"/>
            <a:r>
              <a:rPr lang="en-US" sz="1000" b="1"/>
              <a:t>Existing Employee</a:t>
            </a:r>
          </a:p>
          <a:p>
            <a:pPr algn="ctr"/>
            <a:r>
              <a:rPr lang="en-US" sz="1000" b="1"/>
              <a:t>To Job</a:t>
            </a:r>
          </a:p>
        </p:txBody>
      </p:sp>
      <p:sp>
        <p:nvSpPr>
          <p:cNvPr id="296973" name="Rectangle 13"/>
          <p:cNvSpPr>
            <a:spLocks noChangeArrowheads="1"/>
          </p:cNvSpPr>
          <p:nvPr/>
        </p:nvSpPr>
        <p:spPr bwMode="auto">
          <a:xfrm>
            <a:off x="3276600" y="4343400"/>
            <a:ext cx="1143000" cy="228600"/>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Trains Employee</a:t>
            </a:r>
          </a:p>
        </p:txBody>
      </p:sp>
      <p:cxnSp>
        <p:nvCxnSpPr>
          <p:cNvPr id="296974" name="AutoShape 14"/>
          <p:cNvCxnSpPr>
            <a:cxnSpLocks noChangeShapeType="1"/>
            <a:stCxn id="296971" idx="2"/>
            <a:endCxn id="296973" idx="0"/>
          </p:cNvCxnSpPr>
          <p:nvPr/>
        </p:nvCxnSpPr>
        <p:spPr bwMode="auto">
          <a:xfrm>
            <a:off x="3848100" y="3733800"/>
            <a:ext cx="0" cy="6096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75" name="Text Box 15"/>
          <p:cNvSpPr txBox="1">
            <a:spLocks noChangeArrowheads="1"/>
          </p:cNvSpPr>
          <p:nvPr/>
        </p:nvSpPr>
        <p:spPr bwMode="auto">
          <a:xfrm>
            <a:off x="3771900" y="373380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000" b="1"/>
              <a:t>No</a:t>
            </a:r>
          </a:p>
        </p:txBody>
      </p:sp>
      <p:sp>
        <p:nvSpPr>
          <p:cNvPr id="296976" name="AutoShape 16"/>
          <p:cNvSpPr>
            <a:spLocks noChangeArrowheads="1"/>
          </p:cNvSpPr>
          <p:nvPr/>
        </p:nvSpPr>
        <p:spPr bwMode="auto">
          <a:xfrm>
            <a:off x="4724400" y="4267200"/>
            <a:ext cx="1295400" cy="381000"/>
          </a:xfrm>
          <a:prstGeom prst="roundRect">
            <a:avLst>
              <a:gd name="adj" fmla="val 16667"/>
            </a:avLst>
          </a:prstGeom>
          <a:noFill/>
          <a:ln w="1270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Employee Performs</a:t>
            </a:r>
          </a:p>
          <a:p>
            <a:pPr algn="ctr"/>
            <a:r>
              <a:rPr lang="en-US" sz="1000" b="1"/>
              <a:t>Assigned Job</a:t>
            </a:r>
          </a:p>
        </p:txBody>
      </p:sp>
      <p:sp>
        <p:nvSpPr>
          <p:cNvPr id="296977" name="AutoShape 17"/>
          <p:cNvSpPr>
            <a:spLocks noChangeArrowheads="1"/>
          </p:cNvSpPr>
          <p:nvPr/>
        </p:nvSpPr>
        <p:spPr bwMode="auto">
          <a:xfrm>
            <a:off x="6629400" y="1524000"/>
            <a:ext cx="1524000" cy="381000"/>
          </a:xfrm>
          <a:prstGeom prst="roundRect">
            <a:avLst>
              <a:gd name="adj" fmla="val 16667"/>
            </a:avLst>
          </a:prstGeom>
          <a:noFill/>
          <a:ln w="127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Determine Individual</a:t>
            </a:r>
          </a:p>
          <a:p>
            <a:pPr algn="ctr"/>
            <a:r>
              <a:rPr lang="en-US" sz="1000" b="1"/>
              <a:t>Training Needs</a:t>
            </a:r>
          </a:p>
        </p:txBody>
      </p:sp>
      <p:cxnSp>
        <p:nvCxnSpPr>
          <p:cNvPr id="296978" name="AutoShape 18"/>
          <p:cNvCxnSpPr>
            <a:cxnSpLocks noChangeShapeType="1"/>
            <a:stCxn id="296971" idx="3"/>
            <a:endCxn id="296976" idx="0"/>
          </p:cNvCxnSpPr>
          <p:nvPr/>
        </p:nvCxnSpPr>
        <p:spPr bwMode="auto">
          <a:xfrm>
            <a:off x="4343400" y="3314700"/>
            <a:ext cx="1028700" cy="952500"/>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979" name="AutoShape 19"/>
          <p:cNvCxnSpPr>
            <a:cxnSpLocks noChangeShapeType="1"/>
            <a:stCxn id="296973" idx="3"/>
            <a:endCxn id="296976" idx="1"/>
          </p:cNvCxnSpPr>
          <p:nvPr/>
        </p:nvCxnSpPr>
        <p:spPr bwMode="auto">
          <a:xfrm>
            <a:off x="4419600" y="4457700"/>
            <a:ext cx="304800" cy="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980" name="AutoShape 20"/>
          <p:cNvCxnSpPr>
            <a:cxnSpLocks noChangeShapeType="1"/>
            <a:stCxn id="296972" idx="2"/>
            <a:endCxn id="296971" idx="0"/>
          </p:cNvCxnSpPr>
          <p:nvPr/>
        </p:nvCxnSpPr>
        <p:spPr bwMode="auto">
          <a:xfrm>
            <a:off x="3848100" y="2057400"/>
            <a:ext cx="0" cy="8382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81" name="AutoShape 21"/>
          <p:cNvSpPr>
            <a:spLocks noChangeArrowheads="1"/>
          </p:cNvSpPr>
          <p:nvPr/>
        </p:nvSpPr>
        <p:spPr bwMode="auto">
          <a:xfrm>
            <a:off x="2971800" y="4953000"/>
            <a:ext cx="1752600" cy="685800"/>
          </a:xfrm>
          <a:prstGeom prst="flowChartDocument">
            <a:avLst/>
          </a:prstGeom>
          <a:noFill/>
          <a:ln w="12700">
            <a:solidFill>
              <a:srgbClr val="8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solidFill>
                  <a:srgbClr val="790015"/>
                </a:solidFill>
              </a:rPr>
              <a:t>Departmental Manager</a:t>
            </a:r>
            <a:endParaRPr lang="en-US" sz="1000" b="1"/>
          </a:p>
          <a:p>
            <a:pPr algn="ctr"/>
            <a:r>
              <a:rPr lang="en-US" sz="1000" b="1"/>
              <a:t> Updates</a:t>
            </a:r>
          </a:p>
          <a:p>
            <a:pPr algn="ctr"/>
            <a:r>
              <a:rPr lang="en-US" sz="1000" b="1"/>
              <a:t>Training Record</a:t>
            </a:r>
          </a:p>
        </p:txBody>
      </p:sp>
      <p:cxnSp>
        <p:nvCxnSpPr>
          <p:cNvPr id="296982" name="AutoShape 22"/>
          <p:cNvCxnSpPr>
            <a:cxnSpLocks noChangeShapeType="1"/>
            <a:stCxn id="296981" idx="0"/>
            <a:endCxn id="296973" idx="2"/>
          </p:cNvCxnSpPr>
          <p:nvPr/>
        </p:nvCxnSpPr>
        <p:spPr bwMode="auto">
          <a:xfrm flipV="1">
            <a:off x="3848100" y="4572000"/>
            <a:ext cx="0" cy="381000"/>
          </a:xfrm>
          <a:prstGeom prst="straightConnector1">
            <a:avLst/>
          </a:prstGeom>
          <a:noFill/>
          <a:ln w="12700">
            <a:solidFill>
              <a:schemeClr val="tx1"/>
            </a:solidFill>
            <a:round/>
            <a:headEnd type="triangle" w="med" len="me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983" name="AutoShape 23"/>
          <p:cNvCxnSpPr>
            <a:cxnSpLocks noChangeShapeType="1"/>
            <a:stCxn id="296969" idx="2"/>
            <a:endCxn id="296973" idx="1"/>
          </p:cNvCxnSpPr>
          <p:nvPr/>
        </p:nvCxnSpPr>
        <p:spPr bwMode="auto">
          <a:xfrm rot="16200000" flipH="1">
            <a:off x="2391569" y="3572669"/>
            <a:ext cx="550862" cy="1219200"/>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84" name="Text Box 24"/>
          <p:cNvSpPr txBox="1">
            <a:spLocks noChangeArrowheads="1"/>
          </p:cNvSpPr>
          <p:nvPr/>
        </p:nvSpPr>
        <p:spPr bwMode="auto">
          <a:xfrm>
            <a:off x="4343400" y="3086100"/>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000" b="1"/>
              <a:t>Yes</a:t>
            </a:r>
          </a:p>
        </p:txBody>
      </p:sp>
      <p:sp>
        <p:nvSpPr>
          <p:cNvPr id="296985" name="Rectangle 25"/>
          <p:cNvSpPr>
            <a:spLocks noChangeArrowheads="1"/>
          </p:cNvSpPr>
          <p:nvPr/>
        </p:nvSpPr>
        <p:spPr bwMode="auto">
          <a:xfrm>
            <a:off x="6819900" y="4419600"/>
            <a:ext cx="1143000" cy="762000"/>
          </a:xfrm>
          <a:prstGeom prst="rect">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Employee</a:t>
            </a:r>
          </a:p>
          <a:p>
            <a:pPr algn="ctr"/>
            <a:r>
              <a:rPr lang="en-US" sz="1000" b="1"/>
              <a:t>Scheduled For</a:t>
            </a:r>
          </a:p>
          <a:p>
            <a:pPr algn="ctr"/>
            <a:r>
              <a:rPr lang="en-US" sz="1000" b="1"/>
              <a:t>And Attends</a:t>
            </a:r>
          </a:p>
          <a:p>
            <a:pPr algn="ctr"/>
            <a:r>
              <a:rPr lang="en-US" sz="1000" b="1"/>
              <a:t>Training</a:t>
            </a:r>
          </a:p>
        </p:txBody>
      </p:sp>
      <p:sp>
        <p:nvSpPr>
          <p:cNvPr id="296986" name="AutoShape 26"/>
          <p:cNvSpPr>
            <a:spLocks noChangeArrowheads="1"/>
          </p:cNvSpPr>
          <p:nvPr/>
        </p:nvSpPr>
        <p:spPr bwMode="auto">
          <a:xfrm>
            <a:off x="6896100" y="3200400"/>
            <a:ext cx="990600" cy="838200"/>
          </a:xfrm>
          <a:prstGeom prst="diamond">
            <a:avLst/>
          </a:prstGeom>
          <a:noFill/>
          <a:ln w="1270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b="1"/>
              <a:t>Employee</a:t>
            </a:r>
          </a:p>
          <a:p>
            <a:pPr algn="ctr"/>
            <a:r>
              <a:rPr lang="en-US" sz="1000" b="1"/>
              <a:t>Trained?</a:t>
            </a:r>
          </a:p>
        </p:txBody>
      </p:sp>
      <p:cxnSp>
        <p:nvCxnSpPr>
          <p:cNvPr id="296987" name="AutoShape 27"/>
          <p:cNvCxnSpPr>
            <a:cxnSpLocks noChangeShapeType="1"/>
            <a:stCxn id="296977" idx="2"/>
            <a:endCxn id="296967" idx="0"/>
          </p:cNvCxnSpPr>
          <p:nvPr/>
        </p:nvCxnSpPr>
        <p:spPr bwMode="auto">
          <a:xfrm>
            <a:off x="7391400" y="1905000"/>
            <a:ext cx="0" cy="3810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988" name="AutoShape 28"/>
          <p:cNvCxnSpPr>
            <a:cxnSpLocks noChangeShapeType="1"/>
            <a:stCxn id="296967" idx="2"/>
            <a:endCxn id="296986" idx="0"/>
          </p:cNvCxnSpPr>
          <p:nvPr/>
        </p:nvCxnSpPr>
        <p:spPr bwMode="auto">
          <a:xfrm>
            <a:off x="7391400" y="2895600"/>
            <a:ext cx="0" cy="3048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989" name="AutoShape 29"/>
          <p:cNvCxnSpPr>
            <a:cxnSpLocks noChangeShapeType="1"/>
            <a:stCxn id="296986" idx="2"/>
            <a:endCxn id="296985" idx="0"/>
          </p:cNvCxnSpPr>
          <p:nvPr/>
        </p:nvCxnSpPr>
        <p:spPr bwMode="auto">
          <a:xfrm>
            <a:off x="7391400" y="4038600"/>
            <a:ext cx="0" cy="3810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296990" name="AutoShape 30"/>
          <p:cNvCxnSpPr>
            <a:cxnSpLocks noChangeShapeType="1"/>
            <a:stCxn id="296985" idx="1"/>
            <a:endCxn id="296981" idx="3"/>
          </p:cNvCxnSpPr>
          <p:nvPr/>
        </p:nvCxnSpPr>
        <p:spPr bwMode="auto">
          <a:xfrm rot="10800000" flipV="1">
            <a:off x="4724400" y="4800600"/>
            <a:ext cx="2095500" cy="495300"/>
          </a:xfrm>
          <a:prstGeom prst="bentConnector3">
            <a:avLst>
              <a:gd name="adj1" fmla="val 18481"/>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91" name="Text Box 31"/>
          <p:cNvSpPr txBox="1">
            <a:spLocks noChangeArrowheads="1"/>
          </p:cNvSpPr>
          <p:nvPr/>
        </p:nvSpPr>
        <p:spPr bwMode="auto">
          <a:xfrm>
            <a:off x="7340600" y="4051300"/>
            <a:ext cx="406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000" b="1"/>
              <a:t>No</a:t>
            </a:r>
          </a:p>
        </p:txBody>
      </p:sp>
      <p:cxnSp>
        <p:nvCxnSpPr>
          <p:cNvPr id="296992" name="AutoShape 32"/>
          <p:cNvCxnSpPr>
            <a:cxnSpLocks noChangeShapeType="1"/>
            <a:stCxn id="296986" idx="3"/>
            <a:endCxn id="296977" idx="3"/>
          </p:cNvCxnSpPr>
          <p:nvPr/>
        </p:nvCxnSpPr>
        <p:spPr bwMode="auto">
          <a:xfrm flipV="1">
            <a:off x="7886700" y="1714500"/>
            <a:ext cx="266700" cy="1905000"/>
          </a:xfrm>
          <a:prstGeom prst="bentConnector3">
            <a:avLst>
              <a:gd name="adj1" fmla="val 185713"/>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93" name="Text Box 33"/>
          <p:cNvSpPr txBox="1">
            <a:spLocks noChangeArrowheads="1"/>
          </p:cNvSpPr>
          <p:nvPr/>
        </p:nvSpPr>
        <p:spPr bwMode="auto">
          <a:xfrm>
            <a:off x="7772400" y="3429000"/>
            <a:ext cx="533400"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000" b="1"/>
              <a:t>Yes</a:t>
            </a:r>
          </a:p>
        </p:txBody>
      </p:sp>
      <p:cxnSp>
        <p:nvCxnSpPr>
          <p:cNvPr id="296994" name="AutoShape 34"/>
          <p:cNvCxnSpPr>
            <a:cxnSpLocks noChangeShapeType="1"/>
            <a:stCxn id="296985" idx="3"/>
          </p:cNvCxnSpPr>
          <p:nvPr/>
        </p:nvCxnSpPr>
        <p:spPr bwMode="auto">
          <a:xfrm flipV="1">
            <a:off x="7962900" y="3657600"/>
            <a:ext cx="419100" cy="1143000"/>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96995" name="Text Box 35"/>
          <p:cNvSpPr txBox="1">
            <a:spLocks noChangeArrowheads="1"/>
          </p:cNvSpPr>
          <p:nvPr/>
        </p:nvSpPr>
        <p:spPr bwMode="auto">
          <a:xfrm>
            <a:off x="8382000" y="2895600"/>
            <a:ext cx="685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b="1"/>
              <a:t>Yearly</a:t>
            </a:r>
          </a:p>
          <a:p>
            <a:r>
              <a:rPr lang="en-US" sz="1000" b="1"/>
              <a:t>Review</a:t>
            </a:r>
          </a:p>
        </p:txBody>
      </p:sp>
      <p:sp>
        <p:nvSpPr>
          <p:cNvPr id="296996" name="Rectangle 36"/>
          <p:cNvSpPr>
            <a:spLocks noChangeArrowheads="1"/>
          </p:cNvSpPr>
          <p:nvPr/>
        </p:nvSpPr>
        <p:spPr bwMode="auto">
          <a:xfrm>
            <a:off x="228600" y="1295400"/>
            <a:ext cx="2819400" cy="2819400"/>
          </a:xfrm>
          <a:prstGeom prst="rect">
            <a:avLst/>
          </a:prstGeom>
          <a:noFill/>
          <a:ln w="19050">
            <a:solidFill>
              <a:srgbClr val="790015"/>
            </a:solidFill>
            <a:prstDash val="dash"/>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96997" name="Text Box 37"/>
          <p:cNvSpPr txBox="1">
            <a:spLocks noChangeArrowheads="1"/>
          </p:cNvSpPr>
          <p:nvPr/>
        </p:nvSpPr>
        <p:spPr bwMode="auto">
          <a:xfrm>
            <a:off x="228600" y="1447800"/>
            <a:ext cx="106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b="1">
                <a:solidFill>
                  <a:srgbClr val="790015"/>
                </a:solidFill>
              </a:rPr>
              <a:t>Department</a:t>
            </a:r>
          </a:p>
          <a:p>
            <a:pPr algn="ctr"/>
            <a:r>
              <a:rPr lang="en-US" sz="1200" b="1">
                <a:solidFill>
                  <a:srgbClr val="790015"/>
                </a:solidFill>
              </a:rPr>
              <a:t>Manager</a:t>
            </a:r>
          </a:p>
        </p:txBody>
      </p:sp>
      <p:sp>
        <p:nvSpPr>
          <p:cNvPr id="296998" name="Rectangle 38"/>
          <p:cNvSpPr>
            <a:spLocks noChangeArrowheads="1"/>
          </p:cNvSpPr>
          <p:nvPr/>
        </p:nvSpPr>
        <p:spPr bwMode="auto">
          <a:xfrm>
            <a:off x="3124200" y="1295400"/>
            <a:ext cx="1752600" cy="2819400"/>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96999" name="Text Box 39"/>
          <p:cNvSpPr txBox="1">
            <a:spLocks noChangeArrowheads="1"/>
          </p:cNvSpPr>
          <p:nvPr/>
        </p:nvSpPr>
        <p:spPr bwMode="auto">
          <a:xfrm>
            <a:off x="3810000" y="2362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b="1">
                <a:solidFill>
                  <a:srgbClr val="00279F"/>
                </a:solidFill>
              </a:rPr>
              <a:t>Supervisor</a:t>
            </a:r>
          </a:p>
        </p:txBody>
      </p:sp>
      <p:sp>
        <p:nvSpPr>
          <p:cNvPr id="297000" name="Rectangle 40"/>
          <p:cNvSpPr>
            <a:spLocks noChangeArrowheads="1"/>
          </p:cNvSpPr>
          <p:nvPr/>
        </p:nvSpPr>
        <p:spPr bwMode="auto">
          <a:xfrm>
            <a:off x="6096000" y="1447800"/>
            <a:ext cx="2895600" cy="4114800"/>
          </a:xfrm>
          <a:prstGeom prst="rect">
            <a:avLst/>
          </a:prstGeom>
          <a:noFill/>
          <a:ln w="19050">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97001" name="Text Box 41"/>
          <p:cNvSpPr txBox="1">
            <a:spLocks noChangeArrowheads="1"/>
          </p:cNvSpPr>
          <p:nvPr/>
        </p:nvSpPr>
        <p:spPr bwMode="auto">
          <a:xfrm>
            <a:off x="6172200" y="1981200"/>
            <a:ext cx="10668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200" b="1">
                <a:solidFill>
                  <a:srgbClr val="00279F"/>
                </a:solidFill>
              </a:rPr>
              <a:t>Supervisor</a:t>
            </a:r>
          </a:p>
        </p:txBody>
      </p:sp>
      <p:sp>
        <p:nvSpPr>
          <p:cNvPr id="297002" name="Rectangle 42"/>
          <p:cNvSpPr>
            <a:spLocks noChangeArrowheads="1"/>
          </p:cNvSpPr>
          <p:nvPr/>
        </p:nvSpPr>
        <p:spPr bwMode="auto">
          <a:xfrm>
            <a:off x="533400" y="4267200"/>
            <a:ext cx="3962400" cy="457200"/>
          </a:xfrm>
          <a:prstGeom prst="rect">
            <a:avLst/>
          </a:prstGeom>
          <a:noFill/>
          <a:ln w="19050" cap="rnd">
            <a:solidFill>
              <a:srgbClr val="005400"/>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297003" name="Text Box 43"/>
          <p:cNvSpPr txBox="1">
            <a:spLocks noChangeArrowheads="1"/>
          </p:cNvSpPr>
          <p:nvPr/>
        </p:nvSpPr>
        <p:spPr bwMode="auto">
          <a:xfrm>
            <a:off x="457200" y="4267200"/>
            <a:ext cx="152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9050" cap="rnd">
                <a:solidFill>
                  <a:srgbClr val="005400"/>
                </a:solidFill>
                <a:prstDash val="sysDot"/>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200" b="1">
                <a:solidFill>
                  <a:srgbClr val="005400"/>
                </a:solidFill>
              </a:rPr>
              <a:t>Supervisor Or Specialist</a:t>
            </a:r>
          </a:p>
        </p:txBody>
      </p:sp>
      <p:sp>
        <p:nvSpPr>
          <p:cNvPr id="297004" name="Text Box 44"/>
          <p:cNvSpPr txBox="1">
            <a:spLocks noChangeArrowheads="1"/>
          </p:cNvSpPr>
          <p:nvPr/>
        </p:nvSpPr>
        <p:spPr bwMode="auto">
          <a:xfrm>
            <a:off x="228600" y="5715000"/>
            <a:ext cx="876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2000" b="1" dirty="0">
                <a:solidFill>
                  <a:srgbClr val="00279F"/>
                </a:solidFill>
              </a:rPr>
              <a:t>Not all systems are manufacturing systems. There </a:t>
            </a:r>
            <a:r>
              <a:rPr lang="en-US" sz="2000" b="1" dirty="0" smtClean="0">
                <a:solidFill>
                  <a:srgbClr val="00279F"/>
                </a:solidFill>
              </a:rPr>
              <a:t>are </a:t>
            </a:r>
            <a:r>
              <a:rPr lang="en-US" sz="2000" b="1" dirty="0">
                <a:solidFill>
                  <a:srgbClr val="AB011D"/>
                </a:solidFill>
              </a:rPr>
              <a:t>support systems</a:t>
            </a:r>
            <a:r>
              <a:rPr lang="en-US" sz="2000" b="1" dirty="0">
                <a:solidFill>
                  <a:srgbClr val="00279F"/>
                </a:solidFill>
              </a:rPr>
              <a:t> which you may be auditing as well.</a:t>
            </a:r>
          </a:p>
        </p:txBody>
      </p:sp>
      <p:sp>
        <p:nvSpPr>
          <p:cNvPr id="297005" name="Rectangle 45"/>
          <p:cNvSpPr>
            <a:spLocks noGrp="1" noChangeArrowheads="1"/>
          </p:cNvSpPr>
          <p:nvPr>
            <p:ph type="title"/>
          </p:nvPr>
        </p:nvSpPr>
        <p:spPr>
          <a:xfrm>
            <a:off x="152400" y="187325"/>
            <a:ext cx="8763000" cy="650875"/>
          </a:xfrm>
        </p:spPr>
        <p:txBody>
          <a:bodyPr/>
          <a:lstStyle/>
          <a:p>
            <a:r>
              <a:rPr lang="en-US" sz="2800" b="1">
                <a:solidFill>
                  <a:srgbClr val="0000FF"/>
                </a:solidFill>
              </a:rPr>
              <a:t>Example </a:t>
            </a:r>
            <a:r>
              <a:rPr lang="en-US" sz="2800" b="1">
                <a:solidFill>
                  <a:srgbClr val="B90120"/>
                </a:solidFill>
              </a:rPr>
              <a:t>Training System</a:t>
            </a:r>
            <a:r>
              <a:rPr lang="en-US" sz="2800" b="1">
                <a:solidFill>
                  <a:srgbClr val="0000FF"/>
                </a:solidFill>
              </a:rPr>
              <a:t> - A </a:t>
            </a:r>
            <a:r>
              <a:rPr lang="en-US" sz="2800" b="1">
                <a:solidFill>
                  <a:srgbClr val="993366"/>
                </a:solidFill>
              </a:rPr>
              <a:t>Support</a:t>
            </a:r>
            <a:r>
              <a:rPr lang="en-US" sz="2800" b="1">
                <a:solidFill>
                  <a:srgbClr val="0000FF"/>
                </a:solidFill>
              </a:rPr>
              <a:t> System</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a:xfrm>
            <a:off x="685800" y="1600200"/>
            <a:ext cx="7772400" cy="1143000"/>
          </a:xfrm>
        </p:spPr>
        <p:txBody>
          <a:bodyPr/>
          <a:lstStyle/>
          <a:p>
            <a:r>
              <a:rPr lang="en-US"/>
              <a:t>Process Audits</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Approach to Audit Plans</a:t>
            </a:r>
          </a:p>
        </p:txBody>
      </p:sp>
      <p:sp>
        <p:nvSpPr>
          <p:cNvPr id="4" name="Rectangle 3"/>
          <p:cNvSpPr/>
          <p:nvPr/>
        </p:nvSpPr>
        <p:spPr>
          <a:xfrm>
            <a:off x="990600" y="1818144"/>
            <a:ext cx="7086600" cy="3108544"/>
          </a:xfrm>
          <a:prstGeom prst="rect">
            <a:avLst/>
          </a:prstGeom>
        </p:spPr>
        <p:txBody>
          <a:bodyPr wrap="square">
            <a:spAutoFit/>
          </a:bodyPr>
          <a:lstStyle/>
          <a:p>
            <a:pPr marL="285750" indent="-285750">
              <a:buFont typeface="Arial"/>
              <a:buChar char="•"/>
            </a:pPr>
            <a:r>
              <a:rPr lang="en-US" sz="2800" dirty="0">
                <a:latin typeface="+mn-lt"/>
              </a:rPr>
              <a:t>Based on processes that achieve organization</a:t>
            </a:r>
            <a:r>
              <a:rPr lang="ja-JP" altLang="en-US" sz="2800" dirty="0">
                <a:latin typeface="+mn-lt"/>
              </a:rPr>
              <a:t>’</a:t>
            </a:r>
            <a:r>
              <a:rPr lang="en-US" sz="2800" dirty="0">
                <a:latin typeface="+mn-lt"/>
              </a:rPr>
              <a:t>s </a:t>
            </a:r>
            <a:r>
              <a:rPr lang="en-US" sz="2800" dirty="0" smtClean="0">
                <a:latin typeface="+mn-lt"/>
              </a:rPr>
              <a:t>objectives</a:t>
            </a:r>
          </a:p>
          <a:p>
            <a:pPr marL="285750" indent="-285750">
              <a:buFont typeface="Arial"/>
              <a:buChar char="•"/>
            </a:pPr>
            <a:endParaRPr lang="en-US" sz="2800" dirty="0">
              <a:latin typeface="+mn-lt"/>
            </a:endParaRPr>
          </a:p>
          <a:p>
            <a:pPr marL="285750" indent="-285750">
              <a:buFont typeface="Arial"/>
              <a:buChar char="•"/>
            </a:pPr>
            <a:r>
              <a:rPr lang="en-US" sz="2800" dirty="0">
                <a:latin typeface="+mn-lt"/>
              </a:rPr>
              <a:t>Requires auditor to know what the processes are prior to conducting audit</a:t>
            </a:r>
          </a:p>
          <a:p>
            <a:pPr marL="742950" lvl="1" indent="-285750">
              <a:buFont typeface="Arial"/>
              <a:buChar char="•"/>
            </a:pPr>
            <a:r>
              <a:rPr lang="en-US" sz="2800" dirty="0">
                <a:latin typeface="+mn-lt"/>
              </a:rPr>
              <a:t>ISO/IEC 17021 (Stage 1 and Stage 2)</a:t>
            </a:r>
          </a:p>
          <a:p>
            <a:pPr marL="742950" lvl="1" indent="-285750">
              <a:buFont typeface="Arial"/>
              <a:buChar char="•"/>
            </a:pPr>
            <a:r>
              <a:rPr lang="en-US" sz="2800" dirty="0">
                <a:latin typeface="+mn-lt"/>
              </a:rPr>
              <a:t>Code of Practice for Registrars</a:t>
            </a:r>
          </a:p>
        </p:txBody>
      </p:sp>
    </p:spTree>
    <p:extLst>
      <p:ext uri="{BB962C8B-B14F-4D97-AF65-F5344CB8AC3E}">
        <p14:creationId xmlns:p14="http://schemas.microsoft.com/office/powerpoint/2010/main" val="315944073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Processes</a:t>
            </a:r>
            <a:endParaRPr lang="en-US" dirty="0"/>
          </a:p>
        </p:txBody>
      </p:sp>
      <p:sp>
        <p:nvSpPr>
          <p:cNvPr id="4" name="Rectangle 3"/>
          <p:cNvSpPr/>
          <p:nvPr/>
        </p:nvSpPr>
        <p:spPr>
          <a:xfrm>
            <a:off x="990600" y="1371600"/>
            <a:ext cx="7239000" cy="4832093"/>
          </a:xfrm>
          <a:prstGeom prst="rect">
            <a:avLst/>
          </a:prstGeom>
        </p:spPr>
        <p:txBody>
          <a:bodyPr wrap="square">
            <a:spAutoFit/>
          </a:bodyPr>
          <a:lstStyle/>
          <a:p>
            <a:pPr marL="457200" indent="-457200">
              <a:buFont typeface="Arial"/>
              <a:buChar char="•"/>
            </a:pPr>
            <a:r>
              <a:rPr lang="en-US" sz="2800" dirty="0">
                <a:latin typeface="+mn-lt"/>
              </a:rPr>
              <a:t>Common processes, for example:</a:t>
            </a:r>
          </a:p>
          <a:p>
            <a:pPr marL="914400" lvl="1" indent="-457200">
              <a:buSzPct val="75000"/>
              <a:buFont typeface="Wingdings" charset="2"/>
              <a:buChar char="ü"/>
            </a:pPr>
            <a:r>
              <a:rPr lang="en-US" sz="2800" dirty="0">
                <a:latin typeface="+mn-lt"/>
              </a:rPr>
              <a:t>Business management</a:t>
            </a:r>
          </a:p>
          <a:p>
            <a:pPr marL="914400" lvl="1" indent="-457200">
              <a:buSzPct val="75000"/>
              <a:buFont typeface="Wingdings" charset="2"/>
              <a:buChar char="ü"/>
            </a:pPr>
            <a:r>
              <a:rPr lang="en-US" sz="2800" dirty="0">
                <a:latin typeface="+mn-lt"/>
              </a:rPr>
              <a:t>Marketing and sales</a:t>
            </a:r>
          </a:p>
          <a:p>
            <a:pPr marL="914400" lvl="1" indent="-457200">
              <a:buSzPct val="75000"/>
              <a:buFont typeface="Wingdings" charset="2"/>
              <a:buChar char="ü"/>
            </a:pPr>
            <a:r>
              <a:rPr lang="en-US" sz="2800" dirty="0">
                <a:latin typeface="+mn-lt"/>
              </a:rPr>
              <a:t>Resource management</a:t>
            </a:r>
          </a:p>
          <a:p>
            <a:pPr marL="914400" lvl="1" indent="-457200">
              <a:buSzPct val="75000"/>
              <a:buFont typeface="Wingdings" charset="2"/>
              <a:buChar char="ü"/>
            </a:pPr>
            <a:r>
              <a:rPr lang="en-US" sz="2800" dirty="0">
                <a:latin typeface="+mn-lt"/>
              </a:rPr>
              <a:t>Purchasing </a:t>
            </a:r>
            <a:endParaRPr lang="en-US" sz="2800" dirty="0" smtClean="0">
              <a:latin typeface="+mn-lt"/>
            </a:endParaRPr>
          </a:p>
          <a:p>
            <a:pPr marL="914400" lvl="1" indent="-457200">
              <a:buFont typeface="Arial"/>
              <a:buChar char="•"/>
            </a:pPr>
            <a:endParaRPr lang="en-US" sz="2800" dirty="0">
              <a:latin typeface="+mn-lt"/>
            </a:endParaRPr>
          </a:p>
          <a:p>
            <a:pPr marL="457200" indent="-457200">
              <a:buFont typeface="Arial"/>
              <a:buChar char="•"/>
            </a:pPr>
            <a:r>
              <a:rPr lang="en-US" sz="2800" dirty="0">
                <a:latin typeface="+mn-lt"/>
              </a:rPr>
              <a:t>Product / service realization processes are different for each organization</a:t>
            </a:r>
          </a:p>
          <a:p>
            <a:pPr marL="457200" indent="-457200">
              <a:buFont typeface="Arial"/>
              <a:buChar char="•"/>
            </a:pPr>
            <a:r>
              <a:rPr lang="en-US" sz="2800" dirty="0">
                <a:latin typeface="+mn-lt"/>
              </a:rPr>
              <a:t>Plan shows audit trail through business processes and across department boundaries</a:t>
            </a:r>
          </a:p>
        </p:txBody>
      </p:sp>
    </p:spTree>
    <p:extLst>
      <p:ext uri="{BB962C8B-B14F-4D97-AF65-F5344CB8AC3E}">
        <p14:creationId xmlns:p14="http://schemas.microsoft.com/office/powerpoint/2010/main" val="27455842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Approach to Checklists</a:t>
            </a:r>
          </a:p>
        </p:txBody>
      </p:sp>
      <p:sp>
        <p:nvSpPr>
          <p:cNvPr id="4" name="Rectangle 3"/>
          <p:cNvSpPr/>
          <p:nvPr/>
        </p:nvSpPr>
        <p:spPr>
          <a:xfrm>
            <a:off x="990600" y="1371600"/>
            <a:ext cx="7239000" cy="4832093"/>
          </a:xfrm>
          <a:prstGeom prst="rect">
            <a:avLst/>
          </a:prstGeom>
        </p:spPr>
        <p:txBody>
          <a:bodyPr wrap="square">
            <a:spAutoFit/>
          </a:bodyPr>
          <a:lstStyle/>
          <a:p>
            <a:pPr marL="457200" indent="-457200">
              <a:buFont typeface="Arial"/>
              <a:buChar char="•"/>
            </a:pPr>
            <a:r>
              <a:rPr lang="en-US" sz="2800" dirty="0">
                <a:latin typeface="+mn-lt"/>
              </a:rPr>
              <a:t>Common processes, for example:</a:t>
            </a:r>
          </a:p>
          <a:p>
            <a:pPr marL="914400" lvl="1" indent="-457200">
              <a:buSzPct val="75000"/>
              <a:buFont typeface="Wingdings" charset="2"/>
              <a:buChar char="ü"/>
            </a:pPr>
            <a:r>
              <a:rPr lang="en-US" sz="2800" dirty="0">
                <a:latin typeface="+mn-lt"/>
              </a:rPr>
              <a:t>Business management</a:t>
            </a:r>
          </a:p>
          <a:p>
            <a:pPr marL="914400" lvl="1" indent="-457200">
              <a:buSzPct val="75000"/>
              <a:buFont typeface="Wingdings" charset="2"/>
              <a:buChar char="ü"/>
            </a:pPr>
            <a:r>
              <a:rPr lang="en-US" sz="2800" dirty="0">
                <a:latin typeface="+mn-lt"/>
              </a:rPr>
              <a:t>Marketing and sales</a:t>
            </a:r>
          </a:p>
          <a:p>
            <a:pPr marL="914400" lvl="1" indent="-457200">
              <a:buSzPct val="75000"/>
              <a:buFont typeface="Wingdings" charset="2"/>
              <a:buChar char="ü"/>
            </a:pPr>
            <a:r>
              <a:rPr lang="en-US" sz="2800" dirty="0">
                <a:latin typeface="+mn-lt"/>
              </a:rPr>
              <a:t>Resource management</a:t>
            </a:r>
          </a:p>
          <a:p>
            <a:pPr marL="914400" lvl="1" indent="-457200">
              <a:buSzPct val="75000"/>
              <a:buFont typeface="Wingdings" charset="2"/>
              <a:buChar char="ü"/>
            </a:pPr>
            <a:r>
              <a:rPr lang="en-US" sz="2800" dirty="0">
                <a:latin typeface="+mn-lt"/>
              </a:rPr>
              <a:t>Purchasing </a:t>
            </a:r>
            <a:endParaRPr lang="en-US" sz="2800" dirty="0" smtClean="0">
              <a:latin typeface="+mn-lt"/>
            </a:endParaRPr>
          </a:p>
          <a:p>
            <a:pPr marL="914400" lvl="1" indent="-457200">
              <a:buFont typeface="Arial"/>
              <a:buChar char="•"/>
            </a:pPr>
            <a:endParaRPr lang="en-US" sz="2800" dirty="0">
              <a:latin typeface="+mn-lt"/>
            </a:endParaRPr>
          </a:p>
          <a:p>
            <a:pPr marL="457200" indent="-457200">
              <a:buFont typeface="Arial"/>
              <a:buChar char="•"/>
            </a:pPr>
            <a:r>
              <a:rPr lang="en-US" sz="2800" dirty="0">
                <a:latin typeface="+mn-lt"/>
              </a:rPr>
              <a:t>Product / service realization processes are different for each organization</a:t>
            </a:r>
          </a:p>
          <a:p>
            <a:pPr marL="457200" indent="-457200">
              <a:buFont typeface="Arial"/>
              <a:buChar char="•"/>
            </a:pPr>
            <a:r>
              <a:rPr lang="en-US" sz="2800" dirty="0">
                <a:latin typeface="+mn-lt"/>
              </a:rPr>
              <a:t>Plan shows audit trail through business processes and across department boundaries</a:t>
            </a:r>
          </a:p>
        </p:txBody>
      </p:sp>
    </p:spTree>
    <p:extLst>
      <p:ext uri="{BB962C8B-B14F-4D97-AF65-F5344CB8AC3E}">
        <p14:creationId xmlns:p14="http://schemas.microsoft.com/office/powerpoint/2010/main" val="20886957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Process Approach to Audit</a:t>
            </a:r>
          </a:p>
        </p:txBody>
      </p:sp>
      <p:sp>
        <p:nvSpPr>
          <p:cNvPr id="4" name="Rectangle 3"/>
          <p:cNvSpPr/>
          <p:nvPr/>
        </p:nvSpPr>
        <p:spPr>
          <a:xfrm>
            <a:off x="990600" y="1371600"/>
            <a:ext cx="7239000" cy="4401205"/>
          </a:xfrm>
          <a:prstGeom prst="rect">
            <a:avLst/>
          </a:prstGeom>
        </p:spPr>
        <p:txBody>
          <a:bodyPr wrap="square">
            <a:spAutoFit/>
          </a:bodyPr>
          <a:lstStyle/>
          <a:p>
            <a:pPr marL="457200" indent="-457200">
              <a:buFont typeface="Arial"/>
              <a:buChar char="•"/>
            </a:pPr>
            <a:r>
              <a:rPr lang="en-US" sz="2800" dirty="0">
                <a:latin typeface="+mn-lt"/>
              </a:rPr>
              <a:t>Start with top management and business management processes</a:t>
            </a:r>
          </a:p>
          <a:p>
            <a:pPr marL="457200" indent="-457200">
              <a:buFont typeface="Arial"/>
              <a:buChar char="•"/>
            </a:pPr>
            <a:r>
              <a:rPr lang="en-US" sz="2800" dirty="0">
                <a:latin typeface="+mn-lt"/>
              </a:rPr>
              <a:t>Continue with resource management processes, establishing linkages</a:t>
            </a:r>
          </a:p>
          <a:p>
            <a:pPr marL="914400" lvl="1" indent="-457200">
              <a:buSzPct val="75000"/>
              <a:buFont typeface="Wingdings" charset="2"/>
              <a:buChar char="ü"/>
            </a:pPr>
            <a:r>
              <a:rPr lang="en-US" sz="2800" dirty="0">
                <a:latin typeface="+mn-lt"/>
              </a:rPr>
              <a:t>Effective resource management processes will provide competent employees and capable equipment to other processes</a:t>
            </a:r>
          </a:p>
          <a:p>
            <a:pPr marL="457200" indent="-457200">
              <a:buFont typeface="Arial"/>
              <a:buChar char="•"/>
            </a:pPr>
            <a:r>
              <a:rPr lang="en-US" sz="2800" dirty="0">
                <a:latin typeface="+mn-lt"/>
              </a:rPr>
              <a:t>Continue with other processes from marketing to delivery</a:t>
            </a:r>
          </a:p>
        </p:txBody>
      </p:sp>
    </p:spTree>
    <p:extLst>
      <p:ext uri="{BB962C8B-B14F-4D97-AF65-F5344CB8AC3E}">
        <p14:creationId xmlns:p14="http://schemas.microsoft.com/office/powerpoint/2010/main" val="35792918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4018" name="Rectangle 2"/>
          <p:cNvSpPr>
            <a:spLocks noGrp="1" noChangeArrowheads="1"/>
          </p:cNvSpPr>
          <p:nvPr>
            <p:ph type="title"/>
          </p:nvPr>
        </p:nvSpPr>
        <p:spPr>
          <a:xfrm>
            <a:off x="668338" y="187325"/>
            <a:ext cx="7772400" cy="574675"/>
          </a:xfrm>
        </p:spPr>
        <p:txBody>
          <a:bodyPr/>
          <a:lstStyle/>
          <a:p>
            <a:r>
              <a:rPr lang="en-US" sz="4000"/>
              <a:t>Process Audit</a:t>
            </a:r>
          </a:p>
        </p:txBody>
      </p:sp>
      <p:sp>
        <p:nvSpPr>
          <p:cNvPr id="214019" name="Rectangle 3"/>
          <p:cNvSpPr>
            <a:spLocks noGrp="1" noChangeArrowheads="1"/>
          </p:cNvSpPr>
          <p:nvPr>
            <p:ph type="body" idx="1"/>
          </p:nvPr>
        </p:nvSpPr>
        <p:spPr>
          <a:xfrm>
            <a:off x="685800" y="1219200"/>
            <a:ext cx="7772400" cy="4876800"/>
          </a:xfrm>
        </p:spPr>
        <p:txBody>
          <a:bodyPr/>
          <a:lstStyle/>
          <a:p>
            <a:pPr>
              <a:lnSpc>
                <a:spcPct val="90000"/>
              </a:lnSpc>
            </a:pPr>
            <a:r>
              <a:rPr lang="en-US" sz="2000" dirty="0"/>
              <a:t>A Process Audit is where the company</a:t>
            </a:r>
            <a:r>
              <a:rPr lang="ja-JP" altLang="en-US" sz="2000" dirty="0">
                <a:latin typeface="Arial"/>
              </a:rPr>
              <a:t>’</a:t>
            </a:r>
            <a:r>
              <a:rPr lang="en-US" sz="2000" dirty="0"/>
              <a:t>s procedures are validated and also is a requirement of ISO 9001 and TS 16949 (8.2.2, 8.2.3)</a:t>
            </a:r>
          </a:p>
          <a:p>
            <a:pPr>
              <a:lnSpc>
                <a:spcPct val="90000"/>
              </a:lnSpc>
            </a:pPr>
            <a:endParaRPr lang="en-US" sz="2000" dirty="0"/>
          </a:p>
          <a:p>
            <a:pPr>
              <a:lnSpc>
                <a:spcPct val="90000"/>
              </a:lnSpc>
            </a:pPr>
            <a:r>
              <a:rPr lang="en-US" sz="2000" dirty="0"/>
              <a:t>Processes are sub-parts of a system. As such, </a:t>
            </a:r>
            <a:r>
              <a:rPr lang="en-US" sz="2000" i="1" dirty="0">
                <a:solidFill>
                  <a:srgbClr val="FC0128"/>
                </a:solidFill>
              </a:rPr>
              <a:t>they are typically a part of a system audit</a:t>
            </a:r>
            <a:r>
              <a:rPr lang="en-US" sz="2000" dirty="0"/>
              <a:t>. </a:t>
            </a:r>
          </a:p>
          <a:p>
            <a:pPr lvl="1">
              <a:lnSpc>
                <a:spcPct val="90000"/>
              </a:lnSpc>
              <a:buSzPct val="80000"/>
            </a:pPr>
            <a:r>
              <a:rPr lang="en-US" sz="1800" dirty="0"/>
              <a:t>Process audits are almost always a part of a larger system(s) audit. </a:t>
            </a:r>
            <a:r>
              <a:rPr lang="en-US" sz="1800" dirty="0">
                <a:solidFill>
                  <a:srgbClr val="00279F"/>
                </a:solidFill>
              </a:rPr>
              <a:t>This is not to say that process audits are only performed as a part of a larger systems or registration audit. </a:t>
            </a:r>
            <a:r>
              <a:rPr lang="en-US" sz="1800" dirty="0">
                <a:solidFill>
                  <a:srgbClr val="2D5931"/>
                </a:solidFill>
              </a:rPr>
              <a:t>An internal audit may indicate the need to perform a specific process audit, for example.</a:t>
            </a:r>
            <a:endParaRPr lang="en-US" sz="1800" dirty="0"/>
          </a:p>
          <a:p>
            <a:pPr>
              <a:lnSpc>
                <a:spcPct val="90000"/>
              </a:lnSpc>
            </a:pPr>
            <a:endParaRPr lang="en-US" sz="2000" dirty="0"/>
          </a:p>
          <a:p>
            <a:pPr>
              <a:lnSpc>
                <a:spcPct val="90000"/>
              </a:lnSpc>
            </a:pPr>
            <a:r>
              <a:rPr lang="en-US" sz="2000" dirty="0"/>
              <a:t>Almost always, one or more other process(</a:t>
            </a:r>
            <a:r>
              <a:rPr lang="en-US" sz="2000" dirty="0" err="1"/>
              <a:t>es</a:t>
            </a:r>
            <a:r>
              <a:rPr lang="en-US" sz="2000" dirty="0"/>
              <a:t>) will </a:t>
            </a:r>
            <a:r>
              <a:rPr lang="en-US" sz="2000" dirty="0">
                <a:solidFill>
                  <a:srgbClr val="005400"/>
                </a:solidFill>
              </a:rPr>
              <a:t>interact</a:t>
            </a:r>
            <a:r>
              <a:rPr lang="en-US" sz="2000" dirty="0"/>
              <a:t> with any given process. One very important issue to consider is the </a:t>
            </a:r>
            <a:r>
              <a:rPr lang="en-US" sz="2000" dirty="0">
                <a:solidFill>
                  <a:srgbClr val="00279F"/>
                </a:solidFill>
              </a:rPr>
              <a:t>effectiveness of communications between systems and/or processes </a:t>
            </a:r>
            <a:r>
              <a:rPr lang="en-US" sz="2000" dirty="0"/>
              <a:t>as well as the effectiveness and efficiency of the process itself.</a:t>
            </a:r>
          </a:p>
        </p:txBody>
      </p:sp>
    </p:spTree>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685800" y="381000"/>
            <a:ext cx="7772400" cy="685800"/>
          </a:xfrm>
          <a:noFill/>
          <a:ln/>
        </p:spPr>
        <p:txBody>
          <a:bodyPr/>
          <a:lstStyle/>
          <a:p>
            <a:r>
              <a:rPr lang="en-US" dirty="0"/>
              <a:t>Related </a:t>
            </a:r>
            <a:r>
              <a:rPr lang="ja-JP" altLang="en-US" dirty="0">
                <a:latin typeface="Arial"/>
              </a:rPr>
              <a:t>‘</a:t>
            </a:r>
            <a:r>
              <a:rPr lang="en-US" dirty="0"/>
              <a:t>Stuff</a:t>
            </a:r>
            <a:r>
              <a:rPr lang="ja-JP" altLang="en-US" dirty="0">
                <a:latin typeface="Arial"/>
              </a:rPr>
              <a:t>’</a:t>
            </a:r>
            <a:r>
              <a:rPr lang="en-US" dirty="0"/>
              <a:t> </a:t>
            </a:r>
            <a:r>
              <a:rPr lang="en-US" dirty="0" smtClean="0"/>
              <a:t>We</a:t>
            </a:r>
            <a:r>
              <a:rPr lang="en-US" dirty="0">
                <a:latin typeface="Arial"/>
              </a:rPr>
              <a:t> </a:t>
            </a:r>
            <a:r>
              <a:rPr lang="en-US" dirty="0" smtClean="0">
                <a:latin typeface="Arial"/>
              </a:rPr>
              <a:t>Wi</a:t>
            </a:r>
            <a:r>
              <a:rPr lang="en-US" dirty="0" smtClean="0"/>
              <a:t>ll </a:t>
            </a:r>
            <a:r>
              <a:rPr lang="en-US" dirty="0"/>
              <a:t>Be Covering</a:t>
            </a:r>
          </a:p>
        </p:txBody>
      </p:sp>
      <p:sp>
        <p:nvSpPr>
          <p:cNvPr id="104451" name="Rectangle 3"/>
          <p:cNvSpPr>
            <a:spLocks noGrp="1" noChangeArrowheads="1"/>
          </p:cNvSpPr>
          <p:nvPr>
            <p:ph type="body" idx="1"/>
          </p:nvPr>
        </p:nvSpPr>
        <p:spPr>
          <a:xfrm>
            <a:off x="457200" y="1143000"/>
            <a:ext cx="8077200" cy="4953000"/>
          </a:xfrm>
          <a:noFill/>
          <a:ln/>
        </p:spPr>
        <p:txBody>
          <a:bodyPr/>
          <a:lstStyle/>
          <a:p>
            <a:pPr>
              <a:lnSpc>
                <a:spcPct val="80000"/>
              </a:lnSpc>
            </a:pPr>
            <a:r>
              <a:rPr lang="en-US" sz="2200" dirty="0"/>
              <a:t>Understanding the General Structure of Quality Systems</a:t>
            </a:r>
          </a:p>
          <a:p>
            <a:pPr marL="0" indent="0">
              <a:lnSpc>
                <a:spcPct val="80000"/>
              </a:lnSpc>
              <a:buNone/>
            </a:pPr>
            <a:endParaRPr lang="en-US" sz="2200" dirty="0"/>
          </a:p>
          <a:p>
            <a:pPr>
              <a:lnSpc>
                <a:spcPct val="80000"/>
              </a:lnSpc>
            </a:pPr>
            <a:r>
              <a:rPr lang="en-US" sz="2200" dirty="0"/>
              <a:t>Review Documentation Hierarchy</a:t>
            </a:r>
          </a:p>
          <a:p>
            <a:pPr>
              <a:lnSpc>
                <a:spcPct val="80000"/>
              </a:lnSpc>
            </a:pPr>
            <a:endParaRPr lang="en-US" sz="2200" dirty="0"/>
          </a:p>
          <a:p>
            <a:pPr>
              <a:lnSpc>
                <a:spcPct val="80000"/>
              </a:lnSpc>
            </a:pPr>
            <a:r>
              <a:rPr lang="en-US" sz="2200" dirty="0"/>
              <a:t>Understanding Auditing Techniques</a:t>
            </a:r>
          </a:p>
          <a:p>
            <a:pPr lvl="1">
              <a:lnSpc>
                <a:spcPct val="80000"/>
              </a:lnSpc>
              <a:buFontTx/>
              <a:buNone/>
            </a:pPr>
            <a:r>
              <a:rPr lang="en-US" sz="2200" dirty="0">
                <a:solidFill>
                  <a:srgbClr val="00279F"/>
                </a:solidFill>
              </a:rPr>
              <a:t>Planning Schedules</a:t>
            </a:r>
          </a:p>
          <a:p>
            <a:pPr lvl="1">
              <a:lnSpc>
                <a:spcPct val="80000"/>
              </a:lnSpc>
              <a:buFontTx/>
              <a:buNone/>
            </a:pPr>
            <a:r>
              <a:rPr lang="en-US" sz="2200" dirty="0">
                <a:solidFill>
                  <a:srgbClr val="00279F"/>
                </a:solidFill>
              </a:rPr>
              <a:t>Creating Check Lists</a:t>
            </a:r>
          </a:p>
          <a:p>
            <a:pPr lvl="1">
              <a:lnSpc>
                <a:spcPct val="80000"/>
              </a:lnSpc>
              <a:buFontTx/>
              <a:buNone/>
            </a:pPr>
            <a:r>
              <a:rPr lang="en-US" sz="2200" dirty="0">
                <a:solidFill>
                  <a:srgbClr val="00279F"/>
                </a:solidFill>
              </a:rPr>
              <a:t>Audit </a:t>
            </a:r>
            <a:r>
              <a:rPr lang="en-US" sz="2200" dirty="0" smtClean="0">
                <a:solidFill>
                  <a:srgbClr val="00279F"/>
                </a:solidFill>
              </a:rPr>
              <a:t>Plan</a:t>
            </a:r>
          </a:p>
          <a:p>
            <a:pPr lvl="1">
              <a:lnSpc>
                <a:spcPct val="80000"/>
              </a:lnSpc>
              <a:buFontTx/>
              <a:buNone/>
            </a:pPr>
            <a:r>
              <a:rPr lang="en-US" sz="2200" dirty="0" smtClean="0">
                <a:solidFill>
                  <a:srgbClr val="00279F"/>
                </a:solidFill>
              </a:rPr>
              <a:t>Auditing</a:t>
            </a:r>
            <a:endParaRPr lang="en-US" sz="2200" dirty="0">
              <a:solidFill>
                <a:srgbClr val="00279F"/>
              </a:solidFill>
            </a:endParaRPr>
          </a:p>
          <a:p>
            <a:pPr lvl="1">
              <a:lnSpc>
                <a:spcPct val="80000"/>
              </a:lnSpc>
              <a:buFontTx/>
              <a:buNone/>
            </a:pPr>
            <a:r>
              <a:rPr lang="en-US" sz="2200" dirty="0">
                <a:solidFill>
                  <a:srgbClr val="00279F"/>
                </a:solidFill>
              </a:rPr>
              <a:t>Audit Findings/Observations</a:t>
            </a:r>
          </a:p>
          <a:p>
            <a:pPr lvl="1">
              <a:lnSpc>
                <a:spcPct val="80000"/>
              </a:lnSpc>
              <a:buFontTx/>
              <a:buNone/>
            </a:pPr>
            <a:r>
              <a:rPr lang="en-US" sz="2200" dirty="0">
                <a:solidFill>
                  <a:srgbClr val="00279F"/>
                </a:solidFill>
              </a:rPr>
              <a:t>Preparing Audit Reports</a:t>
            </a:r>
            <a:endParaRPr lang="en-US" sz="2200" dirty="0"/>
          </a:p>
          <a:p>
            <a:pPr marL="0" indent="0">
              <a:lnSpc>
                <a:spcPct val="80000"/>
              </a:lnSpc>
              <a:buNone/>
            </a:pPr>
            <a:endParaRPr lang="en-US" sz="2200" dirty="0"/>
          </a:p>
        </p:txBody>
      </p:sp>
      <p:graphicFrame>
        <p:nvGraphicFramePr>
          <p:cNvPr id="104452" name="Object 4"/>
          <p:cNvGraphicFramePr>
            <a:graphicFrameLocks/>
          </p:cNvGraphicFramePr>
          <p:nvPr/>
        </p:nvGraphicFramePr>
        <p:xfrm>
          <a:off x="6324600" y="3581400"/>
          <a:ext cx="2070100" cy="2565400"/>
        </p:xfrm>
        <a:graphic>
          <a:graphicData uri="http://schemas.openxmlformats.org/presentationml/2006/ole">
            <mc:AlternateContent xmlns:mc="http://schemas.openxmlformats.org/markup-compatibility/2006">
              <mc:Choice xmlns:v="urn:schemas-microsoft-com:vml" Requires="v">
                <p:oleObj spid="_x0000_s104585" name="Microsoft ClipArt Gallery" r:id="rId4" imgW="2082800" imgH="2578100" progId="MS_ClipArt_Gallery">
                  <p:embed/>
                </p:oleObj>
              </mc:Choice>
              <mc:Fallback>
                <p:oleObj name="Microsoft ClipArt Gallery" r:id="rId4" imgW="2082800" imgH="2578100" progId="MS_ClipArt_Gallery">
                  <p:embed/>
                  <p:pic>
                    <p:nvPicPr>
                      <p:cNvPr id="0" name="Object 4"/>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3581400"/>
                        <a:ext cx="2070100" cy="2565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ransition xmlns:p14="http://schemas.microsoft.com/office/powerpoint/2010/main" advTm="51717"/>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4451">
                                            <p:txEl>
                                              <p:pRg st="0" end="0"/>
                                            </p:txEl>
                                          </p:spTgt>
                                        </p:tgtEl>
                                        <p:attrNameLst>
                                          <p:attrName>style.visibility</p:attrName>
                                        </p:attrNameLst>
                                      </p:cBhvr>
                                      <p:to>
                                        <p:strVal val="visible"/>
                                      </p:to>
                                    </p:set>
                                    <p:anim calcmode="lin" valueType="num">
                                      <p:cBhvr additive="base">
                                        <p:cTn id="7" dur="500" fill="hold"/>
                                        <p:tgtEl>
                                          <p:spTgt spid="10445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445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104451">
                                            <p:txEl>
                                              <p:pRg st="2" end="2"/>
                                            </p:txEl>
                                          </p:spTgt>
                                        </p:tgtEl>
                                        <p:attrNameLst>
                                          <p:attrName>style.visibility</p:attrName>
                                        </p:attrNameLst>
                                      </p:cBhvr>
                                      <p:to>
                                        <p:strVal val="visible"/>
                                      </p:to>
                                    </p:set>
                                    <p:anim calcmode="lin" valueType="num">
                                      <p:cBhvr additive="base">
                                        <p:cTn id="13" dur="500" fill="hold"/>
                                        <p:tgtEl>
                                          <p:spTgt spid="104451">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4451">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104451">
                                            <p:txEl>
                                              <p:pRg st="4" end="4"/>
                                            </p:txEl>
                                          </p:spTgt>
                                        </p:tgtEl>
                                        <p:attrNameLst>
                                          <p:attrName>style.visibility</p:attrName>
                                        </p:attrNameLst>
                                      </p:cBhvr>
                                      <p:to>
                                        <p:strVal val="visible"/>
                                      </p:to>
                                    </p:set>
                                    <p:anim calcmode="lin" valueType="num">
                                      <p:cBhvr additive="base">
                                        <p:cTn id="19" dur="500" fill="hold"/>
                                        <p:tgtEl>
                                          <p:spTgt spid="104451">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4451">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4451">
                                            <p:txEl>
                                              <p:pRg st="5" end="5"/>
                                            </p:txEl>
                                          </p:spTgt>
                                        </p:tgtEl>
                                        <p:attrNameLst>
                                          <p:attrName>style.visibility</p:attrName>
                                        </p:attrNameLst>
                                      </p:cBhvr>
                                      <p:to>
                                        <p:strVal val="visible"/>
                                      </p:to>
                                    </p:set>
                                    <p:anim calcmode="lin" valueType="num">
                                      <p:cBhvr additive="base">
                                        <p:cTn id="23" dur="500" fill="hold"/>
                                        <p:tgtEl>
                                          <p:spTgt spid="104451">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4451">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04451">
                                            <p:txEl>
                                              <p:pRg st="6" end="6"/>
                                            </p:txEl>
                                          </p:spTgt>
                                        </p:tgtEl>
                                        <p:attrNameLst>
                                          <p:attrName>style.visibility</p:attrName>
                                        </p:attrNameLst>
                                      </p:cBhvr>
                                      <p:to>
                                        <p:strVal val="visible"/>
                                      </p:to>
                                    </p:set>
                                    <p:anim calcmode="lin" valueType="num">
                                      <p:cBhvr additive="base">
                                        <p:cTn id="27" dur="500" fill="hold"/>
                                        <p:tgtEl>
                                          <p:spTgt spid="104451">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104451">
                                            <p:txEl>
                                              <p:pRg st="6" end="6"/>
                                            </p:txEl>
                                          </p:spTgt>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04451">
                                            <p:txEl>
                                              <p:pRg st="7" end="7"/>
                                            </p:txEl>
                                          </p:spTgt>
                                        </p:tgtEl>
                                        <p:attrNameLst>
                                          <p:attrName>style.visibility</p:attrName>
                                        </p:attrNameLst>
                                      </p:cBhvr>
                                      <p:to>
                                        <p:strVal val="visible"/>
                                      </p:to>
                                    </p:set>
                                    <p:anim calcmode="lin" valueType="num">
                                      <p:cBhvr additive="base">
                                        <p:cTn id="31" dur="500" fill="hold"/>
                                        <p:tgtEl>
                                          <p:spTgt spid="104451">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104451">
                                            <p:txEl>
                                              <p:pRg st="7" end="7"/>
                                            </p:txEl>
                                          </p:spTgt>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04451">
                                            <p:txEl>
                                              <p:pRg st="8" end="8"/>
                                            </p:txEl>
                                          </p:spTgt>
                                        </p:tgtEl>
                                        <p:attrNameLst>
                                          <p:attrName>style.visibility</p:attrName>
                                        </p:attrNameLst>
                                      </p:cBhvr>
                                      <p:to>
                                        <p:strVal val="visible"/>
                                      </p:to>
                                    </p:set>
                                    <p:anim calcmode="lin" valueType="num">
                                      <p:cBhvr additive="base">
                                        <p:cTn id="35" dur="500" fill="hold"/>
                                        <p:tgtEl>
                                          <p:spTgt spid="104451">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104451">
                                            <p:txEl>
                                              <p:pRg st="8" end="8"/>
                                            </p:txEl>
                                          </p:spTgt>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04451">
                                            <p:txEl>
                                              <p:pRg st="9" end="9"/>
                                            </p:txEl>
                                          </p:spTgt>
                                        </p:tgtEl>
                                        <p:attrNameLst>
                                          <p:attrName>style.visibility</p:attrName>
                                        </p:attrNameLst>
                                      </p:cBhvr>
                                      <p:to>
                                        <p:strVal val="visible"/>
                                      </p:to>
                                    </p:set>
                                    <p:anim calcmode="lin" valueType="num">
                                      <p:cBhvr additive="base">
                                        <p:cTn id="39" dur="500" fill="hold"/>
                                        <p:tgtEl>
                                          <p:spTgt spid="104451">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104451">
                                            <p:txEl>
                                              <p:pRg st="9" end="9"/>
                                            </p:txEl>
                                          </p:spTgt>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04451">
                                            <p:txEl>
                                              <p:pRg st="10" end="10"/>
                                            </p:txEl>
                                          </p:spTgt>
                                        </p:tgtEl>
                                        <p:attrNameLst>
                                          <p:attrName>style.visibility</p:attrName>
                                        </p:attrNameLst>
                                      </p:cBhvr>
                                      <p:to>
                                        <p:strVal val="visible"/>
                                      </p:to>
                                    </p:set>
                                    <p:anim calcmode="lin" valueType="num">
                                      <p:cBhvr additive="base">
                                        <p:cTn id="43" dur="500" fill="hold"/>
                                        <p:tgtEl>
                                          <p:spTgt spid="104451">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104451">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451" grpId="0" build="p" autoUpdateAnimBg="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4114" name="Rectangle 2"/>
          <p:cNvSpPr>
            <a:spLocks noGrp="1" noChangeArrowheads="1"/>
          </p:cNvSpPr>
          <p:nvPr>
            <p:ph type="title"/>
          </p:nvPr>
        </p:nvSpPr>
        <p:spPr/>
        <p:txBody>
          <a:bodyPr/>
          <a:lstStyle/>
          <a:p>
            <a:r>
              <a:rPr lang="en-US"/>
              <a:t>Process Audits</a:t>
            </a:r>
          </a:p>
        </p:txBody>
      </p:sp>
      <p:sp>
        <p:nvSpPr>
          <p:cNvPr id="474115" name="Rectangle 3"/>
          <p:cNvSpPr>
            <a:spLocks noGrp="1" noChangeArrowheads="1"/>
          </p:cNvSpPr>
          <p:nvPr>
            <p:ph type="body" idx="1"/>
          </p:nvPr>
        </p:nvSpPr>
        <p:spPr/>
        <p:txBody>
          <a:bodyPr/>
          <a:lstStyle/>
          <a:p>
            <a:r>
              <a:rPr lang="en-US" sz="2000"/>
              <a:t>There are several ways to Audit a process. The method to be used would depend upon the defined way the company used to map their processes.</a:t>
            </a:r>
          </a:p>
          <a:p>
            <a:endParaRPr lang="en-US" sz="2000"/>
          </a:p>
          <a:p>
            <a:r>
              <a:rPr lang="en-US" sz="2000"/>
              <a:t>In general terms the mapping could be done by:</a:t>
            </a:r>
          </a:p>
          <a:p>
            <a:pPr lvl="1"/>
            <a:r>
              <a:rPr lang="en-US" sz="2000"/>
              <a:t>following the process flow chart steps,</a:t>
            </a:r>
          </a:p>
          <a:p>
            <a:pPr lvl="1"/>
            <a:r>
              <a:rPr lang="en-US" sz="2000"/>
              <a:t>using the </a:t>
            </a:r>
            <a:r>
              <a:rPr lang="ja-JP" altLang="en-US" sz="2000">
                <a:latin typeface="Arial"/>
              </a:rPr>
              <a:t>“</a:t>
            </a:r>
            <a:r>
              <a:rPr lang="en-US" sz="2000"/>
              <a:t>turtle</a:t>
            </a:r>
            <a:r>
              <a:rPr lang="ja-JP" altLang="en-US" sz="2000">
                <a:latin typeface="Arial"/>
              </a:rPr>
              <a:t>”</a:t>
            </a:r>
            <a:r>
              <a:rPr lang="en-US" sz="2000"/>
              <a:t> or </a:t>
            </a:r>
            <a:r>
              <a:rPr lang="ja-JP" altLang="en-US" sz="2000">
                <a:latin typeface="Arial"/>
              </a:rPr>
              <a:t>“</a:t>
            </a:r>
            <a:r>
              <a:rPr lang="en-US" sz="2000"/>
              <a:t>football</a:t>
            </a:r>
            <a:r>
              <a:rPr lang="ja-JP" altLang="en-US" sz="2000">
                <a:latin typeface="Arial"/>
              </a:rPr>
              <a:t>”</a:t>
            </a:r>
            <a:r>
              <a:rPr lang="en-US" sz="2000"/>
              <a:t> model to identify inputs, outputs and resources required (prior to start following the steps of process flow chart)</a:t>
            </a:r>
          </a:p>
          <a:p>
            <a:pPr lvl="1"/>
            <a:r>
              <a:rPr lang="en-US" sz="2000"/>
              <a:t>Using layered audits to key parts of the processes (by the ay this addresses the LPA automotive customer specific requirement, mandatory for GM and DCX suppliers, but also recommended by the other automakers)</a:t>
            </a:r>
          </a:p>
        </p:txBody>
      </p:sp>
    </p:spTree>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Blank Turtle Diagram</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2849020645"/>
              </p:ext>
            </p:extLst>
          </p:nvPr>
        </p:nvGraphicFramePr>
        <p:xfrm>
          <a:off x="2286000" y="1371600"/>
          <a:ext cx="4564703" cy="4879338"/>
        </p:xfrm>
        <a:graphic>
          <a:graphicData uri="http://schemas.openxmlformats.org/drawingml/2006/table">
            <a:tbl>
              <a:tblPr/>
              <a:tblGrid>
                <a:gridCol w="351131"/>
                <a:gridCol w="351131"/>
                <a:gridCol w="351131"/>
                <a:gridCol w="351131"/>
                <a:gridCol w="351131"/>
                <a:gridCol w="351131"/>
                <a:gridCol w="351131"/>
                <a:gridCol w="351131"/>
                <a:gridCol w="351131"/>
                <a:gridCol w="351131"/>
                <a:gridCol w="351131"/>
                <a:gridCol w="351131"/>
                <a:gridCol w="351131"/>
              </a:tblGrid>
              <a:tr h="121339">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7">
                  <a:txBody>
                    <a:bodyPr/>
                    <a:lstStyle/>
                    <a:p>
                      <a:pPr algn="ctr" fontAlgn="ctr"/>
                      <a:r>
                        <a:rPr lang="en-US" sz="700" b="1" i="0" u="none" strike="noStrike">
                          <a:solidFill>
                            <a:srgbClr val="000000"/>
                          </a:solidFill>
                          <a:effectLst/>
                          <a:latin typeface="Arial"/>
                        </a:rPr>
                        <a:t>PROCESS CHARACTERISTICS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r>
              <a:tr h="101115">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01115">
                <a:tc>
                  <a:txBody>
                    <a:bodyPr/>
                    <a:lstStyle/>
                    <a:p>
                      <a:pPr algn="ctr" fontAlgn="b"/>
                      <a:r>
                        <a:rPr lang="en-US" sz="500" b="1" i="0" u="none" strike="noStrike">
                          <a:solidFill>
                            <a:srgbClr val="000000"/>
                          </a:solidFill>
                          <a:effectLst/>
                          <a:latin typeface="Arial"/>
                        </a:rPr>
                        <a:t>1</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effectLst/>
                          <a:latin typeface="Arial"/>
                        </a:rPr>
                        <a:t>OWNER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0" i="0" u="none" strike="noStrike">
                          <a:solidFill>
                            <a:srgbClr val="000000"/>
                          </a:solidFill>
                          <a:effectLst/>
                          <a:latin typeface="Calibri"/>
                        </a:rPr>
                        <a:t>QA</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solidFill>
                            <a:srgbClr val="000000"/>
                          </a:solidFill>
                          <a:effectLst/>
                          <a:latin typeface="Arial"/>
                        </a:rPr>
                        <a:t>4</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effectLst/>
                          <a:latin typeface="Arial"/>
                        </a:rPr>
                        <a:t>LINKAGES ESTABLISHED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94374">
                <a:tc>
                  <a:txBody>
                    <a:bodyPr/>
                    <a:lstStyle/>
                    <a:p>
                      <a:pPr algn="ctr" fontAlgn="b"/>
                      <a:r>
                        <a:rPr lang="en-US" sz="500" b="1" i="0" u="none" strike="noStrike">
                          <a:solidFill>
                            <a:srgbClr val="000000"/>
                          </a:solidFill>
                          <a:effectLst/>
                          <a:latin typeface="Arial"/>
                        </a:rPr>
                        <a:t>2</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effectLst/>
                          <a:latin typeface="Arial"/>
                        </a:rPr>
                        <a:t>DEFINED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0" i="0" u="none" strike="noStrike">
                          <a:solidFill>
                            <a:srgbClr val="000000"/>
                          </a:solidFill>
                          <a:effectLst/>
                          <a:latin typeface="Calibri"/>
                        </a:rPr>
                        <a: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b"/>
                      <a:r>
                        <a:rPr lang="en-US" sz="500" b="1" i="0" u="none" strike="noStrike">
                          <a:solidFill>
                            <a:srgbClr val="000000"/>
                          </a:solidFill>
                          <a:effectLst/>
                          <a:latin typeface="Calibri"/>
                        </a:rPr>
                        <a:t>RELATED PROCEDURES &amp; FORMS</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solidFill>
                            <a:srgbClr val="000000"/>
                          </a:solidFill>
                          <a:effectLst/>
                          <a:latin typeface="Arial"/>
                        </a:rPr>
                        <a:t>5</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effectLst/>
                          <a:latin typeface="Arial"/>
                        </a:rPr>
                        <a:t>MONIOTRED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0" i="0" u="none" strike="noStrike">
                          <a:solidFill>
                            <a:srgbClr val="000000"/>
                          </a:solidFill>
                          <a:effectLst/>
                          <a:latin typeface="Calibri"/>
                        </a:rPr>
                        <a:t>N</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01115">
                <a:tc>
                  <a:txBody>
                    <a:bodyPr/>
                    <a:lstStyle/>
                    <a:p>
                      <a:pPr algn="ctr" fontAlgn="b"/>
                      <a:r>
                        <a:rPr lang="en-US" sz="500" b="1" i="0" u="none" strike="noStrike">
                          <a:solidFill>
                            <a:srgbClr val="000000"/>
                          </a:solidFill>
                          <a:effectLst/>
                          <a:latin typeface="Arial"/>
                        </a:rPr>
                        <a:t>3</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effectLst/>
                          <a:latin typeface="Arial"/>
                        </a:rPr>
                        <a:t>DOCUMENTED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0" i="0" u="none" strike="noStrike">
                          <a:solidFill>
                            <a:srgbClr val="000000"/>
                          </a:solidFill>
                          <a:effectLst/>
                          <a:latin typeface="Calibri"/>
                        </a:rPr>
                        <a: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fontAlgn="b"/>
                      <a:r>
                        <a:rPr lang="en-US" sz="500" b="1" i="0" u="none" strike="noStrike">
                          <a:solidFill>
                            <a:srgbClr val="000000"/>
                          </a:solidFill>
                          <a:effectLst/>
                          <a:latin typeface="Arial"/>
                        </a:rPr>
                        <a:t>6</a:t>
                      </a:r>
                    </a:p>
                  </a:txBody>
                  <a:tcPr marL="0" marR="0" marT="0"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algn="ctr" fontAlgn="ctr"/>
                      <a:r>
                        <a:rPr lang="en-US" sz="400" b="1" i="0" u="none" strike="noStrike">
                          <a:solidFill>
                            <a:srgbClr val="000000"/>
                          </a:solidFill>
                          <a:effectLst/>
                          <a:latin typeface="Arial"/>
                        </a:rPr>
                        <a:t>RECORDS MAINTAINED</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ctr" fontAlgn="ctr"/>
                      <a:r>
                        <a:rPr lang="en-US" sz="500" b="0" i="0" u="none" strike="noStrike">
                          <a:solidFill>
                            <a:srgbClr val="000000"/>
                          </a:solidFill>
                          <a:effectLst/>
                          <a:latin typeface="Calibri"/>
                        </a:rPr>
                        <a:t>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15">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7856">
                <a:tc gridSpan="4">
                  <a:txBody>
                    <a:bodyPr/>
                    <a:lstStyle/>
                    <a:p>
                      <a:pPr algn="ctr" fontAlgn="ctr"/>
                      <a:r>
                        <a:rPr lang="en-US" sz="600" b="1" i="1" u="none" strike="noStrike">
                          <a:solidFill>
                            <a:srgbClr val="000000"/>
                          </a:solidFill>
                          <a:effectLst/>
                          <a:latin typeface="Arial"/>
                        </a:rPr>
                        <a:t>WITH WHAT?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600" b="1" i="1" u="none" strike="noStrike">
                          <a:solidFill>
                            <a:srgbClr val="000000"/>
                          </a:solidFill>
                          <a:effectLst/>
                          <a:latin typeface="Arial"/>
                        </a:rPr>
                        <a:t>WITH WHO?</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1115">
                <a:tc gridSpan="4">
                  <a:txBody>
                    <a:bodyPr/>
                    <a:lstStyle/>
                    <a:p>
                      <a:pPr algn="ctr" fontAlgn="ctr"/>
                      <a:r>
                        <a:rPr lang="en-US" sz="500" b="1" i="0" u="none" strike="noStrike">
                          <a:solidFill>
                            <a:srgbClr val="000000"/>
                          </a:solidFill>
                          <a:effectLst/>
                          <a:latin typeface="Arial"/>
                        </a:rPr>
                        <a:t>MATERIALS &amp; EQUIPMENT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500" b="1" i="0" u="none" strike="noStrike">
                          <a:solidFill>
                            <a:srgbClr val="000000"/>
                          </a:solidFill>
                          <a:effectLst/>
                          <a:latin typeface="Arial"/>
                        </a:rPr>
                        <a:t>COMPETANCE/SKILLS/TRAINING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1115">
                <a:tc gridSpan="2">
                  <a:txBody>
                    <a:bodyPr/>
                    <a:lstStyle/>
                    <a:p>
                      <a:pPr algn="ctr" fontAlgn="ctr"/>
                      <a:r>
                        <a:rPr lang="en-US" sz="500" b="1" i="0" u="none" strike="noStrike">
                          <a:solidFill>
                            <a:srgbClr val="000000"/>
                          </a:solidFill>
                          <a:effectLst/>
                          <a:latin typeface="Arial"/>
                        </a:rPr>
                        <a:t>HAVE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Arial"/>
                        </a:rPr>
                        <a:t>NEED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1" i="0" u="none" strike="noStrike">
                          <a:solidFill>
                            <a:srgbClr val="000000"/>
                          </a:solidFill>
                          <a:effectLst/>
                          <a:latin typeface="Arial"/>
                        </a:rPr>
                        <a:t>HAVE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Arial"/>
                        </a:rPr>
                        <a:t>NEED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2" gridSpan="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hMerge="1">
                  <a:txBody>
                    <a:bodyPr/>
                    <a:lstStyle/>
                    <a:p>
                      <a:endParaRPr lang="en-US"/>
                    </a:p>
                  </a:txBody>
                  <a:tcPr/>
                </a:tc>
                <a:tc rowSpan="2"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1115">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l" fontAlgn="b"/>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dirty="0">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dirty="0">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1115">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374">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r>
              <a:tr h="101115">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a:noFill/>
                    </a:lnT>
                    <a:lnB w="12700" cap="flat" cmpd="sng" algn="ctr">
                      <a:solidFill>
                        <a:srgbClr val="000000"/>
                      </a:solidFill>
                      <a:prstDash val="solid"/>
                      <a:round/>
                      <a:headEnd type="none" w="med" len="med"/>
                      <a:tailEnd type="none" w="med" len="med"/>
                    </a:lnB>
                  </a:tcPr>
                </a:tc>
              </a:tr>
              <a:tr h="107856">
                <a:tc gridSpan="4">
                  <a:txBody>
                    <a:bodyPr/>
                    <a:lstStyle/>
                    <a:p>
                      <a:pPr algn="ctr" fontAlgn="ctr"/>
                      <a:r>
                        <a:rPr lang="en-US" sz="600" b="1" i="1" u="none" strike="noStrike">
                          <a:solidFill>
                            <a:srgbClr val="000000"/>
                          </a:solidFill>
                          <a:effectLst/>
                          <a:latin typeface="Arial"/>
                        </a:rPr>
                        <a:t>INPUTS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a:txBody>
                    <a:bodyPr/>
                    <a:lstStyle/>
                    <a:p>
                      <a:pPr algn="ctr" fontAlgn="ctr"/>
                      <a:r>
                        <a:rPr lang="en-US" sz="600" b="1" i="1" u="none" strike="noStrike">
                          <a:solidFill>
                            <a:srgbClr val="000000"/>
                          </a:solidFill>
                          <a:effectLst/>
                          <a:latin typeface="Arial"/>
                        </a:rPr>
                        <a:t>PROCESS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600" b="1" i="1" u="none" strike="noStrike">
                          <a:solidFill>
                            <a:srgbClr val="000000"/>
                          </a:solidFill>
                          <a:effectLst/>
                          <a:latin typeface="Arial"/>
                        </a:rPr>
                        <a:t>OUTPUTS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rowSpan="5" gridSpan="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hMerge="1">
                  <a:txBody>
                    <a:bodyPr/>
                    <a:lstStyle/>
                    <a:p>
                      <a:endParaRPr lang="en-US"/>
                    </a:p>
                  </a:txBody>
                  <a:tcPr/>
                </a:tc>
                <a:tc rowSpan="5"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1115">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3" vMerge="1">
                  <a:txBody>
                    <a:bodyPr/>
                    <a:lstStyle/>
                    <a:p>
                      <a:endParaRPr lang="en-US"/>
                    </a:p>
                  </a:txBody>
                  <a:tcPr/>
                </a:tc>
                <a:tc hMerge="1" vMerge="1">
                  <a:txBody>
                    <a:bodyPr/>
                    <a:lstStyle/>
                    <a:p>
                      <a:endParaRPr lang="en-US"/>
                    </a:p>
                  </a:txBody>
                  <a:tcPr/>
                </a:tc>
                <a:tc hMerge="1" v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gridSpan="2">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c gridSpan="2">
                  <a:txBody>
                    <a:bodyPr/>
                    <a:lstStyle/>
                    <a:p>
                      <a:pPr algn="ctr" fontAlgn="ctr"/>
                      <a:endParaRPr lang="en-US" sz="500" b="0" i="0" u="none" strike="noStrike">
                        <a:solidFill>
                          <a:srgbClr val="000000"/>
                        </a:solidFill>
                        <a:effectLst/>
                        <a:latin typeface="Calibri"/>
                      </a:endParaRPr>
                    </a:p>
                  </a:txBody>
                  <a:tcPr marL="0" marR="0" marT="0" marB="0" anchor="ctr">
                    <a:lnL>
                      <a:noFill/>
                    </a:lnL>
                    <a:lnR>
                      <a:noFill/>
                    </a:lnR>
                    <a:lnT w="12700" cap="flat" cmpd="sng" algn="ctr">
                      <a:solidFill>
                        <a:srgbClr val="000000"/>
                      </a:solidFill>
                      <a:prstDash val="solid"/>
                      <a:round/>
                      <a:headEnd type="none" w="med" len="med"/>
                      <a:tailEnd type="none" w="med" len="med"/>
                    </a:lnT>
                    <a:lnB>
                      <a:noFill/>
                    </a:lnB>
                  </a:tcPr>
                </a:tc>
                <a:tc hMerge="1">
                  <a:txBody>
                    <a:bodyPr/>
                    <a:lstStyle/>
                    <a:p>
                      <a:endParaRPr lang="en-US"/>
                    </a:p>
                  </a:txBody>
                  <a:tcPr/>
                </a:tc>
              </a:tr>
              <a:tr h="101115">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w="12700" cap="flat" cmpd="sng" algn="ctr">
                      <a:solidFill>
                        <a:srgbClr val="000000"/>
                      </a:solidFill>
                      <a:prstDash val="solid"/>
                      <a:round/>
                      <a:headEnd type="none" w="med" len="med"/>
                      <a:tailEnd type="none" w="med" len="med"/>
                    </a:lnB>
                  </a:tcPr>
                </a:tc>
              </a:tr>
              <a:tr h="107856">
                <a:tc gridSpan="4">
                  <a:txBody>
                    <a:bodyPr/>
                    <a:lstStyle/>
                    <a:p>
                      <a:pPr algn="ctr" fontAlgn="ctr"/>
                      <a:r>
                        <a:rPr lang="en-US" sz="600" b="1" i="1" u="none" strike="noStrike">
                          <a:solidFill>
                            <a:srgbClr val="000000"/>
                          </a:solidFill>
                          <a:effectLst/>
                          <a:latin typeface="Arial"/>
                        </a:rPr>
                        <a:t>HOW?</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600" b="1" i="1" u="none" strike="noStrike">
                          <a:solidFill>
                            <a:srgbClr val="000000"/>
                          </a:solidFill>
                          <a:effectLst/>
                          <a:latin typeface="Arial"/>
                        </a:rPr>
                        <a:t>WITH WHAT KEY CRITERIA?</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r>
              <a:tr h="101115">
                <a:tc gridSpan="4">
                  <a:txBody>
                    <a:bodyPr/>
                    <a:lstStyle/>
                    <a:p>
                      <a:pPr algn="ctr" fontAlgn="ctr"/>
                      <a:r>
                        <a:rPr lang="en-US" sz="500" b="1" i="0" u="none" strike="noStrike">
                          <a:solidFill>
                            <a:srgbClr val="000000"/>
                          </a:solidFill>
                          <a:effectLst/>
                          <a:latin typeface="Arial"/>
                        </a:rPr>
                        <a:t>PROCEDURES/METHODS/TECHNIQUES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4">
                  <a:txBody>
                    <a:bodyPr/>
                    <a:lstStyle/>
                    <a:p>
                      <a:pPr algn="ctr" fontAlgn="ctr"/>
                      <a:r>
                        <a:rPr lang="en-US" sz="500" b="1" i="0" u="none" strike="noStrike">
                          <a:solidFill>
                            <a:srgbClr val="000000"/>
                          </a:solidFill>
                          <a:effectLst/>
                          <a:latin typeface="Arial"/>
                        </a:rPr>
                        <a:t>MEASUREMENT/ASSESSMENT</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r>
              <a:tr h="101115">
                <a:tc gridSpan="2">
                  <a:txBody>
                    <a:bodyPr/>
                    <a:lstStyle/>
                    <a:p>
                      <a:pPr algn="ctr" fontAlgn="ctr"/>
                      <a:r>
                        <a:rPr lang="en-US" sz="500" b="1" i="0" u="none" strike="noStrike">
                          <a:solidFill>
                            <a:srgbClr val="000000"/>
                          </a:solidFill>
                          <a:effectLst/>
                          <a:latin typeface="Arial"/>
                        </a:rPr>
                        <a:t>HAVE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Arial"/>
                        </a:rPr>
                        <a:t>NEED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c>
                  <a:txBody>
                    <a:bodyPr/>
                    <a:lstStyle/>
                    <a:p>
                      <a:pPr algn="l" fontAlgn="b"/>
                      <a:endParaRPr lang="en-US" sz="500" b="1" i="0" u="none" strike="noStrike">
                        <a:solidFill>
                          <a:srgbClr val="000000"/>
                        </a:solidFill>
                        <a:effectLst/>
                        <a:latin typeface="Arial"/>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a:noFill/>
                    </a:lnR>
                    <a:lnT>
                      <a:noFill/>
                    </a:lnT>
                    <a:lnB>
                      <a:noFill/>
                    </a:lnB>
                  </a:tcPr>
                </a:tc>
                <a:tc>
                  <a:txBody>
                    <a:bodyPr/>
                    <a:lstStyle/>
                    <a:p>
                      <a:pPr algn="l" fontAlgn="b"/>
                      <a:endParaRPr lang="en-US" sz="500" b="1" i="0" u="none" strike="noStrike">
                        <a:solidFill>
                          <a:srgbClr val="000000"/>
                        </a:solidFill>
                        <a:effectLst/>
                        <a:latin typeface="Arial"/>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1" i="0" u="none" strike="noStrike">
                          <a:solidFill>
                            <a:srgbClr val="000000"/>
                          </a:solidFill>
                          <a:effectLst/>
                          <a:latin typeface="Arial"/>
                        </a:rPr>
                        <a:t>HAVE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2"/>
                    </a:solidFill>
                  </a:tcPr>
                </a:tc>
                <a:tc hMerge="1">
                  <a:txBody>
                    <a:bodyPr/>
                    <a:lstStyle/>
                    <a:p>
                      <a:endParaRPr lang="en-US"/>
                    </a:p>
                  </a:txBody>
                  <a:tcPr/>
                </a:tc>
                <a:tc gridSpan="2">
                  <a:txBody>
                    <a:bodyPr/>
                    <a:lstStyle/>
                    <a:p>
                      <a:pPr algn="ctr" fontAlgn="ctr"/>
                      <a:r>
                        <a:rPr lang="en-US" sz="500" b="1" i="0" u="none" strike="noStrike">
                          <a:solidFill>
                            <a:srgbClr val="000000"/>
                          </a:solidFill>
                          <a:effectLst/>
                          <a:latin typeface="Arial"/>
                        </a:rPr>
                        <a:t>NEED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A9694"/>
                    </a:solidFill>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94374">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5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5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5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01115">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a:txBody>
                    <a:bodyPr/>
                    <a:lstStyle/>
                    <a:p>
                      <a:pPr algn="l" fontAlgn="b"/>
                      <a:endParaRPr lang="en-US" sz="500" b="0" i="0" u="none" strike="noStrike">
                        <a:solidFill>
                          <a:srgbClr val="000000"/>
                        </a:solidFill>
                        <a:effectLst/>
                        <a:latin typeface="Calibri"/>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l" fontAlgn="ctr"/>
                      <a:endParaRPr lang="en-US" sz="5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5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ctr"/>
                      <a:endParaRPr lang="en-US" sz="500" b="0" i="0" u="none" strike="noStrike">
                        <a:solidFill>
                          <a:srgbClr val="000000"/>
                        </a:solidFill>
                        <a:effectLst/>
                        <a:latin typeface="Calibri"/>
                      </a:endParaRPr>
                    </a:p>
                  </a:txBody>
                  <a:tcPr marL="0" marR="0" marT="0" marB="0" anchor="ctr">
                    <a:lnL>
                      <a:noFill/>
                    </a:lnL>
                    <a:lnR>
                      <a:noFill/>
                    </a:lnR>
                    <a:lnT>
                      <a:noFill/>
                    </a:lnT>
                    <a:lnB>
                      <a:noFill/>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w="1270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ctr"/>
                      <a:r>
                        <a:rPr lang="en-US" sz="500" b="0" i="0" u="none" strike="noStrike">
                          <a:solidFill>
                            <a:srgbClr val="000000"/>
                          </a:solidFill>
                          <a:effectLst/>
                          <a:latin typeface="Calibri"/>
                        </a:rPr>
                        <a:t>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r>
              <a:tr h="101115">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a:noFill/>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c>
                  <a:txBody>
                    <a:bodyPr/>
                    <a:lstStyle/>
                    <a:p>
                      <a:pPr algn="l" fontAlgn="b"/>
                      <a:r>
                        <a:rPr lang="en-US" sz="500" b="0" i="0" u="none" strike="noStrike">
                          <a:solidFill>
                            <a:srgbClr val="000000"/>
                          </a:solidFill>
                          <a:effectLst/>
                          <a:latin typeface="Calibri"/>
                        </a:rPr>
                        <a:t> </a:t>
                      </a:r>
                    </a:p>
                  </a:txBody>
                  <a:tcPr marL="0" marR="0" marT="0" marB="0" anchor="b">
                    <a:lnL>
                      <a:noFill/>
                    </a:lnL>
                    <a:lnR>
                      <a:noFill/>
                    </a:lnR>
                    <a:lnT w="12700" cap="flat" cmpd="sng" algn="ctr">
                      <a:solidFill>
                        <a:srgbClr val="000000"/>
                      </a:solidFill>
                      <a:prstDash val="solid"/>
                      <a:round/>
                      <a:headEnd type="none" w="med" len="med"/>
                      <a:tailEnd type="none" w="med" len="med"/>
                    </a:lnT>
                    <a:lnB w="19050" cap="flat" cmpd="sng" algn="ctr">
                      <a:solidFill>
                        <a:srgbClr val="000000"/>
                      </a:solidFill>
                      <a:prstDash val="solid"/>
                      <a:round/>
                      <a:headEnd type="none" w="med" len="med"/>
                      <a:tailEnd type="none" w="med" len="med"/>
                    </a:lnB>
                  </a:tcPr>
                </a:tc>
              </a:tr>
              <a:tr h="107856">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endParaRPr lang="en-US" sz="500" b="0" i="0" u="none" strike="noStrike">
                        <a:solidFill>
                          <a:srgbClr val="000000"/>
                        </a:solidFill>
                        <a:effectLst/>
                        <a:latin typeface="Calibri"/>
                      </a:endParaRPr>
                    </a:p>
                  </a:txBody>
                  <a:tcPr marL="0" marR="0" marT="0" marB="0" anchor="b">
                    <a:lnL>
                      <a:noFill/>
                    </a:lnL>
                    <a:lnR>
                      <a:noFill/>
                    </a:lnR>
                    <a:lnT w="190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99736">
                <a:tc gridSpan="13">
                  <a:txBody>
                    <a:bodyPr/>
                    <a:lstStyle/>
                    <a:p>
                      <a:pPr algn="ctr" fontAlgn="ctr"/>
                      <a:r>
                        <a:rPr lang="en-US" sz="1200" b="1" i="0" u="none" strike="noStrike">
                          <a:solidFill>
                            <a:srgbClr val="000000"/>
                          </a:solidFill>
                          <a:effectLst/>
                          <a:latin typeface="Calibri"/>
                        </a:rPr>
                        <a:t>NOTES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538DD5"/>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981">
                <a:tc gridSpan="1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981">
                <a:tc gridSpan="1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981">
                <a:tc gridSpan="1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981">
                <a:tc gridSpan="1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981">
                <a:tc gridSpan="13">
                  <a:txBody>
                    <a:bodyPr/>
                    <a:lstStyle/>
                    <a:p>
                      <a:pPr algn="ctr" fontAlgn="b"/>
                      <a:r>
                        <a:rPr lang="en-US" sz="500" b="0" i="0" u="none" strike="noStrike">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88981">
                <a:tc gridSpan="13">
                  <a:txBody>
                    <a:bodyPr/>
                    <a:lstStyle/>
                    <a:p>
                      <a:pPr algn="ctr" fontAlgn="b"/>
                      <a:r>
                        <a:rPr lang="en-US" sz="500" b="0" i="0" u="none" strike="noStrike" dirty="0">
                          <a:solidFill>
                            <a:srgbClr val="000000"/>
                          </a:solidFill>
                          <a:effectLst/>
                          <a:latin typeface="Calibri"/>
                        </a:rPr>
                        <a:t> </a:t>
                      </a:r>
                    </a:p>
                  </a:txBody>
                  <a:tcPr marL="0" marR="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Tree>
    <p:extLst>
      <p:ext uri="{BB962C8B-B14F-4D97-AF65-F5344CB8AC3E}">
        <p14:creationId xmlns:p14="http://schemas.microsoft.com/office/powerpoint/2010/main" val="225725964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Turtle Diagram Example</a:t>
            </a:r>
            <a:endParaRPr lang="en-US" dirty="0"/>
          </a:p>
        </p:txBody>
      </p:sp>
      <p:pic>
        <p:nvPicPr>
          <p:cNvPr id="6" name="Picture 5"/>
          <p:cNvPicPr>
            <a:picLocks noChangeAspect="1"/>
          </p:cNvPicPr>
          <p:nvPr/>
        </p:nvPicPr>
        <p:blipFill>
          <a:blip r:embed="rId3"/>
          <a:stretch>
            <a:fillRect/>
          </a:stretch>
        </p:blipFill>
        <p:spPr>
          <a:xfrm>
            <a:off x="838200" y="1143000"/>
            <a:ext cx="7467600" cy="5336558"/>
          </a:xfrm>
          <a:prstGeom prst="rect">
            <a:avLst/>
          </a:prstGeom>
        </p:spPr>
      </p:pic>
    </p:spTree>
    <p:extLst>
      <p:ext uri="{BB962C8B-B14F-4D97-AF65-F5344CB8AC3E}">
        <p14:creationId xmlns:p14="http://schemas.microsoft.com/office/powerpoint/2010/main" val="239155354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Another Blank Turtle Diagram Form</a:t>
            </a:r>
            <a:endParaRPr lang="en-US" dirty="0"/>
          </a:p>
        </p:txBody>
      </p:sp>
      <p:pic>
        <p:nvPicPr>
          <p:cNvPr id="4" name="Picture 3"/>
          <p:cNvPicPr>
            <a:picLocks noChangeAspect="1"/>
          </p:cNvPicPr>
          <p:nvPr/>
        </p:nvPicPr>
        <p:blipFill>
          <a:blip r:embed="rId3"/>
          <a:stretch>
            <a:fillRect/>
          </a:stretch>
        </p:blipFill>
        <p:spPr>
          <a:xfrm>
            <a:off x="1204851" y="1295400"/>
            <a:ext cx="6796149" cy="5192030"/>
          </a:xfrm>
          <a:prstGeom prst="rect">
            <a:avLst/>
          </a:prstGeom>
        </p:spPr>
      </p:pic>
    </p:spTree>
    <p:extLst>
      <p:ext uri="{BB962C8B-B14F-4D97-AF65-F5344CB8AC3E}">
        <p14:creationId xmlns:p14="http://schemas.microsoft.com/office/powerpoint/2010/main" val="280394206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System Flow Chart</a:t>
            </a:r>
            <a:endParaRPr lang="en-US" dirty="0"/>
          </a:p>
        </p:txBody>
      </p:sp>
      <p:pic>
        <p:nvPicPr>
          <p:cNvPr id="4" name="Picture 3"/>
          <p:cNvPicPr>
            <a:picLocks noChangeAspect="1"/>
          </p:cNvPicPr>
          <p:nvPr/>
        </p:nvPicPr>
        <p:blipFill>
          <a:blip r:embed="rId3"/>
          <a:stretch>
            <a:fillRect/>
          </a:stretch>
        </p:blipFill>
        <p:spPr>
          <a:xfrm>
            <a:off x="2362200" y="1143000"/>
            <a:ext cx="4419600" cy="5109058"/>
          </a:xfrm>
          <a:prstGeom prst="rect">
            <a:avLst/>
          </a:prstGeom>
        </p:spPr>
      </p:pic>
    </p:spTree>
    <p:extLst>
      <p:ext uri="{BB962C8B-B14F-4D97-AF65-F5344CB8AC3E}">
        <p14:creationId xmlns:p14="http://schemas.microsoft.com/office/powerpoint/2010/main" val="4197307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5746" name="Picture 50" descr="formato"/>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914400"/>
            <a:ext cx="7772400" cy="5256213"/>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
        <p:nvSpPr>
          <p:cNvPr id="285698" name="Rectangle 2"/>
          <p:cNvSpPr>
            <a:spLocks noGrp="1" noChangeArrowheads="1"/>
          </p:cNvSpPr>
          <p:nvPr>
            <p:ph type="title"/>
          </p:nvPr>
        </p:nvSpPr>
        <p:spPr>
          <a:noFill/>
          <a:ln/>
        </p:spPr>
        <p:txBody>
          <a:bodyPr/>
          <a:lstStyle/>
          <a:p>
            <a:r>
              <a:rPr lang="en-US" sz="2400" dirty="0" smtClean="0"/>
              <a:t>Using a </a:t>
            </a:r>
            <a:r>
              <a:rPr lang="ja-JP" altLang="en-US" sz="2400" dirty="0">
                <a:latin typeface="Arial"/>
              </a:rPr>
              <a:t>“</a:t>
            </a:r>
            <a:r>
              <a:rPr lang="en-US" sz="2400" dirty="0"/>
              <a:t>Football</a:t>
            </a:r>
            <a:r>
              <a:rPr lang="ja-JP" altLang="en-US" sz="2400" dirty="0">
                <a:latin typeface="Arial"/>
              </a:rPr>
              <a:t>”</a:t>
            </a:r>
            <a:r>
              <a:rPr lang="en-US" sz="2400" dirty="0"/>
              <a:t> diagram to map and Audit processes</a:t>
            </a:r>
          </a:p>
        </p:txBody>
      </p:sp>
    </p:spTree>
  </p:cSld>
  <p:clrMapOvr>
    <a:masterClrMapping/>
  </p:clrMapOvr>
  <p:transition xmlns:p14="http://schemas.microsoft.com/office/powerpoint/2010/main" advTm="8000"/>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Process Audit Worksheet</a:t>
            </a:r>
            <a:endParaRPr lang="en-US" dirty="0"/>
          </a:p>
        </p:txBody>
      </p:sp>
      <p:sp>
        <p:nvSpPr>
          <p:cNvPr id="4" name="AutoShape 2"/>
          <p:cNvSpPr>
            <a:spLocks noChangeArrowheads="1"/>
          </p:cNvSpPr>
          <p:nvPr/>
        </p:nvSpPr>
        <p:spPr bwMode="auto">
          <a:xfrm>
            <a:off x="609600" y="990600"/>
            <a:ext cx="1295400" cy="5334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dirty="0"/>
              <a:t>Plans / </a:t>
            </a:r>
            <a:r>
              <a:rPr lang="en-US" sz="1000" dirty="0"/>
              <a:t>Objectives</a:t>
            </a:r>
          </a:p>
          <a:p>
            <a:pPr algn="ctr"/>
            <a:r>
              <a:rPr lang="en-US" dirty="0"/>
              <a:t> / Targets</a:t>
            </a:r>
          </a:p>
        </p:txBody>
      </p:sp>
      <p:sp>
        <p:nvSpPr>
          <p:cNvPr id="5" name="AutoShape 3"/>
          <p:cNvSpPr>
            <a:spLocks noChangeArrowheads="1"/>
          </p:cNvSpPr>
          <p:nvPr/>
        </p:nvSpPr>
        <p:spPr bwMode="auto">
          <a:xfrm>
            <a:off x="609600" y="2895600"/>
            <a:ext cx="1295400" cy="762000"/>
          </a:xfrm>
          <a:prstGeom prst="flowChartProcess">
            <a:avLst/>
          </a:prstGeom>
          <a:noFill/>
          <a:ln w="9525">
            <a:solidFill>
              <a:srgbClr val="FF06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Inputs,</a:t>
            </a:r>
          </a:p>
          <a:p>
            <a:pPr algn="ctr"/>
            <a:r>
              <a:rPr lang="en-US" sz="1000"/>
              <a:t> including</a:t>
            </a:r>
          </a:p>
          <a:p>
            <a:pPr algn="ctr"/>
            <a:r>
              <a:rPr lang="en-US" sz="1000"/>
              <a:t>Customer</a:t>
            </a:r>
          </a:p>
          <a:p>
            <a:pPr algn="ctr"/>
            <a:r>
              <a:rPr lang="en-US" sz="1000"/>
              <a:t>Requirements</a:t>
            </a:r>
          </a:p>
        </p:txBody>
      </p:sp>
      <p:sp>
        <p:nvSpPr>
          <p:cNvPr id="6" name="Oval 4"/>
          <p:cNvSpPr>
            <a:spLocks noChangeArrowheads="1"/>
          </p:cNvSpPr>
          <p:nvPr/>
        </p:nvSpPr>
        <p:spPr bwMode="auto">
          <a:xfrm>
            <a:off x="2590800" y="2514600"/>
            <a:ext cx="4267200" cy="1524000"/>
          </a:xfrm>
          <a:prstGeom prst="ellipse">
            <a:avLst/>
          </a:prstGeom>
          <a:noFill/>
          <a:ln w="9525">
            <a:solidFill>
              <a:srgbClr val="FF0606"/>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 name="Text Box 5"/>
          <p:cNvSpPr txBox="1">
            <a:spLocks noChangeArrowheads="1"/>
          </p:cNvSpPr>
          <p:nvPr/>
        </p:nvSpPr>
        <p:spPr bwMode="auto">
          <a:xfrm>
            <a:off x="3962400" y="2667000"/>
            <a:ext cx="13493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a:t>Process Steps</a:t>
            </a:r>
          </a:p>
        </p:txBody>
      </p:sp>
      <p:sp>
        <p:nvSpPr>
          <p:cNvPr id="8" name="Line 6"/>
          <p:cNvSpPr>
            <a:spLocks noChangeShapeType="1"/>
          </p:cNvSpPr>
          <p:nvPr/>
        </p:nvSpPr>
        <p:spPr bwMode="auto">
          <a:xfrm>
            <a:off x="3048000" y="3276600"/>
            <a:ext cx="3429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9" name="Line 7"/>
          <p:cNvSpPr>
            <a:spLocks noChangeShapeType="1"/>
          </p:cNvSpPr>
          <p:nvPr/>
        </p:nvSpPr>
        <p:spPr bwMode="auto">
          <a:xfrm>
            <a:off x="3448050" y="3171825"/>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0" name="Line 8"/>
          <p:cNvSpPr>
            <a:spLocks noChangeShapeType="1"/>
          </p:cNvSpPr>
          <p:nvPr/>
        </p:nvSpPr>
        <p:spPr bwMode="auto">
          <a:xfrm>
            <a:off x="3962400" y="3171825"/>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 name="Line 9"/>
          <p:cNvSpPr>
            <a:spLocks noChangeShapeType="1"/>
          </p:cNvSpPr>
          <p:nvPr/>
        </p:nvSpPr>
        <p:spPr bwMode="auto">
          <a:xfrm>
            <a:off x="4724400" y="3124200"/>
            <a:ext cx="0" cy="304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2" name="Line 10"/>
          <p:cNvSpPr>
            <a:spLocks noChangeShapeType="1"/>
          </p:cNvSpPr>
          <p:nvPr/>
        </p:nvSpPr>
        <p:spPr bwMode="auto">
          <a:xfrm>
            <a:off x="5562600" y="3152775"/>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3" name="Line 11"/>
          <p:cNvSpPr>
            <a:spLocks noChangeShapeType="1"/>
          </p:cNvSpPr>
          <p:nvPr/>
        </p:nvSpPr>
        <p:spPr bwMode="auto">
          <a:xfrm>
            <a:off x="6172200" y="3152775"/>
            <a:ext cx="0" cy="2286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4" name="AutoShape 13"/>
          <p:cNvSpPr>
            <a:spLocks noChangeArrowheads="1"/>
          </p:cNvSpPr>
          <p:nvPr/>
        </p:nvSpPr>
        <p:spPr bwMode="auto">
          <a:xfrm>
            <a:off x="3276600" y="1028700"/>
            <a:ext cx="1295400" cy="3810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Product ID, </a:t>
            </a:r>
          </a:p>
          <a:p>
            <a:pPr algn="ctr"/>
            <a:r>
              <a:rPr lang="en-US" sz="1000"/>
              <a:t>Traceability, Etc.</a:t>
            </a:r>
          </a:p>
        </p:txBody>
      </p:sp>
      <p:sp>
        <p:nvSpPr>
          <p:cNvPr id="15" name="Text Box 14"/>
          <p:cNvSpPr txBox="1">
            <a:spLocks noChangeArrowheads="1"/>
          </p:cNvSpPr>
          <p:nvPr/>
        </p:nvSpPr>
        <p:spPr bwMode="auto">
          <a:xfrm>
            <a:off x="152400" y="228600"/>
            <a:ext cx="2089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a:t>Process Audit Work Sheet</a:t>
            </a:r>
          </a:p>
        </p:txBody>
      </p:sp>
      <p:sp>
        <p:nvSpPr>
          <p:cNvPr id="16" name="AutoShape 15"/>
          <p:cNvSpPr>
            <a:spLocks noChangeArrowheads="1"/>
          </p:cNvSpPr>
          <p:nvPr/>
        </p:nvSpPr>
        <p:spPr bwMode="auto">
          <a:xfrm>
            <a:off x="4114800" y="4343400"/>
            <a:ext cx="1295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Process Controls /</a:t>
            </a:r>
          </a:p>
          <a:p>
            <a:pPr algn="ctr"/>
            <a:r>
              <a:rPr lang="en-US" sz="1000"/>
              <a:t>Inspections / Tests</a:t>
            </a:r>
          </a:p>
        </p:txBody>
      </p:sp>
      <p:sp>
        <p:nvSpPr>
          <p:cNvPr id="17" name="AutoShape 16"/>
          <p:cNvSpPr>
            <a:spLocks noChangeArrowheads="1"/>
          </p:cNvSpPr>
          <p:nvPr/>
        </p:nvSpPr>
        <p:spPr bwMode="auto">
          <a:xfrm>
            <a:off x="533400" y="5410200"/>
            <a:ext cx="16002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dirty="0" smtClean="0"/>
              <a:t>Responsibility, Authority</a:t>
            </a:r>
            <a:r>
              <a:rPr lang="en-US" sz="1000" dirty="0"/>
              <a:t>,</a:t>
            </a:r>
          </a:p>
          <a:p>
            <a:pPr algn="ctr"/>
            <a:r>
              <a:rPr lang="en-US" sz="1000" dirty="0"/>
              <a:t>Competencies, Training</a:t>
            </a:r>
          </a:p>
        </p:txBody>
      </p:sp>
      <p:sp>
        <p:nvSpPr>
          <p:cNvPr id="18" name="AutoShape 17"/>
          <p:cNvSpPr>
            <a:spLocks noChangeArrowheads="1"/>
          </p:cNvSpPr>
          <p:nvPr/>
        </p:nvSpPr>
        <p:spPr bwMode="auto">
          <a:xfrm>
            <a:off x="2590800" y="5410200"/>
            <a:ext cx="1295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Document Control</a:t>
            </a:r>
          </a:p>
        </p:txBody>
      </p:sp>
      <p:sp>
        <p:nvSpPr>
          <p:cNvPr id="19" name="AutoShape 18"/>
          <p:cNvSpPr>
            <a:spLocks noChangeArrowheads="1"/>
          </p:cNvSpPr>
          <p:nvPr/>
        </p:nvSpPr>
        <p:spPr bwMode="auto">
          <a:xfrm>
            <a:off x="5562600" y="5410200"/>
            <a:ext cx="1295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Calibration</a:t>
            </a:r>
          </a:p>
        </p:txBody>
      </p:sp>
      <p:cxnSp>
        <p:nvCxnSpPr>
          <p:cNvPr id="20" name="AutoShape 19"/>
          <p:cNvCxnSpPr>
            <a:cxnSpLocks noChangeShapeType="1"/>
            <a:stCxn id="5" idx="3"/>
            <a:endCxn id="6" idx="2"/>
          </p:cNvCxnSpPr>
          <p:nvPr/>
        </p:nvCxnSpPr>
        <p:spPr bwMode="auto">
          <a:xfrm>
            <a:off x="1905000" y="3276600"/>
            <a:ext cx="685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1" name="AutoShape 20"/>
          <p:cNvSpPr>
            <a:spLocks noChangeArrowheads="1"/>
          </p:cNvSpPr>
          <p:nvPr/>
        </p:nvSpPr>
        <p:spPr bwMode="auto">
          <a:xfrm>
            <a:off x="7543800" y="5410200"/>
            <a:ext cx="1295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Nonconformance</a:t>
            </a:r>
          </a:p>
          <a:p>
            <a:pPr algn="ctr"/>
            <a:r>
              <a:rPr lang="en-US" sz="1000"/>
              <a:t>Control</a:t>
            </a:r>
          </a:p>
        </p:txBody>
      </p:sp>
      <p:sp>
        <p:nvSpPr>
          <p:cNvPr id="22" name="AutoShape 21"/>
          <p:cNvSpPr>
            <a:spLocks noChangeArrowheads="1"/>
          </p:cNvSpPr>
          <p:nvPr/>
        </p:nvSpPr>
        <p:spPr bwMode="auto">
          <a:xfrm>
            <a:off x="7696200" y="4381500"/>
            <a:ext cx="1066800" cy="3810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Records</a:t>
            </a:r>
          </a:p>
          <a:p>
            <a:pPr algn="ctr"/>
            <a:r>
              <a:rPr lang="en-US" sz="1000"/>
              <a:t>Control</a:t>
            </a:r>
          </a:p>
        </p:txBody>
      </p:sp>
      <p:sp>
        <p:nvSpPr>
          <p:cNvPr id="23" name="AutoShape 22"/>
          <p:cNvSpPr>
            <a:spLocks noChangeArrowheads="1"/>
          </p:cNvSpPr>
          <p:nvPr/>
        </p:nvSpPr>
        <p:spPr bwMode="auto">
          <a:xfrm>
            <a:off x="7543800" y="3048000"/>
            <a:ext cx="1295400" cy="457200"/>
          </a:xfrm>
          <a:prstGeom prst="flowChartProcess">
            <a:avLst/>
          </a:prstGeom>
          <a:noFill/>
          <a:ln w="9525">
            <a:solidFill>
              <a:srgbClr val="FF06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Outputs</a:t>
            </a:r>
          </a:p>
        </p:txBody>
      </p:sp>
      <p:cxnSp>
        <p:nvCxnSpPr>
          <p:cNvPr id="24" name="AutoShape 23"/>
          <p:cNvCxnSpPr>
            <a:cxnSpLocks noChangeShapeType="1"/>
            <a:stCxn id="6" idx="6"/>
            <a:endCxn id="23" idx="1"/>
          </p:cNvCxnSpPr>
          <p:nvPr/>
        </p:nvCxnSpPr>
        <p:spPr bwMode="auto">
          <a:xfrm>
            <a:off x="6858000" y="3276600"/>
            <a:ext cx="685800" cy="0"/>
          </a:xfrm>
          <a:prstGeom prst="straightConnector1">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5" name="AutoShape 24"/>
          <p:cNvSpPr>
            <a:spLocks noChangeArrowheads="1"/>
          </p:cNvSpPr>
          <p:nvPr/>
        </p:nvSpPr>
        <p:spPr bwMode="auto">
          <a:xfrm>
            <a:off x="5334000" y="990600"/>
            <a:ext cx="1295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Results, Yield,</a:t>
            </a:r>
          </a:p>
          <a:p>
            <a:pPr algn="ctr"/>
            <a:r>
              <a:rPr lang="en-US" sz="1000"/>
              <a:t>Productivity</a:t>
            </a:r>
          </a:p>
        </p:txBody>
      </p:sp>
      <p:sp>
        <p:nvSpPr>
          <p:cNvPr id="26" name="AutoShape 25"/>
          <p:cNvSpPr>
            <a:spLocks noChangeArrowheads="1"/>
          </p:cNvSpPr>
          <p:nvPr/>
        </p:nvSpPr>
        <p:spPr bwMode="auto">
          <a:xfrm>
            <a:off x="7467600" y="990600"/>
            <a:ext cx="1295400" cy="457200"/>
          </a:xfrm>
          <a:prstGeom prst="flowChartProcess">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000"/>
              <a:t>CA, PA, CI</a:t>
            </a:r>
          </a:p>
        </p:txBody>
      </p:sp>
      <p:sp>
        <p:nvSpPr>
          <p:cNvPr id="27" name="Text Box 26"/>
          <p:cNvSpPr txBox="1">
            <a:spLocks noChangeArrowheads="1"/>
          </p:cNvSpPr>
          <p:nvPr/>
        </p:nvSpPr>
        <p:spPr bwMode="auto">
          <a:xfrm>
            <a:off x="2209800" y="4038600"/>
            <a:ext cx="10033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Audit Scope</a:t>
            </a:r>
          </a:p>
        </p:txBody>
      </p:sp>
      <p:sp>
        <p:nvSpPr>
          <p:cNvPr id="28" name="Line 27"/>
          <p:cNvSpPr>
            <a:spLocks noChangeShapeType="1"/>
          </p:cNvSpPr>
          <p:nvPr/>
        </p:nvSpPr>
        <p:spPr bwMode="auto">
          <a:xfrm flipV="1">
            <a:off x="2819400" y="3657600"/>
            <a:ext cx="457200" cy="381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9" name="Line 29"/>
          <p:cNvSpPr>
            <a:spLocks noChangeShapeType="1"/>
          </p:cNvSpPr>
          <p:nvPr/>
        </p:nvSpPr>
        <p:spPr bwMode="auto">
          <a:xfrm flipV="1">
            <a:off x="2133600" y="4800600"/>
            <a:ext cx="198120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0" name="Line 30"/>
          <p:cNvSpPr>
            <a:spLocks noChangeShapeType="1"/>
          </p:cNvSpPr>
          <p:nvPr/>
        </p:nvSpPr>
        <p:spPr bwMode="auto">
          <a:xfrm flipV="1">
            <a:off x="3886200" y="4800600"/>
            <a:ext cx="22860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1" name="Line 31"/>
          <p:cNvSpPr>
            <a:spLocks noChangeShapeType="1"/>
          </p:cNvSpPr>
          <p:nvPr/>
        </p:nvSpPr>
        <p:spPr bwMode="auto">
          <a:xfrm flipH="1" flipV="1">
            <a:off x="5410200" y="4800600"/>
            <a:ext cx="15240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2" name="Line 32"/>
          <p:cNvSpPr>
            <a:spLocks noChangeShapeType="1"/>
          </p:cNvSpPr>
          <p:nvPr/>
        </p:nvSpPr>
        <p:spPr bwMode="auto">
          <a:xfrm flipH="1" flipV="1">
            <a:off x="5410200" y="4800600"/>
            <a:ext cx="2133600" cy="609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3" name="Line 33"/>
          <p:cNvSpPr>
            <a:spLocks noChangeShapeType="1"/>
          </p:cNvSpPr>
          <p:nvPr/>
        </p:nvSpPr>
        <p:spPr bwMode="auto">
          <a:xfrm flipH="1" flipV="1">
            <a:off x="8686800" y="3505200"/>
            <a:ext cx="0" cy="884238"/>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4" name="Line 34"/>
          <p:cNvSpPr>
            <a:spLocks noChangeShapeType="1"/>
          </p:cNvSpPr>
          <p:nvPr/>
        </p:nvSpPr>
        <p:spPr bwMode="auto">
          <a:xfrm flipH="1" flipV="1">
            <a:off x="5410200" y="4572000"/>
            <a:ext cx="2286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5" name="Line 35"/>
          <p:cNvSpPr>
            <a:spLocks noChangeShapeType="1"/>
          </p:cNvSpPr>
          <p:nvPr/>
        </p:nvSpPr>
        <p:spPr bwMode="auto">
          <a:xfrm flipV="1">
            <a:off x="685800" y="1524000"/>
            <a:ext cx="0" cy="13716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6" name="Line 36"/>
          <p:cNvSpPr>
            <a:spLocks noChangeShapeType="1"/>
          </p:cNvSpPr>
          <p:nvPr/>
        </p:nvSpPr>
        <p:spPr bwMode="auto">
          <a:xfrm flipH="1" flipV="1">
            <a:off x="1905000" y="1219200"/>
            <a:ext cx="13716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7" name="Line 37"/>
          <p:cNvSpPr>
            <a:spLocks noChangeShapeType="1"/>
          </p:cNvSpPr>
          <p:nvPr/>
        </p:nvSpPr>
        <p:spPr bwMode="auto">
          <a:xfrm flipH="1" flipV="1">
            <a:off x="4572000" y="1219200"/>
            <a:ext cx="7620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8" name="Line 38"/>
          <p:cNvSpPr>
            <a:spLocks noChangeShapeType="1"/>
          </p:cNvSpPr>
          <p:nvPr/>
        </p:nvSpPr>
        <p:spPr bwMode="auto">
          <a:xfrm flipH="1" flipV="1">
            <a:off x="6629400" y="1219200"/>
            <a:ext cx="838200" cy="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39" name="Line 39"/>
          <p:cNvSpPr>
            <a:spLocks noChangeShapeType="1"/>
          </p:cNvSpPr>
          <p:nvPr/>
        </p:nvSpPr>
        <p:spPr bwMode="auto">
          <a:xfrm flipH="1" flipV="1">
            <a:off x="6629400" y="1447800"/>
            <a:ext cx="914400" cy="1600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 name="Line 40"/>
          <p:cNvSpPr>
            <a:spLocks noChangeShapeType="1"/>
          </p:cNvSpPr>
          <p:nvPr/>
        </p:nvSpPr>
        <p:spPr bwMode="auto">
          <a:xfrm flipH="1" flipV="1">
            <a:off x="8686800" y="1447800"/>
            <a:ext cx="0" cy="1600200"/>
          </a:xfrm>
          <a:prstGeom prst="line">
            <a:avLst/>
          </a:prstGeom>
          <a:noFill/>
          <a:ln w="9525"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 name="Text Box 42"/>
          <p:cNvSpPr txBox="1">
            <a:spLocks noChangeArrowheads="1"/>
          </p:cNvSpPr>
          <p:nvPr/>
        </p:nvSpPr>
        <p:spPr bwMode="auto">
          <a:xfrm>
            <a:off x="609600" y="1600200"/>
            <a:ext cx="1281113" cy="8382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2" name="Text Box 43"/>
          <p:cNvSpPr txBox="1">
            <a:spLocks noChangeArrowheads="1"/>
          </p:cNvSpPr>
          <p:nvPr/>
        </p:nvSpPr>
        <p:spPr bwMode="auto">
          <a:xfrm>
            <a:off x="609600" y="3810000"/>
            <a:ext cx="1311275" cy="12954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3" name="Text Box 44"/>
          <p:cNvSpPr txBox="1">
            <a:spLocks noChangeArrowheads="1"/>
          </p:cNvSpPr>
          <p:nvPr/>
        </p:nvSpPr>
        <p:spPr bwMode="auto">
          <a:xfrm>
            <a:off x="533400" y="5943601"/>
            <a:ext cx="1600200" cy="5334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4" name="Text Box 45"/>
          <p:cNvSpPr txBox="1">
            <a:spLocks noChangeArrowheads="1"/>
          </p:cNvSpPr>
          <p:nvPr/>
        </p:nvSpPr>
        <p:spPr bwMode="auto">
          <a:xfrm>
            <a:off x="2590800" y="5943601"/>
            <a:ext cx="1219200" cy="5334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5" name="Text Box 46"/>
          <p:cNvSpPr txBox="1">
            <a:spLocks noChangeArrowheads="1"/>
          </p:cNvSpPr>
          <p:nvPr/>
        </p:nvSpPr>
        <p:spPr bwMode="auto">
          <a:xfrm>
            <a:off x="4114800" y="4953000"/>
            <a:ext cx="1295400" cy="12192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6" name="Text Box 47"/>
          <p:cNvSpPr txBox="1">
            <a:spLocks noChangeArrowheads="1"/>
          </p:cNvSpPr>
          <p:nvPr/>
        </p:nvSpPr>
        <p:spPr bwMode="auto">
          <a:xfrm>
            <a:off x="5562600" y="5943601"/>
            <a:ext cx="1295400" cy="5334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7" name="Text Box 48"/>
          <p:cNvSpPr txBox="1">
            <a:spLocks noChangeArrowheads="1"/>
          </p:cNvSpPr>
          <p:nvPr/>
        </p:nvSpPr>
        <p:spPr bwMode="auto">
          <a:xfrm>
            <a:off x="7543800" y="5943601"/>
            <a:ext cx="1219200" cy="5334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8" name="Text Box 49"/>
          <p:cNvSpPr txBox="1">
            <a:spLocks noChangeArrowheads="1"/>
          </p:cNvSpPr>
          <p:nvPr/>
        </p:nvSpPr>
        <p:spPr bwMode="auto">
          <a:xfrm>
            <a:off x="7696200" y="4800600"/>
            <a:ext cx="1066800" cy="4572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49" name="Text Box 50"/>
          <p:cNvSpPr txBox="1">
            <a:spLocks noChangeArrowheads="1"/>
          </p:cNvSpPr>
          <p:nvPr/>
        </p:nvSpPr>
        <p:spPr bwMode="auto">
          <a:xfrm>
            <a:off x="7543800" y="3581400"/>
            <a:ext cx="1300163" cy="652463"/>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0" name="Text Box 51"/>
          <p:cNvSpPr txBox="1">
            <a:spLocks noChangeArrowheads="1"/>
          </p:cNvSpPr>
          <p:nvPr/>
        </p:nvSpPr>
        <p:spPr bwMode="auto">
          <a:xfrm>
            <a:off x="3276600" y="1481138"/>
            <a:ext cx="1290638" cy="652462"/>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1" name="Text Box 52"/>
          <p:cNvSpPr txBox="1">
            <a:spLocks noChangeArrowheads="1"/>
          </p:cNvSpPr>
          <p:nvPr/>
        </p:nvSpPr>
        <p:spPr bwMode="auto">
          <a:xfrm>
            <a:off x="5334000" y="1524000"/>
            <a:ext cx="1281113" cy="652463"/>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2" name="Text Box 53"/>
          <p:cNvSpPr txBox="1">
            <a:spLocks noChangeArrowheads="1"/>
          </p:cNvSpPr>
          <p:nvPr/>
        </p:nvSpPr>
        <p:spPr bwMode="auto">
          <a:xfrm>
            <a:off x="7467600" y="1524000"/>
            <a:ext cx="1281113" cy="914400"/>
          </a:xfrm>
          <a:prstGeom prst="rect">
            <a:avLst/>
          </a:prstGeom>
          <a:noFill/>
          <a:ln w="9525">
            <a:solidFill>
              <a:srgbClr val="00008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53" name="Text Box 54"/>
          <p:cNvSpPr txBox="1">
            <a:spLocks noChangeArrowheads="1"/>
          </p:cNvSpPr>
          <p:nvPr/>
        </p:nvSpPr>
        <p:spPr bwMode="auto">
          <a:xfrm>
            <a:off x="2743200" y="228600"/>
            <a:ext cx="327665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a:t>Process: </a:t>
            </a:r>
            <a:r>
              <a:rPr lang="en-US" b="1" dirty="0" smtClean="0"/>
              <a:t>___________________</a:t>
            </a:r>
            <a:endParaRPr lang="en-US" b="1" dirty="0"/>
          </a:p>
        </p:txBody>
      </p:sp>
      <p:sp>
        <p:nvSpPr>
          <p:cNvPr id="54" name="Text Box 55"/>
          <p:cNvSpPr txBox="1">
            <a:spLocks noChangeArrowheads="1"/>
          </p:cNvSpPr>
          <p:nvPr/>
        </p:nvSpPr>
        <p:spPr bwMode="auto">
          <a:xfrm>
            <a:off x="6248400" y="228600"/>
            <a:ext cx="2637561"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b="1" dirty="0"/>
              <a:t>Date:  </a:t>
            </a:r>
            <a:r>
              <a:rPr lang="en-US" b="1" dirty="0" smtClean="0"/>
              <a:t>________________</a:t>
            </a:r>
            <a:endParaRPr lang="en-US" b="1" dirty="0"/>
          </a:p>
        </p:txBody>
      </p:sp>
    </p:spTree>
    <p:extLst>
      <p:ext uri="{BB962C8B-B14F-4D97-AF65-F5344CB8AC3E}">
        <p14:creationId xmlns:p14="http://schemas.microsoft.com/office/powerpoint/2010/main" val="219506185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Plexus Octopus Chart</a:t>
            </a:r>
            <a:endParaRPr lang="en-US" dirty="0"/>
          </a:p>
        </p:txBody>
      </p:sp>
      <p:pic>
        <p:nvPicPr>
          <p:cNvPr id="4" name="Picture 3"/>
          <p:cNvPicPr>
            <a:picLocks noChangeAspect="1"/>
          </p:cNvPicPr>
          <p:nvPr/>
        </p:nvPicPr>
        <p:blipFill>
          <a:blip r:embed="rId3"/>
          <a:stretch>
            <a:fillRect/>
          </a:stretch>
        </p:blipFill>
        <p:spPr>
          <a:xfrm>
            <a:off x="1016000" y="1257300"/>
            <a:ext cx="7099300" cy="4330700"/>
          </a:xfrm>
          <a:prstGeom prst="rect">
            <a:avLst/>
          </a:prstGeom>
        </p:spPr>
      </p:pic>
    </p:spTree>
    <p:extLst>
      <p:ext uri="{BB962C8B-B14F-4D97-AF65-F5344CB8AC3E}">
        <p14:creationId xmlns:p14="http://schemas.microsoft.com/office/powerpoint/2010/main" val="38069310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9794" name="Rectangle 2"/>
          <p:cNvSpPr>
            <a:spLocks noGrp="1" noChangeArrowheads="1"/>
          </p:cNvSpPr>
          <p:nvPr>
            <p:ph type="title"/>
          </p:nvPr>
        </p:nvSpPr>
        <p:spPr>
          <a:xfrm>
            <a:off x="304800" y="228600"/>
            <a:ext cx="8534400" cy="838200"/>
          </a:xfrm>
          <a:noFill/>
          <a:ln/>
        </p:spPr>
        <p:txBody>
          <a:bodyPr/>
          <a:lstStyle/>
          <a:p>
            <a:r>
              <a:rPr lang="en-US" sz="2400" dirty="0"/>
              <a:t>Example of </a:t>
            </a:r>
            <a:r>
              <a:rPr lang="en-US" sz="2400" dirty="0" smtClean="0"/>
              <a:t>Process </a:t>
            </a:r>
            <a:r>
              <a:rPr lang="en-US" sz="2400" dirty="0"/>
              <a:t>Mapping with </a:t>
            </a:r>
            <a:r>
              <a:rPr lang="en-US" sz="2400" dirty="0" smtClean="0"/>
              <a:t>a Process Flow Chart</a:t>
            </a:r>
            <a:endParaRPr lang="en-US" sz="2400" dirty="0"/>
          </a:p>
        </p:txBody>
      </p:sp>
      <p:sp>
        <p:nvSpPr>
          <p:cNvPr id="289795" name="Rectangle 3"/>
          <p:cNvSpPr>
            <a:spLocks noGrp="1" noChangeArrowheads="1"/>
          </p:cNvSpPr>
          <p:nvPr>
            <p:ph type="body" sz="half" idx="1"/>
          </p:nvPr>
        </p:nvSpPr>
        <p:spPr>
          <a:xfrm>
            <a:off x="304800" y="1981200"/>
            <a:ext cx="3581400" cy="4191000"/>
          </a:xfrm>
          <a:noFill/>
          <a:ln/>
        </p:spPr>
        <p:txBody>
          <a:bodyPr/>
          <a:lstStyle/>
          <a:p>
            <a:pPr marL="63500" indent="0">
              <a:lnSpc>
                <a:spcPct val="80000"/>
              </a:lnSpc>
              <a:spcAft>
                <a:spcPct val="20000"/>
              </a:spcAft>
              <a:buClr>
                <a:srgbClr val="FC0128"/>
              </a:buClr>
              <a:buFontTx/>
              <a:buNone/>
            </a:pPr>
            <a:r>
              <a:rPr lang="en-US" sz="1800"/>
              <a:t>You may choose to examine 1 or more of the processes. This should be defined within the stated </a:t>
            </a:r>
            <a:r>
              <a:rPr lang="en-US" sz="1800">
                <a:solidFill>
                  <a:srgbClr val="AB011D"/>
                </a:solidFill>
              </a:rPr>
              <a:t>scope</a:t>
            </a:r>
            <a:r>
              <a:rPr lang="en-US" sz="1800"/>
              <a:t> of the audit.</a:t>
            </a:r>
          </a:p>
          <a:p>
            <a:pPr marL="63500" indent="0">
              <a:lnSpc>
                <a:spcPct val="80000"/>
              </a:lnSpc>
              <a:spcAft>
                <a:spcPct val="20000"/>
              </a:spcAft>
              <a:buClr>
                <a:srgbClr val="FC0128"/>
              </a:buClr>
              <a:buFontTx/>
              <a:buNone/>
            </a:pPr>
            <a:endParaRPr lang="en-US" sz="1800"/>
          </a:p>
          <a:p>
            <a:pPr marL="63500" indent="0">
              <a:lnSpc>
                <a:spcPct val="80000"/>
              </a:lnSpc>
              <a:spcAft>
                <a:spcPct val="20000"/>
              </a:spcAft>
              <a:buClr>
                <a:srgbClr val="FC0128"/>
              </a:buClr>
              <a:buFontTx/>
              <a:buNone/>
            </a:pPr>
            <a:r>
              <a:rPr lang="en-US" sz="1800"/>
              <a:t>Remember </a:t>
            </a:r>
            <a:r>
              <a:rPr lang="en-US" sz="1800">
                <a:solidFill>
                  <a:srgbClr val="AB011D"/>
                </a:solidFill>
              </a:rPr>
              <a:t>interacting processes</a:t>
            </a:r>
            <a:r>
              <a:rPr lang="en-US" sz="1800"/>
              <a:t>. The Inspection Instruction here is a possible example. </a:t>
            </a:r>
          </a:p>
          <a:p>
            <a:pPr marL="63500" indent="0">
              <a:lnSpc>
                <a:spcPct val="80000"/>
              </a:lnSpc>
              <a:spcAft>
                <a:spcPct val="20000"/>
              </a:spcAft>
              <a:buClr>
                <a:srgbClr val="FC0128"/>
              </a:buClr>
              <a:buFontTx/>
              <a:buNone/>
            </a:pPr>
            <a:endParaRPr lang="en-US" sz="1800"/>
          </a:p>
          <a:p>
            <a:pPr marL="63500" indent="0">
              <a:lnSpc>
                <a:spcPct val="80000"/>
              </a:lnSpc>
              <a:spcAft>
                <a:spcPct val="20000"/>
              </a:spcAft>
              <a:buClr>
                <a:srgbClr val="FC0128"/>
              </a:buClr>
              <a:buFontTx/>
              <a:buNone/>
            </a:pPr>
            <a:r>
              <a:rPr lang="en-US" sz="1800"/>
              <a:t>It is not </a:t>
            </a:r>
            <a:r>
              <a:rPr lang="en-US" sz="1800" i="1">
                <a:solidFill>
                  <a:srgbClr val="00279F"/>
                </a:solidFill>
              </a:rPr>
              <a:t>typically</a:t>
            </a:r>
            <a:r>
              <a:rPr lang="en-US" sz="1800"/>
              <a:t> part of the manufacturing process instructions. However, some MRP and other systems do include inspection instructions.</a:t>
            </a:r>
          </a:p>
        </p:txBody>
      </p:sp>
      <p:sp>
        <p:nvSpPr>
          <p:cNvPr id="289797" name="Rectangle 5"/>
          <p:cNvSpPr>
            <a:spLocks noChangeArrowheads="1"/>
          </p:cNvSpPr>
          <p:nvPr/>
        </p:nvSpPr>
        <p:spPr bwMode="auto">
          <a:xfrm>
            <a:off x="6254750" y="2292350"/>
            <a:ext cx="1054100" cy="4445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Kit</a:t>
            </a:r>
          </a:p>
        </p:txBody>
      </p:sp>
      <p:sp>
        <p:nvSpPr>
          <p:cNvPr id="289798" name="Rectangle 6"/>
          <p:cNvSpPr>
            <a:spLocks noChangeArrowheads="1"/>
          </p:cNvSpPr>
          <p:nvPr/>
        </p:nvSpPr>
        <p:spPr bwMode="auto">
          <a:xfrm>
            <a:off x="6254750" y="3892550"/>
            <a:ext cx="1054100" cy="44450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Assemble</a:t>
            </a:r>
          </a:p>
        </p:txBody>
      </p:sp>
      <p:sp>
        <p:nvSpPr>
          <p:cNvPr id="289799" name="Oval 7"/>
          <p:cNvSpPr>
            <a:spLocks noChangeArrowheads="1"/>
          </p:cNvSpPr>
          <p:nvPr/>
        </p:nvSpPr>
        <p:spPr bwMode="auto">
          <a:xfrm>
            <a:off x="7620000" y="15240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0" name="Oval 8"/>
          <p:cNvSpPr>
            <a:spLocks noChangeArrowheads="1"/>
          </p:cNvSpPr>
          <p:nvPr/>
        </p:nvSpPr>
        <p:spPr bwMode="auto">
          <a:xfrm>
            <a:off x="7620000" y="16764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1" name="Oval 9"/>
          <p:cNvSpPr>
            <a:spLocks noChangeArrowheads="1"/>
          </p:cNvSpPr>
          <p:nvPr/>
        </p:nvSpPr>
        <p:spPr bwMode="auto">
          <a:xfrm>
            <a:off x="7391400" y="15240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2" name="Oval 10"/>
          <p:cNvSpPr>
            <a:spLocks noChangeArrowheads="1"/>
          </p:cNvSpPr>
          <p:nvPr/>
        </p:nvSpPr>
        <p:spPr bwMode="auto">
          <a:xfrm>
            <a:off x="7391400" y="16764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7" name="Rectangle 15"/>
          <p:cNvSpPr>
            <a:spLocks noChangeArrowheads="1"/>
          </p:cNvSpPr>
          <p:nvPr/>
        </p:nvSpPr>
        <p:spPr bwMode="auto">
          <a:xfrm>
            <a:off x="7543800" y="3898900"/>
            <a:ext cx="4445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8" name="Oval 16"/>
          <p:cNvSpPr>
            <a:spLocks noChangeArrowheads="1"/>
          </p:cNvSpPr>
          <p:nvPr/>
        </p:nvSpPr>
        <p:spPr bwMode="auto">
          <a:xfrm>
            <a:off x="7467600" y="42799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09" name="Oval 17"/>
          <p:cNvSpPr>
            <a:spLocks noChangeArrowheads="1"/>
          </p:cNvSpPr>
          <p:nvPr/>
        </p:nvSpPr>
        <p:spPr bwMode="auto">
          <a:xfrm>
            <a:off x="7924800" y="38227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0" name="Oval 18"/>
          <p:cNvSpPr>
            <a:spLocks noChangeArrowheads="1"/>
          </p:cNvSpPr>
          <p:nvPr/>
        </p:nvSpPr>
        <p:spPr bwMode="auto">
          <a:xfrm>
            <a:off x="7467600" y="38227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1" name="Oval 19"/>
          <p:cNvSpPr>
            <a:spLocks noChangeArrowheads="1"/>
          </p:cNvSpPr>
          <p:nvPr/>
        </p:nvSpPr>
        <p:spPr bwMode="auto">
          <a:xfrm>
            <a:off x="7924800" y="42799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2" name="Rectangle 20"/>
          <p:cNvSpPr>
            <a:spLocks noChangeArrowheads="1"/>
          </p:cNvSpPr>
          <p:nvPr/>
        </p:nvSpPr>
        <p:spPr bwMode="auto">
          <a:xfrm>
            <a:off x="6565900" y="1460500"/>
            <a:ext cx="5207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3" name="Line 21"/>
          <p:cNvSpPr>
            <a:spLocks noChangeShapeType="1"/>
          </p:cNvSpPr>
          <p:nvPr/>
        </p:nvSpPr>
        <p:spPr bwMode="auto">
          <a:xfrm>
            <a:off x="7321550" y="2514600"/>
            <a:ext cx="5207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4" name="Line 22"/>
          <p:cNvSpPr>
            <a:spLocks noChangeShapeType="1"/>
          </p:cNvSpPr>
          <p:nvPr/>
        </p:nvSpPr>
        <p:spPr bwMode="auto">
          <a:xfrm>
            <a:off x="6553200" y="2749550"/>
            <a:ext cx="0" cy="1130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5" name="Rectangle 23"/>
          <p:cNvSpPr>
            <a:spLocks noChangeArrowheads="1"/>
          </p:cNvSpPr>
          <p:nvPr/>
        </p:nvSpPr>
        <p:spPr bwMode="auto">
          <a:xfrm>
            <a:off x="6172200" y="1447800"/>
            <a:ext cx="63500" cy="444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6" name="Rectangle 24"/>
          <p:cNvSpPr>
            <a:spLocks noChangeArrowheads="1"/>
          </p:cNvSpPr>
          <p:nvPr/>
        </p:nvSpPr>
        <p:spPr bwMode="auto">
          <a:xfrm>
            <a:off x="6870700" y="4578350"/>
            <a:ext cx="4445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7" name="Oval 25"/>
          <p:cNvSpPr>
            <a:spLocks noChangeArrowheads="1"/>
          </p:cNvSpPr>
          <p:nvPr/>
        </p:nvSpPr>
        <p:spPr bwMode="auto">
          <a:xfrm>
            <a:off x="6794500" y="49593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8" name="Oval 26"/>
          <p:cNvSpPr>
            <a:spLocks noChangeArrowheads="1"/>
          </p:cNvSpPr>
          <p:nvPr/>
        </p:nvSpPr>
        <p:spPr bwMode="auto">
          <a:xfrm>
            <a:off x="7251700" y="45021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19" name="Oval 27"/>
          <p:cNvSpPr>
            <a:spLocks noChangeArrowheads="1"/>
          </p:cNvSpPr>
          <p:nvPr/>
        </p:nvSpPr>
        <p:spPr bwMode="auto">
          <a:xfrm>
            <a:off x="6794500" y="45021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0" name="Oval 28"/>
          <p:cNvSpPr>
            <a:spLocks noChangeArrowheads="1"/>
          </p:cNvSpPr>
          <p:nvPr/>
        </p:nvSpPr>
        <p:spPr bwMode="auto">
          <a:xfrm>
            <a:off x="7251700" y="49593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1" name="Rectangle 29"/>
          <p:cNvSpPr>
            <a:spLocks noChangeArrowheads="1"/>
          </p:cNvSpPr>
          <p:nvPr/>
        </p:nvSpPr>
        <p:spPr bwMode="auto">
          <a:xfrm>
            <a:off x="7327900" y="4730750"/>
            <a:ext cx="444500" cy="6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2" name="Rectangle 30"/>
          <p:cNvSpPr>
            <a:spLocks noChangeArrowheads="1"/>
          </p:cNvSpPr>
          <p:nvPr/>
        </p:nvSpPr>
        <p:spPr bwMode="auto">
          <a:xfrm>
            <a:off x="6483350" y="6026150"/>
            <a:ext cx="4445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3" name="Oval 31"/>
          <p:cNvSpPr>
            <a:spLocks noChangeArrowheads="1"/>
          </p:cNvSpPr>
          <p:nvPr/>
        </p:nvSpPr>
        <p:spPr bwMode="auto">
          <a:xfrm>
            <a:off x="6407150" y="64071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4" name="Oval 32"/>
          <p:cNvSpPr>
            <a:spLocks noChangeArrowheads="1"/>
          </p:cNvSpPr>
          <p:nvPr/>
        </p:nvSpPr>
        <p:spPr bwMode="auto">
          <a:xfrm>
            <a:off x="6864350" y="59499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5" name="Oval 33"/>
          <p:cNvSpPr>
            <a:spLocks noChangeArrowheads="1"/>
          </p:cNvSpPr>
          <p:nvPr/>
        </p:nvSpPr>
        <p:spPr bwMode="auto">
          <a:xfrm>
            <a:off x="6407150" y="59499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6" name="Oval 34"/>
          <p:cNvSpPr>
            <a:spLocks noChangeArrowheads="1"/>
          </p:cNvSpPr>
          <p:nvPr/>
        </p:nvSpPr>
        <p:spPr bwMode="auto">
          <a:xfrm>
            <a:off x="6864350" y="64071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7" name="Rectangle 35"/>
          <p:cNvSpPr>
            <a:spLocks noChangeArrowheads="1"/>
          </p:cNvSpPr>
          <p:nvPr/>
        </p:nvSpPr>
        <p:spPr bwMode="auto">
          <a:xfrm>
            <a:off x="6934200" y="6172200"/>
            <a:ext cx="444500" cy="63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28" name="Rectangle 36"/>
          <p:cNvSpPr>
            <a:spLocks noChangeArrowheads="1"/>
          </p:cNvSpPr>
          <p:nvPr/>
        </p:nvSpPr>
        <p:spPr bwMode="auto">
          <a:xfrm>
            <a:off x="6172200" y="5340350"/>
            <a:ext cx="1136650" cy="450850"/>
          </a:xfrm>
          <a:prstGeom prst="rec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Inspection</a:t>
            </a:r>
          </a:p>
        </p:txBody>
      </p:sp>
      <p:sp>
        <p:nvSpPr>
          <p:cNvPr id="289829" name="Line 37"/>
          <p:cNvSpPr>
            <a:spLocks noChangeShapeType="1"/>
          </p:cNvSpPr>
          <p:nvPr/>
        </p:nvSpPr>
        <p:spPr bwMode="auto">
          <a:xfrm>
            <a:off x="6553200" y="4343400"/>
            <a:ext cx="0" cy="9842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0" name="Line 38"/>
          <p:cNvSpPr>
            <a:spLocks noChangeShapeType="1"/>
          </p:cNvSpPr>
          <p:nvPr/>
        </p:nvSpPr>
        <p:spPr bwMode="auto">
          <a:xfrm>
            <a:off x="6781800" y="5791200"/>
            <a:ext cx="0" cy="2286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1" name="Rectangle 39"/>
          <p:cNvSpPr>
            <a:spLocks noChangeArrowheads="1"/>
          </p:cNvSpPr>
          <p:nvPr/>
        </p:nvSpPr>
        <p:spPr bwMode="auto">
          <a:xfrm>
            <a:off x="7778750" y="2368550"/>
            <a:ext cx="444500" cy="3683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2" name="Oval 40"/>
          <p:cNvSpPr>
            <a:spLocks noChangeArrowheads="1"/>
          </p:cNvSpPr>
          <p:nvPr/>
        </p:nvSpPr>
        <p:spPr bwMode="auto">
          <a:xfrm>
            <a:off x="8464550" y="27495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3" name="Oval 41"/>
          <p:cNvSpPr>
            <a:spLocks noChangeArrowheads="1"/>
          </p:cNvSpPr>
          <p:nvPr/>
        </p:nvSpPr>
        <p:spPr bwMode="auto">
          <a:xfrm>
            <a:off x="8388350" y="24447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4" name="Oval 42"/>
          <p:cNvSpPr>
            <a:spLocks noChangeArrowheads="1"/>
          </p:cNvSpPr>
          <p:nvPr/>
        </p:nvSpPr>
        <p:spPr bwMode="auto">
          <a:xfrm>
            <a:off x="8312150" y="259715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35" name="Rectangle 43"/>
          <p:cNvSpPr>
            <a:spLocks noChangeArrowheads="1"/>
          </p:cNvSpPr>
          <p:nvPr/>
        </p:nvSpPr>
        <p:spPr bwMode="auto">
          <a:xfrm>
            <a:off x="8305800" y="3733800"/>
            <a:ext cx="74613" cy="60325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44" name="Rectangle 52"/>
          <p:cNvSpPr>
            <a:spLocks noChangeArrowheads="1"/>
          </p:cNvSpPr>
          <p:nvPr/>
        </p:nvSpPr>
        <p:spPr bwMode="auto">
          <a:xfrm>
            <a:off x="7451725" y="792163"/>
            <a:ext cx="1463675"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53" name="Oval 61"/>
          <p:cNvSpPr>
            <a:spLocks noChangeArrowheads="1"/>
          </p:cNvSpPr>
          <p:nvPr/>
        </p:nvSpPr>
        <p:spPr bwMode="auto">
          <a:xfrm>
            <a:off x="8534400" y="2590800"/>
            <a:ext cx="139700" cy="635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56" name="Text Box 64"/>
          <p:cNvSpPr txBox="1">
            <a:spLocks noChangeArrowheads="1"/>
          </p:cNvSpPr>
          <p:nvPr/>
        </p:nvSpPr>
        <p:spPr bwMode="auto">
          <a:xfrm>
            <a:off x="6400800" y="1143000"/>
            <a:ext cx="69215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a:t>Stock</a:t>
            </a:r>
          </a:p>
        </p:txBody>
      </p:sp>
      <p:sp>
        <p:nvSpPr>
          <p:cNvPr id="289857" name="Line 65"/>
          <p:cNvSpPr>
            <a:spLocks noChangeShapeType="1"/>
          </p:cNvSpPr>
          <p:nvPr/>
        </p:nvSpPr>
        <p:spPr bwMode="auto">
          <a:xfrm>
            <a:off x="6858000" y="1828800"/>
            <a:ext cx="0" cy="4572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58" name="AutoShape 66"/>
          <p:cNvSpPr>
            <a:spLocks noChangeArrowheads="1"/>
          </p:cNvSpPr>
          <p:nvPr/>
        </p:nvSpPr>
        <p:spPr bwMode="auto">
          <a:xfrm>
            <a:off x="4495800" y="3886200"/>
            <a:ext cx="1143000" cy="636588"/>
          </a:xfrm>
          <a:prstGeom prst="flowChartDocumen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400"/>
              <a:t>Work Instruction</a:t>
            </a:r>
          </a:p>
        </p:txBody>
      </p:sp>
      <p:sp>
        <p:nvSpPr>
          <p:cNvPr id="289859" name="Line 67"/>
          <p:cNvSpPr>
            <a:spLocks noChangeShapeType="1"/>
          </p:cNvSpPr>
          <p:nvPr/>
        </p:nvSpPr>
        <p:spPr bwMode="auto">
          <a:xfrm>
            <a:off x="5638800" y="4114800"/>
            <a:ext cx="6096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61" name="Line 69"/>
          <p:cNvSpPr>
            <a:spLocks noChangeShapeType="1"/>
          </p:cNvSpPr>
          <p:nvPr/>
        </p:nvSpPr>
        <p:spPr bwMode="auto">
          <a:xfrm>
            <a:off x="5410200" y="2590800"/>
            <a:ext cx="838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62" name="AutoShape 70"/>
          <p:cNvSpPr>
            <a:spLocks noChangeArrowheads="1"/>
          </p:cNvSpPr>
          <p:nvPr/>
        </p:nvSpPr>
        <p:spPr bwMode="auto">
          <a:xfrm>
            <a:off x="4495800" y="5334000"/>
            <a:ext cx="1143000" cy="636588"/>
          </a:xfrm>
          <a:prstGeom prst="flowChartDocumen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400"/>
              <a:t>Inspection Instruction</a:t>
            </a:r>
          </a:p>
        </p:txBody>
      </p:sp>
      <p:sp>
        <p:nvSpPr>
          <p:cNvPr id="289863" name="Line 71"/>
          <p:cNvSpPr>
            <a:spLocks noChangeShapeType="1"/>
          </p:cNvSpPr>
          <p:nvPr/>
        </p:nvSpPr>
        <p:spPr bwMode="auto">
          <a:xfrm>
            <a:off x="5638800" y="5562600"/>
            <a:ext cx="5334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65" name="Rectangle 73"/>
          <p:cNvSpPr>
            <a:spLocks noChangeArrowheads="1"/>
          </p:cNvSpPr>
          <p:nvPr/>
        </p:nvSpPr>
        <p:spPr bwMode="auto">
          <a:xfrm>
            <a:off x="8839200" y="2438400"/>
            <a:ext cx="63500" cy="4445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9866" name="AutoShape 74"/>
          <p:cNvSpPr>
            <a:spLocks noChangeArrowheads="1"/>
          </p:cNvSpPr>
          <p:nvPr/>
        </p:nvSpPr>
        <p:spPr bwMode="auto">
          <a:xfrm>
            <a:off x="4572000" y="2286000"/>
            <a:ext cx="914400" cy="685800"/>
          </a:xfrm>
          <a:prstGeom prst="flowChartDocument">
            <a:avLst/>
          </a:prstGeom>
          <a:solidFill>
            <a:schemeClr val="accent2"/>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t>Traveler</a:t>
            </a:r>
          </a:p>
        </p:txBody>
      </p:sp>
      <p:sp>
        <p:nvSpPr>
          <p:cNvPr id="289867" name="Rectangle 75"/>
          <p:cNvSpPr>
            <a:spLocks noChangeArrowheads="1"/>
          </p:cNvSpPr>
          <p:nvPr/>
        </p:nvSpPr>
        <p:spPr bwMode="auto">
          <a:xfrm>
            <a:off x="533400" y="1295400"/>
            <a:ext cx="5291138"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000">
                <a:solidFill>
                  <a:srgbClr val="00279F"/>
                </a:solidFill>
              </a:rPr>
              <a:t>A Typical Series Of Manufacturing Processes</a:t>
            </a:r>
            <a:endParaRPr lang="es-MX" sz="2000">
              <a:solidFill>
                <a:srgbClr val="00279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746" name="Rectangle 2"/>
          <p:cNvSpPr>
            <a:spLocks noGrp="1" noChangeArrowheads="1"/>
          </p:cNvSpPr>
          <p:nvPr>
            <p:ph type="title"/>
          </p:nvPr>
        </p:nvSpPr>
        <p:spPr>
          <a:xfrm>
            <a:off x="668338" y="187325"/>
            <a:ext cx="7772400" cy="727075"/>
          </a:xfrm>
          <a:noFill/>
          <a:ln/>
        </p:spPr>
        <p:txBody>
          <a:bodyPr/>
          <a:lstStyle/>
          <a:p>
            <a:r>
              <a:rPr lang="en-US" sz="3600" dirty="0"/>
              <a:t>When using this </a:t>
            </a:r>
            <a:r>
              <a:rPr lang="en-US" sz="3600" dirty="0" smtClean="0"/>
              <a:t>method </a:t>
            </a:r>
            <a:r>
              <a:rPr lang="en-US" sz="3600" dirty="0"/>
              <a:t>to Audit , Identify Process White Space Issues</a:t>
            </a:r>
          </a:p>
        </p:txBody>
      </p:sp>
      <p:sp>
        <p:nvSpPr>
          <p:cNvPr id="287747" name="Line 3"/>
          <p:cNvSpPr>
            <a:spLocks noChangeShapeType="1"/>
          </p:cNvSpPr>
          <p:nvPr/>
        </p:nvSpPr>
        <p:spPr bwMode="auto">
          <a:xfrm>
            <a:off x="1309688" y="1998663"/>
            <a:ext cx="635000" cy="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48" name="Rectangle 4"/>
          <p:cNvSpPr>
            <a:spLocks noChangeArrowheads="1"/>
          </p:cNvSpPr>
          <p:nvPr/>
        </p:nvSpPr>
        <p:spPr bwMode="auto">
          <a:xfrm>
            <a:off x="280988" y="1679575"/>
            <a:ext cx="995362" cy="604838"/>
          </a:xfrm>
          <a:prstGeom prst="rect">
            <a:avLst/>
          </a:prstGeom>
          <a:noFill/>
          <a:ln w="38100" cmpd="dbl">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49" name="Rectangle 5"/>
          <p:cNvSpPr>
            <a:spLocks noChangeArrowheads="1"/>
          </p:cNvSpPr>
          <p:nvPr/>
        </p:nvSpPr>
        <p:spPr bwMode="auto">
          <a:xfrm>
            <a:off x="3582988" y="1681163"/>
            <a:ext cx="995362" cy="604837"/>
          </a:xfrm>
          <a:prstGeom prst="rect">
            <a:avLst/>
          </a:prstGeom>
          <a:noFill/>
          <a:ln w="38100" cmpd="dbl">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a:t>Process 2</a:t>
            </a:r>
          </a:p>
        </p:txBody>
      </p:sp>
      <p:sp>
        <p:nvSpPr>
          <p:cNvPr id="287750" name="Rectangle 6"/>
          <p:cNvSpPr>
            <a:spLocks noChangeArrowheads="1"/>
          </p:cNvSpPr>
          <p:nvPr/>
        </p:nvSpPr>
        <p:spPr bwMode="auto">
          <a:xfrm>
            <a:off x="5089525" y="1663700"/>
            <a:ext cx="995363" cy="604838"/>
          </a:xfrm>
          <a:prstGeom prst="rect">
            <a:avLst/>
          </a:prstGeom>
          <a:noFill/>
          <a:ln w="38100" cmpd="dbl">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a:t>Process 3</a:t>
            </a:r>
          </a:p>
        </p:txBody>
      </p:sp>
      <p:sp>
        <p:nvSpPr>
          <p:cNvPr id="287751" name="Rectangle 7"/>
          <p:cNvSpPr>
            <a:spLocks noChangeArrowheads="1"/>
          </p:cNvSpPr>
          <p:nvPr/>
        </p:nvSpPr>
        <p:spPr bwMode="auto">
          <a:xfrm>
            <a:off x="6681788" y="1663700"/>
            <a:ext cx="995362" cy="604838"/>
          </a:xfrm>
          <a:prstGeom prst="rect">
            <a:avLst/>
          </a:prstGeom>
          <a:noFill/>
          <a:ln w="38100" cmpd="dbl">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a:t>Final Pack</a:t>
            </a:r>
          </a:p>
        </p:txBody>
      </p:sp>
      <p:sp>
        <p:nvSpPr>
          <p:cNvPr id="287752" name="Line 8"/>
          <p:cNvSpPr>
            <a:spLocks noChangeShapeType="1"/>
          </p:cNvSpPr>
          <p:nvPr/>
        </p:nvSpPr>
        <p:spPr bwMode="auto">
          <a:xfrm>
            <a:off x="3019425" y="1998663"/>
            <a:ext cx="531813" cy="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53" name="Line 9"/>
          <p:cNvSpPr>
            <a:spLocks noChangeShapeType="1"/>
          </p:cNvSpPr>
          <p:nvPr/>
        </p:nvSpPr>
        <p:spPr bwMode="auto">
          <a:xfrm>
            <a:off x="4610100" y="2016125"/>
            <a:ext cx="449263" cy="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54" name="Line 10"/>
          <p:cNvSpPr>
            <a:spLocks noChangeShapeType="1"/>
          </p:cNvSpPr>
          <p:nvPr/>
        </p:nvSpPr>
        <p:spPr bwMode="auto">
          <a:xfrm>
            <a:off x="6118225" y="1998663"/>
            <a:ext cx="514350" cy="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55" name="Oval 11"/>
          <p:cNvSpPr>
            <a:spLocks noChangeArrowheads="1"/>
          </p:cNvSpPr>
          <p:nvPr/>
        </p:nvSpPr>
        <p:spPr bwMode="auto">
          <a:xfrm>
            <a:off x="8216900" y="1609725"/>
            <a:ext cx="754063" cy="701675"/>
          </a:xfrm>
          <a:prstGeom prst="ellipse">
            <a:avLst/>
          </a:prstGeom>
          <a:noFill/>
          <a:ln w="25400">
            <a:solidFill>
              <a:srgbClr val="00279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56" name="Rectangle 12"/>
          <p:cNvSpPr>
            <a:spLocks noChangeArrowheads="1"/>
          </p:cNvSpPr>
          <p:nvPr/>
        </p:nvSpPr>
        <p:spPr bwMode="auto">
          <a:xfrm>
            <a:off x="8332788" y="1827213"/>
            <a:ext cx="53657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a:t>Ship</a:t>
            </a:r>
          </a:p>
        </p:txBody>
      </p:sp>
      <p:sp>
        <p:nvSpPr>
          <p:cNvPr id="287758" name="Rectangle 14"/>
          <p:cNvSpPr>
            <a:spLocks noChangeArrowheads="1"/>
          </p:cNvSpPr>
          <p:nvPr/>
        </p:nvSpPr>
        <p:spPr bwMode="auto">
          <a:xfrm>
            <a:off x="306388" y="1828800"/>
            <a:ext cx="962025"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a:t>Receiving</a:t>
            </a:r>
          </a:p>
        </p:txBody>
      </p:sp>
      <p:sp>
        <p:nvSpPr>
          <p:cNvPr id="287761" name="Line 17"/>
          <p:cNvSpPr>
            <a:spLocks noChangeShapeType="1"/>
          </p:cNvSpPr>
          <p:nvPr/>
        </p:nvSpPr>
        <p:spPr bwMode="auto">
          <a:xfrm>
            <a:off x="7708900" y="1981200"/>
            <a:ext cx="514350" cy="1270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62" name="Rectangle 18"/>
          <p:cNvSpPr>
            <a:spLocks noChangeArrowheads="1"/>
          </p:cNvSpPr>
          <p:nvPr/>
        </p:nvSpPr>
        <p:spPr bwMode="auto">
          <a:xfrm>
            <a:off x="1984375" y="1698625"/>
            <a:ext cx="995363" cy="604838"/>
          </a:xfrm>
          <a:prstGeom prst="rect">
            <a:avLst/>
          </a:prstGeom>
          <a:noFill/>
          <a:ln w="38100" cmpd="dbl">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1400"/>
              <a:t>Process 1</a:t>
            </a:r>
          </a:p>
        </p:txBody>
      </p:sp>
      <p:grpSp>
        <p:nvGrpSpPr>
          <p:cNvPr id="287767" name="Group 23"/>
          <p:cNvGrpSpPr>
            <a:grpSpLocks/>
          </p:cNvGrpSpPr>
          <p:nvPr/>
        </p:nvGrpSpPr>
        <p:grpSpPr bwMode="auto">
          <a:xfrm>
            <a:off x="1957388" y="2835275"/>
            <a:ext cx="1082675" cy="617538"/>
            <a:chOff x="1233" y="2126"/>
            <a:chExt cx="682" cy="389"/>
          </a:xfrm>
        </p:grpSpPr>
        <p:sp>
          <p:nvSpPr>
            <p:cNvPr id="287768" name="Rectangle 24"/>
            <p:cNvSpPr>
              <a:spLocks noChangeArrowheads="1"/>
            </p:cNvSpPr>
            <p:nvPr/>
          </p:nvSpPr>
          <p:spPr bwMode="auto">
            <a:xfrm>
              <a:off x="1245" y="2126"/>
              <a:ext cx="635" cy="389"/>
            </a:xfrm>
            <a:prstGeom prst="rect">
              <a:avLst/>
            </a:prstGeom>
            <a:noFill/>
            <a:ln w="254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69" name="Rectangle 25"/>
            <p:cNvSpPr>
              <a:spLocks noChangeArrowheads="1"/>
            </p:cNvSpPr>
            <p:nvPr/>
          </p:nvSpPr>
          <p:spPr bwMode="auto">
            <a:xfrm>
              <a:off x="1233" y="2159"/>
              <a:ext cx="682"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400"/>
                <a:t>Ctrl Plan &amp; </a:t>
              </a:r>
              <a:r>
                <a:rPr lang="en-US" sz="1400">
                  <a:solidFill>
                    <a:srgbClr val="005400"/>
                  </a:solidFill>
                </a:rPr>
                <a:t>FMEA</a:t>
              </a:r>
            </a:p>
          </p:txBody>
        </p:sp>
      </p:grpSp>
      <p:sp>
        <p:nvSpPr>
          <p:cNvPr id="287770" name="Line 26"/>
          <p:cNvSpPr>
            <a:spLocks noChangeShapeType="1"/>
          </p:cNvSpPr>
          <p:nvPr/>
        </p:nvSpPr>
        <p:spPr bwMode="auto">
          <a:xfrm>
            <a:off x="2489200" y="2324100"/>
            <a:ext cx="0" cy="525463"/>
          </a:xfrm>
          <a:prstGeom prst="line">
            <a:avLst/>
          </a:prstGeom>
          <a:noFill/>
          <a:ln w="12700">
            <a:solidFill>
              <a:srgbClr val="79001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87771" name="Group 27"/>
          <p:cNvGrpSpPr>
            <a:grpSpLocks/>
          </p:cNvGrpSpPr>
          <p:nvPr/>
        </p:nvGrpSpPr>
        <p:grpSpPr bwMode="auto">
          <a:xfrm>
            <a:off x="3582988" y="2816225"/>
            <a:ext cx="1082675" cy="617538"/>
            <a:chOff x="2257" y="2114"/>
            <a:chExt cx="682" cy="389"/>
          </a:xfrm>
        </p:grpSpPr>
        <p:sp>
          <p:nvSpPr>
            <p:cNvPr id="287772" name="Rectangle 28"/>
            <p:cNvSpPr>
              <a:spLocks noChangeArrowheads="1"/>
            </p:cNvSpPr>
            <p:nvPr/>
          </p:nvSpPr>
          <p:spPr bwMode="auto">
            <a:xfrm>
              <a:off x="2269" y="2114"/>
              <a:ext cx="635" cy="389"/>
            </a:xfrm>
            <a:prstGeom prst="rect">
              <a:avLst/>
            </a:prstGeom>
            <a:noFill/>
            <a:ln w="254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73" name="Rectangle 29"/>
            <p:cNvSpPr>
              <a:spLocks noChangeArrowheads="1"/>
            </p:cNvSpPr>
            <p:nvPr/>
          </p:nvSpPr>
          <p:spPr bwMode="auto">
            <a:xfrm>
              <a:off x="2257" y="2147"/>
              <a:ext cx="682"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400"/>
                <a:t>Ctrl Plan &amp; </a:t>
              </a:r>
              <a:r>
                <a:rPr lang="en-US" sz="1400">
                  <a:solidFill>
                    <a:srgbClr val="005400"/>
                  </a:solidFill>
                </a:rPr>
                <a:t>FMEA</a:t>
              </a:r>
            </a:p>
          </p:txBody>
        </p:sp>
      </p:grpSp>
      <p:grpSp>
        <p:nvGrpSpPr>
          <p:cNvPr id="287774" name="Group 30"/>
          <p:cNvGrpSpPr>
            <a:grpSpLocks/>
          </p:cNvGrpSpPr>
          <p:nvPr/>
        </p:nvGrpSpPr>
        <p:grpSpPr bwMode="auto">
          <a:xfrm>
            <a:off x="5119688" y="2816225"/>
            <a:ext cx="1082675" cy="617538"/>
            <a:chOff x="3225" y="2114"/>
            <a:chExt cx="682" cy="389"/>
          </a:xfrm>
        </p:grpSpPr>
        <p:sp>
          <p:nvSpPr>
            <p:cNvPr id="287775" name="Rectangle 31"/>
            <p:cNvSpPr>
              <a:spLocks noChangeArrowheads="1"/>
            </p:cNvSpPr>
            <p:nvPr/>
          </p:nvSpPr>
          <p:spPr bwMode="auto">
            <a:xfrm>
              <a:off x="3237" y="2114"/>
              <a:ext cx="635" cy="389"/>
            </a:xfrm>
            <a:prstGeom prst="rect">
              <a:avLst/>
            </a:prstGeom>
            <a:noFill/>
            <a:ln w="25400">
              <a:solidFill>
                <a:srgbClr val="790015"/>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76" name="Rectangle 32"/>
            <p:cNvSpPr>
              <a:spLocks noChangeArrowheads="1"/>
            </p:cNvSpPr>
            <p:nvPr/>
          </p:nvSpPr>
          <p:spPr bwMode="auto">
            <a:xfrm>
              <a:off x="3225" y="2147"/>
              <a:ext cx="682" cy="3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400"/>
                <a:t>Ctrl Plan &amp; </a:t>
              </a:r>
              <a:r>
                <a:rPr lang="en-US" sz="1400">
                  <a:solidFill>
                    <a:srgbClr val="005400"/>
                  </a:solidFill>
                </a:rPr>
                <a:t>FMEA</a:t>
              </a:r>
            </a:p>
          </p:txBody>
        </p:sp>
      </p:grpSp>
      <p:sp>
        <p:nvSpPr>
          <p:cNvPr id="287777" name="Line 33"/>
          <p:cNvSpPr>
            <a:spLocks noChangeShapeType="1"/>
          </p:cNvSpPr>
          <p:nvPr/>
        </p:nvSpPr>
        <p:spPr bwMode="auto">
          <a:xfrm>
            <a:off x="755650" y="2316163"/>
            <a:ext cx="0" cy="612775"/>
          </a:xfrm>
          <a:prstGeom prst="line">
            <a:avLst/>
          </a:prstGeom>
          <a:noFill/>
          <a:ln w="12700">
            <a:solidFill>
              <a:srgbClr val="0054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78" name="Rectangle 34"/>
          <p:cNvSpPr>
            <a:spLocks noChangeArrowheads="1"/>
          </p:cNvSpPr>
          <p:nvPr/>
        </p:nvSpPr>
        <p:spPr bwMode="auto">
          <a:xfrm>
            <a:off x="7740650" y="4665663"/>
            <a:ext cx="1181100" cy="604837"/>
          </a:xfrm>
          <a:prstGeom prst="rect">
            <a:avLst/>
          </a:prstGeom>
          <a:noFill/>
          <a:ln w="38100" cmpd="dbl">
            <a:solidFill>
              <a:srgbClr val="00279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79" name="Rectangle 35"/>
          <p:cNvSpPr>
            <a:spLocks noChangeArrowheads="1"/>
          </p:cNvSpPr>
          <p:nvPr/>
        </p:nvSpPr>
        <p:spPr bwMode="auto">
          <a:xfrm>
            <a:off x="7780338" y="4833938"/>
            <a:ext cx="10906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a:t>Warehouse</a:t>
            </a:r>
          </a:p>
        </p:txBody>
      </p:sp>
      <p:sp>
        <p:nvSpPr>
          <p:cNvPr id="287780" name="Line 36"/>
          <p:cNvSpPr>
            <a:spLocks noChangeShapeType="1"/>
          </p:cNvSpPr>
          <p:nvPr/>
        </p:nvSpPr>
        <p:spPr bwMode="auto">
          <a:xfrm>
            <a:off x="8636000" y="2343150"/>
            <a:ext cx="0" cy="228600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81" name="Oval 37"/>
          <p:cNvSpPr>
            <a:spLocks noChangeArrowheads="1"/>
          </p:cNvSpPr>
          <p:nvPr/>
        </p:nvSpPr>
        <p:spPr bwMode="auto">
          <a:xfrm>
            <a:off x="5321300" y="4632325"/>
            <a:ext cx="1427163" cy="701675"/>
          </a:xfrm>
          <a:prstGeom prst="ellipse">
            <a:avLst/>
          </a:prstGeom>
          <a:noFill/>
          <a:ln w="25400">
            <a:solidFill>
              <a:srgbClr val="00279F"/>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82" name="Rectangle 38"/>
          <p:cNvSpPr>
            <a:spLocks noChangeArrowheads="1"/>
          </p:cNvSpPr>
          <p:nvPr/>
        </p:nvSpPr>
        <p:spPr bwMode="auto">
          <a:xfrm>
            <a:off x="5570538" y="4859338"/>
            <a:ext cx="9509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a:t>Customer</a:t>
            </a:r>
          </a:p>
        </p:txBody>
      </p:sp>
      <p:sp>
        <p:nvSpPr>
          <p:cNvPr id="287783" name="Line 39"/>
          <p:cNvSpPr>
            <a:spLocks noChangeShapeType="1"/>
          </p:cNvSpPr>
          <p:nvPr/>
        </p:nvSpPr>
        <p:spPr bwMode="auto">
          <a:xfrm flipH="1">
            <a:off x="6731000" y="4997450"/>
            <a:ext cx="977900" cy="0"/>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84" name="Line 40"/>
          <p:cNvSpPr>
            <a:spLocks noChangeShapeType="1"/>
          </p:cNvSpPr>
          <p:nvPr/>
        </p:nvSpPr>
        <p:spPr bwMode="auto">
          <a:xfrm flipH="1">
            <a:off x="7835900" y="4097338"/>
            <a:ext cx="4763" cy="538162"/>
          </a:xfrm>
          <a:prstGeom prst="line">
            <a:avLst/>
          </a:prstGeom>
          <a:noFill/>
          <a:ln w="12700">
            <a:solidFill>
              <a:srgbClr val="0054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85" name="Rectangle 41"/>
          <p:cNvSpPr>
            <a:spLocks noChangeArrowheads="1"/>
          </p:cNvSpPr>
          <p:nvPr/>
        </p:nvSpPr>
        <p:spPr bwMode="auto">
          <a:xfrm>
            <a:off x="215900" y="2943225"/>
            <a:ext cx="1041400" cy="728663"/>
          </a:xfrm>
          <a:prstGeom prst="rect">
            <a:avLst/>
          </a:prstGeom>
          <a:noFill/>
          <a:ln w="25400">
            <a:solidFill>
              <a:srgbClr val="0054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86" name="Rectangle 42"/>
          <p:cNvSpPr>
            <a:spLocks noChangeArrowheads="1"/>
          </p:cNvSpPr>
          <p:nvPr/>
        </p:nvSpPr>
        <p:spPr bwMode="auto">
          <a:xfrm>
            <a:off x="323850" y="2944813"/>
            <a:ext cx="89376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400"/>
              <a:t>Control Plan &amp; FMEA</a:t>
            </a:r>
          </a:p>
        </p:txBody>
      </p:sp>
      <p:sp>
        <p:nvSpPr>
          <p:cNvPr id="287787" name="Rectangle 43"/>
          <p:cNvSpPr>
            <a:spLocks noChangeArrowheads="1"/>
          </p:cNvSpPr>
          <p:nvPr/>
        </p:nvSpPr>
        <p:spPr bwMode="auto">
          <a:xfrm>
            <a:off x="2009775" y="3487738"/>
            <a:ext cx="965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000">
                <a:solidFill>
                  <a:srgbClr val="00279F"/>
                </a:solidFill>
              </a:rPr>
              <a:t>Responsibility</a:t>
            </a:r>
          </a:p>
          <a:p>
            <a:pPr algn="ctr"/>
            <a:r>
              <a:rPr lang="en-US" sz="1000">
                <a:solidFill>
                  <a:srgbClr val="00279F"/>
                </a:solidFill>
              </a:rPr>
              <a:t>=</a:t>
            </a:r>
          </a:p>
          <a:p>
            <a:pPr algn="ctr"/>
            <a:r>
              <a:rPr lang="en-US" sz="1000">
                <a:solidFill>
                  <a:srgbClr val="00279F"/>
                </a:solidFill>
              </a:rPr>
              <a:t>FAB</a:t>
            </a:r>
          </a:p>
        </p:txBody>
      </p:sp>
      <p:sp>
        <p:nvSpPr>
          <p:cNvPr id="287788" name="Rectangle 44"/>
          <p:cNvSpPr>
            <a:spLocks noChangeArrowheads="1"/>
          </p:cNvSpPr>
          <p:nvPr/>
        </p:nvSpPr>
        <p:spPr bwMode="auto">
          <a:xfrm>
            <a:off x="257175" y="3719513"/>
            <a:ext cx="965200" cy="69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000">
                <a:solidFill>
                  <a:srgbClr val="00279F"/>
                </a:solidFill>
              </a:rPr>
              <a:t>Responsibility</a:t>
            </a:r>
          </a:p>
          <a:p>
            <a:pPr algn="ctr"/>
            <a:r>
              <a:rPr lang="en-US" sz="1000">
                <a:solidFill>
                  <a:srgbClr val="00279F"/>
                </a:solidFill>
              </a:rPr>
              <a:t>=</a:t>
            </a:r>
          </a:p>
          <a:p>
            <a:pPr algn="ctr"/>
            <a:r>
              <a:rPr lang="en-US" sz="1000">
                <a:solidFill>
                  <a:srgbClr val="00279F"/>
                </a:solidFill>
              </a:rPr>
              <a:t>Materials?</a:t>
            </a:r>
          </a:p>
          <a:p>
            <a:pPr algn="ctr"/>
            <a:r>
              <a:rPr lang="en-US" sz="1000">
                <a:solidFill>
                  <a:srgbClr val="00279F"/>
                </a:solidFill>
              </a:rPr>
              <a:t>SQA?</a:t>
            </a:r>
          </a:p>
        </p:txBody>
      </p:sp>
      <p:sp>
        <p:nvSpPr>
          <p:cNvPr id="287789" name="Rectangle 45"/>
          <p:cNvSpPr>
            <a:spLocks noChangeArrowheads="1"/>
          </p:cNvSpPr>
          <p:nvPr/>
        </p:nvSpPr>
        <p:spPr bwMode="auto">
          <a:xfrm>
            <a:off x="3648075" y="3475038"/>
            <a:ext cx="965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000">
                <a:solidFill>
                  <a:srgbClr val="00279F"/>
                </a:solidFill>
              </a:rPr>
              <a:t>Responsibility</a:t>
            </a:r>
          </a:p>
          <a:p>
            <a:pPr algn="ctr"/>
            <a:r>
              <a:rPr lang="en-US" sz="1000">
                <a:solidFill>
                  <a:srgbClr val="00279F"/>
                </a:solidFill>
              </a:rPr>
              <a:t>=</a:t>
            </a:r>
          </a:p>
          <a:p>
            <a:pPr algn="ctr"/>
            <a:r>
              <a:rPr lang="en-US" sz="1000">
                <a:solidFill>
                  <a:srgbClr val="00279F"/>
                </a:solidFill>
              </a:rPr>
              <a:t>FAB</a:t>
            </a:r>
          </a:p>
        </p:txBody>
      </p:sp>
      <p:sp>
        <p:nvSpPr>
          <p:cNvPr id="287790" name="Rectangle 46"/>
          <p:cNvSpPr>
            <a:spLocks noChangeArrowheads="1"/>
          </p:cNvSpPr>
          <p:nvPr/>
        </p:nvSpPr>
        <p:spPr bwMode="auto">
          <a:xfrm>
            <a:off x="5159375" y="3475038"/>
            <a:ext cx="965200" cy="54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000">
                <a:solidFill>
                  <a:srgbClr val="00279F"/>
                </a:solidFill>
              </a:rPr>
              <a:t>Responsibility</a:t>
            </a:r>
          </a:p>
          <a:p>
            <a:pPr algn="ctr"/>
            <a:r>
              <a:rPr lang="en-US" sz="1000">
                <a:solidFill>
                  <a:srgbClr val="00279F"/>
                </a:solidFill>
              </a:rPr>
              <a:t>=</a:t>
            </a:r>
          </a:p>
          <a:p>
            <a:pPr algn="ctr"/>
            <a:r>
              <a:rPr lang="en-US" sz="1000">
                <a:solidFill>
                  <a:srgbClr val="00279F"/>
                </a:solidFill>
              </a:rPr>
              <a:t>ASSY</a:t>
            </a:r>
          </a:p>
        </p:txBody>
      </p:sp>
      <p:sp>
        <p:nvSpPr>
          <p:cNvPr id="287791" name="Line 47"/>
          <p:cNvSpPr>
            <a:spLocks noChangeShapeType="1"/>
          </p:cNvSpPr>
          <p:nvPr/>
        </p:nvSpPr>
        <p:spPr bwMode="auto">
          <a:xfrm>
            <a:off x="4095750" y="2298700"/>
            <a:ext cx="12700" cy="520700"/>
          </a:xfrm>
          <a:prstGeom prst="line">
            <a:avLst/>
          </a:prstGeom>
          <a:noFill/>
          <a:ln w="12700">
            <a:solidFill>
              <a:srgbClr val="79001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92" name="Line 48"/>
          <p:cNvSpPr>
            <a:spLocks noChangeShapeType="1"/>
          </p:cNvSpPr>
          <p:nvPr/>
        </p:nvSpPr>
        <p:spPr bwMode="auto">
          <a:xfrm>
            <a:off x="5594350" y="2298700"/>
            <a:ext cx="12700" cy="520700"/>
          </a:xfrm>
          <a:prstGeom prst="line">
            <a:avLst/>
          </a:prstGeom>
          <a:noFill/>
          <a:ln w="12700">
            <a:solidFill>
              <a:srgbClr val="790015"/>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93" name="Rectangle 49"/>
          <p:cNvSpPr>
            <a:spLocks noChangeArrowheads="1"/>
          </p:cNvSpPr>
          <p:nvPr/>
        </p:nvSpPr>
        <p:spPr bwMode="auto">
          <a:xfrm>
            <a:off x="685800" y="1138238"/>
            <a:ext cx="7543800"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400" b="1">
                <a:solidFill>
                  <a:srgbClr val="660066"/>
                </a:solidFill>
              </a:rPr>
              <a:t>&lt;-----------------------    Do Any Corporate Procedures Apply ????      -------------------------&gt;</a:t>
            </a:r>
          </a:p>
        </p:txBody>
      </p:sp>
      <p:sp>
        <p:nvSpPr>
          <p:cNvPr id="287794" name="Line 50"/>
          <p:cNvSpPr>
            <a:spLocks noChangeShapeType="1"/>
          </p:cNvSpPr>
          <p:nvPr/>
        </p:nvSpPr>
        <p:spPr bwMode="auto">
          <a:xfrm flipV="1">
            <a:off x="3268663" y="2058988"/>
            <a:ext cx="0" cy="2405062"/>
          </a:xfrm>
          <a:prstGeom prst="line">
            <a:avLst/>
          </a:prstGeom>
          <a:noFill/>
          <a:ln w="25400">
            <a:solidFill>
              <a:srgbClr val="00279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95" name="Rectangle 51"/>
          <p:cNvSpPr>
            <a:spLocks noChangeArrowheads="1"/>
          </p:cNvSpPr>
          <p:nvPr/>
        </p:nvSpPr>
        <p:spPr bwMode="auto">
          <a:xfrm>
            <a:off x="2038350" y="4516438"/>
            <a:ext cx="2411413" cy="39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000" b="1">
                <a:solidFill>
                  <a:srgbClr val="00279F"/>
                </a:solidFill>
              </a:rPr>
              <a:t>White Space Issue</a:t>
            </a:r>
          </a:p>
        </p:txBody>
      </p:sp>
      <p:sp>
        <p:nvSpPr>
          <p:cNvPr id="287796" name="Rectangle 52"/>
          <p:cNvSpPr>
            <a:spLocks noChangeArrowheads="1"/>
          </p:cNvSpPr>
          <p:nvPr/>
        </p:nvSpPr>
        <p:spPr bwMode="auto">
          <a:xfrm>
            <a:off x="7277100" y="3384550"/>
            <a:ext cx="1041400" cy="728663"/>
          </a:xfrm>
          <a:prstGeom prst="rect">
            <a:avLst/>
          </a:prstGeom>
          <a:noFill/>
          <a:ln w="25400">
            <a:solidFill>
              <a:srgbClr val="0054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87797" name="Rectangle 53"/>
          <p:cNvSpPr>
            <a:spLocks noChangeArrowheads="1"/>
          </p:cNvSpPr>
          <p:nvPr/>
        </p:nvSpPr>
        <p:spPr bwMode="auto">
          <a:xfrm>
            <a:off x="7385050" y="3386138"/>
            <a:ext cx="893763" cy="727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400"/>
              <a:t>Control Plan &amp; FMEA</a:t>
            </a:r>
          </a:p>
        </p:txBody>
      </p:sp>
      <p:sp>
        <p:nvSpPr>
          <p:cNvPr id="287799" name="Text Box 55"/>
          <p:cNvSpPr txBox="1">
            <a:spLocks noChangeArrowheads="1"/>
          </p:cNvSpPr>
          <p:nvPr/>
        </p:nvSpPr>
        <p:spPr bwMode="auto">
          <a:xfrm>
            <a:off x="152400" y="5562600"/>
            <a:ext cx="8839200" cy="915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800" b="1" dirty="0">
                <a:solidFill>
                  <a:srgbClr val="00279F"/>
                </a:solidFill>
              </a:rPr>
              <a:t>Don</a:t>
            </a:r>
            <a:r>
              <a:rPr lang="ja-JP" altLang="en-US" sz="1800" b="1" dirty="0">
                <a:solidFill>
                  <a:srgbClr val="00279F"/>
                </a:solidFill>
                <a:latin typeface="Arial"/>
              </a:rPr>
              <a:t>’</a:t>
            </a:r>
            <a:r>
              <a:rPr lang="en-US" sz="1800" b="1" dirty="0">
                <a:solidFill>
                  <a:srgbClr val="00279F"/>
                </a:solidFill>
              </a:rPr>
              <a:t>t forget about </a:t>
            </a:r>
            <a:r>
              <a:rPr lang="ja-JP" altLang="en-US" sz="1800" b="1" dirty="0">
                <a:solidFill>
                  <a:srgbClr val="00279F"/>
                </a:solidFill>
                <a:latin typeface="Arial"/>
              </a:rPr>
              <a:t>‘</a:t>
            </a:r>
            <a:r>
              <a:rPr lang="en-US" sz="1800" b="1" dirty="0">
                <a:solidFill>
                  <a:srgbClr val="00279F"/>
                </a:solidFill>
              </a:rPr>
              <a:t>white space</a:t>
            </a:r>
            <a:r>
              <a:rPr lang="ja-JP" altLang="en-US" sz="1800" b="1" dirty="0">
                <a:solidFill>
                  <a:srgbClr val="00279F"/>
                </a:solidFill>
                <a:latin typeface="Arial"/>
              </a:rPr>
              <a:t>’</a:t>
            </a:r>
            <a:r>
              <a:rPr lang="en-US" sz="1800" b="1" dirty="0">
                <a:solidFill>
                  <a:srgbClr val="00279F"/>
                </a:solidFill>
              </a:rPr>
              <a:t> issues.</a:t>
            </a:r>
            <a:r>
              <a:rPr lang="en-US" sz="1800" b="1" dirty="0">
                <a:solidFill>
                  <a:srgbClr val="660066"/>
                </a:solidFill>
              </a:rPr>
              <a:t> White spaces are places where you might not think of procedures existing. </a:t>
            </a:r>
            <a:r>
              <a:rPr lang="en-US" sz="1800" b="1" dirty="0" smtClean="0">
                <a:solidFill>
                  <a:srgbClr val="660066"/>
                </a:solidFill>
              </a:rPr>
              <a:t>Example - Typically </a:t>
            </a:r>
            <a:r>
              <a:rPr lang="en-US" sz="1800" b="1" dirty="0">
                <a:solidFill>
                  <a:srgbClr val="00279F"/>
                </a:solidFill>
              </a:rPr>
              <a:t>materials management</a:t>
            </a:r>
            <a:r>
              <a:rPr lang="en-US" sz="1800" b="1" dirty="0">
                <a:solidFill>
                  <a:srgbClr val="660066"/>
                </a:solidFill>
              </a:rPr>
              <a:t> is involved.</a:t>
            </a:r>
          </a:p>
        </p:txBody>
      </p:sp>
    </p:spTree>
  </p:cSld>
  <p:clrMapOvr>
    <a:masterClrMapping/>
  </p:clrMapOvr>
  <p:transition xmlns:p14="http://schemas.microsoft.com/office/powerpoint/2010/main">
    <p:zoom dir="in"/>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Rectangle 2"/>
          <p:cNvSpPr>
            <a:spLocks noGrp="1" noChangeArrowheads="1"/>
          </p:cNvSpPr>
          <p:nvPr>
            <p:ph type="title"/>
          </p:nvPr>
        </p:nvSpPr>
        <p:spPr/>
        <p:txBody>
          <a:bodyPr/>
          <a:lstStyle/>
          <a:p>
            <a:r>
              <a:rPr lang="en-US"/>
              <a:t>Caution</a:t>
            </a:r>
          </a:p>
        </p:txBody>
      </p:sp>
      <p:sp>
        <p:nvSpPr>
          <p:cNvPr id="293891" name="Rectangle 3"/>
          <p:cNvSpPr>
            <a:spLocks noGrp="1" noChangeArrowheads="1"/>
          </p:cNvSpPr>
          <p:nvPr>
            <p:ph type="body" idx="1"/>
          </p:nvPr>
        </p:nvSpPr>
        <p:spPr>
          <a:xfrm>
            <a:off x="685800" y="1219200"/>
            <a:ext cx="7772400" cy="4876800"/>
          </a:xfrm>
        </p:spPr>
        <p:txBody>
          <a:bodyPr/>
          <a:lstStyle/>
          <a:p>
            <a:pPr>
              <a:lnSpc>
                <a:spcPct val="90000"/>
              </a:lnSpc>
            </a:pPr>
            <a:r>
              <a:rPr lang="en-US" sz="2200" dirty="0"/>
              <a:t>Whilst some of you may be using this guide for internal auditing, in general it addresses auditing as a third party just as the ASQ's CQE (</a:t>
            </a:r>
            <a:r>
              <a:rPr lang="en-US" sz="2200" dirty="0">
                <a:solidFill>
                  <a:srgbClr val="000066"/>
                </a:solidFill>
              </a:rPr>
              <a:t>Certified Quality Auditor</a:t>
            </a:r>
            <a:r>
              <a:rPr lang="en-US" sz="2200" dirty="0"/>
              <a:t>) course and exam does. This is to say much of the material is aimed at folks who will be dealing with companies they do not work in. This said, you will see I take a </a:t>
            </a:r>
            <a:r>
              <a:rPr lang="en-US" sz="2200" dirty="0" smtClean="0"/>
              <a:t>formal </a:t>
            </a:r>
            <a:r>
              <a:rPr lang="en-US" sz="2200" dirty="0"/>
              <a:t>approach at times. Most classes on auditing do. For example, we will talk about introductory meetings. Obviously these can be very formal and long (up to an hour or more), whilst for some companies doing internal audits the formality is very limited.</a:t>
            </a:r>
          </a:p>
          <a:p>
            <a:pPr>
              <a:lnSpc>
                <a:spcPct val="90000"/>
              </a:lnSpc>
            </a:pPr>
            <a:endParaRPr lang="en-US" sz="2200" dirty="0"/>
          </a:p>
          <a:p>
            <a:pPr>
              <a:lnSpc>
                <a:spcPct val="90000"/>
              </a:lnSpc>
            </a:pPr>
            <a:r>
              <a:rPr lang="en-US" sz="2200" dirty="0"/>
              <a:t>So - as you go through the guide, recognize that </a:t>
            </a:r>
            <a:r>
              <a:rPr lang="en-US" sz="2200" dirty="0">
                <a:solidFill>
                  <a:srgbClr val="00279F"/>
                </a:solidFill>
              </a:rPr>
              <a:t>the amount of formality</a:t>
            </a:r>
            <a:r>
              <a:rPr lang="en-US" sz="2200" dirty="0"/>
              <a:t> will be dependent upon your specific situation.</a:t>
            </a:r>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8210" name="Rectangle 2"/>
          <p:cNvSpPr>
            <a:spLocks noGrp="1" noChangeArrowheads="1"/>
          </p:cNvSpPr>
          <p:nvPr>
            <p:ph type="title"/>
          </p:nvPr>
        </p:nvSpPr>
        <p:spPr>
          <a:xfrm>
            <a:off x="838200" y="0"/>
            <a:ext cx="7772400" cy="1143000"/>
          </a:xfrm>
        </p:spPr>
        <p:txBody>
          <a:bodyPr/>
          <a:lstStyle/>
          <a:p>
            <a:r>
              <a:rPr lang="en-US" dirty="0" smtClean="0"/>
              <a:t>Automotive Layered </a:t>
            </a:r>
            <a:r>
              <a:rPr lang="en-US" dirty="0"/>
              <a:t>Process Audits</a:t>
            </a:r>
          </a:p>
        </p:txBody>
      </p:sp>
      <p:sp>
        <p:nvSpPr>
          <p:cNvPr id="478211" name="Rectangle 3"/>
          <p:cNvSpPr>
            <a:spLocks noGrp="1" noChangeArrowheads="1"/>
          </p:cNvSpPr>
          <p:nvPr>
            <p:ph type="body" idx="1"/>
          </p:nvPr>
        </p:nvSpPr>
        <p:spPr>
          <a:xfrm>
            <a:off x="838200" y="2209800"/>
            <a:ext cx="7467600" cy="3143250"/>
          </a:xfrm>
        </p:spPr>
        <p:txBody>
          <a:bodyPr/>
          <a:lstStyle/>
          <a:p>
            <a:pPr>
              <a:lnSpc>
                <a:spcPct val="80000"/>
              </a:lnSpc>
            </a:pPr>
            <a:r>
              <a:rPr lang="en-US" sz="2200" dirty="0"/>
              <a:t>Tool developed by Automotive Industry leaders (DCX, GM) is an ongoing system of process checks that verify proper methods, settings, operator craftsmanship, error proofing devices and other inputs are in place to ensure a defect free product.</a:t>
            </a:r>
          </a:p>
          <a:p>
            <a:pPr>
              <a:lnSpc>
                <a:spcPct val="80000"/>
              </a:lnSpc>
            </a:pPr>
            <a:endParaRPr lang="en-US" sz="2200" dirty="0"/>
          </a:p>
          <a:p>
            <a:pPr>
              <a:lnSpc>
                <a:spcPct val="80000"/>
              </a:lnSpc>
            </a:pPr>
            <a:r>
              <a:rPr lang="en-US" sz="2200" dirty="0"/>
              <a:t>LPA</a:t>
            </a:r>
            <a:r>
              <a:rPr lang="ja-JP" altLang="en-US" sz="2200" dirty="0">
                <a:latin typeface="Arial"/>
              </a:rPr>
              <a:t>’</a:t>
            </a:r>
            <a:r>
              <a:rPr lang="en-US" sz="2200" dirty="0"/>
              <a:t>s assure that defined methods and work instructions are utilized, problem solving solutions are held in place, and all process issues are identified and quickly corrected.</a:t>
            </a:r>
          </a:p>
          <a:p>
            <a:pPr>
              <a:lnSpc>
                <a:spcPct val="80000"/>
              </a:lnSpc>
            </a:pPr>
            <a:endParaRPr lang="en-US" sz="2200" dirty="0"/>
          </a:p>
          <a:p>
            <a:pPr>
              <a:lnSpc>
                <a:spcPct val="80000"/>
              </a:lnSpc>
            </a:pPr>
            <a:r>
              <a:rPr lang="en-US" sz="2200" dirty="0"/>
              <a:t>AIAG Guide CQI-8 </a:t>
            </a:r>
            <a:r>
              <a:rPr lang="ja-JP" altLang="en-US" sz="2200" dirty="0">
                <a:latin typeface="Arial"/>
              </a:rPr>
              <a:t>“</a:t>
            </a:r>
            <a:r>
              <a:rPr lang="en-US" sz="2200" dirty="0"/>
              <a:t>Layered Audits Guidelines</a:t>
            </a:r>
            <a:r>
              <a:rPr lang="ja-JP" altLang="en-US" sz="2200" dirty="0">
                <a:latin typeface="Arial"/>
              </a:rPr>
              <a:t>”</a:t>
            </a:r>
            <a:r>
              <a:rPr lang="en-US" sz="2200" dirty="0"/>
              <a:t> addresses the basic rules of LPA</a:t>
            </a:r>
          </a:p>
        </p:txBody>
      </p:sp>
      <p:sp>
        <p:nvSpPr>
          <p:cNvPr id="478212" name="Rectangle 4"/>
          <p:cNvSpPr>
            <a:spLocks noChangeArrowheads="1"/>
          </p:cNvSpPr>
          <p:nvPr/>
        </p:nvSpPr>
        <p:spPr bwMode="auto">
          <a:xfrm>
            <a:off x="762000" y="1371600"/>
            <a:ext cx="7448550" cy="579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dirty="0">
                <a:solidFill>
                  <a:srgbClr val="00279F"/>
                </a:solidFill>
              </a:rPr>
              <a:t>What is a Layered Process Audit? (LPA)</a:t>
            </a:r>
            <a:endParaRPr lang="es-MX" sz="3200" dirty="0">
              <a:solidFill>
                <a:srgbClr val="00279F"/>
              </a:solidFill>
            </a:endParaRP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2306" name="Rectangle 2"/>
          <p:cNvSpPr>
            <a:spLocks noGrp="1" noChangeArrowheads="1"/>
          </p:cNvSpPr>
          <p:nvPr>
            <p:ph type="title"/>
          </p:nvPr>
        </p:nvSpPr>
        <p:spPr/>
        <p:txBody>
          <a:bodyPr/>
          <a:lstStyle/>
          <a:p>
            <a:r>
              <a:rPr lang="en-US" dirty="0"/>
              <a:t>Using Layered Process Audit</a:t>
            </a:r>
          </a:p>
        </p:txBody>
      </p:sp>
      <p:sp>
        <p:nvSpPr>
          <p:cNvPr id="482307" name="Rectangle 3"/>
          <p:cNvSpPr>
            <a:spLocks noGrp="1" noChangeArrowheads="1"/>
          </p:cNvSpPr>
          <p:nvPr>
            <p:ph type="body" idx="1"/>
          </p:nvPr>
        </p:nvSpPr>
        <p:spPr/>
        <p:txBody>
          <a:bodyPr/>
          <a:lstStyle/>
          <a:p>
            <a:pPr>
              <a:buFontTx/>
              <a:buNone/>
            </a:pPr>
            <a:r>
              <a:rPr lang="en-US" dirty="0"/>
              <a:t>Two types of LPAs</a:t>
            </a:r>
          </a:p>
          <a:p>
            <a:endParaRPr lang="en-US" dirty="0"/>
          </a:p>
          <a:p>
            <a:r>
              <a:rPr lang="en-US" dirty="0"/>
              <a:t>Auditing the Process itself</a:t>
            </a:r>
          </a:p>
          <a:p>
            <a:pPr lvl="1"/>
            <a:r>
              <a:rPr lang="en-US" dirty="0"/>
              <a:t>Use of a checklist with </a:t>
            </a:r>
            <a:r>
              <a:rPr lang="en-US" dirty="0" smtClean="0"/>
              <a:t>key points </a:t>
            </a:r>
            <a:r>
              <a:rPr lang="en-US" dirty="0"/>
              <a:t>to verify (see example in next page)</a:t>
            </a:r>
          </a:p>
          <a:p>
            <a:endParaRPr lang="en-US" dirty="0"/>
          </a:p>
          <a:p>
            <a:r>
              <a:rPr lang="en-US" dirty="0"/>
              <a:t>Auditing the Error Proofing</a:t>
            </a:r>
          </a:p>
          <a:p>
            <a:pPr lvl="1"/>
            <a:r>
              <a:rPr lang="en-US" dirty="0"/>
              <a:t>Also using checklist, example in the page after the following one</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86402" name="Object 2"/>
          <p:cNvGraphicFramePr>
            <a:graphicFrameLocks noChangeAspect="1"/>
          </p:cNvGraphicFramePr>
          <p:nvPr/>
        </p:nvGraphicFramePr>
        <p:xfrm>
          <a:off x="381000" y="914400"/>
          <a:ext cx="5943600" cy="4387850"/>
        </p:xfrm>
        <a:graphic>
          <a:graphicData uri="http://schemas.openxmlformats.org/presentationml/2006/ole">
            <mc:AlternateContent xmlns:mc="http://schemas.openxmlformats.org/markup-compatibility/2006">
              <mc:Choice xmlns:v="urn:schemas-microsoft-com:vml" Requires="v">
                <p:oleObj spid="_x0000_s486660" name="Worksheet" r:id="rId4" imgW="8592007" imgH="6344107" progId="Excel.Sheet.8">
                  <p:embed/>
                </p:oleObj>
              </mc:Choice>
              <mc:Fallback>
                <p:oleObj name="Worksheet" r:id="rId4" imgW="8592007" imgH="6344107"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81000" y="914400"/>
                        <a:ext cx="5943600" cy="4387850"/>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86406" name="Rectangle 6"/>
          <p:cNvSpPr>
            <a:spLocks noGrp="1" noChangeArrowheads="1"/>
          </p:cNvSpPr>
          <p:nvPr>
            <p:ph type="title"/>
          </p:nvPr>
        </p:nvSpPr>
        <p:spPr>
          <a:xfrm>
            <a:off x="685800" y="0"/>
            <a:ext cx="7772400" cy="879475"/>
          </a:xfrm>
        </p:spPr>
        <p:txBody>
          <a:bodyPr/>
          <a:lstStyle/>
          <a:p>
            <a:r>
              <a:rPr lang="en-US" b="1" dirty="0">
                <a:solidFill>
                  <a:schemeClr val="tx1"/>
                </a:solidFill>
              </a:rPr>
              <a:t>LPA – Process Audit</a:t>
            </a:r>
            <a:endParaRPr lang="es-MX" b="1" dirty="0">
              <a:solidFill>
                <a:schemeClr val="tx1"/>
              </a:solidFill>
            </a:endParaRPr>
          </a:p>
        </p:txBody>
      </p:sp>
      <p:graphicFrame>
        <p:nvGraphicFramePr>
          <p:cNvPr id="486404" name="Object 4"/>
          <p:cNvGraphicFramePr>
            <a:graphicFrameLocks noGrp="1" noChangeAspect="1"/>
          </p:cNvGraphicFramePr>
          <p:nvPr>
            <p:ph idx="4294967295"/>
          </p:nvPr>
        </p:nvGraphicFramePr>
        <p:xfrm>
          <a:off x="3048000" y="3048000"/>
          <a:ext cx="6096000" cy="3143250"/>
        </p:xfrm>
        <a:graphic>
          <a:graphicData uri="http://schemas.openxmlformats.org/presentationml/2006/ole">
            <mc:AlternateContent xmlns:mc="http://schemas.openxmlformats.org/markup-compatibility/2006">
              <mc:Choice xmlns:v="urn:schemas-microsoft-com:vml" Requires="v">
                <p:oleObj spid="_x0000_s486661" name="Worksheet" r:id="rId6" imgW="8592007" imgH="4429354" progId="Excel.Sheet.8">
                  <p:embed/>
                </p:oleObj>
              </mc:Choice>
              <mc:Fallback>
                <p:oleObj name="Worksheet" r:id="rId6" imgW="8592007" imgH="4429354" progId="Excel.Sheet.8">
                  <p:embed/>
                  <p:pic>
                    <p:nvPicPr>
                      <p:cNvPr id="0" name="Object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48000" y="3048000"/>
                        <a:ext cx="6096000" cy="3143250"/>
                      </a:xfrm>
                      <a:prstGeom prst="rect">
                        <a:avLst/>
                      </a:prstGeom>
                      <a:solidFill>
                        <a:srgbClr val="33CCCC"/>
                      </a:solidFill>
                      <a:ln w="9525">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Tree>
  </p:cSld>
  <p:clrMapOvr>
    <a:masterClrMapping/>
  </p:clrMapOvr>
  <p:timing>
    <p:tnLst>
      <p:par>
        <p:cTn xmlns:p14="http://schemas.microsoft.com/office/powerpoint/2010/mai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92546" name="Object 2"/>
          <p:cNvGraphicFramePr>
            <a:graphicFrameLocks noChangeAspect="1"/>
          </p:cNvGraphicFramePr>
          <p:nvPr/>
        </p:nvGraphicFramePr>
        <p:xfrm>
          <a:off x="1524000" y="1143000"/>
          <a:ext cx="6248400" cy="4926013"/>
        </p:xfrm>
        <a:graphic>
          <a:graphicData uri="http://schemas.openxmlformats.org/presentationml/2006/ole">
            <mc:AlternateContent xmlns:mc="http://schemas.openxmlformats.org/markup-compatibility/2006">
              <mc:Choice xmlns:v="urn:schemas-microsoft-com:vml" Requires="v">
                <p:oleObj spid="_x0000_s492681" name="Worksheet" r:id="rId4" imgW="8592007" imgH="6772656" progId="Excel.Sheet.8">
                  <p:embed/>
                </p:oleObj>
              </mc:Choice>
              <mc:Fallback>
                <p:oleObj name="Worksheet" r:id="rId4" imgW="8592007" imgH="6772656" progId="Excel.Sheet.8">
                  <p:embed/>
                  <p:pic>
                    <p:nvPicPr>
                      <p:cNvPr id="0" name="Object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24000" y="1143000"/>
                        <a:ext cx="6248400" cy="4926013"/>
                      </a:xfrm>
                      <a:prstGeom prst="rect">
                        <a:avLst/>
                      </a:prstGeom>
                      <a:solidFill>
                        <a:srgbClr val="33CC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492548" name="Rectangle 4"/>
          <p:cNvSpPr>
            <a:spLocks noGrp="1" noChangeArrowheads="1"/>
          </p:cNvSpPr>
          <p:nvPr>
            <p:ph type="title"/>
          </p:nvPr>
        </p:nvSpPr>
        <p:spPr/>
        <p:txBody>
          <a:bodyPr/>
          <a:lstStyle/>
          <a:p>
            <a:r>
              <a:rPr lang="en-US" b="1" dirty="0">
                <a:solidFill>
                  <a:schemeClr val="tx1"/>
                </a:solidFill>
              </a:rPr>
              <a:t>LPA – Error Proofing Audit</a:t>
            </a:r>
            <a:endParaRPr lang="es-MX" b="1" dirty="0">
              <a:solidFill>
                <a:schemeClr val="tx1"/>
              </a:solidFill>
            </a:endParaRPr>
          </a:p>
        </p:txBody>
      </p:sp>
    </p:spTree>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4594" name="Rectangle 2"/>
          <p:cNvSpPr>
            <a:spLocks noGrp="1" noChangeArrowheads="1"/>
          </p:cNvSpPr>
          <p:nvPr>
            <p:ph type="title"/>
          </p:nvPr>
        </p:nvSpPr>
        <p:spPr>
          <a:xfrm>
            <a:off x="0" y="187325"/>
            <a:ext cx="9144000" cy="1143000"/>
          </a:xfrm>
        </p:spPr>
        <p:txBody>
          <a:bodyPr/>
          <a:lstStyle/>
          <a:p>
            <a:r>
              <a:rPr lang="en-US" dirty="0"/>
              <a:t>Facts in Layered Process Audits</a:t>
            </a:r>
          </a:p>
        </p:txBody>
      </p:sp>
      <p:sp>
        <p:nvSpPr>
          <p:cNvPr id="494595" name="Rectangle 3"/>
          <p:cNvSpPr>
            <a:spLocks noGrp="1" noChangeArrowheads="1"/>
          </p:cNvSpPr>
          <p:nvPr>
            <p:ph type="body" idx="1"/>
          </p:nvPr>
        </p:nvSpPr>
        <p:spPr>
          <a:xfrm>
            <a:off x="685800" y="1633538"/>
            <a:ext cx="7772400" cy="4614862"/>
          </a:xfrm>
        </p:spPr>
        <p:txBody>
          <a:bodyPr/>
          <a:lstStyle/>
          <a:p>
            <a:r>
              <a:rPr lang="en-US" sz="2400" dirty="0"/>
              <a:t>How </a:t>
            </a:r>
            <a:r>
              <a:rPr lang="en-US" sz="2400" dirty="0" smtClean="0"/>
              <a:t>Long is a LPA? </a:t>
            </a:r>
            <a:endParaRPr lang="en-US" sz="2400" dirty="0"/>
          </a:p>
          <a:p>
            <a:pPr lvl="1"/>
            <a:r>
              <a:rPr lang="en-US" sz="2000" dirty="0"/>
              <a:t>On average 15 minutes</a:t>
            </a:r>
          </a:p>
          <a:p>
            <a:pPr lvl="1"/>
            <a:endParaRPr lang="en-US" sz="2000" dirty="0"/>
          </a:p>
          <a:p>
            <a:r>
              <a:rPr lang="en-US" sz="2400" dirty="0"/>
              <a:t>What is needed to perform a LPA? </a:t>
            </a:r>
          </a:p>
          <a:p>
            <a:pPr lvl="1"/>
            <a:r>
              <a:rPr lang="en-US" sz="2000" dirty="0"/>
              <a:t>A pen or pencil</a:t>
            </a:r>
          </a:p>
          <a:p>
            <a:pPr lvl="1"/>
            <a:r>
              <a:rPr lang="en-US" sz="2000" dirty="0"/>
              <a:t>A Checklist</a:t>
            </a:r>
          </a:p>
          <a:p>
            <a:pPr lvl="1"/>
            <a:r>
              <a:rPr lang="en-US" sz="2000" dirty="0"/>
              <a:t>Knowledge of the Process</a:t>
            </a:r>
          </a:p>
          <a:p>
            <a:pPr lvl="1"/>
            <a:r>
              <a:rPr lang="en-US" sz="2000" dirty="0"/>
              <a:t>(A sense of humor helps)</a:t>
            </a:r>
          </a:p>
          <a:p>
            <a:pPr lvl="1"/>
            <a:r>
              <a:rPr lang="en-US" sz="2000" dirty="0"/>
              <a:t>Commitment for success</a:t>
            </a:r>
          </a:p>
        </p:txBody>
      </p:sp>
      <p:pic>
        <p:nvPicPr>
          <p:cNvPr id="494596"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222500"/>
            <a:ext cx="19812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pic>
        <p:nvPicPr>
          <p:cNvPr id="494597"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91400" y="4114800"/>
            <a:ext cx="1447800" cy="652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0738" name="Rectangle 2"/>
          <p:cNvSpPr>
            <a:spLocks noGrp="1" noChangeArrowheads="1"/>
          </p:cNvSpPr>
          <p:nvPr>
            <p:ph type="title"/>
          </p:nvPr>
        </p:nvSpPr>
        <p:spPr/>
        <p:txBody>
          <a:bodyPr/>
          <a:lstStyle/>
          <a:p>
            <a:r>
              <a:rPr lang="en-US" dirty="0">
                <a:solidFill>
                  <a:srgbClr val="0000FF"/>
                </a:solidFill>
              </a:rPr>
              <a:t>LPA Frequency Plan</a:t>
            </a:r>
          </a:p>
        </p:txBody>
      </p:sp>
      <p:sp>
        <p:nvSpPr>
          <p:cNvPr id="500744" name="Rectangle 8"/>
          <p:cNvSpPr>
            <a:spLocks noGrp="1" noChangeArrowheads="1"/>
          </p:cNvSpPr>
          <p:nvPr>
            <p:ph type="body" idx="1"/>
          </p:nvPr>
        </p:nvSpPr>
        <p:spPr>
          <a:xfrm>
            <a:off x="1219200" y="1447800"/>
            <a:ext cx="7239000" cy="4462463"/>
          </a:xfrm>
        </p:spPr>
        <p:txBody>
          <a:bodyPr/>
          <a:lstStyle/>
          <a:p>
            <a:pPr>
              <a:lnSpc>
                <a:spcPct val="90000"/>
              </a:lnSpc>
            </a:pPr>
            <a:r>
              <a:rPr lang="en-US" sz="2400"/>
              <a:t>Plant Manager-once a week</a:t>
            </a:r>
          </a:p>
          <a:p>
            <a:pPr>
              <a:lnSpc>
                <a:spcPct val="90000"/>
              </a:lnSpc>
            </a:pPr>
            <a:r>
              <a:rPr lang="en-US" sz="2400"/>
              <a:t>Area Managers-once a week </a:t>
            </a:r>
          </a:p>
          <a:p>
            <a:pPr>
              <a:lnSpc>
                <a:spcPct val="90000"/>
              </a:lnSpc>
            </a:pPr>
            <a:r>
              <a:rPr lang="en-US" sz="2400"/>
              <a:t>Production Supervisors-once a shift</a:t>
            </a:r>
          </a:p>
          <a:p>
            <a:pPr>
              <a:lnSpc>
                <a:spcPct val="90000"/>
              </a:lnSpc>
            </a:pPr>
            <a:endParaRPr lang="en-US" sz="2400">
              <a:solidFill>
                <a:srgbClr val="FFCC00"/>
              </a:solidFill>
            </a:endParaRPr>
          </a:p>
          <a:p>
            <a:pPr>
              <a:lnSpc>
                <a:spcPct val="90000"/>
              </a:lnSpc>
              <a:buFontTx/>
              <a:buNone/>
            </a:pPr>
            <a:r>
              <a:rPr lang="en-US" sz="2400">
                <a:solidFill>
                  <a:srgbClr val="0000FF"/>
                </a:solidFill>
              </a:rPr>
              <a:t>This Proposed Frequency Should :</a:t>
            </a:r>
            <a:r>
              <a:rPr lang="en-US" sz="2400">
                <a:solidFill>
                  <a:srgbClr val="FFCC00"/>
                </a:solidFill>
              </a:rPr>
              <a:t> </a:t>
            </a:r>
          </a:p>
          <a:p>
            <a:pPr>
              <a:lnSpc>
                <a:spcPct val="90000"/>
              </a:lnSpc>
            </a:pPr>
            <a:r>
              <a:rPr lang="en-US" sz="2400"/>
              <a:t>Encourage Management Involvement</a:t>
            </a:r>
          </a:p>
          <a:p>
            <a:pPr>
              <a:lnSpc>
                <a:spcPct val="90000"/>
              </a:lnSpc>
            </a:pPr>
            <a:r>
              <a:rPr lang="en-US" sz="2400"/>
              <a:t>Establish Operator Feedback </a:t>
            </a:r>
          </a:p>
          <a:p>
            <a:pPr>
              <a:lnSpc>
                <a:spcPct val="90000"/>
              </a:lnSpc>
            </a:pPr>
            <a:r>
              <a:rPr lang="en-US" sz="2400"/>
              <a:t>Establish Accountability</a:t>
            </a:r>
          </a:p>
          <a:p>
            <a:pPr>
              <a:lnSpc>
                <a:spcPct val="90000"/>
              </a:lnSpc>
            </a:pPr>
            <a:endParaRPr lang="en-US" sz="2400"/>
          </a:p>
          <a:p>
            <a:pPr>
              <a:lnSpc>
                <a:spcPct val="90000"/>
              </a:lnSpc>
              <a:buFontTx/>
              <a:buNone/>
            </a:pPr>
            <a:r>
              <a:rPr lang="en-US" sz="2400">
                <a:solidFill>
                  <a:srgbClr val="0000FF"/>
                </a:solidFill>
              </a:rPr>
              <a:t>Recommended starting point:</a:t>
            </a:r>
            <a:r>
              <a:rPr lang="en-US" sz="2400"/>
              <a:t> </a:t>
            </a:r>
          </a:p>
          <a:p>
            <a:pPr>
              <a:lnSpc>
                <a:spcPct val="90000"/>
              </a:lnSpc>
              <a:buFontTx/>
              <a:buNone/>
            </a:pPr>
            <a:r>
              <a:rPr lang="en-US" sz="2400"/>
              <a:t>       At the highest point of risk.</a:t>
            </a:r>
          </a:p>
          <a:p>
            <a:pPr>
              <a:lnSpc>
                <a:spcPct val="90000"/>
              </a:lnSpc>
            </a:pPr>
            <a:endParaRPr lang="es-MX" sz="2400"/>
          </a:p>
        </p:txBody>
      </p:sp>
      <p:sp>
        <p:nvSpPr>
          <p:cNvPr id="500742" name="Text Box 6"/>
          <p:cNvSpPr txBox="1">
            <a:spLocks noChangeArrowheads="1"/>
          </p:cNvSpPr>
          <p:nvPr/>
        </p:nvSpPr>
        <p:spPr bwMode="auto">
          <a:xfrm>
            <a:off x="1752600" y="3810000"/>
            <a:ext cx="4343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r>
              <a:rPr lang="en-US" sz="2400">
                <a:solidFill>
                  <a:srgbClr val="FFCC00"/>
                </a:solidFill>
              </a:rPr>
              <a:t> </a:t>
            </a:r>
          </a:p>
        </p:txBody>
      </p:sp>
      <p:sp>
        <p:nvSpPr>
          <p:cNvPr id="500743" name="Text Box 7"/>
          <p:cNvSpPr txBox="1">
            <a:spLocks noChangeArrowheads="1"/>
          </p:cNvSpPr>
          <p:nvPr/>
        </p:nvSpPr>
        <p:spPr bwMode="auto">
          <a:xfrm>
            <a:off x="1219200" y="4419600"/>
            <a:ext cx="7086600" cy="1004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eaLnBrk="1" hangingPunct="1">
              <a:spcBef>
                <a:spcPct val="50000"/>
              </a:spcBef>
            </a:pPr>
            <a:endParaRPr lang="en-US" sz="2400"/>
          </a:p>
          <a:p>
            <a:pPr eaLnBrk="1" hangingPunct="1">
              <a:spcBef>
                <a:spcPct val="50000"/>
              </a:spcBef>
            </a:pPr>
            <a:endParaRPr lang="en-US" sz="2400"/>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2434" name="Rectangle 2"/>
          <p:cNvSpPr>
            <a:spLocks noGrp="1" noChangeArrowheads="1"/>
          </p:cNvSpPr>
          <p:nvPr>
            <p:ph type="title"/>
          </p:nvPr>
        </p:nvSpPr>
        <p:spPr>
          <a:xfrm>
            <a:off x="685800" y="1600200"/>
            <a:ext cx="7772400" cy="1143000"/>
          </a:xfrm>
        </p:spPr>
        <p:txBody>
          <a:bodyPr/>
          <a:lstStyle/>
          <a:p>
            <a:r>
              <a:rPr lang="en-US" dirty="0"/>
              <a:t>Product Audits</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074" name="Rectangle 2"/>
          <p:cNvSpPr>
            <a:spLocks noGrp="1" noChangeArrowheads="1"/>
          </p:cNvSpPr>
          <p:nvPr>
            <p:ph type="title"/>
          </p:nvPr>
        </p:nvSpPr>
        <p:spPr/>
        <p:txBody>
          <a:bodyPr/>
          <a:lstStyle/>
          <a:p>
            <a:r>
              <a:rPr lang="en-US"/>
              <a:t>Product Audit</a:t>
            </a:r>
          </a:p>
        </p:txBody>
      </p:sp>
      <p:sp>
        <p:nvSpPr>
          <p:cNvPr id="387075" name="Rectangle 3"/>
          <p:cNvSpPr>
            <a:spLocks noGrp="1" noChangeArrowheads="1"/>
          </p:cNvSpPr>
          <p:nvPr>
            <p:ph type="body" idx="1"/>
          </p:nvPr>
        </p:nvSpPr>
        <p:spPr>
          <a:xfrm>
            <a:off x="685800" y="1295400"/>
            <a:ext cx="7772400" cy="5029200"/>
          </a:xfrm>
        </p:spPr>
        <p:txBody>
          <a:bodyPr/>
          <a:lstStyle/>
          <a:p>
            <a:pPr>
              <a:lnSpc>
                <a:spcPct val="90000"/>
              </a:lnSpc>
            </a:pPr>
            <a:r>
              <a:rPr lang="en-US" sz="2000" dirty="0"/>
              <a:t>A product audit is an assessment of the final product or service and it</a:t>
            </a:r>
            <a:r>
              <a:rPr lang="ja-JP" altLang="en-US" sz="2000" dirty="0">
                <a:latin typeface="Arial"/>
              </a:rPr>
              <a:t>’</a:t>
            </a:r>
            <a:r>
              <a:rPr lang="en-US" sz="2000" dirty="0"/>
              <a:t>s </a:t>
            </a:r>
            <a:r>
              <a:rPr lang="ja-JP" altLang="en-US" sz="2000" dirty="0">
                <a:latin typeface="Arial"/>
              </a:rPr>
              <a:t>‘</a:t>
            </a:r>
            <a:r>
              <a:rPr lang="en-US" sz="2000" dirty="0"/>
              <a:t>fitness for use</a:t>
            </a:r>
            <a:r>
              <a:rPr lang="ja-JP" altLang="en-US" sz="2000" dirty="0">
                <a:latin typeface="Arial"/>
              </a:rPr>
              <a:t>’</a:t>
            </a:r>
            <a:r>
              <a:rPr lang="en-US" sz="2000" dirty="0"/>
              <a:t> evaluated against the intent of the purpose of the product or service. </a:t>
            </a:r>
            <a:r>
              <a:rPr lang="en-US" sz="2000" dirty="0">
                <a:solidFill>
                  <a:srgbClr val="B90120"/>
                </a:solidFill>
              </a:rPr>
              <a:t>I.e.: Does it meet requirements?</a:t>
            </a:r>
          </a:p>
          <a:p>
            <a:pPr>
              <a:lnSpc>
                <a:spcPct val="90000"/>
              </a:lnSpc>
            </a:pPr>
            <a:endParaRPr lang="en-US" sz="2000" dirty="0"/>
          </a:p>
          <a:p>
            <a:pPr>
              <a:lnSpc>
                <a:spcPct val="90000"/>
              </a:lnSpc>
            </a:pPr>
            <a:r>
              <a:rPr lang="en-US" sz="2000" dirty="0">
                <a:solidFill>
                  <a:srgbClr val="006600"/>
                </a:solidFill>
              </a:rPr>
              <a:t>May be performed by:</a:t>
            </a:r>
            <a:endParaRPr lang="en-US" sz="2000" dirty="0"/>
          </a:p>
          <a:p>
            <a:pPr lvl="1">
              <a:lnSpc>
                <a:spcPct val="90000"/>
              </a:lnSpc>
            </a:pPr>
            <a:r>
              <a:rPr lang="en-US" sz="2000" dirty="0">
                <a:solidFill>
                  <a:srgbClr val="000066"/>
                </a:solidFill>
              </a:rPr>
              <a:t>One of your customers.</a:t>
            </a:r>
            <a:endParaRPr lang="en-US" sz="2000" dirty="0"/>
          </a:p>
          <a:p>
            <a:pPr lvl="2">
              <a:lnSpc>
                <a:spcPct val="90000"/>
              </a:lnSpc>
            </a:pPr>
            <a:r>
              <a:rPr lang="en-US" dirty="0">
                <a:solidFill>
                  <a:srgbClr val="993366"/>
                </a:solidFill>
              </a:rPr>
              <a:t>Also see </a:t>
            </a:r>
            <a:r>
              <a:rPr lang="en-US" dirty="0">
                <a:solidFill>
                  <a:srgbClr val="000066"/>
                </a:solidFill>
              </a:rPr>
              <a:t>7.4.3 in ISO 9001</a:t>
            </a:r>
            <a:r>
              <a:rPr lang="en-US" dirty="0" smtClean="0">
                <a:solidFill>
                  <a:srgbClr val="000066"/>
                </a:solidFill>
              </a:rPr>
              <a:t>:2008 </a:t>
            </a:r>
            <a:r>
              <a:rPr lang="en-US" dirty="0">
                <a:solidFill>
                  <a:srgbClr val="000066"/>
                </a:solidFill>
              </a:rPr>
              <a:t>and TS 16949</a:t>
            </a:r>
            <a:r>
              <a:rPr lang="en-US" dirty="0">
                <a:solidFill>
                  <a:srgbClr val="993366"/>
                </a:solidFill>
              </a:rPr>
              <a:t>.</a:t>
            </a:r>
          </a:p>
          <a:p>
            <a:pPr lvl="1">
              <a:lnSpc>
                <a:spcPct val="90000"/>
              </a:lnSpc>
            </a:pPr>
            <a:r>
              <a:rPr lang="en-US" sz="2000" dirty="0">
                <a:solidFill>
                  <a:srgbClr val="000066"/>
                </a:solidFill>
              </a:rPr>
              <a:t>Internally</a:t>
            </a:r>
            <a:r>
              <a:rPr lang="en-US" sz="2000" dirty="0"/>
              <a:t> as a </a:t>
            </a:r>
            <a:r>
              <a:rPr lang="en-US" sz="2000" dirty="0" smtClean="0">
                <a:solidFill>
                  <a:srgbClr val="993366"/>
                </a:solidFill>
              </a:rPr>
              <a:t>’Final </a:t>
            </a:r>
            <a:r>
              <a:rPr lang="en-US" sz="2000" dirty="0">
                <a:solidFill>
                  <a:srgbClr val="993366"/>
                </a:solidFill>
              </a:rPr>
              <a:t>Inspection</a:t>
            </a:r>
            <a:r>
              <a:rPr lang="ja-JP" altLang="en-US" sz="2000" dirty="0">
                <a:solidFill>
                  <a:srgbClr val="993366"/>
                </a:solidFill>
                <a:latin typeface="Arial"/>
              </a:rPr>
              <a:t>’</a:t>
            </a:r>
            <a:r>
              <a:rPr lang="en-US" sz="2000" dirty="0">
                <a:solidFill>
                  <a:srgbClr val="993366"/>
                </a:solidFill>
              </a:rPr>
              <a:t>, </a:t>
            </a:r>
            <a:r>
              <a:rPr lang="en-US" sz="2000" dirty="0" smtClean="0">
                <a:solidFill>
                  <a:srgbClr val="993366"/>
                </a:solidFill>
              </a:rPr>
              <a:t>’Dock </a:t>
            </a:r>
            <a:r>
              <a:rPr lang="en-US" sz="2000" dirty="0">
                <a:solidFill>
                  <a:srgbClr val="993366"/>
                </a:solidFill>
              </a:rPr>
              <a:t>Audit</a:t>
            </a:r>
            <a:r>
              <a:rPr lang="ja-JP" altLang="en-US" sz="2000" dirty="0">
                <a:solidFill>
                  <a:srgbClr val="993366"/>
                </a:solidFill>
                <a:latin typeface="Arial"/>
              </a:rPr>
              <a:t>’</a:t>
            </a:r>
            <a:r>
              <a:rPr lang="en-US" sz="2000" dirty="0">
                <a:solidFill>
                  <a:srgbClr val="993366"/>
                </a:solidFill>
              </a:rPr>
              <a:t> and others</a:t>
            </a:r>
            <a:r>
              <a:rPr lang="en-US" sz="2000" dirty="0"/>
              <a:t> </a:t>
            </a:r>
          </a:p>
          <a:p>
            <a:pPr lvl="2">
              <a:lnSpc>
                <a:spcPct val="90000"/>
              </a:lnSpc>
            </a:pPr>
            <a:r>
              <a:rPr lang="en-US" dirty="0">
                <a:solidFill>
                  <a:srgbClr val="993366"/>
                </a:solidFill>
              </a:rPr>
              <a:t>Also see </a:t>
            </a:r>
            <a:r>
              <a:rPr lang="en-US" dirty="0">
                <a:solidFill>
                  <a:srgbClr val="000066"/>
                </a:solidFill>
              </a:rPr>
              <a:t>8.2.4 in ISO 9001</a:t>
            </a:r>
            <a:r>
              <a:rPr lang="en-US" dirty="0" smtClean="0">
                <a:solidFill>
                  <a:srgbClr val="000066"/>
                </a:solidFill>
              </a:rPr>
              <a:t>:2008 </a:t>
            </a:r>
            <a:r>
              <a:rPr lang="en-US" dirty="0">
                <a:solidFill>
                  <a:srgbClr val="000066"/>
                </a:solidFill>
              </a:rPr>
              <a:t>and TS 16949</a:t>
            </a:r>
          </a:p>
          <a:p>
            <a:pPr lvl="2">
              <a:lnSpc>
                <a:spcPct val="90000"/>
              </a:lnSpc>
            </a:pPr>
            <a:endParaRPr lang="en-US" dirty="0"/>
          </a:p>
          <a:p>
            <a:pPr>
              <a:lnSpc>
                <a:spcPct val="90000"/>
              </a:lnSpc>
            </a:pPr>
            <a:r>
              <a:rPr lang="en-US" sz="2000" dirty="0"/>
              <a:t>External product audits are typically oriented to a specific customer.</a:t>
            </a:r>
          </a:p>
          <a:p>
            <a:pPr>
              <a:lnSpc>
                <a:spcPct val="90000"/>
              </a:lnSpc>
            </a:pPr>
            <a:endParaRPr lang="en-US" sz="2000" dirty="0"/>
          </a:p>
          <a:p>
            <a:pPr>
              <a:lnSpc>
                <a:spcPct val="90000"/>
              </a:lnSpc>
            </a:pPr>
            <a:r>
              <a:rPr lang="en-US" sz="2000" dirty="0"/>
              <a:t>In military manufacturing this used to be called </a:t>
            </a:r>
            <a:r>
              <a:rPr lang="ja-JP" altLang="en-US" sz="2000" dirty="0">
                <a:latin typeface="Arial"/>
              </a:rPr>
              <a:t>‘</a:t>
            </a:r>
            <a:r>
              <a:rPr lang="en-US" sz="2000" dirty="0">
                <a:solidFill>
                  <a:srgbClr val="000066"/>
                </a:solidFill>
              </a:rPr>
              <a:t>Source Inspection</a:t>
            </a:r>
            <a:r>
              <a:rPr lang="ja-JP" altLang="en-US" sz="2000" dirty="0">
                <a:solidFill>
                  <a:srgbClr val="000066"/>
                </a:solidFill>
                <a:latin typeface="Arial"/>
              </a:rPr>
              <a:t>’</a:t>
            </a:r>
            <a:r>
              <a:rPr lang="en-US" sz="2000" dirty="0"/>
              <a:t>.</a:t>
            </a:r>
          </a:p>
        </p:txBody>
      </p:sp>
    </p:spTree>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6066" name="Rectangle 2"/>
          <p:cNvSpPr>
            <a:spLocks noGrp="1" noChangeArrowheads="1"/>
          </p:cNvSpPr>
          <p:nvPr>
            <p:ph type="title"/>
          </p:nvPr>
        </p:nvSpPr>
        <p:spPr>
          <a:xfrm>
            <a:off x="668338" y="187325"/>
            <a:ext cx="7772400" cy="803275"/>
          </a:xfrm>
        </p:spPr>
        <p:txBody>
          <a:bodyPr/>
          <a:lstStyle/>
          <a:p>
            <a:r>
              <a:rPr lang="en-US" sz="4000"/>
              <a:t>Product Audit - A Brief Review</a:t>
            </a:r>
          </a:p>
        </p:txBody>
      </p:sp>
      <p:sp>
        <p:nvSpPr>
          <p:cNvPr id="216067" name="Rectangle 3"/>
          <p:cNvSpPr>
            <a:spLocks noGrp="1" noChangeArrowheads="1"/>
          </p:cNvSpPr>
          <p:nvPr>
            <p:ph type="body" idx="1"/>
          </p:nvPr>
        </p:nvSpPr>
        <p:spPr>
          <a:xfrm>
            <a:off x="685800" y="1295400"/>
            <a:ext cx="7772400" cy="4648200"/>
          </a:xfrm>
        </p:spPr>
        <p:txBody>
          <a:bodyPr/>
          <a:lstStyle/>
          <a:p>
            <a:pPr>
              <a:lnSpc>
                <a:spcPct val="90000"/>
              </a:lnSpc>
              <a:buFont typeface="Zapf Dingbats" charset="0"/>
              <a:buChar char="+"/>
            </a:pPr>
            <a:r>
              <a:rPr lang="en-US" sz="2200"/>
              <a:t>Product audits are most commonly done by a company on its supplier. In some product audits dimensional, electrical or other measurements may be taken. Test results may be reviewed.</a:t>
            </a:r>
          </a:p>
          <a:p>
            <a:pPr>
              <a:lnSpc>
                <a:spcPct val="90000"/>
              </a:lnSpc>
              <a:buFont typeface="Zapf Dingbats" charset="0"/>
              <a:buChar char="+"/>
            </a:pPr>
            <a:endParaRPr lang="en-US" sz="2200"/>
          </a:p>
          <a:p>
            <a:pPr>
              <a:lnSpc>
                <a:spcPct val="90000"/>
              </a:lnSpc>
              <a:buFont typeface="Zapf Dingbats" charset="0"/>
              <a:buChar char="+"/>
            </a:pPr>
            <a:r>
              <a:rPr lang="en-US" sz="2200">
                <a:solidFill>
                  <a:srgbClr val="006600"/>
                </a:solidFill>
              </a:rPr>
              <a:t>Internal audits</a:t>
            </a:r>
            <a:r>
              <a:rPr lang="en-US" sz="2200"/>
              <a:t> </a:t>
            </a:r>
            <a:r>
              <a:rPr lang="en-US" sz="2200" i="1">
                <a:solidFill>
                  <a:srgbClr val="00279F"/>
                </a:solidFill>
              </a:rPr>
              <a:t>do not typically</a:t>
            </a:r>
            <a:r>
              <a:rPr lang="en-US" sz="2200"/>
              <a:t> include product audits in and of themselves. More typically you will be reviewing a product audit performed by someone as a function of auditing the Product Audit Procedure.</a:t>
            </a:r>
          </a:p>
          <a:p>
            <a:pPr>
              <a:lnSpc>
                <a:spcPct val="90000"/>
              </a:lnSpc>
              <a:buFont typeface="Zapf Dingbats" charset="0"/>
              <a:buChar char="+"/>
            </a:pPr>
            <a:endParaRPr lang="en-US" sz="2200"/>
          </a:p>
          <a:p>
            <a:pPr>
              <a:lnSpc>
                <a:spcPct val="90000"/>
              </a:lnSpc>
              <a:buFont typeface="Zapf Dingbats" charset="0"/>
              <a:buChar char="+"/>
            </a:pPr>
            <a:r>
              <a:rPr lang="en-US" sz="2200"/>
              <a:t>TS 16949 does have a very specific Product Audit requirement (8.2.2.3). See the Notes below.</a:t>
            </a:r>
          </a:p>
        </p:txBody>
      </p:sp>
    </p:spTree>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82" name="Rectangle 2"/>
          <p:cNvSpPr>
            <a:spLocks noGrp="1" noChangeArrowheads="1"/>
          </p:cNvSpPr>
          <p:nvPr>
            <p:ph type="title"/>
          </p:nvPr>
        </p:nvSpPr>
        <p:spPr>
          <a:xfrm>
            <a:off x="228600" y="2209800"/>
            <a:ext cx="8686800" cy="1143000"/>
          </a:xfrm>
        </p:spPr>
        <p:txBody>
          <a:bodyPr/>
          <a:lstStyle/>
          <a:p>
            <a:r>
              <a:rPr lang="en-US"/>
              <a:t>What Will </a:t>
            </a:r>
            <a:r>
              <a:rPr lang="en-US">
                <a:solidFill>
                  <a:srgbClr val="B90120"/>
                </a:solidFill>
              </a:rPr>
              <a:t>YOU</a:t>
            </a:r>
            <a:r>
              <a:rPr lang="en-US"/>
              <a:t> Will Be Auditing?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4914" name="Rectangle 2"/>
          <p:cNvSpPr>
            <a:spLocks noGrp="1" noChangeArrowheads="1"/>
          </p:cNvSpPr>
          <p:nvPr>
            <p:ph type="title"/>
          </p:nvPr>
        </p:nvSpPr>
        <p:spPr/>
        <p:txBody>
          <a:bodyPr/>
          <a:lstStyle/>
          <a:p>
            <a:r>
              <a:rPr lang="en-US"/>
              <a:t>Caution II</a:t>
            </a:r>
          </a:p>
        </p:txBody>
      </p:sp>
      <p:sp>
        <p:nvSpPr>
          <p:cNvPr id="294915" name="Rectangle 3"/>
          <p:cNvSpPr>
            <a:spLocks noGrp="1" noChangeArrowheads="1"/>
          </p:cNvSpPr>
          <p:nvPr>
            <p:ph type="body" idx="1"/>
          </p:nvPr>
        </p:nvSpPr>
        <p:spPr>
          <a:xfrm>
            <a:off x="381000" y="1295400"/>
            <a:ext cx="8305800" cy="4343400"/>
          </a:xfrm>
        </p:spPr>
        <p:txBody>
          <a:bodyPr/>
          <a:lstStyle/>
          <a:p>
            <a:pPr>
              <a:lnSpc>
                <a:spcPct val="90000"/>
              </a:lnSpc>
              <a:spcAft>
                <a:spcPct val="20000"/>
              </a:spcAft>
            </a:pPr>
            <a:r>
              <a:rPr lang="en-US" sz="2200" dirty="0"/>
              <a:t>This guide is not intended to address specific interpretation(s) of ISO 9001, TS 16949 or any other specific standard or customer requirement. It is </a:t>
            </a:r>
            <a:r>
              <a:rPr lang="en-US" sz="2200" dirty="0">
                <a:solidFill>
                  <a:srgbClr val="A50021"/>
                </a:solidFill>
              </a:rPr>
              <a:t>*assumed*</a:t>
            </a:r>
            <a:r>
              <a:rPr lang="en-US" sz="2200" dirty="0"/>
              <a:t> that anyone auditing will have the appropriate background / experience / education in that which s/he is auditing.</a:t>
            </a:r>
          </a:p>
          <a:p>
            <a:pPr>
              <a:lnSpc>
                <a:spcPct val="90000"/>
              </a:lnSpc>
              <a:spcAft>
                <a:spcPct val="20000"/>
              </a:spcAft>
            </a:pPr>
            <a:endParaRPr lang="en-US" sz="2200" dirty="0"/>
          </a:p>
          <a:p>
            <a:pPr>
              <a:lnSpc>
                <a:spcPct val="90000"/>
              </a:lnSpc>
              <a:spcAft>
                <a:spcPct val="20000"/>
              </a:spcAft>
            </a:pPr>
            <a:r>
              <a:rPr lang="en-US" sz="2200" dirty="0"/>
              <a:t>For purposes of being practical, when ISO 9001 is mentioned, it means we are referring to the version </a:t>
            </a:r>
            <a:r>
              <a:rPr lang="en-US" sz="2200" dirty="0" smtClean="0"/>
              <a:t>2008 </a:t>
            </a:r>
            <a:r>
              <a:rPr lang="en-US" sz="2200" dirty="0"/>
              <a:t>of the standard. </a:t>
            </a:r>
            <a:endParaRPr lang="en-US" sz="2200" dirty="0" smtClean="0"/>
          </a:p>
          <a:p>
            <a:pPr>
              <a:lnSpc>
                <a:spcPct val="90000"/>
              </a:lnSpc>
              <a:spcAft>
                <a:spcPct val="20000"/>
              </a:spcAft>
            </a:pPr>
            <a:endParaRPr lang="en-US" sz="2200" dirty="0"/>
          </a:p>
          <a:p>
            <a:pPr>
              <a:lnSpc>
                <a:spcPct val="90000"/>
              </a:lnSpc>
              <a:spcAft>
                <a:spcPct val="20000"/>
              </a:spcAft>
            </a:pPr>
            <a:r>
              <a:rPr lang="en-US" sz="2200" dirty="0" smtClean="0"/>
              <a:t>It </a:t>
            </a:r>
            <a:r>
              <a:rPr lang="en-US" sz="2200" dirty="0"/>
              <a:t>is </a:t>
            </a:r>
            <a:r>
              <a:rPr lang="en-US" sz="2200" dirty="0">
                <a:solidFill>
                  <a:srgbClr val="A50021"/>
                </a:solidFill>
              </a:rPr>
              <a:t>*assumed*</a:t>
            </a:r>
            <a:r>
              <a:rPr lang="en-US" sz="2200" dirty="0"/>
              <a:t> that we all know </a:t>
            </a:r>
            <a:r>
              <a:rPr lang="en-US" sz="2200" dirty="0">
                <a:solidFill>
                  <a:srgbClr val="00279F"/>
                </a:solidFill>
              </a:rPr>
              <a:t>you cannot audit anything you do or are responsible for</a:t>
            </a:r>
            <a:r>
              <a:rPr lang="en-US" sz="2200" dirty="0"/>
              <a:t>. </a:t>
            </a:r>
            <a:r>
              <a:rPr lang="en-US" sz="2200" dirty="0">
                <a:solidFill>
                  <a:srgbClr val="AB011D"/>
                </a:solidFill>
              </a:rPr>
              <a:t>Conflict of Interest</a:t>
            </a:r>
            <a:r>
              <a:rPr lang="en-US" sz="2200" dirty="0"/>
              <a:t> is the phrase.</a:t>
            </a:r>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8274" name="Rectangle 2"/>
          <p:cNvSpPr>
            <a:spLocks noGrp="1" noChangeArrowheads="1"/>
          </p:cNvSpPr>
          <p:nvPr>
            <p:ph type="title"/>
          </p:nvPr>
        </p:nvSpPr>
        <p:spPr>
          <a:xfrm>
            <a:off x="668338" y="187325"/>
            <a:ext cx="7772400" cy="1031875"/>
          </a:xfrm>
        </p:spPr>
        <p:txBody>
          <a:bodyPr/>
          <a:lstStyle/>
          <a:p>
            <a:r>
              <a:rPr lang="en-US"/>
              <a:t>Basic Audit Focus?</a:t>
            </a:r>
          </a:p>
        </p:txBody>
      </p:sp>
      <p:sp>
        <p:nvSpPr>
          <p:cNvPr id="438275" name="Rectangle 3"/>
          <p:cNvSpPr>
            <a:spLocks noGrp="1" noChangeArrowheads="1"/>
          </p:cNvSpPr>
          <p:nvPr>
            <p:ph type="body" idx="1"/>
          </p:nvPr>
        </p:nvSpPr>
        <p:spPr>
          <a:xfrm>
            <a:off x="685800" y="1447800"/>
            <a:ext cx="7772400" cy="4648200"/>
          </a:xfrm>
        </p:spPr>
        <p:txBody>
          <a:bodyPr/>
          <a:lstStyle/>
          <a:p>
            <a:r>
              <a:rPr lang="en-US" sz="2400">
                <a:solidFill>
                  <a:srgbClr val="00279F"/>
                </a:solidFill>
              </a:rPr>
              <a:t>Desk Audit:</a:t>
            </a:r>
            <a:r>
              <a:rPr lang="en-US" sz="2400"/>
              <a:t> </a:t>
            </a:r>
          </a:p>
          <a:p>
            <a:pPr lvl="1"/>
            <a:r>
              <a:rPr lang="en-US" sz="2000"/>
              <a:t>Are your systems compliant with the standard(s) (such as ISO 9001 or ISO/TS 16949) you are auditing against?</a:t>
            </a:r>
          </a:p>
          <a:p>
            <a:pPr lvl="1"/>
            <a:r>
              <a:rPr lang="en-US" sz="2000"/>
              <a:t>Do your systems address customer requirements? Federal, state and local requirements?</a:t>
            </a:r>
          </a:p>
          <a:p>
            <a:pPr lvl="1"/>
            <a:endParaRPr lang="en-US" sz="2000"/>
          </a:p>
          <a:p>
            <a:r>
              <a:rPr lang="en-US" sz="2400">
                <a:solidFill>
                  <a:srgbClr val="FC0128"/>
                </a:solidFill>
              </a:rPr>
              <a:t>Process Audit:</a:t>
            </a:r>
            <a:r>
              <a:rPr lang="en-US" sz="2400"/>
              <a:t> </a:t>
            </a:r>
          </a:p>
          <a:p>
            <a:pPr lvl="1"/>
            <a:r>
              <a:rPr lang="en-US" sz="2000"/>
              <a:t>Do employees know their process</a:t>
            </a:r>
            <a:r>
              <a:rPr lang="ja-JP" altLang="en-US" sz="2000">
                <a:latin typeface="Arial"/>
              </a:rPr>
              <a:t>’</a:t>
            </a:r>
            <a:r>
              <a:rPr lang="en-US" sz="2000"/>
              <a:t> inputs and outputs? </a:t>
            </a:r>
          </a:p>
          <a:p>
            <a:pPr lvl="1"/>
            <a:r>
              <a:rPr lang="en-US" sz="2000"/>
              <a:t>what procedures </a:t>
            </a:r>
            <a:r>
              <a:rPr lang="ja-JP" altLang="en-US" sz="2000">
                <a:latin typeface="Arial"/>
              </a:rPr>
              <a:t>‘</a:t>
            </a:r>
            <a:r>
              <a:rPr lang="en-US" sz="2000"/>
              <a:t>affect</a:t>
            </a:r>
            <a:r>
              <a:rPr lang="ja-JP" altLang="en-US" sz="2000">
                <a:latin typeface="Arial"/>
              </a:rPr>
              <a:t>’</a:t>
            </a:r>
            <a:r>
              <a:rPr lang="en-US" sz="2000"/>
              <a:t> them? </a:t>
            </a:r>
          </a:p>
          <a:p>
            <a:pPr lvl="1"/>
            <a:r>
              <a:rPr lang="en-US" sz="2000"/>
              <a:t>Are employees following procedures? </a:t>
            </a:r>
          </a:p>
          <a:p>
            <a:pPr lvl="1"/>
            <a:r>
              <a:rPr lang="en-US" sz="2000"/>
              <a:t>Are the required resources available to execute the process?</a:t>
            </a:r>
          </a:p>
        </p:txBody>
      </p:sp>
    </p:spTree>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0146" name="Rectangle 2"/>
          <p:cNvSpPr>
            <a:spLocks noGrp="1" noChangeArrowheads="1"/>
          </p:cNvSpPr>
          <p:nvPr>
            <p:ph type="title"/>
          </p:nvPr>
        </p:nvSpPr>
        <p:spPr/>
        <p:txBody>
          <a:bodyPr/>
          <a:lstStyle/>
          <a:p>
            <a:r>
              <a:rPr lang="en-US"/>
              <a:t>Internal Audits - Focus</a:t>
            </a:r>
          </a:p>
        </p:txBody>
      </p:sp>
      <p:sp>
        <p:nvSpPr>
          <p:cNvPr id="390147" name="Rectangle 3"/>
          <p:cNvSpPr>
            <a:spLocks noGrp="1" noChangeArrowheads="1"/>
          </p:cNvSpPr>
          <p:nvPr>
            <p:ph type="body" idx="1"/>
          </p:nvPr>
        </p:nvSpPr>
        <p:spPr/>
        <p:txBody>
          <a:bodyPr/>
          <a:lstStyle/>
          <a:p>
            <a:r>
              <a:rPr lang="en-US" sz="2400"/>
              <a:t>If your situation is that of internal auditor, your company should choose a method which suits your company.</a:t>
            </a:r>
          </a:p>
          <a:p>
            <a:endParaRPr lang="en-US" sz="2400"/>
          </a:p>
          <a:p>
            <a:r>
              <a:rPr lang="en-US" sz="2400"/>
              <a:t>Most internal auditing courses approximate a Lead Auditor course which focuses on compliance audits. As we know, compliance audits typically involve interpretation of compliance to ISO 9001 [or other standard(s)] by the auditor. Make sure you want that level of expertise and depth.</a:t>
            </a:r>
          </a:p>
        </p:txBody>
      </p:sp>
    </p:spTree>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6532" name="Rectangle 4"/>
          <p:cNvSpPr>
            <a:spLocks noGrp="1" noChangeArrowheads="1"/>
          </p:cNvSpPr>
          <p:nvPr>
            <p:ph type="title"/>
          </p:nvPr>
        </p:nvSpPr>
        <p:spPr>
          <a:xfrm>
            <a:off x="152400" y="187325"/>
            <a:ext cx="8763000" cy="727075"/>
          </a:xfrm>
        </p:spPr>
        <p:txBody>
          <a:bodyPr/>
          <a:lstStyle/>
          <a:p>
            <a:r>
              <a:rPr lang="en-US" sz="2400" dirty="0"/>
              <a:t>Reasons To NOT Address Compliance In Internal Audits</a:t>
            </a:r>
          </a:p>
        </p:txBody>
      </p:sp>
      <p:sp>
        <p:nvSpPr>
          <p:cNvPr id="406533" name="Rectangle 5"/>
          <p:cNvSpPr>
            <a:spLocks noGrp="1" noChangeArrowheads="1"/>
          </p:cNvSpPr>
          <p:nvPr>
            <p:ph type="body" idx="1"/>
          </p:nvPr>
        </p:nvSpPr>
        <p:spPr/>
        <p:txBody>
          <a:bodyPr/>
          <a:lstStyle/>
          <a:p>
            <a:r>
              <a:rPr lang="en-US" sz="2400"/>
              <a:t>Typically, over time, compliance is determined by high level procedures. </a:t>
            </a:r>
          </a:p>
          <a:p>
            <a:endParaRPr lang="en-US" sz="2400"/>
          </a:p>
          <a:p>
            <a:r>
              <a:rPr lang="en-US" sz="2400"/>
              <a:t>As in the </a:t>
            </a:r>
            <a:r>
              <a:rPr lang="ja-JP" altLang="en-US" sz="2400">
                <a:latin typeface="Arial"/>
              </a:rPr>
              <a:t>‘</a:t>
            </a:r>
            <a:r>
              <a:rPr lang="en-US" sz="2400"/>
              <a:t>standard</a:t>
            </a:r>
            <a:r>
              <a:rPr lang="ja-JP" altLang="en-US" sz="2400">
                <a:latin typeface="Arial"/>
              </a:rPr>
              <a:t>’</a:t>
            </a:r>
            <a:r>
              <a:rPr lang="en-US" sz="2400"/>
              <a:t> document pyramid, it is evident that lower level procedures - all the way to the level of work instructions and defined On-The-Job training will be compliant if they follow the higher level procedures which are supposed to be defining the parameters of the lower level documents and systems.</a:t>
            </a:r>
          </a:p>
        </p:txBody>
      </p:sp>
    </p:spTree>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Rectangle 2"/>
          <p:cNvSpPr>
            <a:spLocks noGrp="1" noChangeArrowheads="1"/>
          </p:cNvSpPr>
          <p:nvPr>
            <p:ph type="title"/>
          </p:nvPr>
        </p:nvSpPr>
        <p:spPr>
          <a:xfrm>
            <a:off x="228600" y="187325"/>
            <a:ext cx="8763000" cy="650875"/>
          </a:xfrm>
        </p:spPr>
        <p:txBody>
          <a:bodyPr/>
          <a:lstStyle/>
          <a:p>
            <a:r>
              <a:rPr lang="en-US" sz="2400" b="1" dirty="0"/>
              <a:t>Reasons To NOT Address Compliance In Internal Audits</a:t>
            </a:r>
          </a:p>
        </p:txBody>
      </p:sp>
      <p:sp>
        <p:nvSpPr>
          <p:cNvPr id="416771" name="Rectangle 3"/>
          <p:cNvSpPr>
            <a:spLocks noGrp="1" noChangeArrowheads="1"/>
          </p:cNvSpPr>
          <p:nvPr>
            <p:ph type="body" idx="1"/>
          </p:nvPr>
        </p:nvSpPr>
        <p:spPr>
          <a:xfrm>
            <a:off x="762000" y="1143000"/>
            <a:ext cx="7772400" cy="4953000"/>
          </a:xfrm>
        </p:spPr>
        <p:txBody>
          <a:bodyPr/>
          <a:lstStyle/>
          <a:p>
            <a:pPr marL="114300" indent="0">
              <a:lnSpc>
                <a:spcPct val="80000"/>
              </a:lnSpc>
              <a:buFontTx/>
              <a:buNone/>
            </a:pPr>
            <a:r>
              <a:rPr lang="en-US" sz="2000"/>
              <a:t>If your high level procedures are compliant, your lower level procedures </a:t>
            </a:r>
            <a:r>
              <a:rPr lang="ja-JP" altLang="en-US" sz="2000">
                <a:latin typeface="Arial"/>
              </a:rPr>
              <a:t>‘</a:t>
            </a:r>
            <a:r>
              <a:rPr lang="en-US" sz="2000"/>
              <a:t>must</a:t>
            </a:r>
            <a:r>
              <a:rPr lang="ja-JP" altLang="en-US" sz="2000">
                <a:latin typeface="Arial"/>
              </a:rPr>
              <a:t>’</a:t>
            </a:r>
            <a:r>
              <a:rPr lang="en-US" sz="2000"/>
              <a:t> be as well. </a:t>
            </a:r>
          </a:p>
          <a:p>
            <a:pPr marL="114300" indent="0">
              <a:lnSpc>
                <a:spcPct val="80000"/>
              </a:lnSpc>
              <a:buFontTx/>
              <a:buNone/>
            </a:pPr>
            <a:endParaRPr lang="en-US" sz="2000"/>
          </a:p>
          <a:p>
            <a:pPr marL="114300" indent="0">
              <a:lnSpc>
                <a:spcPct val="80000"/>
              </a:lnSpc>
              <a:buFontTx/>
              <a:buNone/>
            </a:pPr>
            <a:r>
              <a:rPr lang="en-US" sz="2000"/>
              <a:t>Every time your registrar </a:t>
            </a:r>
            <a:r>
              <a:rPr lang="ja-JP" altLang="en-US" sz="2000">
                <a:latin typeface="Arial"/>
              </a:rPr>
              <a:t>‘</a:t>
            </a:r>
            <a:r>
              <a:rPr lang="en-US" sz="2000"/>
              <a:t>visits</a:t>
            </a:r>
            <a:r>
              <a:rPr lang="ja-JP" altLang="en-US" sz="2000">
                <a:latin typeface="Arial"/>
              </a:rPr>
              <a:t>’</a:t>
            </a:r>
            <a:r>
              <a:rPr lang="en-US" sz="2000"/>
              <a:t>, it chooses a sample of your systems and verifies, among other things, compliance to the standard. </a:t>
            </a:r>
          </a:p>
          <a:p>
            <a:pPr marL="114300" indent="0">
              <a:lnSpc>
                <a:spcPct val="80000"/>
              </a:lnSpc>
              <a:buFontTx/>
              <a:buNone/>
            </a:pPr>
            <a:endParaRPr lang="en-US" sz="2000"/>
          </a:p>
          <a:p>
            <a:pPr marL="114300" indent="0">
              <a:lnSpc>
                <a:spcPct val="80000"/>
              </a:lnSpc>
              <a:buFontTx/>
              <a:buNone/>
            </a:pPr>
            <a:r>
              <a:rPr lang="en-US" sz="2000"/>
              <a:t>Theoretically, every year they should cover every compliance element at least once. </a:t>
            </a:r>
          </a:p>
          <a:p>
            <a:pPr marL="114300" indent="0">
              <a:lnSpc>
                <a:spcPct val="80000"/>
              </a:lnSpc>
              <a:buFontTx/>
              <a:buNone/>
            </a:pPr>
            <a:endParaRPr lang="en-US" sz="2000"/>
          </a:p>
          <a:p>
            <a:pPr marL="114300" indent="0">
              <a:lnSpc>
                <a:spcPct val="80000"/>
              </a:lnSpc>
              <a:buFontTx/>
              <a:buNone/>
            </a:pPr>
            <a:r>
              <a:rPr lang="en-US" sz="2000"/>
              <a:t>And every 3 years they are supposed to (although it appears this practice is dying) they are (were?) supposed to go through - well, essentially a </a:t>
            </a:r>
            <a:r>
              <a:rPr lang="ja-JP" altLang="en-US" sz="2000">
                <a:latin typeface="Arial"/>
              </a:rPr>
              <a:t>‘</a:t>
            </a:r>
            <a:r>
              <a:rPr lang="en-US" sz="2000"/>
              <a:t>thorough</a:t>
            </a:r>
            <a:r>
              <a:rPr lang="ja-JP" altLang="en-US" sz="2000">
                <a:latin typeface="Arial"/>
              </a:rPr>
              <a:t>’</a:t>
            </a:r>
            <a:r>
              <a:rPr lang="en-US" sz="2000"/>
              <a:t> (complete?) audit like the registration audit. </a:t>
            </a:r>
          </a:p>
          <a:p>
            <a:pPr marL="114300" indent="0">
              <a:lnSpc>
                <a:spcPct val="80000"/>
              </a:lnSpc>
              <a:buFontTx/>
              <a:buNone/>
            </a:pPr>
            <a:endParaRPr lang="en-US" sz="2000"/>
          </a:p>
          <a:p>
            <a:pPr marL="114300" indent="0">
              <a:lnSpc>
                <a:spcPct val="80000"/>
              </a:lnSpc>
              <a:buFontTx/>
              <a:buNone/>
            </a:pPr>
            <a:r>
              <a:rPr lang="en-US" sz="2000"/>
              <a:t>It seems more and more registrars are admitting that the </a:t>
            </a:r>
            <a:r>
              <a:rPr lang="ja-JP" altLang="en-US" sz="2000">
                <a:latin typeface="Arial"/>
              </a:rPr>
              <a:t>‘</a:t>
            </a:r>
            <a:r>
              <a:rPr lang="en-US" sz="2000"/>
              <a:t>3 year blowout audit</a:t>
            </a:r>
            <a:r>
              <a:rPr lang="ja-JP" altLang="en-US" sz="2000">
                <a:latin typeface="Arial"/>
              </a:rPr>
              <a:t>’</a:t>
            </a:r>
            <a:r>
              <a:rPr lang="en-US" sz="2000"/>
              <a:t> isn</a:t>
            </a:r>
            <a:r>
              <a:rPr lang="ja-JP" altLang="en-US" sz="2000">
                <a:latin typeface="Arial"/>
              </a:rPr>
              <a:t>’</a:t>
            </a:r>
            <a:r>
              <a:rPr lang="en-US" sz="2000"/>
              <a:t>t really much more than a money maker. It doesn</a:t>
            </a:r>
            <a:r>
              <a:rPr lang="ja-JP" altLang="en-US" sz="2000">
                <a:latin typeface="Arial"/>
              </a:rPr>
              <a:t>’</a:t>
            </a:r>
            <a:r>
              <a:rPr lang="en-US" sz="2000"/>
              <a:t>t accomplish much when you</a:t>
            </a:r>
            <a:r>
              <a:rPr lang="ja-JP" altLang="en-US" sz="2000">
                <a:latin typeface="Arial"/>
              </a:rPr>
              <a:t>’</a:t>
            </a:r>
            <a:r>
              <a:rPr lang="en-US" sz="2000"/>
              <a:t>re there every 6 months to a year anyway.</a:t>
            </a:r>
          </a:p>
        </p:txBody>
      </p:sp>
    </p:spTree>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578" name="Rectangle 2"/>
          <p:cNvSpPr>
            <a:spLocks noGrp="1" noChangeArrowheads="1"/>
          </p:cNvSpPr>
          <p:nvPr>
            <p:ph type="title"/>
          </p:nvPr>
        </p:nvSpPr>
        <p:spPr>
          <a:xfrm>
            <a:off x="228600" y="187325"/>
            <a:ext cx="8763000" cy="650875"/>
          </a:xfrm>
        </p:spPr>
        <p:txBody>
          <a:bodyPr/>
          <a:lstStyle/>
          <a:p>
            <a:r>
              <a:rPr lang="en-US" sz="2400" b="1" dirty="0"/>
              <a:t>Reasons To NOT Address Compliance In Internal Audits</a:t>
            </a:r>
          </a:p>
        </p:txBody>
      </p:sp>
      <p:sp>
        <p:nvSpPr>
          <p:cNvPr id="408579" name="Rectangle 3"/>
          <p:cNvSpPr>
            <a:spLocks noGrp="1" noChangeArrowheads="1"/>
          </p:cNvSpPr>
          <p:nvPr>
            <p:ph type="body" idx="1"/>
          </p:nvPr>
        </p:nvSpPr>
        <p:spPr>
          <a:xfrm>
            <a:off x="914400" y="990600"/>
            <a:ext cx="7315200" cy="5105400"/>
          </a:xfrm>
        </p:spPr>
        <p:txBody>
          <a:bodyPr/>
          <a:lstStyle/>
          <a:p>
            <a:pPr marL="114300" indent="0">
              <a:lnSpc>
                <a:spcPct val="80000"/>
              </a:lnSpc>
              <a:buFontTx/>
              <a:buNone/>
            </a:pPr>
            <a:r>
              <a:rPr lang="en-US" sz="2000" dirty="0"/>
              <a:t>So - your registrar and your Quality Manager should be watching your systems compliance pretty closely. </a:t>
            </a:r>
          </a:p>
          <a:p>
            <a:pPr marL="114300" indent="0">
              <a:lnSpc>
                <a:spcPct val="80000"/>
              </a:lnSpc>
              <a:buFontTx/>
              <a:buNone/>
            </a:pPr>
            <a:endParaRPr lang="en-US" sz="2000" dirty="0"/>
          </a:p>
          <a:p>
            <a:pPr marL="114300" indent="0">
              <a:lnSpc>
                <a:spcPct val="80000"/>
              </a:lnSpc>
              <a:buFontTx/>
              <a:buNone/>
            </a:pPr>
            <a:r>
              <a:rPr lang="en-US" sz="2000" dirty="0"/>
              <a:t>Your registrar will tell you any </a:t>
            </a:r>
            <a:r>
              <a:rPr lang="ja-JP" altLang="en-US" sz="2000" dirty="0">
                <a:latin typeface="Arial"/>
              </a:rPr>
              <a:t>‘</a:t>
            </a:r>
            <a:r>
              <a:rPr lang="en-US" sz="2000" dirty="0"/>
              <a:t>significant</a:t>
            </a:r>
            <a:r>
              <a:rPr lang="ja-JP" altLang="en-US" sz="2000" dirty="0">
                <a:latin typeface="Arial"/>
              </a:rPr>
              <a:t>’</a:t>
            </a:r>
            <a:r>
              <a:rPr lang="en-US" sz="2000" dirty="0"/>
              <a:t> change to your quality manual has to be submitted to them for approval and may require a re-audit of the change. </a:t>
            </a:r>
          </a:p>
          <a:p>
            <a:pPr marL="114300" indent="0">
              <a:lnSpc>
                <a:spcPct val="80000"/>
              </a:lnSpc>
              <a:buFontTx/>
              <a:buNone/>
            </a:pPr>
            <a:endParaRPr lang="en-US" sz="2000" dirty="0"/>
          </a:p>
          <a:p>
            <a:pPr marL="114300" indent="0">
              <a:lnSpc>
                <a:spcPct val="80000"/>
              </a:lnSpc>
              <a:buFontTx/>
              <a:buNone/>
            </a:pPr>
            <a:r>
              <a:rPr lang="en-US" sz="2000" dirty="0"/>
              <a:t>Your Quality Manager is internally typically the one who is supposed to be </a:t>
            </a:r>
            <a:r>
              <a:rPr lang="ja-JP" altLang="en-US" sz="2000" dirty="0">
                <a:latin typeface="Arial"/>
              </a:rPr>
              <a:t>‘</a:t>
            </a:r>
            <a:r>
              <a:rPr lang="en-US" sz="2000" dirty="0"/>
              <a:t>watching the systems</a:t>
            </a:r>
            <a:r>
              <a:rPr lang="ja-JP" altLang="en-US" sz="2000" dirty="0">
                <a:latin typeface="Arial"/>
              </a:rPr>
              <a:t>’</a:t>
            </a:r>
            <a:r>
              <a:rPr lang="en-US" sz="2000" dirty="0"/>
              <a:t>.</a:t>
            </a:r>
          </a:p>
          <a:p>
            <a:pPr marL="114300" indent="0">
              <a:lnSpc>
                <a:spcPct val="80000"/>
              </a:lnSpc>
              <a:buFontTx/>
              <a:buNone/>
            </a:pPr>
            <a:endParaRPr lang="en-US" sz="2000" dirty="0"/>
          </a:p>
          <a:p>
            <a:pPr marL="114300" indent="0">
              <a:lnSpc>
                <a:spcPct val="80000"/>
              </a:lnSpc>
              <a:buFontTx/>
              <a:buNone/>
            </a:pPr>
            <a:r>
              <a:rPr lang="en-US" sz="2000" dirty="0"/>
              <a:t>Your secondary line if defense is in your document control system. Changes are supposed to be reviewed and approved by </a:t>
            </a:r>
            <a:r>
              <a:rPr lang="ja-JP" altLang="en-US" sz="2000" dirty="0">
                <a:latin typeface="Arial"/>
              </a:rPr>
              <a:t>‘</a:t>
            </a:r>
            <a:r>
              <a:rPr lang="en-US" sz="2000" dirty="0"/>
              <a:t>appropriate</a:t>
            </a:r>
            <a:r>
              <a:rPr lang="ja-JP" altLang="en-US" sz="2000" dirty="0">
                <a:latin typeface="Arial"/>
              </a:rPr>
              <a:t>’</a:t>
            </a:r>
            <a:r>
              <a:rPr lang="en-US" sz="2000" dirty="0"/>
              <a:t> people. </a:t>
            </a:r>
          </a:p>
          <a:p>
            <a:pPr marL="114300" indent="0">
              <a:lnSpc>
                <a:spcPct val="80000"/>
              </a:lnSpc>
              <a:buFontTx/>
              <a:buNone/>
            </a:pPr>
            <a:endParaRPr lang="en-US" sz="2000" dirty="0"/>
          </a:p>
          <a:p>
            <a:pPr marL="114300" indent="0">
              <a:lnSpc>
                <a:spcPct val="80000"/>
              </a:lnSpc>
              <a:buFontTx/>
              <a:buNone/>
            </a:pPr>
            <a:r>
              <a:rPr lang="en-US" sz="2000" dirty="0"/>
              <a:t>In your company, who is </a:t>
            </a:r>
            <a:r>
              <a:rPr lang="ja-JP" altLang="en-US" sz="2000" dirty="0">
                <a:latin typeface="Arial"/>
              </a:rPr>
              <a:t>‘</a:t>
            </a:r>
            <a:r>
              <a:rPr lang="en-US" sz="2000" dirty="0"/>
              <a:t>appropriate</a:t>
            </a:r>
            <a:r>
              <a:rPr lang="ja-JP" altLang="en-US" sz="2000" dirty="0">
                <a:latin typeface="Arial"/>
              </a:rPr>
              <a:t>’</a:t>
            </a:r>
            <a:r>
              <a:rPr lang="en-US" sz="2000" dirty="0"/>
              <a:t>? In many companies it</a:t>
            </a:r>
            <a:r>
              <a:rPr lang="ja-JP" altLang="en-US" sz="2000" dirty="0">
                <a:latin typeface="Arial"/>
              </a:rPr>
              <a:t>’</a:t>
            </a:r>
            <a:r>
              <a:rPr lang="en-US" sz="2000" dirty="0"/>
              <a:t>s one person. In larger companies there are typically many people who can review and approve documents.</a:t>
            </a:r>
          </a:p>
        </p:txBody>
      </p:sp>
    </p:spTree>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8818" name="Rectangle 2"/>
          <p:cNvSpPr>
            <a:spLocks noGrp="1" noChangeArrowheads="1"/>
          </p:cNvSpPr>
          <p:nvPr>
            <p:ph type="title"/>
          </p:nvPr>
        </p:nvSpPr>
        <p:spPr>
          <a:xfrm>
            <a:off x="228600" y="187325"/>
            <a:ext cx="8763000" cy="650875"/>
          </a:xfrm>
        </p:spPr>
        <p:txBody>
          <a:bodyPr/>
          <a:lstStyle/>
          <a:p>
            <a:r>
              <a:rPr lang="en-US" sz="2400" b="1" dirty="0"/>
              <a:t>Reasons To NOT Address Compliance In Internal Audits</a:t>
            </a:r>
          </a:p>
        </p:txBody>
      </p:sp>
      <p:sp>
        <p:nvSpPr>
          <p:cNvPr id="418819" name="Rectangle 3"/>
          <p:cNvSpPr>
            <a:spLocks noGrp="1" noChangeArrowheads="1"/>
          </p:cNvSpPr>
          <p:nvPr>
            <p:ph type="body" idx="1"/>
          </p:nvPr>
        </p:nvSpPr>
        <p:spPr>
          <a:xfrm>
            <a:off x="381000" y="1143000"/>
            <a:ext cx="8458200" cy="5105400"/>
          </a:xfrm>
        </p:spPr>
        <p:txBody>
          <a:bodyPr/>
          <a:lstStyle/>
          <a:p>
            <a:pPr marL="114300" indent="0">
              <a:lnSpc>
                <a:spcPct val="90000"/>
              </a:lnSpc>
              <a:buFontTx/>
              <a:buNone/>
            </a:pPr>
            <a:r>
              <a:rPr lang="en-US" sz="2000" dirty="0"/>
              <a:t>The question becomes: Who can review and who can approve (yes, it can be one person who does both) new and changed procedures (systems included). </a:t>
            </a:r>
          </a:p>
          <a:p>
            <a:pPr marL="114300" indent="0">
              <a:lnSpc>
                <a:spcPct val="90000"/>
              </a:lnSpc>
              <a:buFontTx/>
              <a:buNone/>
            </a:pPr>
            <a:endParaRPr lang="en-US" sz="2000" dirty="0"/>
          </a:p>
          <a:p>
            <a:pPr marL="114300" indent="0">
              <a:lnSpc>
                <a:spcPct val="90000"/>
              </a:lnSpc>
              <a:buFontTx/>
              <a:buNone/>
            </a:pPr>
            <a:r>
              <a:rPr lang="en-US" sz="2000" dirty="0"/>
              <a:t>And the answer is not always simple in larger companies. But again to cite the famed document pyramid, in larger companies there are layers and functional areas which address issues they are responsible for. There are supposed to be </a:t>
            </a:r>
            <a:r>
              <a:rPr lang="ja-JP" altLang="en-US" sz="2000" dirty="0">
                <a:latin typeface="Arial"/>
              </a:rPr>
              <a:t>‘</a:t>
            </a:r>
            <a:r>
              <a:rPr lang="en-US" sz="2000" dirty="0"/>
              <a:t>suitable</a:t>
            </a:r>
            <a:r>
              <a:rPr lang="ja-JP" altLang="en-US" sz="2000" dirty="0">
                <a:latin typeface="Arial"/>
              </a:rPr>
              <a:t>’</a:t>
            </a:r>
            <a:r>
              <a:rPr lang="en-US" sz="2000" dirty="0"/>
              <a:t> reviews and approvals.</a:t>
            </a:r>
          </a:p>
          <a:p>
            <a:pPr marL="114300" indent="0">
              <a:lnSpc>
                <a:spcPct val="90000"/>
              </a:lnSpc>
              <a:buFontTx/>
              <a:buNone/>
            </a:pPr>
            <a:endParaRPr lang="en-US" sz="2000" dirty="0"/>
          </a:p>
          <a:p>
            <a:pPr marL="114300" indent="0">
              <a:lnSpc>
                <a:spcPct val="90000"/>
              </a:lnSpc>
              <a:buFontTx/>
              <a:buNone/>
            </a:pPr>
            <a:r>
              <a:rPr lang="en-US" sz="2000" dirty="0">
                <a:solidFill>
                  <a:srgbClr val="000066"/>
                </a:solidFill>
              </a:rPr>
              <a:t>The bottom line is</a:t>
            </a:r>
            <a:r>
              <a:rPr lang="en-US" sz="2000" dirty="0">
                <a:solidFill>
                  <a:srgbClr val="B90120"/>
                </a:solidFill>
              </a:rPr>
              <a:t> no procedure, new or changed, should change compliance to standards, customer requirements or other such requirements such as legal, federal, state and local regulations. </a:t>
            </a:r>
          </a:p>
          <a:p>
            <a:pPr marL="114300" indent="0">
              <a:lnSpc>
                <a:spcPct val="90000"/>
              </a:lnSpc>
              <a:buFontTx/>
              <a:buNone/>
            </a:pPr>
            <a:endParaRPr lang="en-US" sz="2000" dirty="0">
              <a:solidFill>
                <a:srgbClr val="000066"/>
              </a:solidFill>
            </a:endParaRPr>
          </a:p>
          <a:p>
            <a:pPr marL="114300" indent="0">
              <a:lnSpc>
                <a:spcPct val="90000"/>
              </a:lnSpc>
              <a:buFontTx/>
              <a:buNone/>
            </a:pPr>
            <a:r>
              <a:rPr lang="en-US" sz="2000" dirty="0">
                <a:solidFill>
                  <a:srgbClr val="000066"/>
                </a:solidFill>
              </a:rPr>
              <a:t>If this is not the case,</a:t>
            </a:r>
            <a:r>
              <a:rPr lang="en-US" sz="2000" dirty="0">
                <a:solidFill>
                  <a:srgbClr val="B90120"/>
                </a:solidFill>
              </a:rPr>
              <a:t> your document control system, and probably other systems (e.g. Design) is (are) not compliant.</a:t>
            </a:r>
            <a:endParaRPr lang="en-US" sz="2000" dirty="0"/>
          </a:p>
        </p:txBody>
      </p:sp>
    </p:spTree>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4722" name="Rectangle 2"/>
          <p:cNvSpPr>
            <a:spLocks noGrp="1" noChangeArrowheads="1"/>
          </p:cNvSpPr>
          <p:nvPr>
            <p:ph type="title"/>
          </p:nvPr>
        </p:nvSpPr>
        <p:spPr/>
        <p:txBody>
          <a:bodyPr/>
          <a:lstStyle/>
          <a:p>
            <a:r>
              <a:rPr lang="en-US" sz="4000" dirty="0"/>
              <a:t>The Famed Document Pyramid</a:t>
            </a:r>
          </a:p>
        </p:txBody>
      </p:sp>
      <p:pic>
        <p:nvPicPr>
          <p:cNvPr id="414724" name="Picture 4" descr="document_pyramid_071005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1219200" y="1752600"/>
            <a:ext cx="6577013" cy="41719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2675" name="Text Box 3"/>
          <p:cNvSpPr txBox="1">
            <a:spLocks noChangeArrowheads="1"/>
          </p:cNvSpPr>
          <p:nvPr/>
        </p:nvSpPr>
        <p:spPr bwMode="auto">
          <a:xfrm>
            <a:off x="3200400" y="914400"/>
            <a:ext cx="2438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790015"/>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spcBef>
                <a:spcPct val="50000"/>
              </a:spcBef>
            </a:pPr>
            <a:r>
              <a:rPr lang="en-US" sz="2800" b="1">
                <a:solidFill>
                  <a:srgbClr val="790015"/>
                </a:solidFill>
              </a:rPr>
              <a:t>Base System</a:t>
            </a:r>
          </a:p>
        </p:txBody>
      </p:sp>
      <p:sp>
        <p:nvSpPr>
          <p:cNvPr id="412676" name="AutoShape 4"/>
          <p:cNvSpPr>
            <a:spLocks noChangeArrowheads="1"/>
          </p:cNvSpPr>
          <p:nvPr/>
        </p:nvSpPr>
        <p:spPr bwMode="auto">
          <a:xfrm>
            <a:off x="2882900" y="1447800"/>
            <a:ext cx="1219200" cy="685800"/>
          </a:xfrm>
          <a:prstGeom prst="flowChartDocumen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00279F"/>
                </a:solidFill>
              </a:rPr>
              <a:t>Proposed</a:t>
            </a:r>
          </a:p>
          <a:p>
            <a:pPr algn="ctr"/>
            <a:r>
              <a:rPr lang="en-US">
                <a:solidFill>
                  <a:srgbClr val="00279F"/>
                </a:solidFill>
              </a:rPr>
              <a:t>Document</a:t>
            </a:r>
          </a:p>
        </p:txBody>
      </p:sp>
      <p:sp>
        <p:nvSpPr>
          <p:cNvPr id="412677" name="Text Box 5"/>
          <p:cNvSpPr txBox="1">
            <a:spLocks noChangeArrowheads="1"/>
          </p:cNvSpPr>
          <p:nvPr/>
        </p:nvSpPr>
        <p:spPr bwMode="auto">
          <a:xfrm>
            <a:off x="1143000" y="1355725"/>
            <a:ext cx="1676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r"/>
            <a:r>
              <a:rPr lang="en-US" sz="1000"/>
              <a:t>Identify Document / Data Affecting Quality and Location(s) Requiring Access</a:t>
            </a:r>
          </a:p>
        </p:txBody>
      </p:sp>
      <p:sp>
        <p:nvSpPr>
          <p:cNvPr id="412678" name="AutoShape 6"/>
          <p:cNvSpPr>
            <a:spLocks noChangeArrowheads="1"/>
          </p:cNvSpPr>
          <p:nvPr/>
        </p:nvSpPr>
        <p:spPr bwMode="auto">
          <a:xfrm>
            <a:off x="5054600" y="1447800"/>
            <a:ext cx="1219200" cy="685800"/>
          </a:xfrm>
          <a:prstGeom prst="flowChartDocumen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a:solidFill>
                  <a:srgbClr val="00279F"/>
                </a:solidFill>
              </a:rPr>
              <a:t>Proposed</a:t>
            </a:r>
            <a:br>
              <a:rPr lang="en-US">
                <a:solidFill>
                  <a:srgbClr val="00279F"/>
                </a:solidFill>
              </a:rPr>
            </a:br>
            <a:r>
              <a:rPr lang="en-US">
                <a:solidFill>
                  <a:srgbClr val="00279F"/>
                </a:solidFill>
              </a:rPr>
              <a:t>Revision</a:t>
            </a:r>
          </a:p>
        </p:txBody>
      </p:sp>
      <p:sp>
        <p:nvSpPr>
          <p:cNvPr id="412679" name="Text Box 7"/>
          <p:cNvSpPr txBox="1">
            <a:spLocks noChangeArrowheads="1"/>
          </p:cNvSpPr>
          <p:nvPr/>
        </p:nvSpPr>
        <p:spPr bwMode="auto">
          <a:xfrm>
            <a:off x="6324600" y="1355725"/>
            <a:ext cx="1447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000"/>
              <a:t>Identify Need for a Change to an Existing Document / Data Affecting Quality</a:t>
            </a:r>
          </a:p>
        </p:txBody>
      </p:sp>
      <p:sp>
        <p:nvSpPr>
          <p:cNvPr id="412680" name="Rectangle 8"/>
          <p:cNvSpPr>
            <a:spLocks noChangeArrowheads="1"/>
          </p:cNvSpPr>
          <p:nvPr/>
        </p:nvSpPr>
        <p:spPr bwMode="auto">
          <a:xfrm>
            <a:off x="2741613" y="2286000"/>
            <a:ext cx="1501775" cy="1017588"/>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Produce Document</a:t>
            </a:r>
          </a:p>
          <a:p>
            <a:pPr algn="ctr"/>
            <a:r>
              <a:rPr lang="en-US" sz="1200"/>
              <a:t>In Personal Space</a:t>
            </a:r>
          </a:p>
          <a:p>
            <a:pPr algn="ctr"/>
            <a:r>
              <a:rPr lang="en-US" sz="1200"/>
              <a:t>Using Appropriate</a:t>
            </a:r>
          </a:p>
          <a:p>
            <a:pPr algn="ctr"/>
            <a:r>
              <a:rPr lang="en-US" sz="1200"/>
              <a:t>Template</a:t>
            </a:r>
          </a:p>
          <a:p>
            <a:pPr algn="ctr"/>
            <a:r>
              <a:rPr lang="en-US" sz="1200"/>
              <a:t>From the Q Drive</a:t>
            </a:r>
          </a:p>
        </p:txBody>
      </p:sp>
      <p:sp>
        <p:nvSpPr>
          <p:cNvPr id="412681" name="Rectangle 9"/>
          <p:cNvSpPr>
            <a:spLocks noChangeArrowheads="1"/>
          </p:cNvSpPr>
          <p:nvPr/>
        </p:nvSpPr>
        <p:spPr bwMode="auto">
          <a:xfrm>
            <a:off x="4054475" y="3497263"/>
            <a:ext cx="738188" cy="303212"/>
          </a:xfrm>
          <a:prstGeom prst="rect">
            <a:avLst/>
          </a:prstGeom>
          <a:noFill/>
          <a:ln w="28575">
            <a:solidFill>
              <a:srgbClr val="AB011D"/>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b="1">
                <a:solidFill>
                  <a:srgbClr val="B90120"/>
                </a:solidFill>
              </a:rPr>
              <a:t>Review</a:t>
            </a:r>
          </a:p>
        </p:txBody>
      </p:sp>
      <p:sp>
        <p:nvSpPr>
          <p:cNvPr id="412682" name="Rectangle 10"/>
          <p:cNvSpPr>
            <a:spLocks noChangeArrowheads="1"/>
          </p:cNvSpPr>
          <p:nvPr/>
        </p:nvSpPr>
        <p:spPr bwMode="auto">
          <a:xfrm>
            <a:off x="4005263" y="4030663"/>
            <a:ext cx="830262" cy="303212"/>
          </a:xfrm>
          <a:prstGeom prst="rect">
            <a:avLst/>
          </a:prstGeom>
          <a:noFill/>
          <a:ln w="28575">
            <a:solidFill>
              <a:srgbClr val="AB011D"/>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b="1">
                <a:solidFill>
                  <a:srgbClr val="B90120"/>
                </a:solidFill>
              </a:rPr>
              <a:t>Approve</a:t>
            </a:r>
          </a:p>
        </p:txBody>
      </p:sp>
      <p:sp>
        <p:nvSpPr>
          <p:cNvPr id="412683" name="Rectangle 11"/>
          <p:cNvSpPr>
            <a:spLocks noChangeArrowheads="1"/>
          </p:cNvSpPr>
          <p:nvPr/>
        </p:nvSpPr>
        <p:spPr bwMode="auto">
          <a:xfrm>
            <a:off x="4965700" y="3065463"/>
            <a:ext cx="1400175" cy="287337"/>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Revise Document</a:t>
            </a:r>
          </a:p>
        </p:txBody>
      </p:sp>
      <p:sp>
        <p:nvSpPr>
          <p:cNvPr id="412684" name="Rectangle 12"/>
          <p:cNvSpPr>
            <a:spLocks noChangeArrowheads="1"/>
          </p:cNvSpPr>
          <p:nvPr/>
        </p:nvSpPr>
        <p:spPr bwMode="auto">
          <a:xfrm>
            <a:off x="3214688" y="5394325"/>
            <a:ext cx="2422525" cy="476250"/>
          </a:xfrm>
          <a:prstGeom prst="rect">
            <a:avLst/>
          </a:prstGeom>
          <a:noFill/>
          <a:ln w="19050">
            <a:solidFill>
              <a:srgbClr val="00279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Upload Document to Appropriate</a:t>
            </a:r>
          </a:p>
          <a:p>
            <a:pPr algn="ctr"/>
            <a:r>
              <a:rPr lang="en-US" sz="1200"/>
              <a:t>Q (Secure) Drive Directory</a:t>
            </a:r>
          </a:p>
        </p:txBody>
      </p:sp>
      <p:cxnSp>
        <p:nvCxnSpPr>
          <p:cNvPr id="412685" name="AutoShape 13"/>
          <p:cNvCxnSpPr>
            <a:cxnSpLocks noChangeShapeType="1"/>
            <a:stCxn id="412676" idx="2"/>
            <a:endCxn id="412680" idx="0"/>
          </p:cNvCxnSpPr>
          <p:nvPr/>
        </p:nvCxnSpPr>
        <p:spPr bwMode="auto">
          <a:xfrm>
            <a:off x="3492500" y="2095500"/>
            <a:ext cx="0" cy="19050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86" name="AutoShape 14"/>
          <p:cNvCxnSpPr>
            <a:cxnSpLocks noChangeShapeType="1"/>
            <a:stCxn id="412681" idx="2"/>
            <a:endCxn id="412682" idx="0"/>
          </p:cNvCxnSpPr>
          <p:nvPr/>
        </p:nvCxnSpPr>
        <p:spPr bwMode="auto">
          <a:xfrm flipH="1">
            <a:off x="4421188" y="3814763"/>
            <a:ext cx="3175" cy="201612"/>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2687" name="Rectangle 15"/>
          <p:cNvSpPr>
            <a:spLocks noChangeArrowheads="1"/>
          </p:cNvSpPr>
          <p:nvPr/>
        </p:nvSpPr>
        <p:spPr bwMode="auto">
          <a:xfrm>
            <a:off x="3341688" y="6059488"/>
            <a:ext cx="2193925" cy="293687"/>
          </a:xfrm>
          <a:prstGeom prst="rect">
            <a:avLst/>
          </a:prstGeom>
          <a:noFill/>
          <a:ln w="19050">
            <a:solidFill>
              <a:srgbClr val="00279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Communicate and Implement</a:t>
            </a:r>
          </a:p>
        </p:txBody>
      </p:sp>
      <p:sp>
        <p:nvSpPr>
          <p:cNvPr id="412688" name="Rectangle 16"/>
          <p:cNvSpPr>
            <a:spLocks noChangeArrowheads="1"/>
          </p:cNvSpPr>
          <p:nvPr/>
        </p:nvSpPr>
        <p:spPr bwMode="auto">
          <a:xfrm>
            <a:off x="457200" y="4789488"/>
            <a:ext cx="1704975"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r"/>
            <a:r>
              <a:rPr lang="en-US" sz="1200" b="1">
                <a:solidFill>
                  <a:srgbClr val="00279F"/>
                </a:solidFill>
              </a:rPr>
              <a:t>Document </a:t>
            </a:r>
            <a:r>
              <a:rPr lang="ja-JP" altLang="en-US" sz="1200" b="1">
                <a:solidFill>
                  <a:srgbClr val="00279F"/>
                </a:solidFill>
                <a:latin typeface="Arial"/>
              </a:rPr>
              <a:t>‘</a:t>
            </a:r>
            <a:r>
              <a:rPr lang="en-US" sz="1200" b="1">
                <a:solidFill>
                  <a:srgbClr val="00279F"/>
                </a:solidFill>
              </a:rPr>
              <a:t>Owner</a:t>
            </a:r>
            <a:r>
              <a:rPr lang="ja-JP" altLang="en-US" sz="1200" b="1">
                <a:solidFill>
                  <a:srgbClr val="00279F"/>
                </a:solidFill>
                <a:latin typeface="Arial"/>
              </a:rPr>
              <a:t>’</a:t>
            </a:r>
            <a:endParaRPr lang="en-US" sz="1200" b="1">
              <a:solidFill>
                <a:srgbClr val="00279F"/>
              </a:solidFill>
            </a:endParaRPr>
          </a:p>
        </p:txBody>
      </p:sp>
      <p:sp>
        <p:nvSpPr>
          <p:cNvPr id="412689" name="Rectangle 17"/>
          <p:cNvSpPr>
            <a:spLocks noChangeArrowheads="1"/>
          </p:cNvSpPr>
          <p:nvPr/>
        </p:nvSpPr>
        <p:spPr bwMode="auto">
          <a:xfrm>
            <a:off x="2889250" y="4541838"/>
            <a:ext cx="3065463" cy="658812"/>
          </a:xfrm>
          <a:prstGeom prst="rect">
            <a:avLst/>
          </a:prstGeom>
          <a:noFill/>
          <a:ln w="19050">
            <a:solidFill>
              <a:srgbClr val="00279F"/>
            </a:solidFill>
            <a:prstDash val="sysDot"/>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1200"/>
              <a:t>Copy Old Document from the Q Drive to</a:t>
            </a:r>
          </a:p>
          <a:p>
            <a:pPr algn="ctr"/>
            <a:r>
              <a:rPr lang="en-US" sz="1200"/>
              <a:t>Appropriate S Drive Directory  or File Hard</a:t>
            </a:r>
          </a:p>
          <a:p>
            <a:pPr algn="ctr"/>
            <a:r>
              <a:rPr lang="en-US" sz="1200"/>
              <a:t>Copy to Maintain History.</a:t>
            </a:r>
          </a:p>
        </p:txBody>
      </p:sp>
      <p:cxnSp>
        <p:nvCxnSpPr>
          <p:cNvPr id="412690" name="AutoShape 18"/>
          <p:cNvCxnSpPr>
            <a:cxnSpLocks noChangeShapeType="1"/>
            <a:stCxn id="412689" idx="2"/>
            <a:endCxn id="412684" idx="0"/>
          </p:cNvCxnSpPr>
          <p:nvPr/>
        </p:nvCxnSpPr>
        <p:spPr bwMode="auto">
          <a:xfrm>
            <a:off x="4422775" y="5210175"/>
            <a:ext cx="3175" cy="174625"/>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2691" name="AutoShape 19"/>
          <p:cNvSpPr>
            <a:spLocks/>
          </p:cNvSpPr>
          <p:nvPr/>
        </p:nvSpPr>
        <p:spPr bwMode="auto">
          <a:xfrm>
            <a:off x="2590800" y="3454400"/>
            <a:ext cx="381000" cy="2946400"/>
          </a:xfrm>
          <a:prstGeom prst="leftBrace">
            <a:avLst>
              <a:gd name="adj1" fmla="val 64444"/>
              <a:gd name="adj2" fmla="val 50000"/>
            </a:avLst>
          </a:prstGeom>
          <a:noFill/>
          <a:ln w="12700">
            <a:solidFill>
              <a:srgbClr val="00279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endParaRPr lang="en-US"/>
          </a:p>
        </p:txBody>
      </p:sp>
      <p:sp>
        <p:nvSpPr>
          <p:cNvPr id="412692" name="Rectangle 20"/>
          <p:cNvSpPr>
            <a:spLocks noChangeArrowheads="1"/>
          </p:cNvSpPr>
          <p:nvPr/>
        </p:nvSpPr>
        <p:spPr bwMode="auto">
          <a:xfrm>
            <a:off x="4737100" y="2243138"/>
            <a:ext cx="1849438" cy="652462"/>
          </a:xfrm>
          <a:prstGeom prst="rec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1200"/>
              <a:t>If Electronic, Copy to Personal Space From Q Drive</a:t>
            </a:r>
          </a:p>
        </p:txBody>
      </p:sp>
      <p:cxnSp>
        <p:nvCxnSpPr>
          <p:cNvPr id="412693" name="AutoShape 21"/>
          <p:cNvCxnSpPr>
            <a:cxnSpLocks noChangeShapeType="1"/>
            <a:stCxn id="412678" idx="2"/>
            <a:endCxn id="412692" idx="0"/>
          </p:cNvCxnSpPr>
          <p:nvPr/>
        </p:nvCxnSpPr>
        <p:spPr bwMode="auto">
          <a:xfrm flipH="1">
            <a:off x="5662613" y="2095500"/>
            <a:ext cx="1587" cy="147638"/>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94" name="AutoShape 22"/>
          <p:cNvCxnSpPr>
            <a:cxnSpLocks noChangeShapeType="1"/>
            <a:stCxn id="412692" idx="2"/>
            <a:endCxn id="412683" idx="0"/>
          </p:cNvCxnSpPr>
          <p:nvPr/>
        </p:nvCxnSpPr>
        <p:spPr bwMode="auto">
          <a:xfrm>
            <a:off x="5662613" y="2895600"/>
            <a:ext cx="3175" cy="1698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95" name="AutoShape 23"/>
          <p:cNvCxnSpPr>
            <a:cxnSpLocks noChangeShapeType="1"/>
            <a:stCxn id="412683" idx="2"/>
            <a:endCxn id="412681" idx="3"/>
          </p:cNvCxnSpPr>
          <p:nvPr/>
        </p:nvCxnSpPr>
        <p:spPr bwMode="auto">
          <a:xfrm rot="5400000">
            <a:off x="5087937" y="3071813"/>
            <a:ext cx="296863" cy="858838"/>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96" name="AutoShape 24"/>
          <p:cNvCxnSpPr>
            <a:cxnSpLocks noChangeShapeType="1"/>
            <a:stCxn id="412680" idx="2"/>
            <a:endCxn id="412681" idx="1"/>
          </p:cNvCxnSpPr>
          <p:nvPr/>
        </p:nvCxnSpPr>
        <p:spPr bwMode="auto">
          <a:xfrm rot="16200000" flipH="1">
            <a:off x="3593306" y="3202782"/>
            <a:ext cx="346075" cy="547688"/>
          </a:xfrm>
          <a:prstGeom prst="bentConnector2">
            <a:avLst/>
          </a:prstGeom>
          <a:noFill/>
          <a:ln w="12700">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97" name="AutoShape 25"/>
          <p:cNvCxnSpPr>
            <a:cxnSpLocks noChangeShapeType="1"/>
            <a:stCxn id="412682" idx="2"/>
            <a:endCxn id="412689" idx="0"/>
          </p:cNvCxnSpPr>
          <p:nvPr/>
        </p:nvCxnSpPr>
        <p:spPr bwMode="auto">
          <a:xfrm>
            <a:off x="4421188" y="4348163"/>
            <a:ext cx="1587" cy="184150"/>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98" name="AutoShape 26"/>
          <p:cNvCxnSpPr>
            <a:cxnSpLocks noChangeShapeType="1"/>
            <a:stCxn id="412684" idx="2"/>
            <a:endCxn id="412687" idx="0"/>
          </p:cNvCxnSpPr>
          <p:nvPr/>
        </p:nvCxnSpPr>
        <p:spPr bwMode="auto">
          <a:xfrm>
            <a:off x="4425950" y="5880100"/>
            <a:ext cx="12700" cy="169863"/>
          </a:xfrm>
          <a:prstGeom prst="straightConnector1">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2699" name="AutoShape 27"/>
          <p:cNvCxnSpPr>
            <a:cxnSpLocks noChangeShapeType="1"/>
            <a:stCxn id="412688" idx="3"/>
            <a:endCxn id="412691" idx="1"/>
          </p:cNvCxnSpPr>
          <p:nvPr/>
        </p:nvCxnSpPr>
        <p:spPr bwMode="auto">
          <a:xfrm>
            <a:off x="2162175" y="4927600"/>
            <a:ext cx="428625" cy="0"/>
          </a:xfrm>
          <a:prstGeom prst="straightConnector1">
            <a:avLst/>
          </a:prstGeom>
          <a:noFill/>
          <a:ln w="12700" cap="rnd">
            <a:solidFill>
              <a:srgbClr val="00279F"/>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2700" name="Text Box 28"/>
          <p:cNvSpPr txBox="1">
            <a:spLocks noChangeArrowheads="1"/>
          </p:cNvSpPr>
          <p:nvPr/>
        </p:nvSpPr>
        <p:spPr bwMode="auto">
          <a:xfrm>
            <a:off x="228600" y="2209800"/>
            <a:ext cx="2286000" cy="1314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b="1">
                <a:solidFill>
                  <a:srgbClr val="790015"/>
                </a:solidFill>
              </a:rPr>
              <a:t>Any employee may recommend a new procedure or a revision to an existing procedure.</a:t>
            </a:r>
          </a:p>
        </p:txBody>
      </p:sp>
      <p:sp>
        <p:nvSpPr>
          <p:cNvPr id="412701" name="Rectangle 29"/>
          <p:cNvSpPr>
            <a:spLocks noChangeArrowheads="1"/>
          </p:cNvSpPr>
          <p:nvPr/>
        </p:nvSpPr>
        <p:spPr bwMode="auto">
          <a:xfrm>
            <a:off x="6172200" y="5981700"/>
            <a:ext cx="2514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rgbClr val="00279F"/>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r>
              <a:rPr lang="en-US" sz="1200" b="1">
                <a:solidFill>
                  <a:srgbClr val="005400"/>
                </a:solidFill>
              </a:rPr>
              <a:t>Yearly review in accordance with local procedure.</a:t>
            </a:r>
          </a:p>
        </p:txBody>
      </p:sp>
      <p:cxnSp>
        <p:nvCxnSpPr>
          <p:cNvPr id="412702" name="AutoShape 30"/>
          <p:cNvCxnSpPr>
            <a:cxnSpLocks noChangeShapeType="1"/>
            <a:stCxn id="412687" idx="3"/>
            <a:endCxn id="412701" idx="1"/>
          </p:cNvCxnSpPr>
          <p:nvPr/>
        </p:nvCxnSpPr>
        <p:spPr bwMode="auto">
          <a:xfrm>
            <a:off x="5545138" y="6207125"/>
            <a:ext cx="627062" cy="3175"/>
          </a:xfrm>
          <a:prstGeom prst="straightConnector1">
            <a:avLst/>
          </a:prstGeom>
          <a:noFill/>
          <a:ln w="15875">
            <a:solidFill>
              <a:srgbClr val="80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2703" name="Oval 31"/>
          <p:cNvSpPr>
            <a:spLocks noChangeArrowheads="1"/>
          </p:cNvSpPr>
          <p:nvPr/>
        </p:nvSpPr>
        <p:spPr bwMode="auto">
          <a:xfrm>
            <a:off x="3733800" y="3276600"/>
            <a:ext cx="1371600" cy="1295400"/>
          </a:xfrm>
          <a:prstGeom prst="ellipse">
            <a:avLst/>
          </a:prstGeom>
          <a:noFill/>
          <a:ln w="38100">
            <a:solidFill>
              <a:srgbClr val="AB011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B90120"/>
              </a:solidFill>
            </a:endParaRPr>
          </a:p>
        </p:txBody>
      </p:sp>
      <p:sp>
        <p:nvSpPr>
          <p:cNvPr id="412704" name="Text Box 32"/>
          <p:cNvSpPr txBox="1">
            <a:spLocks noChangeArrowheads="1"/>
          </p:cNvSpPr>
          <p:nvPr/>
        </p:nvSpPr>
        <p:spPr bwMode="auto">
          <a:xfrm>
            <a:off x="6477000" y="3556000"/>
            <a:ext cx="2514600" cy="730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solidFill>
                  <a:srgbClr val="000066"/>
                </a:solidFill>
              </a:rPr>
              <a:t>This is a</a:t>
            </a:r>
            <a:r>
              <a:rPr lang="en-US" sz="1400" b="1">
                <a:solidFill>
                  <a:srgbClr val="B90120"/>
                </a:solidFill>
              </a:rPr>
              <a:t> COMPLIANCE CONTROL </a:t>
            </a:r>
            <a:r>
              <a:rPr lang="en-US" sz="1400" b="1">
                <a:solidFill>
                  <a:srgbClr val="000066"/>
                </a:solidFill>
              </a:rPr>
              <a:t>feature. It may be one or more people.</a:t>
            </a:r>
            <a:endParaRPr lang="en-US" sz="1400" b="1">
              <a:solidFill>
                <a:srgbClr val="B90120"/>
              </a:solidFill>
            </a:endParaRPr>
          </a:p>
        </p:txBody>
      </p:sp>
      <p:cxnSp>
        <p:nvCxnSpPr>
          <p:cNvPr id="412705" name="AutoShape 33"/>
          <p:cNvCxnSpPr>
            <a:cxnSpLocks noChangeShapeType="1"/>
            <a:stCxn id="412704" idx="1"/>
            <a:endCxn id="412703" idx="6"/>
          </p:cNvCxnSpPr>
          <p:nvPr/>
        </p:nvCxnSpPr>
        <p:spPr bwMode="auto">
          <a:xfrm flipH="1">
            <a:off x="5124450" y="3921125"/>
            <a:ext cx="1352550" cy="3175"/>
          </a:xfrm>
          <a:prstGeom prst="straightConnector1">
            <a:avLst/>
          </a:prstGeom>
          <a:noFill/>
          <a:ln w="38100">
            <a:solidFill>
              <a:srgbClr val="AB011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2706" name="Rectangle 34"/>
          <p:cNvSpPr>
            <a:spLocks noGrp="1" noChangeArrowheads="1"/>
          </p:cNvSpPr>
          <p:nvPr>
            <p:ph type="title"/>
          </p:nvPr>
        </p:nvSpPr>
        <p:spPr>
          <a:xfrm>
            <a:off x="668338" y="187325"/>
            <a:ext cx="7772400" cy="650875"/>
          </a:xfrm>
        </p:spPr>
        <p:txBody>
          <a:bodyPr/>
          <a:lstStyle/>
          <a:p>
            <a:r>
              <a:rPr lang="en-US" sz="3200" b="1">
                <a:solidFill>
                  <a:srgbClr val="0000FF"/>
                </a:solidFill>
              </a:rPr>
              <a:t>4.2.3 Control of Documents</a:t>
            </a:r>
          </a:p>
        </p:txBody>
      </p:sp>
    </p:spTree>
  </p:cSld>
  <p:clrMapOvr>
    <a:masterClrMapping/>
  </p:clrMapOvr>
  <p:transition xmlns:p14="http://schemas.microsoft.com/office/powerpoint/2010/mai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626" name="Rectangle 2"/>
          <p:cNvSpPr>
            <a:spLocks noGrp="1" noChangeArrowheads="1"/>
          </p:cNvSpPr>
          <p:nvPr>
            <p:ph type="title"/>
          </p:nvPr>
        </p:nvSpPr>
        <p:spPr>
          <a:xfrm>
            <a:off x="668338" y="187325"/>
            <a:ext cx="7772400" cy="955675"/>
          </a:xfrm>
        </p:spPr>
        <p:txBody>
          <a:bodyPr/>
          <a:lstStyle/>
          <a:p>
            <a:r>
              <a:rPr lang="en-US" sz="3600" dirty="0"/>
              <a:t>Another Document Control System</a:t>
            </a:r>
          </a:p>
        </p:txBody>
      </p:sp>
      <p:sp>
        <p:nvSpPr>
          <p:cNvPr id="410627" name="AutoShape 3"/>
          <p:cNvSpPr>
            <a:spLocks noChangeArrowheads="1"/>
          </p:cNvSpPr>
          <p:nvPr/>
        </p:nvSpPr>
        <p:spPr bwMode="auto">
          <a:xfrm>
            <a:off x="1714500" y="1344613"/>
            <a:ext cx="1905000" cy="533400"/>
          </a:xfrm>
          <a:prstGeom prst="flowChartAlternate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Request to Create (Add), Change</a:t>
            </a:r>
          </a:p>
          <a:p>
            <a:pPr algn="ctr"/>
            <a:r>
              <a:rPr lang="en-US" sz="900"/>
              <a:t>or Obsolete a Controlled</a:t>
            </a:r>
          </a:p>
          <a:p>
            <a:pPr algn="ctr"/>
            <a:r>
              <a:rPr lang="en-US" sz="900"/>
              <a:t>Document</a:t>
            </a:r>
          </a:p>
        </p:txBody>
      </p:sp>
      <p:sp>
        <p:nvSpPr>
          <p:cNvPr id="410628" name="AutoShape 4"/>
          <p:cNvSpPr>
            <a:spLocks noChangeArrowheads="1"/>
          </p:cNvSpPr>
          <p:nvPr/>
        </p:nvSpPr>
        <p:spPr bwMode="auto">
          <a:xfrm>
            <a:off x="2209800" y="2093913"/>
            <a:ext cx="990600" cy="8382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Does</a:t>
            </a:r>
          </a:p>
          <a:p>
            <a:pPr algn="ctr"/>
            <a:r>
              <a:rPr lang="en-US" sz="900"/>
              <a:t>Document</a:t>
            </a:r>
          </a:p>
          <a:p>
            <a:pPr algn="ctr"/>
            <a:r>
              <a:rPr lang="en-US" sz="900"/>
              <a:t>Exist?</a:t>
            </a:r>
          </a:p>
        </p:txBody>
      </p:sp>
      <p:sp>
        <p:nvSpPr>
          <p:cNvPr id="410629" name="Line 5"/>
          <p:cNvSpPr>
            <a:spLocks noChangeShapeType="1"/>
          </p:cNvSpPr>
          <p:nvPr/>
        </p:nvSpPr>
        <p:spPr bwMode="auto">
          <a:xfrm>
            <a:off x="2705100" y="1878013"/>
            <a:ext cx="0" cy="241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30" name="AutoShape 6"/>
          <p:cNvSpPr>
            <a:spLocks noChangeArrowheads="1"/>
          </p:cNvSpPr>
          <p:nvPr/>
        </p:nvSpPr>
        <p:spPr bwMode="auto">
          <a:xfrm>
            <a:off x="3657600" y="2246313"/>
            <a:ext cx="1219200" cy="533400"/>
          </a:xfrm>
          <a:prstGeom prst="flowChart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Create Document</a:t>
            </a:r>
          </a:p>
          <a:p>
            <a:pPr algn="ctr"/>
            <a:r>
              <a:rPr lang="en-US" sz="900"/>
              <a:t>According to Defined</a:t>
            </a:r>
          </a:p>
          <a:p>
            <a:pPr algn="ctr"/>
            <a:r>
              <a:rPr lang="en-US" sz="900"/>
              <a:t>Rules</a:t>
            </a:r>
          </a:p>
        </p:txBody>
      </p:sp>
      <p:sp>
        <p:nvSpPr>
          <p:cNvPr id="410631" name="AutoShape 7"/>
          <p:cNvSpPr>
            <a:spLocks noChangeArrowheads="1"/>
          </p:cNvSpPr>
          <p:nvPr/>
        </p:nvSpPr>
        <p:spPr bwMode="auto">
          <a:xfrm>
            <a:off x="2133600" y="3705225"/>
            <a:ext cx="1143000" cy="381000"/>
          </a:xfrm>
          <a:prstGeom prst="flowChartProcess">
            <a:avLst/>
          </a:prstGeom>
          <a:noFill/>
          <a:ln w="12700">
            <a:solidFill>
              <a:srgbClr val="AB011D"/>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solidFill>
                  <a:srgbClr val="B90120"/>
                </a:solidFill>
              </a:rPr>
              <a:t>Obtain Appropriate</a:t>
            </a:r>
          </a:p>
          <a:p>
            <a:pPr algn="ctr"/>
            <a:r>
              <a:rPr lang="en-US" sz="900">
                <a:solidFill>
                  <a:srgbClr val="B90120"/>
                </a:solidFill>
              </a:rPr>
              <a:t>Review(s)/Approvals</a:t>
            </a:r>
            <a:endParaRPr lang="en-US" sz="900"/>
          </a:p>
        </p:txBody>
      </p:sp>
      <p:sp>
        <p:nvSpPr>
          <p:cNvPr id="410632" name="Line 8"/>
          <p:cNvSpPr>
            <a:spLocks noChangeShapeType="1"/>
          </p:cNvSpPr>
          <p:nvPr/>
        </p:nvSpPr>
        <p:spPr bwMode="auto">
          <a:xfrm>
            <a:off x="2692400" y="2932113"/>
            <a:ext cx="3175" cy="2254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33" name="AutoShape 9"/>
          <p:cNvSpPr>
            <a:spLocks noChangeArrowheads="1"/>
          </p:cNvSpPr>
          <p:nvPr/>
        </p:nvSpPr>
        <p:spPr bwMode="auto">
          <a:xfrm>
            <a:off x="2095500" y="4752975"/>
            <a:ext cx="1143000" cy="304800"/>
          </a:xfrm>
          <a:prstGeom prst="flowChart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Change/Release</a:t>
            </a:r>
          </a:p>
          <a:p>
            <a:pPr algn="ctr"/>
            <a:r>
              <a:rPr lang="en-US" sz="900"/>
              <a:t>Document</a:t>
            </a:r>
          </a:p>
        </p:txBody>
      </p:sp>
      <p:sp>
        <p:nvSpPr>
          <p:cNvPr id="410634" name="Line 10"/>
          <p:cNvSpPr>
            <a:spLocks noChangeShapeType="1"/>
          </p:cNvSpPr>
          <p:nvPr/>
        </p:nvSpPr>
        <p:spPr bwMode="auto">
          <a:xfrm flipH="1">
            <a:off x="2695575" y="4086225"/>
            <a:ext cx="9525" cy="193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35" name="AutoShape 11"/>
          <p:cNvSpPr>
            <a:spLocks noChangeArrowheads="1"/>
          </p:cNvSpPr>
          <p:nvPr/>
        </p:nvSpPr>
        <p:spPr bwMode="auto">
          <a:xfrm>
            <a:off x="2095500" y="5257800"/>
            <a:ext cx="1143000" cy="622300"/>
          </a:xfrm>
          <a:prstGeom prst="flowChart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Record Change,</a:t>
            </a:r>
          </a:p>
          <a:p>
            <a:pPr algn="ctr"/>
            <a:r>
              <a:rPr lang="en-US" sz="900"/>
              <a:t>Release or</a:t>
            </a:r>
          </a:p>
          <a:p>
            <a:pPr algn="ctr"/>
            <a:r>
              <a:rPr lang="en-US" sz="900"/>
              <a:t>Obsolescence</a:t>
            </a:r>
          </a:p>
          <a:p>
            <a:pPr algn="ctr"/>
            <a:r>
              <a:rPr lang="en-US" sz="900"/>
              <a:t>(History)</a:t>
            </a:r>
          </a:p>
        </p:txBody>
      </p:sp>
      <p:sp>
        <p:nvSpPr>
          <p:cNvPr id="410636" name="Line 12"/>
          <p:cNvSpPr>
            <a:spLocks noChangeShapeType="1"/>
          </p:cNvSpPr>
          <p:nvPr/>
        </p:nvSpPr>
        <p:spPr bwMode="auto">
          <a:xfrm flipH="1">
            <a:off x="2667000" y="5064125"/>
            <a:ext cx="0" cy="193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37" name="AutoShape 13"/>
          <p:cNvSpPr>
            <a:spLocks noChangeArrowheads="1"/>
          </p:cNvSpPr>
          <p:nvPr/>
        </p:nvSpPr>
        <p:spPr bwMode="auto">
          <a:xfrm>
            <a:off x="5105400" y="3498850"/>
            <a:ext cx="1143000" cy="444500"/>
          </a:xfrm>
          <a:prstGeom prst="flowChart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Notify Appropriate</a:t>
            </a:r>
          </a:p>
          <a:p>
            <a:pPr algn="ctr"/>
            <a:r>
              <a:rPr lang="en-US" sz="900"/>
              <a:t>Personnel, Train and</a:t>
            </a:r>
          </a:p>
          <a:p>
            <a:pPr algn="ctr"/>
            <a:r>
              <a:rPr lang="en-US" sz="900"/>
              <a:t>Distribute Document</a:t>
            </a:r>
          </a:p>
        </p:txBody>
      </p:sp>
      <p:sp>
        <p:nvSpPr>
          <p:cNvPr id="410638" name="AutoShape 14"/>
          <p:cNvSpPr>
            <a:spLocks noChangeArrowheads="1"/>
          </p:cNvSpPr>
          <p:nvPr/>
        </p:nvSpPr>
        <p:spPr bwMode="auto">
          <a:xfrm>
            <a:off x="5181600" y="4254500"/>
            <a:ext cx="990600" cy="838200"/>
          </a:xfrm>
          <a:prstGeom prst="flowChartDecision">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Is Document</a:t>
            </a:r>
          </a:p>
          <a:p>
            <a:pPr algn="ctr"/>
            <a:r>
              <a:rPr lang="en-US" sz="900"/>
              <a:t>Being Obsoleted?</a:t>
            </a:r>
          </a:p>
        </p:txBody>
      </p:sp>
      <p:sp>
        <p:nvSpPr>
          <p:cNvPr id="410639" name="Line 15"/>
          <p:cNvSpPr>
            <a:spLocks noChangeShapeType="1"/>
          </p:cNvSpPr>
          <p:nvPr/>
        </p:nvSpPr>
        <p:spPr bwMode="auto">
          <a:xfrm flipH="1">
            <a:off x="5664200" y="5092700"/>
            <a:ext cx="0" cy="2413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40" name="AutoShape 16"/>
          <p:cNvSpPr>
            <a:spLocks noChangeArrowheads="1"/>
          </p:cNvSpPr>
          <p:nvPr/>
        </p:nvSpPr>
        <p:spPr bwMode="auto">
          <a:xfrm>
            <a:off x="4914900" y="5334000"/>
            <a:ext cx="1524000" cy="304800"/>
          </a:xfrm>
          <a:prstGeom prst="flowChartAlternate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Document is Implemented</a:t>
            </a:r>
          </a:p>
        </p:txBody>
      </p:sp>
      <p:sp>
        <p:nvSpPr>
          <p:cNvPr id="410641" name="AutoShape 17"/>
          <p:cNvSpPr>
            <a:spLocks noChangeArrowheads="1"/>
          </p:cNvSpPr>
          <p:nvPr/>
        </p:nvSpPr>
        <p:spPr bwMode="auto">
          <a:xfrm>
            <a:off x="6629400" y="4419600"/>
            <a:ext cx="1143000" cy="457200"/>
          </a:xfrm>
          <a:prstGeom prst="flowChartAlternate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Document to Trash</a:t>
            </a:r>
          </a:p>
          <a:p>
            <a:pPr algn="ctr"/>
            <a:r>
              <a:rPr lang="en-US" sz="900"/>
              <a:t>or History File</a:t>
            </a:r>
          </a:p>
          <a:p>
            <a:pPr algn="ctr"/>
            <a:r>
              <a:rPr lang="en-US" sz="900"/>
              <a:t>As Defined</a:t>
            </a:r>
          </a:p>
        </p:txBody>
      </p:sp>
      <p:sp>
        <p:nvSpPr>
          <p:cNvPr id="410642" name="Line 18"/>
          <p:cNvSpPr>
            <a:spLocks noChangeShapeType="1"/>
          </p:cNvSpPr>
          <p:nvPr/>
        </p:nvSpPr>
        <p:spPr bwMode="auto">
          <a:xfrm>
            <a:off x="6184900" y="4660900"/>
            <a:ext cx="45720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43" name="Line 19"/>
          <p:cNvSpPr>
            <a:spLocks noChangeShapeType="1"/>
          </p:cNvSpPr>
          <p:nvPr/>
        </p:nvSpPr>
        <p:spPr bwMode="auto">
          <a:xfrm>
            <a:off x="4305300" y="2763838"/>
            <a:ext cx="0" cy="5080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44" name="Line 20"/>
          <p:cNvSpPr>
            <a:spLocks noChangeShapeType="1"/>
          </p:cNvSpPr>
          <p:nvPr/>
        </p:nvSpPr>
        <p:spPr bwMode="auto">
          <a:xfrm flipH="1">
            <a:off x="3228975" y="3271838"/>
            <a:ext cx="1085850"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45" name="Text Box 21"/>
          <p:cNvSpPr txBox="1">
            <a:spLocks noChangeArrowheads="1"/>
          </p:cNvSpPr>
          <p:nvPr/>
        </p:nvSpPr>
        <p:spPr bwMode="auto">
          <a:xfrm>
            <a:off x="2324100" y="2868613"/>
            <a:ext cx="381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900"/>
              <a:t>Yes</a:t>
            </a:r>
          </a:p>
        </p:txBody>
      </p:sp>
      <p:sp>
        <p:nvSpPr>
          <p:cNvPr id="410646" name="Text Box 22"/>
          <p:cNvSpPr txBox="1">
            <a:spLocks noChangeArrowheads="1"/>
          </p:cNvSpPr>
          <p:nvPr/>
        </p:nvSpPr>
        <p:spPr bwMode="auto">
          <a:xfrm>
            <a:off x="3200400" y="2336800"/>
            <a:ext cx="330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900"/>
              <a:t>No</a:t>
            </a:r>
          </a:p>
        </p:txBody>
      </p:sp>
      <p:sp>
        <p:nvSpPr>
          <p:cNvPr id="410647" name="Text Box 23"/>
          <p:cNvSpPr txBox="1">
            <a:spLocks noChangeArrowheads="1"/>
          </p:cNvSpPr>
          <p:nvPr/>
        </p:nvSpPr>
        <p:spPr bwMode="auto">
          <a:xfrm>
            <a:off x="533400" y="3640138"/>
            <a:ext cx="1066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Requestor</a:t>
            </a:r>
          </a:p>
          <a:p>
            <a:pPr algn="ctr"/>
            <a:r>
              <a:rPr lang="en-US" sz="900"/>
              <a:t>(Review and Approval Loop)</a:t>
            </a:r>
          </a:p>
        </p:txBody>
      </p:sp>
      <p:sp>
        <p:nvSpPr>
          <p:cNvPr id="410648" name="Text Box 24"/>
          <p:cNvSpPr txBox="1">
            <a:spLocks noChangeArrowheads="1"/>
          </p:cNvSpPr>
          <p:nvPr/>
        </p:nvSpPr>
        <p:spPr bwMode="auto">
          <a:xfrm>
            <a:off x="6172200" y="4419600"/>
            <a:ext cx="3810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900"/>
              <a:t>Yes</a:t>
            </a:r>
          </a:p>
        </p:txBody>
      </p:sp>
      <p:sp>
        <p:nvSpPr>
          <p:cNvPr id="410649" name="Text Box 25"/>
          <p:cNvSpPr txBox="1">
            <a:spLocks noChangeArrowheads="1"/>
          </p:cNvSpPr>
          <p:nvPr/>
        </p:nvSpPr>
        <p:spPr bwMode="auto">
          <a:xfrm>
            <a:off x="5334000" y="5029200"/>
            <a:ext cx="330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algn="ctr"/>
            <a:r>
              <a:rPr lang="en-US" sz="900"/>
              <a:t>No</a:t>
            </a:r>
          </a:p>
        </p:txBody>
      </p:sp>
      <p:sp>
        <p:nvSpPr>
          <p:cNvPr id="410650" name="AutoShape 26"/>
          <p:cNvSpPr>
            <a:spLocks noChangeArrowheads="1"/>
          </p:cNvSpPr>
          <p:nvPr/>
        </p:nvSpPr>
        <p:spPr bwMode="auto">
          <a:xfrm>
            <a:off x="2095500" y="4279900"/>
            <a:ext cx="1143000" cy="304800"/>
          </a:xfrm>
          <a:prstGeom prst="flowChartProcess">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Update Master Listing</a:t>
            </a:r>
          </a:p>
        </p:txBody>
      </p:sp>
      <p:sp>
        <p:nvSpPr>
          <p:cNvPr id="410651" name="Line 27"/>
          <p:cNvSpPr>
            <a:spLocks noChangeShapeType="1"/>
          </p:cNvSpPr>
          <p:nvPr/>
        </p:nvSpPr>
        <p:spPr bwMode="auto">
          <a:xfrm flipH="1">
            <a:off x="2686050" y="4584700"/>
            <a:ext cx="0" cy="19367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10652" name="Text Box 28"/>
          <p:cNvSpPr txBox="1">
            <a:spLocks noChangeArrowheads="1"/>
          </p:cNvSpPr>
          <p:nvPr/>
        </p:nvSpPr>
        <p:spPr bwMode="auto">
          <a:xfrm>
            <a:off x="457200" y="4314825"/>
            <a:ext cx="1447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Document Control Clerk</a:t>
            </a:r>
          </a:p>
        </p:txBody>
      </p:sp>
      <p:sp>
        <p:nvSpPr>
          <p:cNvPr id="410653" name="Text Box 29"/>
          <p:cNvSpPr txBox="1">
            <a:spLocks noChangeArrowheads="1"/>
          </p:cNvSpPr>
          <p:nvPr/>
        </p:nvSpPr>
        <p:spPr bwMode="auto">
          <a:xfrm>
            <a:off x="457200" y="4800600"/>
            <a:ext cx="1447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Document Control Clerk</a:t>
            </a:r>
          </a:p>
        </p:txBody>
      </p:sp>
      <p:sp>
        <p:nvSpPr>
          <p:cNvPr id="410654" name="Text Box 30"/>
          <p:cNvSpPr txBox="1">
            <a:spLocks noChangeArrowheads="1"/>
          </p:cNvSpPr>
          <p:nvPr/>
        </p:nvSpPr>
        <p:spPr bwMode="auto">
          <a:xfrm>
            <a:off x="457200" y="5410200"/>
            <a:ext cx="1447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Document Control Clerk</a:t>
            </a:r>
          </a:p>
        </p:txBody>
      </p:sp>
      <p:sp>
        <p:nvSpPr>
          <p:cNvPr id="410655" name="Text Box 31"/>
          <p:cNvSpPr txBox="1">
            <a:spLocks noChangeArrowheads="1"/>
          </p:cNvSpPr>
          <p:nvPr/>
        </p:nvSpPr>
        <p:spPr bwMode="auto">
          <a:xfrm>
            <a:off x="6248400" y="3714750"/>
            <a:ext cx="14478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Appropriate Personnel</a:t>
            </a:r>
          </a:p>
        </p:txBody>
      </p:sp>
      <p:sp>
        <p:nvSpPr>
          <p:cNvPr id="410656" name="Text Box 32"/>
          <p:cNvSpPr txBox="1">
            <a:spLocks noChangeArrowheads="1"/>
          </p:cNvSpPr>
          <p:nvPr/>
        </p:nvSpPr>
        <p:spPr bwMode="auto">
          <a:xfrm>
            <a:off x="6477000" y="4857750"/>
            <a:ext cx="1447800" cy="50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Document Control Clerk</a:t>
            </a:r>
          </a:p>
          <a:p>
            <a:pPr algn="ctr"/>
            <a:r>
              <a:rPr lang="en-US" sz="900"/>
              <a:t>or</a:t>
            </a:r>
          </a:p>
          <a:p>
            <a:pPr algn="ctr"/>
            <a:r>
              <a:rPr lang="en-US" sz="900"/>
              <a:t>Appropriate Personnel</a:t>
            </a:r>
          </a:p>
        </p:txBody>
      </p:sp>
      <p:sp>
        <p:nvSpPr>
          <p:cNvPr id="410657" name="Text Box 33"/>
          <p:cNvSpPr txBox="1">
            <a:spLocks noChangeArrowheads="1"/>
          </p:cNvSpPr>
          <p:nvPr/>
        </p:nvSpPr>
        <p:spPr bwMode="auto">
          <a:xfrm>
            <a:off x="4267200" y="4724400"/>
            <a:ext cx="9906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Document Control Clerk</a:t>
            </a:r>
          </a:p>
        </p:txBody>
      </p:sp>
      <p:sp>
        <p:nvSpPr>
          <p:cNvPr id="410658" name="Text Box 34"/>
          <p:cNvSpPr txBox="1">
            <a:spLocks noChangeArrowheads="1"/>
          </p:cNvSpPr>
          <p:nvPr/>
        </p:nvSpPr>
        <p:spPr bwMode="auto">
          <a:xfrm>
            <a:off x="3848100" y="1995488"/>
            <a:ext cx="83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Requestor</a:t>
            </a:r>
          </a:p>
        </p:txBody>
      </p:sp>
      <p:sp>
        <p:nvSpPr>
          <p:cNvPr id="410659" name="AutoShape 35"/>
          <p:cNvSpPr>
            <a:spLocks noChangeArrowheads="1"/>
          </p:cNvSpPr>
          <p:nvPr/>
        </p:nvSpPr>
        <p:spPr bwMode="auto">
          <a:xfrm>
            <a:off x="2171700" y="3138488"/>
            <a:ext cx="1066800" cy="304800"/>
          </a:xfrm>
          <a:prstGeom prst="flowChartDocument">
            <a:avLst/>
          </a:prstGeom>
          <a:noFill/>
          <a:ln w="12700">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sz="900"/>
              <a:t>R-05001B</a:t>
            </a:r>
          </a:p>
        </p:txBody>
      </p:sp>
      <p:sp>
        <p:nvSpPr>
          <p:cNvPr id="410660" name="Text Box 36"/>
          <p:cNvSpPr txBox="1">
            <a:spLocks noChangeArrowheads="1"/>
          </p:cNvSpPr>
          <p:nvPr/>
        </p:nvSpPr>
        <p:spPr bwMode="auto">
          <a:xfrm>
            <a:off x="3390900" y="3062288"/>
            <a:ext cx="838200" cy="228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900"/>
              <a:t>Requestor</a:t>
            </a:r>
          </a:p>
        </p:txBody>
      </p:sp>
      <p:sp>
        <p:nvSpPr>
          <p:cNvPr id="410661" name="Line 37"/>
          <p:cNvSpPr>
            <a:spLocks noChangeShapeType="1"/>
          </p:cNvSpPr>
          <p:nvPr/>
        </p:nvSpPr>
        <p:spPr bwMode="auto">
          <a:xfrm>
            <a:off x="2705100" y="3416300"/>
            <a:ext cx="3175" cy="301625"/>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cxnSp>
        <p:nvCxnSpPr>
          <p:cNvPr id="410662" name="AutoShape 38"/>
          <p:cNvCxnSpPr>
            <a:cxnSpLocks noChangeShapeType="1"/>
            <a:stCxn id="410635" idx="3"/>
            <a:endCxn id="410637" idx="1"/>
          </p:cNvCxnSpPr>
          <p:nvPr/>
        </p:nvCxnSpPr>
        <p:spPr bwMode="auto">
          <a:xfrm flipV="1">
            <a:off x="3238500" y="3721100"/>
            <a:ext cx="1866900" cy="1847850"/>
          </a:xfrm>
          <a:prstGeom prst="bentConnector3">
            <a:avLst>
              <a:gd name="adj1" fmla="val 50000"/>
            </a:avLst>
          </a:prstGeom>
          <a:noFill/>
          <a:ln w="15875">
            <a:solidFill>
              <a:schemeClr val="tx1"/>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0663" name="AutoShape 39"/>
          <p:cNvCxnSpPr>
            <a:cxnSpLocks noChangeShapeType="1"/>
            <a:stCxn id="410637" idx="2"/>
            <a:endCxn id="410638" idx="0"/>
          </p:cNvCxnSpPr>
          <p:nvPr/>
        </p:nvCxnSpPr>
        <p:spPr bwMode="auto">
          <a:xfrm>
            <a:off x="5676900" y="3943350"/>
            <a:ext cx="0" cy="311150"/>
          </a:xfrm>
          <a:prstGeom prst="straightConnector1">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cxnSp>
        <p:nvCxnSpPr>
          <p:cNvPr id="410664" name="AutoShape 40"/>
          <p:cNvCxnSpPr>
            <a:cxnSpLocks noChangeShapeType="1"/>
            <a:stCxn id="410628" idx="3"/>
            <a:endCxn id="410630" idx="1"/>
          </p:cNvCxnSpPr>
          <p:nvPr/>
        </p:nvCxnSpPr>
        <p:spPr bwMode="auto">
          <a:xfrm>
            <a:off x="3200400" y="2513013"/>
            <a:ext cx="457200" cy="0"/>
          </a:xfrm>
          <a:prstGeom prst="straightConnector1">
            <a:avLst/>
          </a:prstGeom>
          <a:noFill/>
          <a:ln w="1587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410665" name="Oval 41"/>
          <p:cNvSpPr>
            <a:spLocks noChangeArrowheads="1"/>
          </p:cNvSpPr>
          <p:nvPr/>
        </p:nvSpPr>
        <p:spPr bwMode="auto">
          <a:xfrm>
            <a:off x="1981200" y="3603625"/>
            <a:ext cx="1447800" cy="609600"/>
          </a:xfrm>
          <a:prstGeom prst="ellipse">
            <a:avLst/>
          </a:prstGeom>
          <a:noFill/>
          <a:ln w="38100">
            <a:solidFill>
              <a:srgbClr val="AB011D"/>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endParaRPr lang="en-US">
              <a:solidFill>
                <a:srgbClr val="B90120"/>
              </a:solidFill>
            </a:endParaRPr>
          </a:p>
        </p:txBody>
      </p:sp>
      <p:sp>
        <p:nvSpPr>
          <p:cNvPr id="410666" name="Text Box 42"/>
          <p:cNvSpPr txBox="1">
            <a:spLocks noChangeArrowheads="1"/>
          </p:cNvSpPr>
          <p:nvPr/>
        </p:nvSpPr>
        <p:spPr bwMode="auto">
          <a:xfrm>
            <a:off x="6096000" y="2133600"/>
            <a:ext cx="2819400" cy="517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400" b="1">
                <a:solidFill>
                  <a:srgbClr val="000066"/>
                </a:solidFill>
              </a:rPr>
              <a:t>This is a</a:t>
            </a:r>
            <a:r>
              <a:rPr lang="en-US" sz="1400" b="1">
                <a:solidFill>
                  <a:srgbClr val="B90120"/>
                </a:solidFill>
              </a:rPr>
              <a:t> COMPLIANCE CONTROL </a:t>
            </a:r>
            <a:r>
              <a:rPr lang="en-US" sz="1400" b="1">
                <a:solidFill>
                  <a:srgbClr val="000066"/>
                </a:solidFill>
              </a:rPr>
              <a:t>feature.</a:t>
            </a:r>
          </a:p>
        </p:txBody>
      </p:sp>
      <p:cxnSp>
        <p:nvCxnSpPr>
          <p:cNvPr id="410667" name="AutoShape 43"/>
          <p:cNvCxnSpPr>
            <a:cxnSpLocks noChangeShapeType="1"/>
            <a:stCxn id="410666" idx="1"/>
            <a:endCxn id="410665" idx="6"/>
          </p:cNvCxnSpPr>
          <p:nvPr/>
        </p:nvCxnSpPr>
        <p:spPr bwMode="auto">
          <a:xfrm flipH="1">
            <a:off x="3448050" y="2392363"/>
            <a:ext cx="2647950" cy="1516062"/>
          </a:xfrm>
          <a:prstGeom prst="straightConnector1">
            <a:avLst/>
          </a:prstGeom>
          <a:noFill/>
          <a:ln w="38100">
            <a:solidFill>
              <a:srgbClr val="AB011D"/>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482" name="Oval 2"/>
          <p:cNvSpPr>
            <a:spLocks noChangeArrowheads="1"/>
          </p:cNvSpPr>
          <p:nvPr/>
        </p:nvSpPr>
        <p:spPr bwMode="auto">
          <a:xfrm>
            <a:off x="228600" y="1143000"/>
            <a:ext cx="8686800" cy="5257800"/>
          </a:xfrm>
          <a:prstGeom prst="ellipse">
            <a:avLst/>
          </a:prstGeom>
          <a:solidFill>
            <a:srgbClr val="A5002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83" name="Rectangle 3"/>
          <p:cNvSpPr>
            <a:spLocks noGrp="1" noChangeArrowheads="1"/>
          </p:cNvSpPr>
          <p:nvPr>
            <p:ph type="title"/>
          </p:nvPr>
        </p:nvSpPr>
        <p:spPr>
          <a:xfrm>
            <a:off x="668338" y="187325"/>
            <a:ext cx="7772400" cy="803275"/>
          </a:xfrm>
        </p:spPr>
        <p:txBody>
          <a:bodyPr/>
          <a:lstStyle/>
          <a:p>
            <a:r>
              <a:rPr lang="en-US" dirty="0"/>
              <a:t>Audit Types - A Brief Review</a:t>
            </a:r>
          </a:p>
        </p:txBody>
      </p:sp>
      <p:sp>
        <p:nvSpPr>
          <p:cNvPr id="404484" name="Oval 4"/>
          <p:cNvSpPr>
            <a:spLocks noChangeArrowheads="1"/>
          </p:cNvSpPr>
          <p:nvPr/>
        </p:nvSpPr>
        <p:spPr bwMode="auto">
          <a:xfrm>
            <a:off x="533400" y="1981200"/>
            <a:ext cx="3962400" cy="37338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85" name="Oval 5"/>
          <p:cNvSpPr>
            <a:spLocks noChangeArrowheads="1"/>
          </p:cNvSpPr>
          <p:nvPr/>
        </p:nvSpPr>
        <p:spPr bwMode="auto">
          <a:xfrm>
            <a:off x="1295400" y="3352800"/>
            <a:ext cx="2514600" cy="2362200"/>
          </a:xfrm>
          <a:prstGeom prst="ellipse">
            <a:avLst/>
          </a:prstGeom>
          <a:solidFill>
            <a:srgbClr val="2D593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86" name="Oval 6"/>
          <p:cNvSpPr>
            <a:spLocks noChangeArrowheads="1"/>
          </p:cNvSpPr>
          <p:nvPr/>
        </p:nvSpPr>
        <p:spPr bwMode="auto">
          <a:xfrm>
            <a:off x="1752600" y="4343400"/>
            <a:ext cx="1447800" cy="13716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t>Product Audit</a:t>
            </a:r>
            <a:endParaRPr lang="en-US"/>
          </a:p>
        </p:txBody>
      </p:sp>
      <p:sp>
        <p:nvSpPr>
          <p:cNvPr id="404487" name="Text Box 7"/>
          <p:cNvSpPr txBox="1">
            <a:spLocks noChangeArrowheads="1"/>
          </p:cNvSpPr>
          <p:nvPr/>
        </p:nvSpPr>
        <p:spPr bwMode="auto">
          <a:xfrm>
            <a:off x="1676400" y="39004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bg1"/>
                </a:solidFill>
              </a:rPr>
              <a:t>Process Audit</a:t>
            </a:r>
          </a:p>
        </p:txBody>
      </p:sp>
      <p:sp>
        <p:nvSpPr>
          <p:cNvPr id="404488" name="Text Box 8"/>
          <p:cNvSpPr txBox="1">
            <a:spLocks noChangeArrowheads="1"/>
          </p:cNvSpPr>
          <p:nvPr/>
        </p:nvSpPr>
        <p:spPr bwMode="auto">
          <a:xfrm>
            <a:off x="1373188" y="2667000"/>
            <a:ext cx="213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chemeClr val="bg1"/>
                </a:solidFill>
              </a:rPr>
              <a:t>System Audit</a:t>
            </a:r>
          </a:p>
        </p:txBody>
      </p:sp>
      <p:sp>
        <p:nvSpPr>
          <p:cNvPr id="404489" name="Oval 9"/>
          <p:cNvSpPr>
            <a:spLocks noChangeArrowheads="1"/>
          </p:cNvSpPr>
          <p:nvPr/>
        </p:nvSpPr>
        <p:spPr bwMode="auto">
          <a:xfrm>
            <a:off x="4724400" y="1981200"/>
            <a:ext cx="3962400" cy="37338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90" name="Oval 10"/>
          <p:cNvSpPr>
            <a:spLocks noChangeArrowheads="1"/>
          </p:cNvSpPr>
          <p:nvPr/>
        </p:nvSpPr>
        <p:spPr bwMode="auto">
          <a:xfrm>
            <a:off x="5486400" y="3352800"/>
            <a:ext cx="2514600" cy="2362200"/>
          </a:xfrm>
          <a:prstGeom prst="ellipse">
            <a:avLst/>
          </a:prstGeom>
          <a:solidFill>
            <a:srgbClr val="2D593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404491" name="Oval 11"/>
          <p:cNvSpPr>
            <a:spLocks noChangeArrowheads="1"/>
          </p:cNvSpPr>
          <p:nvPr/>
        </p:nvSpPr>
        <p:spPr bwMode="auto">
          <a:xfrm>
            <a:off x="5943600" y="4343400"/>
            <a:ext cx="1447800" cy="1371600"/>
          </a:xfrm>
          <a:prstGeom prst="ellipse">
            <a:avLst/>
          </a:prstGeom>
          <a:solidFill>
            <a:schemeClr val="accent2"/>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a:r>
              <a:rPr lang="en-US" b="1"/>
              <a:t>Product Audit</a:t>
            </a:r>
            <a:endParaRPr lang="en-US"/>
          </a:p>
        </p:txBody>
      </p:sp>
      <p:sp>
        <p:nvSpPr>
          <p:cNvPr id="404492" name="Text Box 12"/>
          <p:cNvSpPr txBox="1">
            <a:spLocks noChangeArrowheads="1"/>
          </p:cNvSpPr>
          <p:nvPr/>
        </p:nvSpPr>
        <p:spPr bwMode="auto">
          <a:xfrm>
            <a:off x="5867400" y="3900488"/>
            <a:ext cx="17208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1800" b="1">
                <a:solidFill>
                  <a:schemeClr val="bg1"/>
                </a:solidFill>
              </a:rPr>
              <a:t>Process Audit</a:t>
            </a:r>
          </a:p>
        </p:txBody>
      </p:sp>
      <p:sp>
        <p:nvSpPr>
          <p:cNvPr id="404493" name="Text Box 13"/>
          <p:cNvSpPr txBox="1">
            <a:spLocks noChangeArrowheads="1"/>
          </p:cNvSpPr>
          <p:nvPr/>
        </p:nvSpPr>
        <p:spPr bwMode="auto">
          <a:xfrm>
            <a:off x="5564188" y="2667000"/>
            <a:ext cx="21320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2400" b="1">
                <a:solidFill>
                  <a:schemeClr val="bg1"/>
                </a:solidFill>
              </a:rPr>
              <a:t>System Audit</a:t>
            </a:r>
          </a:p>
        </p:txBody>
      </p:sp>
      <p:sp>
        <p:nvSpPr>
          <p:cNvPr id="404494" name="Text Box 14"/>
          <p:cNvSpPr txBox="1">
            <a:spLocks noChangeArrowheads="1"/>
          </p:cNvSpPr>
          <p:nvPr/>
        </p:nvSpPr>
        <p:spPr bwMode="auto">
          <a:xfrm>
            <a:off x="2819400" y="1423988"/>
            <a:ext cx="3638550"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spAutoFit/>
          </a:bodyPr>
          <a:lstStyle/>
          <a:p>
            <a:r>
              <a:rPr lang="en-US" sz="3200" b="1">
                <a:solidFill>
                  <a:schemeClr val="bg1"/>
                </a:solidFill>
              </a:rPr>
              <a:t>Compliance Audit</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2082" name="Rectangle 2"/>
          <p:cNvSpPr>
            <a:spLocks noGrp="1" noChangeArrowheads="1"/>
          </p:cNvSpPr>
          <p:nvPr>
            <p:ph type="title"/>
          </p:nvPr>
        </p:nvSpPr>
        <p:spPr>
          <a:xfrm>
            <a:off x="685800" y="2514600"/>
            <a:ext cx="7772400" cy="1143000"/>
          </a:xfrm>
        </p:spPr>
        <p:txBody>
          <a:bodyPr/>
          <a:lstStyle/>
          <a:p>
            <a:r>
              <a:rPr lang="en-US"/>
              <a:t>Auditing - The Program</a:t>
            </a:r>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Rectangle 2"/>
          <p:cNvSpPr>
            <a:spLocks noGrp="1" noChangeArrowheads="1"/>
          </p:cNvSpPr>
          <p:nvPr>
            <p:ph type="title"/>
          </p:nvPr>
        </p:nvSpPr>
        <p:spPr/>
        <p:txBody>
          <a:bodyPr/>
          <a:lstStyle/>
          <a:p>
            <a:r>
              <a:rPr lang="en-US" sz="4000" dirty="0"/>
              <a:t>A Quality Management </a:t>
            </a:r>
            <a:r>
              <a:rPr lang="en-US" sz="4000" dirty="0">
                <a:solidFill>
                  <a:srgbClr val="790015"/>
                </a:solidFill>
              </a:rPr>
              <a:t>System</a:t>
            </a:r>
            <a:r>
              <a:rPr lang="en-US" sz="4000" dirty="0"/>
              <a:t>?</a:t>
            </a:r>
          </a:p>
        </p:txBody>
      </p:sp>
      <p:sp>
        <p:nvSpPr>
          <p:cNvPr id="277507" name="Rectangle 3"/>
          <p:cNvSpPr>
            <a:spLocks noGrp="1" noChangeArrowheads="1"/>
          </p:cNvSpPr>
          <p:nvPr>
            <p:ph type="body" idx="1"/>
          </p:nvPr>
        </p:nvSpPr>
        <p:spPr/>
        <p:txBody>
          <a:bodyPr/>
          <a:lstStyle/>
          <a:p>
            <a:r>
              <a:rPr lang="en-US" sz="2400"/>
              <a:t>The following slides are meant to give you an idea of different ways to look at a company. You may be looking at it from a </a:t>
            </a:r>
            <a:r>
              <a:rPr lang="ja-JP" altLang="en-US" sz="2400">
                <a:latin typeface="Arial"/>
              </a:rPr>
              <a:t>‘</a:t>
            </a:r>
            <a:r>
              <a:rPr lang="en-US" sz="2400"/>
              <a:t>macro</a:t>
            </a:r>
            <a:r>
              <a:rPr lang="ja-JP" altLang="en-US" sz="2400">
                <a:latin typeface="Arial"/>
              </a:rPr>
              <a:t>’</a:t>
            </a:r>
            <a:r>
              <a:rPr lang="en-US" sz="2400"/>
              <a:t> view or you may be looking at it in a </a:t>
            </a:r>
            <a:r>
              <a:rPr lang="ja-JP" altLang="en-US" sz="2400">
                <a:latin typeface="Arial"/>
              </a:rPr>
              <a:t>‘</a:t>
            </a:r>
            <a:r>
              <a:rPr lang="en-US" sz="2400"/>
              <a:t>micro</a:t>
            </a:r>
            <a:r>
              <a:rPr lang="ja-JP" altLang="en-US" sz="2400">
                <a:latin typeface="Arial"/>
              </a:rPr>
              <a:t>’</a:t>
            </a:r>
            <a:r>
              <a:rPr lang="en-US" sz="2400"/>
              <a:t> view.</a:t>
            </a:r>
          </a:p>
          <a:p>
            <a:endParaRPr lang="en-US" sz="2400"/>
          </a:p>
          <a:p>
            <a:r>
              <a:rPr lang="en-US" sz="2400"/>
              <a:t>Remember that a company is a complex collection of </a:t>
            </a:r>
            <a:r>
              <a:rPr lang="en-US" sz="2400">
                <a:solidFill>
                  <a:srgbClr val="FC0128"/>
                </a:solidFill>
              </a:rPr>
              <a:t>interacting</a:t>
            </a:r>
            <a:r>
              <a:rPr lang="en-US" sz="2400"/>
              <a:t> processes.</a:t>
            </a:r>
          </a:p>
          <a:p>
            <a:endParaRPr lang="en-US" sz="2400"/>
          </a:p>
          <a:p>
            <a:r>
              <a:rPr lang="en-US" sz="2400"/>
              <a:t>Always bear in mind the </a:t>
            </a:r>
            <a:r>
              <a:rPr lang="en-US" sz="2400">
                <a:solidFill>
                  <a:srgbClr val="A50021"/>
                </a:solidFill>
              </a:rPr>
              <a:t>Scope</a:t>
            </a:r>
            <a:r>
              <a:rPr lang="en-US" sz="2400"/>
              <a:t> of the audit.</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4258" name="Rectangle 2"/>
          <p:cNvSpPr>
            <a:spLocks noGrp="1" noChangeArrowheads="1"/>
          </p:cNvSpPr>
          <p:nvPr>
            <p:ph type="title"/>
          </p:nvPr>
        </p:nvSpPr>
        <p:spPr>
          <a:xfrm>
            <a:off x="668338" y="152400"/>
            <a:ext cx="7772400" cy="650875"/>
          </a:xfrm>
        </p:spPr>
        <p:txBody>
          <a:bodyPr/>
          <a:lstStyle/>
          <a:p>
            <a:r>
              <a:rPr lang="en-US" sz="4000"/>
              <a:t>A </a:t>
            </a:r>
            <a:r>
              <a:rPr lang="en-US" sz="4000">
                <a:solidFill>
                  <a:srgbClr val="31602C"/>
                </a:solidFill>
              </a:rPr>
              <a:t>Quality Management</a:t>
            </a:r>
            <a:r>
              <a:rPr lang="en-US" sz="4000"/>
              <a:t> </a:t>
            </a:r>
            <a:r>
              <a:rPr lang="en-US" sz="4000">
                <a:solidFill>
                  <a:srgbClr val="790015"/>
                </a:solidFill>
              </a:rPr>
              <a:t>System</a:t>
            </a:r>
            <a:r>
              <a:rPr lang="en-US" sz="4000"/>
              <a:t>?</a:t>
            </a:r>
          </a:p>
        </p:txBody>
      </p:sp>
      <p:sp>
        <p:nvSpPr>
          <p:cNvPr id="224259" name="Rectangle 3"/>
          <p:cNvSpPr>
            <a:spLocks noGrp="1" noChangeArrowheads="1"/>
          </p:cNvSpPr>
          <p:nvPr>
            <p:ph type="body" idx="1"/>
          </p:nvPr>
        </p:nvSpPr>
        <p:spPr>
          <a:xfrm>
            <a:off x="685800" y="1066800"/>
            <a:ext cx="7772400" cy="5105400"/>
          </a:xfrm>
        </p:spPr>
        <p:txBody>
          <a:bodyPr/>
          <a:lstStyle/>
          <a:p>
            <a:pPr algn="ctr">
              <a:lnSpc>
                <a:spcPct val="80000"/>
              </a:lnSpc>
              <a:spcAft>
                <a:spcPct val="20000"/>
              </a:spcAft>
              <a:buFontTx/>
              <a:buNone/>
            </a:pPr>
            <a:r>
              <a:rPr lang="en-US" sz="2400" b="1" i="1" dirty="0">
                <a:solidFill>
                  <a:srgbClr val="660066"/>
                </a:solidFill>
              </a:rPr>
              <a:t>From ISO </a:t>
            </a:r>
            <a:r>
              <a:rPr lang="en-US" sz="2400" b="1" i="1" dirty="0" smtClean="0">
                <a:solidFill>
                  <a:srgbClr val="660066"/>
                </a:solidFill>
              </a:rPr>
              <a:t>9001:2008</a:t>
            </a:r>
            <a:endParaRPr lang="en-US" sz="2400" dirty="0"/>
          </a:p>
          <a:p>
            <a:pPr>
              <a:lnSpc>
                <a:spcPct val="80000"/>
              </a:lnSpc>
              <a:spcAft>
                <a:spcPct val="20000"/>
              </a:spcAft>
            </a:pPr>
            <a:r>
              <a:rPr lang="en-US" sz="1800" dirty="0">
                <a:solidFill>
                  <a:srgbClr val="00279F"/>
                </a:solidFill>
              </a:rPr>
              <a:t>3.1.1</a:t>
            </a:r>
            <a:r>
              <a:rPr lang="en-US" sz="1800" dirty="0"/>
              <a:t>: </a:t>
            </a:r>
            <a:r>
              <a:rPr lang="en-US" sz="1800" b="1" u="sng" dirty="0">
                <a:solidFill>
                  <a:srgbClr val="00279F"/>
                </a:solidFill>
              </a:rPr>
              <a:t>Qualit</a:t>
            </a:r>
            <a:r>
              <a:rPr lang="en-US" sz="1800" b="1" dirty="0">
                <a:solidFill>
                  <a:srgbClr val="00279F"/>
                </a:solidFill>
              </a:rPr>
              <a:t>y</a:t>
            </a:r>
            <a:r>
              <a:rPr lang="en-US" sz="1800" dirty="0">
                <a:solidFill>
                  <a:srgbClr val="00279F"/>
                </a:solidFill>
              </a:rPr>
              <a:t>:</a:t>
            </a:r>
            <a:r>
              <a:rPr lang="en-US" sz="1800" dirty="0"/>
              <a:t> Degree to which a set of inherent </a:t>
            </a:r>
            <a:r>
              <a:rPr lang="en-US" sz="1800" dirty="0">
                <a:solidFill>
                  <a:srgbClr val="FC0128"/>
                </a:solidFill>
              </a:rPr>
              <a:t>characteristics (3.5.1)</a:t>
            </a:r>
            <a:r>
              <a:rPr lang="en-US" sz="1800" dirty="0"/>
              <a:t> </a:t>
            </a:r>
            <a:r>
              <a:rPr lang="en-US" sz="1800" dirty="0" err="1"/>
              <a:t>fulfils</a:t>
            </a:r>
            <a:r>
              <a:rPr lang="en-US" sz="1800" dirty="0"/>
              <a:t> </a:t>
            </a:r>
            <a:r>
              <a:rPr lang="en-US" sz="1800" dirty="0">
                <a:solidFill>
                  <a:srgbClr val="FC0128"/>
                </a:solidFill>
              </a:rPr>
              <a:t>requirements (3.1.2)</a:t>
            </a:r>
          </a:p>
          <a:p>
            <a:pPr>
              <a:lnSpc>
                <a:spcPct val="80000"/>
              </a:lnSpc>
              <a:spcAft>
                <a:spcPct val="20000"/>
              </a:spcAft>
            </a:pPr>
            <a:endParaRPr lang="en-US" sz="1800" dirty="0">
              <a:solidFill>
                <a:srgbClr val="FC0128"/>
              </a:solidFill>
            </a:endParaRPr>
          </a:p>
          <a:p>
            <a:pPr>
              <a:lnSpc>
                <a:spcPct val="80000"/>
              </a:lnSpc>
              <a:spcAft>
                <a:spcPct val="20000"/>
              </a:spcAft>
            </a:pPr>
            <a:r>
              <a:rPr lang="en-US" sz="1800" dirty="0">
                <a:solidFill>
                  <a:srgbClr val="00279F"/>
                </a:solidFill>
              </a:rPr>
              <a:t>3.1.2</a:t>
            </a:r>
            <a:r>
              <a:rPr lang="en-US" sz="1800" dirty="0"/>
              <a:t>: </a:t>
            </a:r>
            <a:r>
              <a:rPr lang="en-US" sz="1800" b="1" u="sng" dirty="0">
                <a:solidFill>
                  <a:srgbClr val="00279F"/>
                </a:solidFill>
              </a:rPr>
              <a:t>Re</a:t>
            </a:r>
            <a:r>
              <a:rPr lang="en-US" sz="1800" b="1" dirty="0">
                <a:solidFill>
                  <a:srgbClr val="00279F"/>
                </a:solidFill>
              </a:rPr>
              <a:t>q</a:t>
            </a:r>
            <a:r>
              <a:rPr lang="en-US" sz="1800" b="1" u="sng" dirty="0">
                <a:solidFill>
                  <a:srgbClr val="00279F"/>
                </a:solidFill>
              </a:rPr>
              <a:t>uirements</a:t>
            </a:r>
            <a:r>
              <a:rPr lang="en-US" sz="1800" dirty="0">
                <a:solidFill>
                  <a:srgbClr val="00279F"/>
                </a:solidFill>
              </a:rPr>
              <a:t>:</a:t>
            </a:r>
            <a:r>
              <a:rPr lang="en-US" sz="1800" dirty="0">
                <a:solidFill>
                  <a:srgbClr val="FC0128"/>
                </a:solidFill>
              </a:rPr>
              <a:t> </a:t>
            </a:r>
            <a:r>
              <a:rPr lang="en-US" sz="1800" dirty="0"/>
              <a:t>Need or expectation that is stated, generally implied or obligatory.</a:t>
            </a:r>
            <a:endParaRPr lang="en-US" sz="1800" dirty="0">
              <a:solidFill>
                <a:srgbClr val="FC0128"/>
              </a:solidFill>
            </a:endParaRPr>
          </a:p>
          <a:p>
            <a:pPr>
              <a:lnSpc>
                <a:spcPct val="80000"/>
              </a:lnSpc>
              <a:spcAft>
                <a:spcPct val="20000"/>
              </a:spcAft>
            </a:pPr>
            <a:endParaRPr lang="en-US" sz="1800" dirty="0">
              <a:solidFill>
                <a:srgbClr val="00279F"/>
              </a:solidFill>
            </a:endParaRPr>
          </a:p>
          <a:p>
            <a:pPr>
              <a:lnSpc>
                <a:spcPct val="80000"/>
              </a:lnSpc>
              <a:spcAft>
                <a:spcPct val="20000"/>
              </a:spcAft>
            </a:pPr>
            <a:r>
              <a:rPr lang="en-US" sz="1800" dirty="0">
                <a:solidFill>
                  <a:srgbClr val="00279F"/>
                </a:solidFill>
              </a:rPr>
              <a:t>3.2.2</a:t>
            </a:r>
            <a:r>
              <a:rPr lang="en-US" sz="1800" dirty="0"/>
              <a:t>: </a:t>
            </a:r>
            <a:r>
              <a:rPr lang="en-US" sz="1800" b="1" u="sng" dirty="0">
                <a:solidFill>
                  <a:srgbClr val="00279F"/>
                </a:solidFill>
              </a:rPr>
              <a:t>Mana</a:t>
            </a:r>
            <a:r>
              <a:rPr lang="en-US" sz="1800" b="1" dirty="0">
                <a:solidFill>
                  <a:srgbClr val="00279F"/>
                </a:solidFill>
              </a:rPr>
              <a:t>g</a:t>
            </a:r>
            <a:r>
              <a:rPr lang="en-US" sz="1800" b="1" u="sng" dirty="0">
                <a:solidFill>
                  <a:srgbClr val="00279F"/>
                </a:solidFill>
              </a:rPr>
              <a:t>ement</a:t>
            </a:r>
            <a:r>
              <a:rPr lang="en-US" sz="1800" b="1" dirty="0">
                <a:solidFill>
                  <a:srgbClr val="00279F"/>
                </a:solidFill>
              </a:rPr>
              <a:t> </a:t>
            </a:r>
            <a:r>
              <a:rPr lang="en-US" sz="1800" b="1" u="sng" dirty="0">
                <a:solidFill>
                  <a:srgbClr val="00279F"/>
                </a:solidFill>
              </a:rPr>
              <a:t>S</a:t>
            </a:r>
            <a:r>
              <a:rPr lang="en-US" sz="1800" b="1" dirty="0">
                <a:solidFill>
                  <a:srgbClr val="00279F"/>
                </a:solidFill>
              </a:rPr>
              <a:t>y</a:t>
            </a:r>
            <a:r>
              <a:rPr lang="en-US" sz="1800" b="1" u="sng" dirty="0">
                <a:solidFill>
                  <a:srgbClr val="00279F"/>
                </a:solidFill>
              </a:rPr>
              <a:t>stem</a:t>
            </a:r>
            <a:r>
              <a:rPr lang="en-US" sz="1800" dirty="0">
                <a:solidFill>
                  <a:srgbClr val="00279F"/>
                </a:solidFill>
              </a:rPr>
              <a:t>:</a:t>
            </a:r>
            <a:r>
              <a:rPr lang="en-US" sz="1800" dirty="0">
                <a:solidFill>
                  <a:srgbClr val="FC0128"/>
                </a:solidFill>
              </a:rPr>
              <a:t> System (3.2.1)</a:t>
            </a:r>
            <a:r>
              <a:rPr lang="en-US" sz="1800" dirty="0"/>
              <a:t> to establish policy and objectives and to achieve those objectives.</a:t>
            </a:r>
          </a:p>
          <a:p>
            <a:pPr>
              <a:lnSpc>
                <a:spcPct val="80000"/>
              </a:lnSpc>
              <a:spcAft>
                <a:spcPct val="20000"/>
              </a:spcAft>
            </a:pPr>
            <a:endParaRPr lang="en-US" sz="1800" dirty="0">
              <a:solidFill>
                <a:srgbClr val="00279F"/>
              </a:solidFill>
            </a:endParaRPr>
          </a:p>
          <a:p>
            <a:pPr>
              <a:lnSpc>
                <a:spcPct val="80000"/>
              </a:lnSpc>
              <a:spcAft>
                <a:spcPct val="20000"/>
              </a:spcAft>
            </a:pPr>
            <a:r>
              <a:rPr lang="en-US" sz="1800" dirty="0">
                <a:solidFill>
                  <a:srgbClr val="00279F"/>
                </a:solidFill>
              </a:rPr>
              <a:t>3.2.3</a:t>
            </a:r>
            <a:r>
              <a:rPr lang="en-US" sz="1800" dirty="0"/>
              <a:t>: </a:t>
            </a:r>
            <a:r>
              <a:rPr lang="en-US" sz="1800" b="1" u="sng" dirty="0">
                <a:solidFill>
                  <a:srgbClr val="00279F"/>
                </a:solidFill>
              </a:rPr>
              <a:t>Qualit</a:t>
            </a:r>
            <a:r>
              <a:rPr lang="en-US" sz="1800" b="1" dirty="0">
                <a:solidFill>
                  <a:srgbClr val="00279F"/>
                </a:solidFill>
              </a:rPr>
              <a:t>y </a:t>
            </a:r>
            <a:r>
              <a:rPr lang="en-US" sz="1800" b="1" u="sng" dirty="0">
                <a:solidFill>
                  <a:srgbClr val="00279F"/>
                </a:solidFill>
              </a:rPr>
              <a:t>Mana</a:t>
            </a:r>
            <a:r>
              <a:rPr lang="en-US" sz="1800" b="1" dirty="0">
                <a:solidFill>
                  <a:srgbClr val="00279F"/>
                </a:solidFill>
              </a:rPr>
              <a:t>g</a:t>
            </a:r>
            <a:r>
              <a:rPr lang="en-US" sz="1800" b="1" u="sng" dirty="0">
                <a:solidFill>
                  <a:srgbClr val="00279F"/>
                </a:solidFill>
              </a:rPr>
              <a:t>ement</a:t>
            </a:r>
            <a:r>
              <a:rPr lang="en-US" sz="1800" b="1" dirty="0">
                <a:solidFill>
                  <a:srgbClr val="00279F"/>
                </a:solidFill>
              </a:rPr>
              <a:t> </a:t>
            </a:r>
            <a:r>
              <a:rPr lang="en-US" sz="1800" b="1" u="sng" dirty="0">
                <a:solidFill>
                  <a:srgbClr val="00279F"/>
                </a:solidFill>
              </a:rPr>
              <a:t>S</a:t>
            </a:r>
            <a:r>
              <a:rPr lang="en-US" sz="1800" b="1" dirty="0">
                <a:solidFill>
                  <a:srgbClr val="00279F"/>
                </a:solidFill>
              </a:rPr>
              <a:t>y</a:t>
            </a:r>
            <a:r>
              <a:rPr lang="en-US" sz="1800" b="1" u="sng" dirty="0">
                <a:solidFill>
                  <a:srgbClr val="00279F"/>
                </a:solidFill>
              </a:rPr>
              <a:t>stem</a:t>
            </a:r>
            <a:r>
              <a:rPr lang="en-US" sz="1800" dirty="0">
                <a:solidFill>
                  <a:srgbClr val="00279F"/>
                </a:solidFill>
              </a:rPr>
              <a:t>:</a:t>
            </a:r>
            <a:r>
              <a:rPr lang="en-US" sz="1800" dirty="0"/>
              <a:t> </a:t>
            </a:r>
            <a:r>
              <a:rPr lang="en-US" sz="1800" dirty="0">
                <a:solidFill>
                  <a:srgbClr val="FC0128"/>
                </a:solidFill>
              </a:rPr>
              <a:t>Management system (3.2.2)</a:t>
            </a:r>
            <a:r>
              <a:rPr lang="en-US" sz="1800" dirty="0"/>
              <a:t> to direct and control and </a:t>
            </a:r>
            <a:r>
              <a:rPr lang="en-US" sz="1800" dirty="0">
                <a:solidFill>
                  <a:srgbClr val="FC0128"/>
                </a:solidFill>
              </a:rPr>
              <a:t>organization (3.3.1)</a:t>
            </a:r>
            <a:r>
              <a:rPr lang="en-US" sz="1800" dirty="0"/>
              <a:t> with regard to </a:t>
            </a:r>
            <a:r>
              <a:rPr lang="en-US" sz="1800" dirty="0">
                <a:solidFill>
                  <a:srgbClr val="FC0128"/>
                </a:solidFill>
              </a:rPr>
              <a:t>quality (3.1.1)</a:t>
            </a:r>
            <a:endParaRPr lang="en-US" sz="1800" dirty="0"/>
          </a:p>
          <a:p>
            <a:pPr>
              <a:lnSpc>
                <a:spcPct val="80000"/>
              </a:lnSpc>
              <a:spcAft>
                <a:spcPct val="20000"/>
              </a:spcAft>
            </a:pPr>
            <a:endParaRPr lang="en-US" sz="1800" dirty="0">
              <a:solidFill>
                <a:srgbClr val="00279F"/>
              </a:solidFill>
            </a:endParaRPr>
          </a:p>
          <a:p>
            <a:pPr>
              <a:lnSpc>
                <a:spcPct val="80000"/>
              </a:lnSpc>
              <a:spcAft>
                <a:spcPct val="20000"/>
              </a:spcAft>
            </a:pPr>
            <a:r>
              <a:rPr lang="en-US" sz="1800" dirty="0">
                <a:solidFill>
                  <a:srgbClr val="00279F"/>
                </a:solidFill>
              </a:rPr>
              <a:t>3.3.1</a:t>
            </a:r>
            <a:r>
              <a:rPr lang="en-US" sz="1800" dirty="0"/>
              <a:t>: </a:t>
            </a:r>
            <a:r>
              <a:rPr lang="en-US" sz="1800" b="1" u="sng" dirty="0">
                <a:solidFill>
                  <a:srgbClr val="00279F"/>
                </a:solidFill>
              </a:rPr>
              <a:t>Or</a:t>
            </a:r>
            <a:r>
              <a:rPr lang="en-US" sz="1800" b="1" dirty="0">
                <a:solidFill>
                  <a:srgbClr val="00279F"/>
                </a:solidFill>
              </a:rPr>
              <a:t>g</a:t>
            </a:r>
            <a:r>
              <a:rPr lang="en-US" sz="1800" b="1" u="sng" dirty="0">
                <a:solidFill>
                  <a:srgbClr val="00279F"/>
                </a:solidFill>
              </a:rPr>
              <a:t>anization</a:t>
            </a:r>
            <a:r>
              <a:rPr lang="en-US" sz="1800" dirty="0">
                <a:solidFill>
                  <a:srgbClr val="00279F"/>
                </a:solidFill>
              </a:rPr>
              <a:t>:</a:t>
            </a:r>
            <a:r>
              <a:rPr lang="en-US" sz="1800" dirty="0"/>
              <a:t> Group of people and facilities with an arrangement of responsibilities, authorities and relationships.</a:t>
            </a:r>
          </a:p>
          <a:p>
            <a:pPr>
              <a:lnSpc>
                <a:spcPct val="80000"/>
              </a:lnSpc>
              <a:spcAft>
                <a:spcPct val="20000"/>
              </a:spcAft>
            </a:pPr>
            <a:endParaRPr lang="en-US" sz="1800" dirty="0">
              <a:solidFill>
                <a:srgbClr val="00279F"/>
              </a:solidFill>
            </a:endParaRPr>
          </a:p>
          <a:p>
            <a:pPr>
              <a:lnSpc>
                <a:spcPct val="80000"/>
              </a:lnSpc>
              <a:spcAft>
                <a:spcPct val="20000"/>
              </a:spcAft>
            </a:pPr>
            <a:r>
              <a:rPr lang="en-US" sz="1800" dirty="0">
                <a:solidFill>
                  <a:srgbClr val="00279F"/>
                </a:solidFill>
              </a:rPr>
              <a:t>3.5.1</a:t>
            </a:r>
            <a:r>
              <a:rPr lang="en-US" sz="1800" dirty="0"/>
              <a:t>: </a:t>
            </a:r>
            <a:r>
              <a:rPr lang="en-US" sz="1800" b="1" u="sng" dirty="0">
                <a:solidFill>
                  <a:srgbClr val="00279F"/>
                </a:solidFill>
              </a:rPr>
              <a:t>Characteristics</a:t>
            </a:r>
            <a:r>
              <a:rPr lang="en-US" sz="1800" dirty="0">
                <a:solidFill>
                  <a:srgbClr val="00279F"/>
                </a:solidFill>
              </a:rPr>
              <a:t>:</a:t>
            </a:r>
            <a:r>
              <a:rPr lang="en-US" sz="1800" dirty="0"/>
              <a:t> Distinguishing features</a:t>
            </a: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ChangeArrowheads="1"/>
          </p:cNvSpPr>
          <p:nvPr>
            <p:ph type="title"/>
          </p:nvPr>
        </p:nvSpPr>
        <p:spPr>
          <a:xfrm>
            <a:off x="668338" y="415925"/>
            <a:ext cx="7772400" cy="1565275"/>
          </a:xfrm>
          <a:noFill/>
          <a:ln/>
        </p:spPr>
        <p:txBody>
          <a:bodyPr/>
          <a:lstStyle/>
          <a:p>
            <a:r>
              <a:rPr lang="en-US"/>
              <a:t>ISO 9001 and TS 16949</a:t>
            </a:r>
            <a:br>
              <a:rPr lang="en-US"/>
            </a:br>
            <a:r>
              <a:rPr lang="en-US"/>
              <a:t>Quality Management Systems</a:t>
            </a:r>
          </a:p>
        </p:txBody>
      </p:sp>
      <p:sp>
        <p:nvSpPr>
          <p:cNvPr id="106499" name="Rectangle 3"/>
          <p:cNvSpPr>
            <a:spLocks noGrp="1" noChangeArrowheads="1"/>
          </p:cNvSpPr>
          <p:nvPr>
            <p:ph type="body" idx="1"/>
          </p:nvPr>
        </p:nvSpPr>
        <p:spPr>
          <a:xfrm>
            <a:off x="304800" y="1981200"/>
            <a:ext cx="8382000" cy="4114800"/>
          </a:xfrm>
          <a:noFill/>
          <a:ln/>
        </p:spPr>
        <p:txBody>
          <a:bodyPr/>
          <a:lstStyle/>
          <a:p>
            <a:pPr>
              <a:lnSpc>
                <a:spcPct val="90000"/>
              </a:lnSpc>
              <a:buFontTx/>
              <a:buNone/>
            </a:pPr>
            <a:r>
              <a:rPr lang="en-US" sz="2400"/>
              <a:t>Both are based in the same logic:</a:t>
            </a:r>
          </a:p>
          <a:p>
            <a:pPr>
              <a:lnSpc>
                <a:spcPct val="90000"/>
              </a:lnSpc>
            </a:pPr>
            <a:r>
              <a:rPr lang="en-US" sz="2400"/>
              <a:t>Document What You Do, Perform to Your Documentation. The basic saying was </a:t>
            </a:r>
            <a:r>
              <a:rPr lang="ja-JP" altLang="en-US" sz="2400">
                <a:latin typeface="Arial"/>
              </a:rPr>
              <a:t>“</a:t>
            </a:r>
            <a:r>
              <a:rPr lang="en-US" sz="2400"/>
              <a:t>Say what you do and do what you say</a:t>
            </a:r>
            <a:r>
              <a:rPr lang="ja-JP" altLang="en-US" sz="2400">
                <a:latin typeface="Arial"/>
              </a:rPr>
              <a:t>”</a:t>
            </a:r>
            <a:endParaRPr lang="en-US" sz="2400"/>
          </a:p>
          <a:p>
            <a:pPr>
              <a:lnSpc>
                <a:spcPct val="90000"/>
              </a:lnSpc>
            </a:pPr>
            <a:endParaRPr lang="en-US" sz="2400"/>
          </a:p>
          <a:p>
            <a:pPr>
              <a:lnSpc>
                <a:spcPct val="90000"/>
              </a:lnSpc>
            </a:pPr>
            <a:r>
              <a:rPr lang="en-US" sz="2400"/>
              <a:t>Use a process approach throughout the organization. Identify the key processes and their interactions.</a:t>
            </a:r>
          </a:p>
          <a:p>
            <a:pPr>
              <a:lnSpc>
                <a:spcPct val="90000"/>
              </a:lnSpc>
            </a:pPr>
            <a:endParaRPr lang="en-US" sz="2400"/>
          </a:p>
          <a:p>
            <a:pPr>
              <a:lnSpc>
                <a:spcPct val="90000"/>
              </a:lnSpc>
            </a:pPr>
            <a:r>
              <a:rPr lang="en-US" sz="2400"/>
              <a:t>Record the Performance of those processes as well as the company overall, monitor, analyze, correct where needed and improve it</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ChangeArrowheads="1"/>
          </p:cNvSpPr>
          <p:nvPr>
            <p:ph type="ctrTitle"/>
          </p:nvPr>
        </p:nvSpPr>
        <p:spPr>
          <a:xfrm>
            <a:off x="0" y="228600"/>
            <a:ext cx="9067800" cy="1143000"/>
          </a:xfrm>
          <a:noFill/>
          <a:ln/>
        </p:spPr>
        <p:txBody>
          <a:bodyPr/>
          <a:lstStyle/>
          <a:p>
            <a:r>
              <a:rPr lang="en-US" sz="4800" b="1" dirty="0"/>
              <a:t>Documented Systems</a:t>
            </a:r>
          </a:p>
        </p:txBody>
      </p:sp>
      <p:graphicFrame>
        <p:nvGraphicFramePr>
          <p:cNvPr id="73731" name="Object 3"/>
          <p:cNvGraphicFramePr>
            <a:graphicFrameLocks/>
          </p:cNvGraphicFramePr>
          <p:nvPr/>
        </p:nvGraphicFramePr>
        <p:xfrm>
          <a:off x="1893888" y="2119313"/>
          <a:ext cx="5346700" cy="3214687"/>
        </p:xfrm>
        <a:graphic>
          <a:graphicData uri="http://schemas.openxmlformats.org/presentationml/2006/ole">
            <mc:AlternateContent xmlns:mc="http://schemas.openxmlformats.org/markup-compatibility/2006">
              <mc:Choice xmlns:v="urn:schemas-microsoft-com:vml" Requires="v">
                <p:oleObj spid="_x0000_s73868" name="Microsoft ClipArt Gallery" r:id="rId4" imgW="5356225" imgH="3990975" progId="MS_ClipArt_Gallery">
                  <p:embed/>
                </p:oleObj>
              </mc:Choice>
              <mc:Fallback>
                <p:oleObj name="Microsoft ClipArt Gallery" r:id="rId4" imgW="5356225" imgH="3990975"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3888" y="2119313"/>
                        <a:ext cx="5346700" cy="3214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73732" name="Rectangle 4"/>
          <p:cNvSpPr>
            <a:spLocks noChangeArrowheads="1"/>
          </p:cNvSpPr>
          <p:nvPr/>
        </p:nvSpPr>
        <p:spPr bwMode="auto">
          <a:xfrm>
            <a:off x="0" y="5867400"/>
            <a:ext cx="90646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spcBef>
                <a:spcPct val="50000"/>
              </a:spcBef>
            </a:pPr>
            <a:r>
              <a:rPr lang="en-US" sz="3600" b="1">
                <a:solidFill>
                  <a:srgbClr val="FC0128"/>
                </a:solidFill>
              </a:rPr>
              <a:t>Check What is Done!</a:t>
            </a:r>
          </a:p>
        </p:txBody>
      </p:sp>
      <p:sp>
        <p:nvSpPr>
          <p:cNvPr id="73733" name="Rectangle 5"/>
          <p:cNvSpPr>
            <a:spLocks noChangeArrowheads="1"/>
          </p:cNvSpPr>
          <p:nvPr/>
        </p:nvSpPr>
        <p:spPr bwMode="auto">
          <a:xfrm>
            <a:off x="77788" y="1449388"/>
            <a:ext cx="8988425" cy="638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spcBef>
                <a:spcPct val="50000"/>
              </a:spcBef>
              <a:tabLst>
                <a:tab pos="231775" algn="l"/>
                <a:tab pos="8618538" algn="r"/>
              </a:tabLst>
            </a:pPr>
            <a:r>
              <a:rPr lang="en-US" sz="3200" b="1" dirty="0"/>
              <a:t>	</a:t>
            </a:r>
            <a:r>
              <a:rPr lang="en-US" sz="3600" b="1" dirty="0">
                <a:solidFill>
                  <a:srgbClr val="FC0128"/>
                </a:solidFill>
              </a:rPr>
              <a:t>Say What You Do, Do What You Say</a:t>
            </a:r>
          </a:p>
        </p:txBody>
      </p:sp>
      <p:sp>
        <p:nvSpPr>
          <p:cNvPr id="73734" name="Rectangle 6"/>
          <p:cNvSpPr>
            <a:spLocks noChangeArrowheads="1"/>
          </p:cNvSpPr>
          <p:nvPr/>
        </p:nvSpPr>
        <p:spPr bwMode="auto">
          <a:xfrm>
            <a:off x="0" y="3048000"/>
            <a:ext cx="3352800" cy="2651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2800" b="1"/>
              <a:t>ISO 9001 &amp; TS 16949,</a:t>
            </a:r>
          </a:p>
          <a:p>
            <a:pPr algn="ctr"/>
            <a:r>
              <a:rPr lang="en-US" sz="2800" b="1"/>
              <a:t>Systems Manual, SOPs, Processes maps, WIs, Forms and Records</a:t>
            </a:r>
          </a:p>
        </p:txBody>
      </p:sp>
      <p:sp>
        <p:nvSpPr>
          <p:cNvPr id="73735" name="Rectangle 7"/>
          <p:cNvSpPr>
            <a:spLocks noChangeArrowheads="1"/>
          </p:cNvSpPr>
          <p:nvPr/>
        </p:nvSpPr>
        <p:spPr bwMode="auto">
          <a:xfrm>
            <a:off x="6248400" y="3352800"/>
            <a:ext cx="2132013"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spcBef>
                <a:spcPct val="50000"/>
              </a:spcBef>
            </a:pPr>
            <a:r>
              <a:rPr lang="en-US" sz="2800" b="1"/>
              <a:t>Internal Practices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noFill/>
          <a:ln/>
        </p:spPr>
        <p:txBody>
          <a:bodyPr/>
          <a:lstStyle/>
          <a:p>
            <a:r>
              <a:rPr lang="en-US" b="1" dirty="0"/>
              <a:t>Many Requirements</a:t>
            </a:r>
          </a:p>
        </p:txBody>
      </p:sp>
      <p:graphicFrame>
        <p:nvGraphicFramePr>
          <p:cNvPr id="9219" name="Object 3"/>
          <p:cNvGraphicFramePr>
            <a:graphicFrameLocks noGrp="1"/>
          </p:cNvGraphicFramePr>
          <p:nvPr>
            <p:ph type="clipArt" sz="half" idx="1"/>
          </p:nvPr>
        </p:nvGraphicFramePr>
        <p:xfrm>
          <a:off x="5327650" y="2063750"/>
          <a:ext cx="3740150" cy="2401888"/>
        </p:xfrm>
        <a:graphic>
          <a:graphicData uri="http://schemas.openxmlformats.org/presentationml/2006/ole">
            <mc:AlternateContent xmlns:mc="http://schemas.openxmlformats.org/markup-compatibility/2006">
              <mc:Choice xmlns:v="urn:schemas-microsoft-com:vml" Requires="v">
                <p:oleObj spid="_x0000_s9353" name="Microsoft ClipArt Gallery" r:id="rId4" imgW="4562475" imgH="2938463" progId="MS_ClipArt_Gallery">
                  <p:embed/>
                </p:oleObj>
              </mc:Choice>
              <mc:Fallback>
                <p:oleObj name="Microsoft ClipArt Gallery" r:id="rId4" imgW="4562475" imgH="2938463" progId="MS_ClipArt_Gallery">
                  <p:embed/>
                  <p:pic>
                    <p:nvPicPr>
                      <p:cNvPr id="0" name="Object 3"/>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27650" y="2063750"/>
                        <a:ext cx="3740150" cy="2401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ma14="http://schemas.microsoft.com/office/mac/drawingml/2011/main" val="1"/>
                        </a:ext>
                      </a:extLst>
                    </p:spPr>
                  </p:pic>
                </p:oleObj>
              </mc:Fallback>
            </mc:AlternateContent>
          </a:graphicData>
        </a:graphic>
      </p:graphicFrame>
      <p:sp>
        <p:nvSpPr>
          <p:cNvPr id="9220" name="Rectangle 4"/>
          <p:cNvSpPr>
            <a:spLocks noGrp="1" noChangeArrowheads="1"/>
          </p:cNvSpPr>
          <p:nvPr>
            <p:ph type="body" sz="half" idx="2"/>
          </p:nvPr>
        </p:nvSpPr>
        <p:spPr>
          <a:xfrm>
            <a:off x="0" y="1524000"/>
            <a:ext cx="5257800" cy="4495800"/>
          </a:xfrm>
          <a:noFill/>
          <a:ln/>
        </p:spPr>
        <p:txBody>
          <a:bodyPr/>
          <a:lstStyle/>
          <a:p>
            <a:pPr algn="r">
              <a:buFontTx/>
              <a:buNone/>
            </a:pPr>
            <a:r>
              <a:rPr lang="en-US" sz="2400" b="1"/>
              <a:t>ISO 9001, TS 16949</a:t>
            </a:r>
          </a:p>
          <a:p>
            <a:pPr algn="r">
              <a:buFontTx/>
              <a:buNone/>
            </a:pPr>
            <a:r>
              <a:rPr lang="en-US" sz="2400" b="1"/>
              <a:t>Customer Specific Requirements</a:t>
            </a:r>
          </a:p>
          <a:p>
            <a:pPr algn="r">
              <a:buFontTx/>
              <a:buNone/>
            </a:pPr>
            <a:r>
              <a:rPr lang="en-US" sz="2400" b="1"/>
              <a:t>Contract Requirements</a:t>
            </a:r>
          </a:p>
          <a:p>
            <a:pPr algn="r">
              <a:buFontTx/>
              <a:buNone/>
            </a:pPr>
            <a:r>
              <a:rPr lang="en-US" sz="2400" b="1"/>
              <a:t>Company System Requirements</a:t>
            </a:r>
          </a:p>
          <a:p>
            <a:pPr algn="r">
              <a:buFontTx/>
              <a:buNone/>
            </a:pPr>
            <a:r>
              <a:rPr lang="en-US" sz="2400" b="1">
                <a:solidFill>
                  <a:srgbClr val="00279F"/>
                </a:solidFill>
              </a:rPr>
              <a:t>    </a:t>
            </a:r>
            <a:r>
              <a:rPr lang="en-US" sz="1600" b="1">
                <a:solidFill>
                  <a:srgbClr val="00279F"/>
                </a:solidFill>
              </a:rPr>
              <a:t>(Policy, Procedures, Instructions)</a:t>
            </a:r>
            <a:endParaRPr lang="en-US" sz="2400" b="1"/>
          </a:p>
          <a:p>
            <a:pPr algn="r">
              <a:buFontTx/>
              <a:buNone/>
            </a:pPr>
            <a:r>
              <a:rPr lang="en-US" sz="2400" b="1"/>
              <a:t>OSHA</a:t>
            </a:r>
          </a:p>
          <a:p>
            <a:pPr algn="r">
              <a:buFontTx/>
              <a:buNone/>
            </a:pPr>
            <a:r>
              <a:rPr lang="en-US" sz="2400" b="1"/>
              <a:t>EPA</a:t>
            </a:r>
          </a:p>
          <a:p>
            <a:pPr algn="r">
              <a:buFontTx/>
              <a:buNone/>
            </a:pPr>
            <a:r>
              <a:rPr lang="en-US" sz="2400" b="1"/>
              <a:t>Federal and State Regulatory</a:t>
            </a:r>
          </a:p>
        </p:txBody>
      </p:sp>
    </p:spTree>
  </p:cSld>
  <p:clrMapOvr>
    <a:masterClrMapping/>
  </p:clrMapOvr>
  <p:transition xmlns:p14="http://schemas.microsoft.com/office/powerpoint/2010/main"/>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a:xfrm>
            <a:off x="685800" y="152400"/>
            <a:ext cx="7772400" cy="1143000"/>
          </a:xfrm>
          <a:noFill/>
          <a:ln/>
        </p:spPr>
        <p:txBody>
          <a:bodyPr/>
          <a:lstStyle/>
          <a:p>
            <a:r>
              <a:rPr lang="en-US"/>
              <a:t>The ISO Standards</a:t>
            </a:r>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36700" y="1117600"/>
            <a:ext cx="6070600" cy="5207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Tree>
  </p:cSld>
  <p:clrMapOvr>
    <a:masterClrMapping/>
  </p:clrMapOvr>
  <p:transition xmlns:p14="http://schemas.microsoft.com/office/powerpoint/2010/main" advTm="15650"/>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381000" y="0"/>
            <a:ext cx="8516938" cy="1143000"/>
          </a:xfrm>
          <a:noFill/>
          <a:ln/>
        </p:spPr>
        <p:txBody>
          <a:bodyPr/>
          <a:lstStyle/>
          <a:p>
            <a:r>
              <a:rPr lang="en-US" sz="3600" dirty="0"/>
              <a:t>Specifically for the Automotive Industry: </a:t>
            </a:r>
            <a:br>
              <a:rPr lang="en-US" sz="3600" dirty="0"/>
            </a:br>
            <a:r>
              <a:rPr lang="en-US" sz="3600" dirty="0"/>
              <a:t>TS 16949 Document Origins</a:t>
            </a:r>
          </a:p>
        </p:txBody>
      </p:sp>
      <p:grpSp>
        <p:nvGrpSpPr>
          <p:cNvPr id="61443" name="Group 3"/>
          <p:cNvGrpSpPr>
            <a:grpSpLocks/>
          </p:cNvGrpSpPr>
          <p:nvPr/>
        </p:nvGrpSpPr>
        <p:grpSpPr bwMode="auto">
          <a:xfrm>
            <a:off x="380485" y="1447800"/>
            <a:ext cx="8306315" cy="4572000"/>
            <a:chOff x="51" y="1040"/>
            <a:chExt cx="5522" cy="2967"/>
          </a:xfrm>
        </p:grpSpPr>
        <p:sp>
          <p:nvSpPr>
            <p:cNvPr id="61444" name="Rectangle 4"/>
            <p:cNvSpPr>
              <a:spLocks noChangeArrowheads="1"/>
            </p:cNvSpPr>
            <p:nvPr/>
          </p:nvSpPr>
          <p:spPr bwMode="auto">
            <a:xfrm>
              <a:off x="297" y="1198"/>
              <a:ext cx="501" cy="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2000" dirty="0">
                  <a:solidFill>
                    <a:srgbClr val="00279F"/>
                  </a:solidFill>
                </a:rPr>
                <a:t>ISO </a:t>
              </a:r>
            </a:p>
            <a:p>
              <a:r>
                <a:rPr lang="en-US" sz="2000" dirty="0" smtClean="0">
                  <a:solidFill>
                    <a:srgbClr val="00279F"/>
                  </a:solidFill>
                </a:rPr>
                <a:t>9001</a:t>
              </a:r>
              <a:endParaRPr lang="en-US" sz="2000" dirty="0">
                <a:solidFill>
                  <a:srgbClr val="00279F"/>
                </a:solidFill>
              </a:endParaRPr>
            </a:p>
          </p:txBody>
        </p:sp>
        <p:sp>
          <p:nvSpPr>
            <p:cNvPr id="61445" name="Rectangle 5"/>
            <p:cNvSpPr>
              <a:spLocks noChangeArrowheads="1"/>
            </p:cNvSpPr>
            <p:nvPr/>
          </p:nvSpPr>
          <p:spPr bwMode="auto">
            <a:xfrm>
              <a:off x="4543" y="2750"/>
              <a:ext cx="932" cy="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800">
                  <a:solidFill>
                    <a:srgbClr val="00279F"/>
                  </a:solidFill>
                </a:rPr>
                <a:t>AIAG</a:t>
              </a:r>
              <a:endParaRPr lang="en-US" sz="1800"/>
            </a:p>
            <a:p>
              <a:pPr algn="ctr"/>
              <a:r>
                <a:rPr lang="en-US" sz="1200"/>
                <a:t>FMEA, APQP,</a:t>
              </a:r>
            </a:p>
            <a:p>
              <a:pPr algn="ctr"/>
              <a:r>
                <a:rPr lang="en-US" sz="1200"/>
                <a:t>PPAP, MSA, SPC</a:t>
              </a:r>
            </a:p>
          </p:txBody>
        </p:sp>
        <p:sp>
          <p:nvSpPr>
            <p:cNvPr id="61446" name="Rectangle 6"/>
            <p:cNvSpPr>
              <a:spLocks noChangeArrowheads="1"/>
            </p:cNvSpPr>
            <p:nvPr/>
          </p:nvSpPr>
          <p:spPr bwMode="auto">
            <a:xfrm>
              <a:off x="1869" y="2399"/>
              <a:ext cx="1747" cy="1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2800">
                  <a:solidFill>
                    <a:srgbClr val="00279F"/>
                  </a:solidFill>
                </a:rPr>
                <a:t>TS 16949</a:t>
              </a:r>
            </a:p>
            <a:p>
              <a:pPr algn="ctr"/>
              <a:r>
                <a:rPr lang="en-US" sz="2800">
                  <a:solidFill>
                    <a:srgbClr val="FC0128"/>
                  </a:solidFill>
                </a:rPr>
                <a:t>+</a:t>
              </a:r>
              <a:endParaRPr lang="en-US" sz="2800">
                <a:solidFill>
                  <a:srgbClr val="00279F"/>
                </a:solidFill>
              </a:endParaRPr>
            </a:p>
            <a:p>
              <a:pPr algn="ctr"/>
              <a:r>
                <a:rPr lang="en-US" sz="2400">
                  <a:solidFill>
                    <a:srgbClr val="00279F"/>
                  </a:solidFill>
                </a:rPr>
                <a:t>Current</a:t>
              </a:r>
            </a:p>
            <a:p>
              <a:pPr algn="ctr"/>
              <a:r>
                <a:rPr lang="en-US" sz="2400">
                  <a:solidFill>
                    <a:srgbClr val="00279F"/>
                  </a:solidFill>
                </a:rPr>
                <a:t>Interpretations</a:t>
              </a:r>
            </a:p>
          </p:txBody>
        </p:sp>
        <p:sp>
          <p:nvSpPr>
            <p:cNvPr id="61447" name="Rectangle 7"/>
            <p:cNvSpPr>
              <a:spLocks noChangeArrowheads="1"/>
            </p:cNvSpPr>
            <p:nvPr/>
          </p:nvSpPr>
          <p:spPr bwMode="auto">
            <a:xfrm>
              <a:off x="1576" y="1040"/>
              <a:ext cx="2494" cy="9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1800" dirty="0"/>
                <a:t>Ford </a:t>
              </a:r>
              <a:r>
                <a:rPr lang="en-US" sz="1800" dirty="0">
                  <a:solidFill>
                    <a:srgbClr val="00279F"/>
                  </a:solidFill>
                </a:rPr>
                <a:t>Q1</a:t>
              </a:r>
              <a:endParaRPr lang="en-US" sz="1800" dirty="0"/>
            </a:p>
            <a:p>
              <a:pPr algn="ctr"/>
              <a:r>
                <a:rPr lang="en-US" sz="1800" dirty="0"/>
                <a:t>GM </a:t>
              </a:r>
              <a:r>
                <a:rPr lang="en-US" sz="1800" dirty="0">
                  <a:solidFill>
                    <a:srgbClr val="00279F"/>
                  </a:solidFill>
                </a:rPr>
                <a:t>Targets for Excellence</a:t>
              </a:r>
              <a:endParaRPr lang="en-US" sz="1800" dirty="0"/>
            </a:p>
            <a:p>
              <a:pPr algn="ctr"/>
              <a:r>
                <a:rPr lang="en-US" sz="1800" dirty="0"/>
                <a:t>Chrysler </a:t>
              </a:r>
              <a:r>
                <a:rPr lang="en-US" sz="1800" dirty="0" err="1">
                  <a:solidFill>
                    <a:srgbClr val="00279F"/>
                  </a:solidFill>
                </a:rPr>
                <a:t>Pentastar</a:t>
              </a:r>
              <a:endParaRPr lang="en-US" sz="1800" dirty="0">
                <a:solidFill>
                  <a:srgbClr val="00279F"/>
                </a:solidFill>
              </a:endParaRPr>
            </a:p>
            <a:p>
              <a:pPr algn="ctr"/>
              <a:endParaRPr lang="en-US" sz="1800" dirty="0">
                <a:solidFill>
                  <a:srgbClr val="00279F"/>
                </a:solidFill>
              </a:endParaRPr>
            </a:p>
            <a:p>
              <a:pPr algn="ctr"/>
              <a:r>
                <a:rPr lang="en-US" sz="1800" dirty="0">
                  <a:solidFill>
                    <a:srgbClr val="00279F"/>
                  </a:solidFill>
                </a:rPr>
                <a:t>QS </a:t>
              </a:r>
              <a:r>
                <a:rPr lang="en-US" sz="1800" dirty="0" smtClean="0">
                  <a:solidFill>
                    <a:srgbClr val="00279F"/>
                  </a:solidFill>
                </a:rPr>
                <a:t>9000</a:t>
              </a:r>
              <a:endParaRPr lang="en-US" sz="1800" dirty="0">
                <a:solidFill>
                  <a:srgbClr val="00279F"/>
                </a:solidFill>
              </a:endParaRPr>
            </a:p>
          </p:txBody>
        </p:sp>
        <p:sp>
          <p:nvSpPr>
            <p:cNvPr id="61448" name="Line 8"/>
            <p:cNvSpPr>
              <a:spLocks noChangeShapeType="1"/>
            </p:cNvSpPr>
            <p:nvPr/>
          </p:nvSpPr>
          <p:spPr bwMode="auto">
            <a:xfrm>
              <a:off x="3579" y="2862"/>
              <a:ext cx="1059" cy="1"/>
            </a:xfrm>
            <a:prstGeom prst="line">
              <a:avLst/>
            </a:prstGeom>
            <a:noFill/>
            <a:ln w="50800">
              <a:solidFill>
                <a:srgbClr val="FC0128"/>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49" name="Rectangle 9"/>
            <p:cNvSpPr>
              <a:spLocks noChangeArrowheads="1"/>
            </p:cNvSpPr>
            <p:nvPr/>
          </p:nvSpPr>
          <p:spPr bwMode="auto">
            <a:xfrm>
              <a:off x="3877" y="2879"/>
              <a:ext cx="490" cy="1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000" b="1">
                  <a:solidFill>
                    <a:srgbClr val="FC0128"/>
                  </a:solidFill>
                </a:rPr>
                <a:t>Calls Out</a:t>
              </a:r>
            </a:p>
          </p:txBody>
        </p:sp>
        <p:sp>
          <p:nvSpPr>
            <p:cNvPr id="61450" name="Line 10"/>
            <p:cNvSpPr>
              <a:spLocks noChangeShapeType="1"/>
            </p:cNvSpPr>
            <p:nvPr/>
          </p:nvSpPr>
          <p:spPr bwMode="auto">
            <a:xfrm>
              <a:off x="917" y="1583"/>
              <a:ext cx="716" cy="715"/>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1" name="Line 11"/>
            <p:cNvSpPr>
              <a:spLocks noChangeShapeType="1"/>
            </p:cNvSpPr>
            <p:nvPr/>
          </p:nvSpPr>
          <p:spPr bwMode="auto">
            <a:xfrm>
              <a:off x="2808" y="1996"/>
              <a:ext cx="4" cy="332"/>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2" name="Rectangle 12"/>
            <p:cNvSpPr>
              <a:spLocks noChangeArrowheads="1"/>
            </p:cNvSpPr>
            <p:nvPr/>
          </p:nvSpPr>
          <p:spPr bwMode="auto">
            <a:xfrm>
              <a:off x="4230" y="1060"/>
              <a:ext cx="1077" cy="11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800" dirty="0"/>
                <a:t>Automotive </a:t>
              </a:r>
            </a:p>
            <a:p>
              <a:pPr algn="ctr"/>
              <a:r>
                <a:rPr lang="en-US" sz="1800" dirty="0"/>
                <a:t>Customer</a:t>
              </a:r>
            </a:p>
            <a:p>
              <a:pPr algn="ctr"/>
              <a:r>
                <a:rPr lang="en-US" sz="1800" dirty="0"/>
                <a:t>Specific </a:t>
              </a:r>
            </a:p>
            <a:p>
              <a:pPr algn="ctr"/>
              <a:r>
                <a:rPr lang="en-US" sz="1800" dirty="0"/>
                <a:t>Requirements</a:t>
              </a:r>
            </a:p>
            <a:p>
              <a:pPr algn="ctr"/>
              <a:r>
                <a:rPr lang="en-US" sz="1800" dirty="0">
                  <a:solidFill>
                    <a:srgbClr val="00279F"/>
                  </a:solidFill>
                  <a:hlinkClick r:id="rId4"/>
                </a:rPr>
                <a:t>www.iaob.org</a:t>
              </a:r>
              <a:endParaRPr lang="en-US" sz="1800" dirty="0">
                <a:solidFill>
                  <a:srgbClr val="00279F"/>
                </a:solidFill>
              </a:endParaRPr>
            </a:p>
            <a:p>
              <a:pPr algn="ctr"/>
              <a:endParaRPr lang="en-US" sz="1800" dirty="0"/>
            </a:p>
          </p:txBody>
        </p:sp>
        <p:sp>
          <p:nvSpPr>
            <p:cNvPr id="61453" name="Line 13"/>
            <p:cNvSpPr>
              <a:spLocks noChangeShapeType="1"/>
            </p:cNvSpPr>
            <p:nvPr/>
          </p:nvSpPr>
          <p:spPr bwMode="auto">
            <a:xfrm flipH="1">
              <a:off x="3885" y="1807"/>
              <a:ext cx="761" cy="501"/>
            </a:xfrm>
            <a:prstGeom prst="line">
              <a:avLst/>
            </a:prstGeom>
            <a:noFill/>
            <a:ln w="25400">
              <a:solidFill>
                <a:srgbClr val="0054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61454" name="Rectangle 14"/>
            <p:cNvSpPr>
              <a:spLocks noChangeArrowheads="1"/>
            </p:cNvSpPr>
            <p:nvPr/>
          </p:nvSpPr>
          <p:spPr bwMode="auto">
            <a:xfrm>
              <a:off x="1657" y="2342"/>
              <a:ext cx="2192" cy="1578"/>
            </a:xfrm>
            <a:prstGeom prst="rect">
              <a:avLst/>
            </a:prstGeom>
            <a:noFill/>
            <a:ln w="50800">
              <a:solidFill>
                <a:srgbClr val="0054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aphicFrame>
          <p:nvGraphicFramePr>
            <p:cNvPr id="61455" name="Object 15"/>
            <p:cNvGraphicFramePr>
              <a:graphicFrameLocks/>
            </p:cNvGraphicFramePr>
            <p:nvPr/>
          </p:nvGraphicFramePr>
          <p:xfrm>
            <a:off x="102" y="2358"/>
            <a:ext cx="1472" cy="875"/>
          </p:xfrm>
          <a:graphic>
            <a:graphicData uri="http://schemas.openxmlformats.org/presentationml/2006/ole">
              <mc:AlternateContent xmlns:mc="http://schemas.openxmlformats.org/markup-compatibility/2006">
                <mc:Choice xmlns:v="urn:schemas-microsoft-com:vml" Requires="v">
                  <p:oleObj spid="_x0000_s61714" name="Microsoft ClipArt Gallery" r:id="rId5" imgW="3492500" imgH="2082800" progId="MS_ClipArt_Gallery">
                    <p:embed/>
                  </p:oleObj>
                </mc:Choice>
                <mc:Fallback>
                  <p:oleObj name="Microsoft ClipArt Gallery" r:id="rId5" imgW="3492500" imgH="2082800" progId="MS_ClipArt_Gallery">
                    <p:embed/>
                    <p:pic>
                      <p:nvPicPr>
                        <p:cNvPr id="0" name="Object 15"/>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2" y="2358"/>
                          <a:ext cx="1472" cy="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graphicFrame>
          <p:nvGraphicFramePr>
            <p:cNvPr id="61456" name="Object 16"/>
            <p:cNvGraphicFramePr>
              <a:graphicFrameLocks/>
            </p:cNvGraphicFramePr>
            <p:nvPr/>
          </p:nvGraphicFramePr>
          <p:xfrm>
            <a:off x="4401" y="3337"/>
            <a:ext cx="1172" cy="670"/>
          </p:xfrm>
          <a:graphic>
            <a:graphicData uri="http://schemas.openxmlformats.org/presentationml/2006/ole">
              <mc:AlternateContent xmlns:mc="http://schemas.openxmlformats.org/markup-compatibility/2006">
                <mc:Choice xmlns:v="urn:schemas-microsoft-com:vml" Requires="v">
                  <p:oleObj spid="_x0000_s61715" name="Microsoft ClipArt Gallery" r:id="rId7" imgW="4432300" imgH="2540000" progId="MS_ClipArt_Gallery">
                    <p:embed/>
                  </p:oleObj>
                </mc:Choice>
                <mc:Fallback>
                  <p:oleObj name="Microsoft ClipArt Gallery" r:id="rId7" imgW="4432300" imgH="2540000" progId="MS_ClipArt_Gallery">
                    <p:embed/>
                    <p:pic>
                      <p:nvPicPr>
                        <p:cNvPr id="0" name="Object 16"/>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401" y="3337"/>
                          <a:ext cx="1172" cy="6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1457" name="Rectangle 17"/>
            <p:cNvSpPr>
              <a:spLocks noChangeArrowheads="1"/>
            </p:cNvSpPr>
            <p:nvPr/>
          </p:nvSpPr>
          <p:spPr bwMode="auto">
            <a:xfrm>
              <a:off x="51" y="3315"/>
              <a:ext cx="1461" cy="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r>
                <a:rPr lang="en-US" sz="1400" b="1" dirty="0">
                  <a:solidFill>
                    <a:srgbClr val="00279F"/>
                  </a:solidFill>
                </a:rPr>
                <a:t>FAX In Questions to the </a:t>
              </a:r>
              <a:r>
                <a:rPr lang="ja-JP" altLang="en-US" sz="1400" b="1" dirty="0">
                  <a:solidFill>
                    <a:srgbClr val="00279F"/>
                  </a:solidFill>
                  <a:latin typeface="Arial"/>
                </a:rPr>
                <a:t>‘</a:t>
              </a:r>
              <a:r>
                <a:rPr lang="en-US" sz="1400" b="1" dirty="0">
                  <a:solidFill>
                    <a:srgbClr val="00279F"/>
                  </a:solidFill>
                </a:rPr>
                <a:t>Interpretations Committee</a:t>
              </a:r>
            </a:p>
          </p:txBody>
        </p:sp>
        <p:sp>
          <p:nvSpPr>
            <p:cNvPr id="61458" name="Line 18"/>
            <p:cNvSpPr>
              <a:spLocks noChangeShapeType="1"/>
            </p:cNvSpPr>
            <p:nvPr/>
          </p:nvSpPr>
          <p:spPr bwMode="auto">
            <a:xfrm>
              <a:off x="1166" y="3562"/>
              <a:ext cx="726" cy="0"/>
            </a:xfrm>
            <a:prstGeom prst="line">
              <a:avLst/>
            </a:prstGeom>
            <a:noFill/>
            <a:ln w="25400">
              <a:solidFill>
                <a:srgbClr val="FC0128"/>
              </a:solidFill>
              <a:prstDash val="sysDot"/>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Tree>
  </p:cSld>
  <p:clrMapOvr>
    <a:masterClrMapping/>
  </p:clrMapOvr>
  <p:transition xmlns:p14="http://schemas.microsoft.com/office/powerpoint/2010/main" advTm="13883"/>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a:noFill/>
          <a:ln/>
        </p:spPr>
        <p:txBody>
          <a:bodyPr/>
          <a:lstStyle/>
          <a:p>
            <a:r>
              <a:rPr lang="en-US" dirty="0"/>
              <a:t>Documentation Hierarchy</a:t>
            </a:r>
          </a:p>
        </p:txBody>
      </p:sp>
      <p:pic>
        <p:nvPicPr>
          <p:cNvPr id="62472" name="Picture 8" descr="document_pyramid_071005a"/>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990600" y="1592263"/>
            <a:ext cx="7162800" cy="454342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ransition xmlns:p14="http://schemas.microsoft.com/office/powerpoint/2010/main" advTm="14800"/>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Oval 2"/>
          <p:cNvSpPr>
            <a:spLocks noChangeArrowheads="1"/>
          </p:cNvSpPr>
          <p:nvPr/>
        </p:nvSpPr>
        <p:spPr bwMode="auto">
          <a:xfrm>
            <a:off x="231775" y="311150"/>
            <a:ext cx="8677275" cy="6388100"/>
          </a:xfrm>
          <a:prstGeom prst="ellipse">
            <a:avLst/>
          </a:prstGeom>
          <a:solidFill>
            <a:schemeClr val="accent1"/>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755" name="Oval 3"/>
          <p:cNvSpPr>
            <a:spLocks noChangeArrowheads="1"/>
          </p:cNvSpPr>
          <p:nvPr/>
        </p:nvSpPr>
        <p:spPr bwMode="auto">
          <a:xfrm>
            <a:off x="1430338" y="1225550"/>
            <a:ext cx="6183312" cy="4559300"/>
          </a:xfrm>
          <a:prstGeom prst="ellipse">
            <a:avLst/>
          </a:prstGeom>
          <a:solidFill>
            <a:srgbClr val="A2C1FE"/>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756" name="Oval 4"/>
          <p:cNvSpPr>
            <a:spLocks noChangeArrowheads="1"/>
          </p:cNvSpPr>
          <p:nvPr/>
        </p:nvSpPr>
        <p:spPr bwMode="auto">
          <a:xfrm>
            <a:off x="1804988" y="1758950"/>
            <a:ext cx="5351462" cy="3568700"/>
          </a:xfrm>
          <a:prstGeom prst="ellipse">
            <a:avLst/>
          </a:prstGeom>
          <a:solidFill>
            <a:srgbClr val="00B7A5"/>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74757" name="Oval 5"/>
          <p:cNvSpPr>
            <a:spLocks noChangeArrowheads="1"/>
          </p:cNvSpPr>
          <p:nvPr/>
        </p:nvSpPr>
        <p:spPr bwMode="auto">
          <a:xfrm>
            <a:off x="2252663" y="2292350"/>
            <a:ext cx="4370387" cy="2501900"/>
          </a:xfrm>
          <a:prstGeom prst="ellipse">
            <a:avLst/>
          </a:prstGeom>
          <a:solidFill>
            <a:srgbClr val="8CF4EA"/>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2075" tIns="0" rIns="92075" bIns="0"/>
          <a:lstStyle/>
          <a:p>
            <a:pPr algn="ctr">
              <a:lnSpc>
                <a:spcPct val="50000"/>
              </a:lnSpc>
              <a:spcBef>
                <a:spcPct val="555000"/>
              </a:spcBef>
            </a:pPr>
            <a:r>
              <a:rPr lang="en-US" sz="1800" b="1"/>
              <a:t>Internal  Audits</a:t>
            </a:r>
          </a:p>
        </p:txBody>
      </p:sp>
      <p:sp>
        <p:nvSpPr>
          <p:cNvPr id="74758" name="Oval 6"/>
          <p:cNvSpPr>
            <a:spLocks noChangeArrowheads="1"/>
          </p:cNvSpPr>
          <p:nvPr/>
        </p:nvSpPr>
        <p:spPr bwMode="auto">
          <a:xfrm>
            <a:off x="3752850" y="2825750"/>
            <a:ext cx="1489075" cy="1501775"/>
          </a:xfrm>
          <a:prstGeom prst="ellipse">
            <a:avLst/>
          </a:prstGeom>
          <a:solidFill>
            <a:srgbClr val="D49FFF"/>
          </a:solidFill>
          <a:ln w="12700">
            <a:solidFill>
              <a:schemeClr val="tx1"/>
            </a:solidFill>
            <a:round/>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b="1"/>
              <a:t>Management</a:t>
            </a:r>
          </a:p>
          <a:p>
            <a:pPr algn="ctr"/>
            <a:r>
              <a:rPr lang="en-US" b="1"/>
              <a:t>Review</a:t>
            </a:r>
          </a:p>
        </p:txBody>
      </p:sp>
      <p:sp>
        <p:nvSpPr>
          <p:cNvPr id="74759" name="AutoShape 7"/>
          <p:cNvSpPr>
            <a:spLocks noChangeArrowheads="1"/>
          </p:cNvSpPr>
          <p:nvPr/>
        </p:nvSpPr>
        <p:spPr bwMode="auto">
          <a:xfrm>
            <a:off x="1398588" y="3206750"/>
            <a:ext cx="2405062" cy="673100"/>
          </a:xfrm>
          <a:prstGeom prst="rightArrow">
            <a:avLst>
              <a:gd name="adj1" fmla="val 50000"/>
              <a:gd name="adj2" fmla="val 178672"/>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r>
              <a:rPr lang="en-US" sz="1400"/>
              <a:t>Statistical Techniques</a:t>
            </a:r>
          </a:p>
        </p:txBody>
      </p:sp>
      <p:sp>
        <p:nvSpPr>
          <p:cNvPr id="74760" name="Rectangle 8"/>
          <p:cNvSpPr>
            <a:spLocks noChangeArrowheads="1"/>
          </p:cNvSpPr>
          <p:nvPr/>
        </p:nvSpPr>
        <p:spPr bwMode="auto">
          <a:xfrm>
            <a:off x="2209800" y="306388"/>
            <a:ext cx="4876800" cy="81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sz="2400" b="1"/>
              <a:t>Quality</a:t>
            </a:r>
          </a:p>
          <a:p>
            <a:pPr algn="ctr"/>
            <a:r>
              <a:rPr lang="en-US" sz="2400" b="1"/>
              <a:t>System</a:t>
            </a:r>
          </a:p>
        </p:txBody>
      </p:sp>
      <p:sp>
        <p:nvSpPr>
          <p:cNvPr id="74761" name="Rectangle 9"/>
          <p:cNvSpPr>
            <a:spLocks noChangeArrowheads="1"/>
          </p:cNvSpPr>
          <p:nvPr/>
        </p:nvSpPr>
        <p:spPr bwMode="auto">
          <a:xfrm>
            <a:off x="2700338" y="1373188"/>
            <a:ext cx="36988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b="1"/>
              <a:t>Document &amp; Data Control</a:t>
            </a:r>
          </a:p>
        </p:txBody>
      </p:sp>
      <p:sp>
        <p:nvSpPr>
          <p:cNvPr id="74762" name="Rectangle 10"/>
          <p:cNvSpPr>
            <a:spLocks noChangeArrowheads="1"/>
          </p:cNvSpPr>
          <p:nvPr/>
        </p:nvSpPr>
        <p:spPr bwMode="auto">
          <a:xfrm>
            <a:off x="3000375" y="1906588"/>
            <a:ext cx="3170238"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spcBef>
                <a:spcPct val="850000"/>
              </a:spcBef>
            </a:pPr>
            <a:r>
              <a:rPr lang="en-US" b="1"/>
              <a:t>Continuous Improvements</a:t>
            </a:r>
          </a:p>
        </p:txBody>
      </p:sp>
      <p:sp>
        <p:nvSpPr>
          <p:cNvPr id="74763" name="Rectangle 11"/>
          <p:cNvSpPr>
            <a:spLocks noChangeArrowheads="1"/>
          </p:cNvSpPr>
          <p:nvPr/>
        </p:nvSpPr>
        <p:spPr bwMode="auto">
          <a:xfrm>
            <a:off x="2625725" y="4725988"/>
            <a:ext cx="3849688"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r>
              <a:rPr lang="en-US" b="1"/>
              <a:t>Corrective &amp; Preventive</a:t>
            </a:r>
          </a:p>
          <a:p>
            <a:pPr algn="ctr"/>
            <a:r>
              <a:rPr lang="en-US" b="1"/>
              <a:t>Action</a:t>
            </a:r>
          </a:p>
        </p:txBody>
      </p:sp>
      <p:sp>
        <p:nvSpPr>
          <p:cNvPr id="74764" name="Oval 12"/>
          <p:cNvSpPr>
            <a:spLocks noChangeArrowheads="1"/>
          </p:cNvSpPr>
          <p:nvPr/>
        </p:nvSpPr>
        <p:spPr bwMode="auto">
          <a:xfrm>
            <a:off x="2598738" y="609600"/>
            <a:ext cx="906462" cy="7620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65" name="Rectangle 13"/>
          <p:cNvSpPr>
            <a:spLocks noChangeArrowheads="1"/>
          </p:cNvSpPr>
          <p:nvPr/>
        </p:nvSpPr>
        <p:spPr bwMode="auto">
          <a:xfrm>
            <a:off x="2624138" y="5335588"/>
            <a:ext cx="3775075"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spcBef>
                <a:spcPct val="50000"/>
              </a:spcBef>
            </a:pPr>
            <a:r>
              <a:rPr lang="en-US" b="1"/>
              <a:t>Quality Records</a:t>
            </a:r>
          </a:p>
        </p:txBody>
      </p:sp>
      <p:sp>
        <p:nvSpPr>
          <p:cNvPr id="74766" name="Oval 14"/>
          <p:cNvSpPr>
            <a:spLocks noChangeArrowheads="1"/>
          </p:cNvSpPr>
          <p:nvPr/>
        </p:nvSpPr>
        <p:spPr bwMode="auto">
          <a:xfrm>
            <a:off x="914400" y="1447800"/>
            <a:ext cx="1143000" cy="9144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8 </a:t>
            </a:r>
          </a:p>
          <a:p>
            <a:pPr algn="ctr"/>
            <a:r>
              <a:rPr lang="en-US"/>
              <a:t>Measurement, </a:t>
            </a:r>
          </a:p>
          <a:p>
            <a:pPr algn="ctr"/>
            <a:r>
              <a:rPr lang="en-US"/>
              <a:t>Analysis and</a:t>
            </a:r>
          </a:p>
          <a:p>
            <a:pPr algn="ctr"/>
            <a:r>
              <a:rPr lang="en-US"/>
              <a:t>improvement</a:t>
            </a:r>
          </a:p>
        </p:txBody>
      </p:sp>
      <p:sp>
        <p:nvSpPr>
          <p:cNvPr id="74767" name="Oval 15"/>
          <p:cNvSpPr>
            <a:spLocks noChangeArrowheads="1"/>
          </p:cNvSpPr>
          <p:nvPr/>
        </p:nvSpPr>
        <p:spPr bwMode="auto">
          <a:xfrm>
            <a:off x="7399338" y="19050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4 </a:t>
            </a:r>
          </a:p>
          <a:p>
            <a:pPr algn="ctr"/>
            <a:r>
              <a:rPr lang="en-US"/>
              <a:t>Quality </a:t>
            </a:r>
          </a:p>
          <a:p>
            <a:pPr algn="ctr"/>
            <a:r>
              <a:rPr lang="en-US"/>
              <a:t>Management</a:t>
            </a:r>
          </a:p>
          <a:p>
            <a:pPr algn="ctr"/>
            <a:r>
              <a:rPr lang="en-US"/>
              <a:t> system</a:t>
            </a:r>
          </a:p>
          <a:p>
            <a:pPr algn="ctr"/>
            <a:endParaRPr lang="en-US" sz="1400" b="1"/>
          </a:p>
        </p:txBody>
      </p:sp>
      <p:sp>
        <p:nvSpPr>
          <p:cNvPr id="74769" name="Oval 17"/>
          <p:cNvSpPr>
            <a:spLocks noChangeArrowheads="1"/>
          </p:cNvSpPr>
          <p:nvPr/>
        </p:nvSpPr>
        <p:spPr bwMode="auto">
          <a:xfrm>
            <a:off x="541338" y="39624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7 </a:t>
            </a:r>
          </a:p>
          <a:p>
            <a:pPr algn="ctr"/>
            <a:r>
              <a:rPr lang="en-US"/>
              <a:t>Product</a:t>
            </a:r>
          </a:p>
          <a:p>
            <a:pPr algn="ctr"/>
            <a:r>
              <a:rPr lang="en-US"/>
              <a:t> realization</a:t>
            </a:r>
            <a:endParaRPr lang="en-US" sz="1400" b="1"/>
          </a:p>
        </p:txBody>
      </p:sp>
      <p:sp>
        <p:nvSpPr>
          <p:cNvPr id="74770" name="Oval 18"/>
          <p:cNvSpPr>
            <a:spLocks noChangeArrowheads="1"/>
          </p:cNvSpPr>
          <p:nvPr/>
        </p:nvSpPr>
        <p:spPr bwMode="auto">
          <a:xfrm>
            <a:off x="4046538" y="58674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6 </a:t>
            </a:r>
          </a:p>
          <a:p>
            <a:pPr algn="ctr"/>
            <a:r>
              <a:rPr lang="en-US"/>
              <a:t>Resource </a:t>
            </a:r>
          </a:p>
          <a:p>
            <a:pPr algn="ctr"/>
            <a:r>
              <a:rPr lang="en-US"/>
              <a:t>management</a:t>
            </a:r>
          </a:p>
        </p:txBody>
      </p:sp>
      <p:sp>
        <p:nvSpPr>
          <p:cNvPr id="74772" name="Oval 20"/>
          <p:cNvSpPr>
            <a:spLocks noChangeArrowheads="1"/>
          </p:cNvSpPr>
          <p:nvPr/>
        </p:nvSpPr>
        <p:spPr bwMode="auto">
          <a:xfrm>
            <a:off x="2217738" y="54864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a:p>
        </p:txBody>
      </p:sp>
      <p:sp>
        <p:nvSpPr>
          <p:cNvPr id="74773" name="Oval 21"/>
          <p:cNvSpPr>
            <a:spLocks noChangeArrowheads="1"/>
          </p:cNvSpPr>
          <p:nvPr/>
        </p:nvSpPr>
        <p:spPr bwMode="auto">
          <a:xfrm>
            <a:off x="5494338" y="5334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74" name="Oval 22"/>
          <p:cNvSpPr>
            <a:spLocks noChangeArrowheads="1"/>
          </p:cNvSpPr>
          <p:nvPr/>
        </p:nvSpPr>
        <p:spPr bwMode="auto">
          <a:xfrm>
            <a:off x="5951538" y="54102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75" name="Oval 23"/>
          <p:cNvSpPr>
            <a:spLocks noChangeArrowheads="1"/>
          </p:cNvSpPr>
          <p:nvPr/>
        </p:nvSpPr>
        <p:spPr bwMode="auto">
          <a:xfrm>
            <a:off x="388938" y="31242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76" name="Oval 24"/>
          <p:cNvSpPr>
            <a:spLocks noChangeArrowheads="1"/>
          </p:cNvSpPr>
          <p:nvPr/>
        </p:nvSpPr>
        <p:spPr bwMode="auto">
          <a:xfrm>
            <a:off x="7170738" y="4724400"/>
            <a:ext cx="906462" cy="7620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a:t>5 </a:t>
            </a:r>
          </a:p>
          <a:p>
            <a:pPr algn="ctr"/>
            <a:r>
              <a:rPr lang="en-US"/>
              <a:t>Management </a:t>
            </a:r>
          </a:p>
          <a:p>
            <a:pPr algn="ctr"/>
            <a:r>
              <a:rPr lang="en-US"/>
              <a:t>responsibility</a:t>
            </a:r>
            <a:endParaRPr lang="en-US" sz="1400" b="1"/>
          </a:p>
        </p:txBody>
      </p:sp>
      <p:sp>
        <p:nvSpPr>
          <p:cNvPr id="74777" name="Oval 25"/>
          <p:cNvSpPr>
            <a:spLocks noChangeArrowheads="1"/>
          </p:cNvSpPr>
          <p:nvPr/>
        </p:nvSpPr>
        <p:spPr bwMode="auto">
          <a:xfrm>
            <a:off x="7780338" y="31242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78" name="Rectangle 26"/>
          <p:cNvSpPr>
            <a:spLocks noChangeArrowheads="1"/>
          </p:cNvSpPr>
          <p:nvPr/>
        </p:nvSpPr>
        <p:spPr bwMode="auto">
          <a:xfrm>
            <a:off x="3222625" y="4268788"/>
            <a:ext cx="2490788" cy="363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90487" tIns="44450" rIns="90487" bIns="44450">
            <a:spAutoFit/>
          </a:bodyPr>
          <a:lstStyle/>
          <a:p>
            <a:pPr algn="ctr">
              <a:spcBef>
                <a:spcPct val="50000"/>
              </a:spcBef>
            </a:pPr>
            <a:r>
              <a:rPr lang="en-US" sz="1800" b="1"/>
              <a:t>Training</a:t>
            </a:r>
          </a:p>
        </p:txBody>
      </p:sp>
      <p:sp>
        <p:nvSpPr>
          <p:cNvPr id="74779" name="Oval 27"/>
          <p:cNvSpPr>
            <a:spLocks noChangeArrowheads="1"/>
          </p:cNvSpPr>
          <p:nvPr/>
        </p:nvSpPr>
        <p:spPr bwMode="auto">
          <a:xfrm>
            <a:off x="6637338" y="10668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80" name="Oval 28"/>
          <p:cNvSpPr>
            <a:spLocks noChangeArrowheads="1"/>
          </p:cNvSpPr>
          <p:nvPr/>
        </p:nvSpPr>
        <p:spPr bwMode="auto">
          <a:xfrm>
            <a:off x="7475538" y="3962400"/>
            <a:ext cx="906462" cy="838200"/>
          </a:xfrm>
          <a:prstGeom prst="ellipse">
            <a:avLst/>
          </a:prstGeom>
          <a:solidFill>
            <a:schemeClr val="accent1"/>
          </a:solidFill>
          <a:ln>
            <a:noFill/>
          </a:ln>
          <a:effectLst/>
          <a:extLst>
            <a:ext uri="{91240B29-F687-4f45-9708-019B960494DF}">
              <a14:hiddenLine xmlns:a14="http://schemas.microsoft.com/office/drawing/2010/main" w="12700">
                <a:solidFill>
                  <a:schemeClr val="tx1"/>
                </a:solidFill>
                <a:round/>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endParaRPr lang="en-US" sz="1400" b="1"/>
          </a:p>
        </p:txBody>
      </p:sp>
      <p:sp>
        <p:nvSpPr>
          <p:cNvPr id="74781" name="AutoShape 29"/>
          <p:cNvSpPr>
            <a:spLocks noChangeArrowheads="1"/>
          </p:cNvSpPr>
          <p:nvPr/>
        </p:nvSpPr>
        <p:spPr bwMode="auto">
          <a:xfrm flipH="1">
            <a:off x="5187950" y="3206750"/>
            <a:ext cx="2425700" cy="673100"/>
          </a:xfrm>
          <a:prstGeom prst="rightArrow">
            <a:avLst>
              <a:gd name="adj1" fmla="val 50000"/>
              <a:gd name="adj2" fmla="val 180205"/>
            </a:avLst>
          </a:prstGeom>
          <a:solidFill>
            <a:srgbClr val="FC0128"/>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400"/>
              <a:t>Statistical Techniques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ChangeArrowheads="1"/>
          </p:cNvSpPr>
          <p:nvPr/>
        </p:nvSpPr>
        <p:spPr bwMode="auto">
          <a:xfrm>
            <a:off x="234950" y="3898900"/>
            <a:ext cx="8674100" cy="2197100"/>
          </a:xfrm>
          <a:prstGeom prst="rect">
            <a:avLst/>
          </a:prstGeom>
          <a:solidFill>
            <a:schemeClr val="accent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39" name="Rectangle 3"/>
          <p:cNvSpPr>
            <a:spLocks noChangeArrowheads="1"/>
          </p:cNvSpPr>
          <p:nvPr/>
        </p:nvSpPr>
        <p:spPr bwMode="auto">
          <a:xfrm>
            <a:off x="3968750" y="6985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Account </a:t>
            </a:r>
          </a:p>
          <a:p>
            <a:pPr algn="ctr"/>
            <a:r>
              <a:rPr lang="en-US" sz="1000" b="1"/>
              <a:t>Management</a:t>
            </a:r>
          </a:p>
        </p:txBody>
      </p:sp>
      <p:sp>
        <p:nvSpPr>
          <p:cNvPr id="116740" name="Rectangle 4"/>
          <p:cNvSpPr>
            <a:spLocks noChangeArrowheads="1"/>
          </p:cNvSpPr>
          <p:nvPr/>
        </p:nvSpPr>
        <p:spPr bwMode="auto">
          <a:xfrm>
            <a:off x="2349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Sales / </a:t>
            </a:r>
          </a:p>
          <a:p>
            <a:pPr algn="ctr"/>
            <a:r>
              <a:rPr lang="en-US" sz="1000" b="1"/>
              <a:t>Marketing</a:t>
            </a:r>
          </a:p>
        </p:txBody>
      </p:sp>
      <p:sp>
        <p:nvSpPr>
          <p:cNvPr id="116741" name="Rectangle 5"/>
          <p:cNvSpPr>
            <a:spLocks noChangeArrowheads="1"/>
          </p:cNvSpPr>
          <p:nvPr/>
        </p:nvSpPr>
        <p:spPr bwMode="auto">
          <a:xfrm>
            <a:off x="13017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Order </a:t>
            </a:r>
          </a:p>
          <a:p>
            <a:pPr algn="ctr"/>
            <a:r>
              <a:rPr lang="en-US" sz="1000" b="1"/>
              <a:t>Receipt</a:t>
            </a:r>
          </a:p>
        </p:txBody>
      </p:sp>
      <p:sp>
        <p:nvSpPr>
          <p:cNvPr id="116742" name="Rectangle 6"/>
          <p:cNvSpPr>
            <a:spLocks noChangeArrowheads="1"/>
          </p:cNvSpPr>
          <p:nvPr/>
        </p:nvSpPr>
        <p:spPr bwMode="auto">
          <a:xfrm>
            <a:off x="24447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Order to</a:t>
            </a:r>
          </a:p>
          <a:p>
            <a:pPr algn="ctr"/>
            <a:r>
              <a:rPr lang="en-US" sz="1000" b="1"/>
              <a:t>MFG.</a:t>
            </a:r>
          </a:p>
        </p:txBody>
      </p:sp>
      <p:sp>
        <p:nvSpPr>
          <p:cNvPr id="116743" name="Rectangle 7"/>
          <p:cNvSpPr>
            <a:spLocks noChangeArrowheads="1"/>
          </p:cNvSpPr>
          <p:nvPr/>
        </p:nvSpPr>
        <p:spPr bwMode="auto">
          <a:xfrm>
            <a:off x="36639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Procure </a:t>
            </a:r>
          </a:p>
          <a:p>
            <a:pPr algn="ctr"/>
            <a:r>
              <a:rPr lang="en-US" sz="1000" b="1"/>
              <a:t>Material</a:t>
            </a:r>
          </a:p>
        </p:txBody>
      </p:sp>
      <p:sp>
        <p:nvSpPr>
          <p:cNvPr id="116744" name="Rectangle 8"/>
          <p:cNvSpPr>
            <a:spLocks noChangeArrowheads="1"/>
          </p:cNvSpPr>
          <p:nvPr/>
        </p:nvSpPr>
        <p:spPr bwMode="auto">
          <a:xfrm>
            <a:off x="48831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Build </a:t>
            </a:r>
          </a:p>
          <a:p>
            <a:pPr algn="ctr"/>
            <a:r>
              <a:rPr lang="en-US" sz="1000" b="1"/>
              <a:t>Product</a:t>
            </a:r>
          </a:p>
        </p:txBody>
      </p:sp>
      <p:sp>
        <p:nvSpPr>
          <p:cNvPr id="116745" name="Rectangle 9"/>
          <p:cNvSpPr>
            <a:spLocks noChangeArrowheads="1"/>
          </p:cNvSpPr>
          <p:nvPr/>
        </p:nvSpPr>
        <p:spPr bwMode="auto">
          <a:xfrm>
            <a:off x="60261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Ship </a:t>
            </a:r>
          </a:p>
          <a:p>
            <a:pPr algn="ctr"/>
            <a:r>
              <a:rPr lang="en-US" sz="1000" b="1"/>
              <a:t>Product</a:t>
            </a:r>
          </a:p>
        </p:txBody>
      </p:sp>
      <p:sp>
        <p:nvSpPr>
          <p:cNvPr id="116746" name="Rectangle 10"/>
          <p:cNvSpPr>
            <a:spLocks noChangeArrowheads="1"/>
          </p:cNvSpPr>
          <p:nvPr/>
        </p:nvSpPr>
        <p:spPr bwMode="auto">
          <a:xfrm>
            <a:off x="7169150" y="161290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Bill</a:t>
            </a:r>
          </a:p>
          <a:p>
            <a:pPr algn="ctr"/>
            <a:r>
              <a:rPr lang="en-US" sz="1000" b="1"/>
              <a:t>Customer</a:t>
            </a:r>
          </a:p>
        </p:txBody>
      </p:sp>
      <p:sp>
        <p:nvSpPr>
          <p:cNvPr id="116747" name="Rectangle 11"/>
          <p:cNvSpPr>
            <a:spLocks noChangeArrowheads="1"/>
          </p:cNvSpPr>
          <p:nvPr/>
        </p:nvSpPr>
        <p:spPr bwMode="auto">
          <a:xfrm>
            <a:off x="8158163" y="1612900"/>
            <a:ext cx="750887"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Collect</a:t>
            </a:r>
          </a:p>
          <a:p>
            <a:pPr algn="ctr"/>
            <a:r>
              <a:rPr lang="en-US" sz="1000" b="1"/>
              <a:t>Money</a:t>
            </a:r>
          </a:p>
        </p:txBody>
      </p:sp>
      <p:sp>
        <p:nvSpPr>
          <p:cNvPr id="116748" name="Rectangle 12"/>
          <p:cNvSpPr>
            <a:spLocks noChangeArrowheads="1"/>
          </p:cNvSpPr>
          <p:nvPr/>
        </p:nvSpPr>
        <p:spPr bwMode="auto">
          <a:xfrm>
            <a:off x="131763" y="2378075"/>
            <a:ext cx="909637"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Mrkting Process</a:t>
            </a:r>
          </a:p>
          <a:p>
            <a:r>
              <a:rPr lang="en-US" sz="800"/>
              <a:t>Sales Process</a:t>
            </a:r>
          </a:p>
          <a:p>
            <a:r>
              <a:rPr lang="en-US" sz="800"/>
              <a:t>Quote Process</a:t>
            </a:r>
          </a:p>
          <a:p>
            <a:r>
              <a:rPr lang="en-US" sz="800"/>
              <a:t>Credit Approval</a:t>
            </a:r>
          </a:p>
        </p:txBody>
      </p:sp>
      <p:sp>
        <p:nvSpPr>
          <p:cNvPr id="116749" name="Rectangle 13"/>
          <p:cNvSpPr>
            <a:spLocks noChangeArrowheads="1"/>
          </p:cNvSpPr>
          <p:nvPr/>
        </p:nvSpPr>
        <p:spPr bwMode="auto">
          <a:xfrm>
            <a:off x="1198563" y="2378075"/>
            <a:ext cx="87471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Order Review</a:t>
            </a:r>
          </a:p>
          <a:p>
            <a:r>
              <a:rPr lang="en-US" sz="800"/>
              <a:t>Gen. Doc.</a:t>
            </a:r>
          </a:p>
          <a:p>
            <a:r>
              <a:rPr lang="en-US" sz="800"/>
              <a:t>Acknowl. Order</a:t>
            </a:r>
          </a:p>
          <a:p>
            <a:r>
              <a:rPr lang="en-US" sz="800"/>
              <a:t>Notify Mfg.</a:t>
            </a:r>
          </a:p>
        </p:txBody>
      </p:sp>
      <p:sp>
        <p:nvSpPr>
          <p:cNvPr id="116750" name="Rectangle 14"/>
          <p:cNvSpPr>
            <a:spLocks noChangeArrowheads="1"/>
          </p:cNvSpPr>
          <p:nvPr/>
        </p:nvSpPr>
        <p:spPr bwMode="auto">
          <a:xfrm>
            <a:off x="2341563" y="2378075"/>
            <a:ext cx="10795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Verify Inputs</a:t>
            </a:r>
          </a:p>
          <a:p>
            <a:r>
              <a:rPr lang="en-US" sz="800"/>
              <a:t>Plan the Job</a:t>
            </a:r>
          </a:p>
          <a:p>
            <a:r>
              <a:rPr lang="en-US" sz="800"/>
              <a:t>Release for Purch 7</a:t>
            </a:r>
          </a:p>
          <a:p>
            <a:r>
              <a:rPr lang="en-US" sz="800"/>
              <a:t>Mfg.</a:t>
            </a:r>
          </a:p>
        </p:txBody>
      </p:sp>
      <p:sp>
        <p:nvSpPr>
          <p:cNvPr id="116751" name="Rectangle 15"/>
          <p:cNvSpPr>
            <a:spLocks noChangeArrowheads="1"/>
          </p:cNvSpPr>
          <p:nvPr/>
        </p:nvSpPr>
        <p:spPr bwMode="auto">
          <a:xfrm>
            <a:off x="3560763" y="2378075"/>
            <a:ext cx="1117600"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Review Reqmts</a:t>
            </a:r>
          </a:p>
          <a:p>
            <a:r>
              <a:rPr lang="en-US" sz="800"/>
              <a:t>Make vs. Buy</a:t>
            </a:r>
          </a:p>
          <a:p>
            <a:r>
              <a:rPr lang="en-US" sz="800"/>
              <a:t>Select Supplier</a:t>
            </a:r>
          </a:p>
          <a:p>
            <a:r>
              <a:rPr lang="en-US" sz="800"/>
              <a:t>Issue RFQ</a:t>
            </a:r>
          </a:p>
          <a:p>
            <a:r>
              <a:rPr lang="en-US" sz="800"/>
              <a:t>Place Orders</a:t>
            </a:r>
          </a:p>
          <a:p>
            <a:r>
              <a:rPr lang="en-US" sz="800"/>
              <a:t>Eval. Incoming Matls</a:t>
            </a:r>
          </a:p>
          <a:p>
            <a:r>
              <a:rPr lang="en-US" sz="800"/>
              <a:t>Material Dispo.</a:t>
            </a:r>
          </a:p>
          <a:p>
            <a:r>
              <a:rPr lang="en-US" sz="800"/>
              <a:t>Autorize Supp. pay</a:t>
            </a:r>
          </a:p>
        </p:txBody>
      </p:sp>
      <p:sp>
        <p:nvSpPr>
          <p:cNvPr id="116752" name="Rectangle 16"/>
          <p:cNvSpPr>
            <a:spLocks noChangeArrowheads="1"/>
          </p:cNvSpPr>
          <p:nvPr/>
        </p:nvSpPr>
        <p:spPr bwMode="auto">
          <a:xfrm>
            <a:off x="4779963" y="2378075"/>
            <a:ext cx="1135062"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Review Doc. Pack.</a:t>
            </a:r>
          </a:p>
          <a:p>
            <a:r>
              <a:rPr lang="en-US" sz="800"/>
              <a:t>Kit Materials</a:t>
            </a:r>
          </a:p>
          <a:p>
            <a:r>
              <a:rPr lang="en-US" sz="800"/>
              <a:t>Set up Equip.</a:t>
            </a:r>
          </a:p>
          <a:p>
            <a:r>
              <a:rPr lang="en-US" sz="800"/>
              <a:t>Mfg. per Route Card</a:t>
            </a:r>
          </a:p>
          <a:p>
            <a:r>
              <a:rPr lang="en-US" sz="800"/>
              <a:t>Package</a:t>
            </a:r>
          </a:p>
          <a:p>
            <a:r>
              <a:rPr lang="en-US" sz="800"/>
              <a:t>Send to Finish goods</a:t>
            </a:r>
          </a:p>
        </p:txBody>
      </p:sp>
      <p:sp>
        <p:nvSpPr>
          <p:cNvPr id="116753" name="Rectangle 17"/>
          <p:cNvSpPr>
            <a:spLocks noChangeArrowheads="1"/>
          </p:cNvSpPr>
          <p:nvPr/>
        </p:nvSpPr>
        <p:spPr bwMode="auto">
          <a:xfrm>
            <a:off x="5999163" y="2378075"/>
            <a:ext cx="11525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Confirm Date </a:t>
            </a:r>
          </a:p>
          <a:p>
            <a:r>
              <a:rPr lang="en-US" sz="800"/>
              <a:t>Create Pack. Docs.</a:t>
            </a:r>
          </a:p>
          <a:p>
            <a:r>
              <a:rPr lang="en-US" sz="800"/>
              <a:t>Create / Dist Invoice</a:t>
            </a:r>
          </a:p>
          <a:p>
            <a:r>
              <a:rPr lang="en-US" sz="800"/>
              <a:t>Sched. Carrier</a:t>
            </a:r>
          </a:p>
          <a:p>
            <a:r>
              <a:rPr lang="en-US" sz="800"/>
              <a:t>Generate Ship. Docs.</a:t>
            </a:r>
          </a:p>
          <a:p>
            <a:r>
              <a:rPr lang="en-US" sz="800"/>
              <a:t>Pass to shipper</a:t>
            </a:r>
          </a:p>
          <a:p>
            <a:r>
              <a:rPr lang="en-US" sz="800"/>
              <a:t>File Paperwork</a:t>
            </a:r>
          </a:p>
          <a:p>
            <a:endParaRPr lang="en-US" sz="800"/>
          </a:p>
        </p:txBody>
      </p:sp>
      <p:sp>
        <p:nvSpPr>
          <p:cNvPr id="116754" name="Rectangle 18"/>
          <p:cNvSpPr>
            <a:spLocks noChangeArrowheads="1"/>
          </p:cNvSpPr>
          <p:nvPr/>
        </p:nvSpPr>
        <p:spPr bwMode="auto">
          <a:xfrm>
            <a:off x="7142163" y="2378075"/>
            <a:ext cx="717550"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Mail Invoice</a:t>
            </a:r>
          </a:p>
        </p:txBody>
      </p:sp>
      <p:sp>
        <p:nvSpPr>
          <p:cNvPr id="116755" name="Rectangle 19"/>
          <p:cNvSpPr>
            <a:spLocks noChangeArrowheads="1"/>
          </p:cNvSpPr>
          <p:nvPr/>
        </p:nvSpPr>
        <p:spPr bwMode="auto">
          <a:xfrm>
            <a:off x="8056563" y="2378075"/>
            <a:ext cx="102870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a:t>Receive Payments</a:t>
            </a:r>
          </a:p>
          <a:p>
            <a:r>
              <a:rPr lang="en-US" sz="800"/>
              <a:t>Resolve Disputes</a:t>
            </a:r>
          </a:p>
        </p:txBody>
      </p:sp>
      <p:sp>
        <p:nvSpPr>
          <p:cNvPr id="116756" name="Line 20"/>
          <p:cNvSpPr>
            <a:spLocks noChangeShapeType="1"/>
          </p:cNvSpPr>
          <p:nvPr/>
        </p:nvSpPr>
        <p:spPr bwMode="auto">
          <a:xfrm flipH="1">
            <a:off x="611188" y="908050"/>
            <a:ext cx="3351212" cy="1270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57" name="Line 21"/>
          <p:cNvSpPr>
            <a:spLocks noChangeShapeType="1"/>
          </p:cNvSpPr>
          <p:nvPr/>
        </p:nvSpPr>
        <p:spPr bwMode="auto">
          <a:xfrm>
            <a:off x="609600" y="928688"/>
            <a:ext cx="0" cy="671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58" name="Line 22"/>
          <p:cNvSpPr>
            <a:spLocks noChangeShapeType="1"/>
          </p:cNvSpPr>
          <p:nvPr/>
        </p:nvSpPr>
        <p:spPr bwMode="auto">
          <a:xfrm>
            <a:off x="985838" y="1822450"/>
            <a:ext cx="303212"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59" name="Line 23"/>
          <p:cNvSpPr>
            <a:spLocks noChangeShapeType="1"/>
          </p:cNvSpPr>
          <p:nvPr/>
        </p:nvSpPr>
        <p:spPr bwMode="auto">
          <a:xfrm>
            <a:off x="2065338" y="1822450"/>
            <a:ext cx="366712"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0" name="Line 24"/>
          <p:cNvSpPr>
            <a:spLocks noChangeShapeType="1"/>
          </p:cNvSpPr>
          <p:nvPr/>
        </p:nvSpPr>
        <p:spPr bwMode="auto">
          <a:xfrm>
            <a:off x="3208338" y="1822450"/>
            <a:ext cx="442912"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1" name="Line 25"/>
          <p:cNvSpPr>
            <a:spLocks noChangeShapeType="1"/>
          </p:cNvSpPr>
          <p:nvPr/>
        </p:nvSpPr>
        <p:spPr bwMode="auto">
          <a:xfrm>
            <a:off x="4414838" y="1822450"/>
            <a:ext cx="455612"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2" name="Line 26"/>
          <p:cNvSpPr>
            <a:spLocks noChangeShapeType="1"/>
          </p:cNvSpPr>
          <p:nvPr/>
        </p:nvSpPr>
        <p:spPr bwMode="auto">
          <a:xfrm>
            <a:off x="5646738" y="1822450"/>
            <a:ext cx="366712"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3" name="Line 27"/>
          <p:cNvSpPr>
            <a:spLocks noChangeShapeType="1"/>
          </p:cNvSpPr>
          <p:nvPr/>
        </p:nvSpPr>
        <p:spPr bwMode="auto">
          <a:xfrm>
            <a:off x="6781800" y="1828800"/>
            <a:ext cx="374650"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5" name="Line 29"/>
          <p:cNvSpPr>
            <a:spLocks noChangeShapeType="1"/>
          </p:cNvSpPr>
          <p:nvPr/>
        </p:nvSpPr>
        <p:spPr bwMode="auto">
          <a:xfrm flipV="1">
            <a:off x="8534400" y="922338"/>
            <a:ext cx="0" cy="684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6" name="Line 30"/>
          <p:cNvSpPr>
            <a:spLocks noChangeShapeType="1"/>
          </p:cNvSpPr>
          <p:nvPr/>
        </p:nvSpPr>
        <p:spPr bwMode="auto">
          <a:xfrm flipH="1">
            <a:off x="5106988" y="920750"/>
            <a:ext cx="3427412" cy="1270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67" name="Rectangle 31"/>
          <p:cNvSpPr>
            <a:spLocks noChangeArrowheads="1"/>
          </p:cNvSpPr>
          <p:nvPr/>
        </p:nvSpPr>
        <p:spPr bwMode="auto">
          <a:xfrm>
            <a:off x="463550" y="4127500"/>
            <a:ext cx="1130300" cy="11303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Management</a:t>
            </a:r>
          </a:p>
          <a:p>
            <a:pPr algn="ctr"/>
            <a:r>
              <a:rPr lang="en-US" sz="1000" b="1"/>
              <a:t>Processes</a:t>
            </a:r>
          </a:p>
          <a:p>
            <a:pPr algn="ctr"/>
            <a:r>
              <a:rPr lang="en-US" sz="800" b="1"/>
              <a:t>Results / Forecasts</a:t>
            </a:r>
          </a:p>
          <a:p>
            <a:pPr algn="ctr"/>
            <a:r>
              <a:rPr lang="en-US" sz="800" b="1"/>
              <a:t>Business Plan</a:t>
            </a:r>
          </a:p>
          <a:p>
            <a:pPr algn="ctr"/>
            <a:r>
              <a:rPr lang="en-US" sz="800" b="1"/>
              <a:t>Mgmnt Mtgs.</a:t>
            </a:r>
          </a:p>
        </p:txBody>
      </p:sp>
      <p:sp>
        <p:nvSpPr>
          <p:cNvPr id="116768" name="Rectangle 32"/>
          <p:cNvSpPr>
            <a:spLocks noChangeArrowheads="1"/>
          </p:cNvSpPr>
          <p:nvPr/>
        </p:nvSpPr>
        <p:spPr bwMode="auto">
          <a:xfrm>
            <a:off x="463550" y="53467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Design</a:t>
            </a:r>
          </a:p>
          <a:p>
            <a:pPr algn="ctr"/>
            <a:r>
              <a:rPr lang="en-US" sz="1000" b="1"/>
              <a:t>Engineering</a:t>
            </a:r>
          </a:p>
        </p:txBody>
      </p:sp>
      <p:sp>
        <p:nvSpPr>
          <p:cNvPr id="116769" name="Rectangle 33"/>
          <p:cNvSpPr>
            <a:spLocks noChangeArrowheads="1"/>
          </p:cNvSpPr>
          <p:nvPr/>
        </p:nvSpPr>
        <p:spPr bwMode="auto">
          <a:xfrm>
            <a:off x="1911350" y="4127500"/>
            <a:ext cx="1130300" cy="8255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Quality</a:t>
            </a:r>
          </a:p>
          <a:p>
            <a:pPr algn="ctr"/>
            <a:r>
              <a:rPr lang="en-US" sz="1000" b="1"/>
              <a:t>Systems</a:t>
            </a:r>
          </a:p>
          <a:p>
            <a:pPr algn="ctr"/>
            <a:r>
              <a:rPr lang="en-US" sz="800" b="1"/>
              <a:t>Internal Audits</a:t>
            </a:r>
          </a:p>
          <a:p>
            <a:pPr algn="ctr"/>
            <a:r>
              <a:rPr lang="en-US" sz="800" b="1"/>
              <a:t>Procedures &amp;</a:t>
            </a:r>
          </a:p>
          <a:p>
            <a:pPr algn="ctr"/>
            <a:r>
              <a:rPr lang="en-US" sz="800" b="1"/>
              <a:t> Standards</a:t>
            </a:r>
          </a:p>
        </p:txBody>
      </p:sp>
      <p:sp>
        <p:nvSpPr>
          <p:cNvPr id="116770" name="Rectangle 34"/>
          <p:cNvSpPr>
            <a:spLocks noChangeArrowheads="1"/>
          </p:cNvSpPr>
          <p:nvPr/>
        </p:nvSpPr>
        <p:spPr bwMode="auto">
          <a:xfrm>
            <a:off x="1911350" y="53467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Supplier</a:t>
            </a:r>
          </a:p>
          <a:p>
            <a:pPr algn="ctr"/>
            <a:r>
              <a:rPr lang="en-US" sz="1000" b="1"/>
              <a:t>Approval</a:t>
            </a:r>
          </a:p>
        </p:txBody>
      </p:sp>
      <p:sp>
        <p:nvSpPr>
          <p:cNvPr id="116771" name="Rectangle 35"/>
          <p:cNvSpPr>
            <a:spLocks noChangeArrowheads="1"/>
          </p:cNvSpPr>
          <p:nvPr/>
        </p:nvSpPr>
        <p:spPr bwMode="auto">
          <a:xfrm>
            <a:off x="3282950" y="41275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Document</a:t>
            </a:r>
          </a:p>
          <a:p>
            <a:pPr algn="ctr"/>
            <a:r>
              <a:rPr lang="en-US" sz="1000" b="1"/>
              <a:t>Control</a:t>
            </a:r>
          </a:p>
        </p:txBody>
      </p:sp>
      <p:sp>
        <p:nvSpPr>
          <p:cNvPr id="116772" name="Rectangle 36"/>
          <p:cNvSpPr>
            <a:spLocks noChangeArrowheads="1"/>
          </p:cNvSpPr>
          <p:nvPr/>
        </p:nvSpPr>
        <p:spPr bwMode="auto">
          <a:xfrm>
            <a:off x="3282950" y="47371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Control of Test</a:t>
            </a:r>
          </a:p>
          <a:p>
            <a:pPr algn="ctr"/>
            <a:r>
              <a:rPr lang="en-US" sz="1000" b="1"/>
              <a:t>Equipment</a:t>
            </a:r>
          </a:p>
        </p:txBody>
      </p:sp>
      <p:sp>
        <p:nvSpPr>
          <p:cNvPr id="116773" name="Rectangle 37"/>
          <p:cNvSpPr>
            <a:spLocks noChangeArrowheads="1"/>
          </p:cNvSpPr>
          <p:nvPr/>
        </p:nvSpPr>
        <p:spPr bwMode="auto">
          <a:xfrm>
            <a:off x="3282950" y="53467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Data Security</a:t>
            </a:r>
          </a:p>
        </p:txBody>
      </p:sp>
      <p:sp>
        <p:nvSpPr>
          <p:cNvPr id="116774" name="Rectangle 38"/>
          <p:cNvSpPr>
            <a:spLocks noChangeArrowheads="1"/>
          </p:cNvSpPr>
          <p:nvPr/>
        </p:nvSpPr>
        <p:spPr bwMode="auto">
          <a:xfrm>
            <a:off x="4654550" y="41275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Training</a:t>
            </a:r>
          </a:p>
        </p:txBody>
      </p:sp>
      <p:sp>
        <p:nvSpPr>
          <p:cNvPr id="116775" name="Rectangle 39"/>
          <p:cNvSpPr>
            <a:spLocks noChangeArrowheads="1"/>
          </p:cNvSpPr>
          <p:nvPr/>
        </p:nvSpPr>
        <p:spPr bwMode="auto">
          <a:xfrm>
            <a:off x="4654550" y="47371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Personnel</a:t>
            </a:r>
          </a:p>
          <a:p>
            <a:pPr algn="ctr"/>
            <a:r>
              <a:rPr lang="en-US" sz="1000" b="1"/>
              <a:t>Processes</a:t>
            </a:r>
          </a:p>
        </p:txBody>
      </p:sp>
      <p:sp>
        <p:nvSpPr>
          <p:cNvPr id="116776" name="Rectangle 40"/>
          <p:cNvSpPr>
            <a:spLocks noChangeArrowheads="1"/>
          </p:cNvSpPr>
          <p:nvPr/>
        </p:nvSpPr>
        <p:spPr bwMode="auto">
          <a:xfrm>
            <a:off x="4654550" y="53467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Customer </a:t>
            </a:r>
          </a:p>
          <a:p>
            <a:pPr algn="ctr"/>
            <a:r>
              <a:rPr lang="en-US" sz="1000" b="1"/>
              <a:t>Complaints</a:t>
            </a:r>
          </a:p>
        </p:txBody>
      </p:sp>
      <p:sp>
        <p:nvSpPr>
          <p:cNvPr id="116777" name="Rectangle 41"/>
          <p:cNvSpPr>
            <a:spLocks noChangeArrowheads="1"/>
          </p:cNvSpPr>
          <p:nvPr/>
        </p:nvSpPr>
        <p:spPr bwMode="auto">
          <a:xfrm>
            <a:off x="6026150" y="41275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Facilities</a:t>
            </a:r>
          </a:p>
          <a:p>
            <a:pPr algn="ctr"/>
            <a:r>
              <a:rPr lang="en-US" sz="1000" b="1"/>
              <a:t>Processes</a:t>
            </a:r>
          </a:p>
        </p:txBody>
      </p:sp>
      <p:sp>
        <p:nvSpPr>
          <p:cNvPr id="116778" name="Rectangle 42"/>
          <p:cNvSpPr>
            <a:spLocks noChangeArrowheads="1"/>
          </p:cNvSpPr>
          <p:nvPr/>
        </p:nvSpPr>
        <p:spPr bwMode="auto">
          <a:xfrm>
            <a:off x="6026150" y="47371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Corrective</a:t>
            </a:r>
          </a:p>
          <a:p>
            <a:pPr algn="ctr"/>
            <a:r>
              <a:rPr lang="en-US" sz="1000" b="1"/>
              <a:t>Action</a:t>
            </a:r>
          </a:p>
        </p:txBody>
      </p:sp>
      <p:sp>
        <p:nvSpPr>
          <p:cNvPr id="116779" name="Rectangle 43"/>
          <p:cNvSpPr>
            <a:spLocks noChangeArrowheads="1"/>
          </p:cNvSpPr>
          <p:nvPr/>
        </p:nvSpPr>
        <p:spPr bwMode="auto">
          <a:xfrm>
            <a:off x="6026150" y="53467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Customer</a:t>
            </a:r>
          </a:p>
          <a:p>
            <a:pPr algn="ctr"/>
            <a:r>
              <a:rPr lang="en-US" sz="1000" b="1"/>
              <a:t>Services</a:t>
            </a:r>
          </a:p>
        </p:txBody>
      </p:sp>
      <p:sp>
        <p:nvSpPr>
          <p:cNvPr id="116780" name="Rectangle 44"/>
          <p:cNvSpPr>
            <a:spLocks noChangeArrowheads="1"/>
          </p:cNvSpPr>
          <p:nvPr/>
        </p:nvSpPr>
        <p:spPr bwMode="auto">
          <a:xfrm>
            <a:off x="7397750" y="41275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Material</a:t>
            </a:r>
          </a:p>
          <a:p>
            <a:pPr algn="ctr"/>
            <a:r>
              <a:rPr lang="en-US" sz="1000" b="1"/>
              <a:t>Stocking</a:t>
            </a:r>
          </a:p>
        </p:txBody>
      </p:sp>
      <p:sp>
        <p:nvSpPr>
          <p:cNvPr id="116781" name="Rectangle 45"/>
          <p:cNvSpPr>
            <a:spLocks noChangeArrowheads="1"/>
          </p:cNvSpPr>
          <p:nvPr/>
        </p:nvSpPr>
        <p:spPr bwMode="auto">
          <a:xfrm>
            <a:off x="7397750" y="47371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Financial</a:t>
            </a:r>
          </a:p>
          <a:p>
            <a:pPr algn="ctr"/>
            <a:r>
              <a:rPr lang="en-US" sz="1000" b="1"/>
              <a:t>Processes</a:t>
            </a:r>
          </a:p>
        </p:txBody>
      </p:sp>
      <p:sp>
        <p:nvSpPr>
          <p:cNvPr id="116782" name="Rectangle 46"/>
          <p:cNvSpPr>
            <a:spLocks noChangeArrowheads="1"/>
          </p:cNvSpPr>
          <p:nvPr/>
        </p:nvSpPr>
        <p:spPr bwMode="auto">
          <a:xfrm>
            <a:off x="7397750" y="534670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Preventative</a:t>
            </a:r>
          </a:p>
          <a:p>
            <a:pPr algn="ctr"/>
            <a:r>
              <a:rPr lang="en-US" sz="1000" b="1"/>
              <a:t>Maintenance</a:t>
            </a:r>
          </a:p>
        </p:txBody>
      </p:sp>
      <p:sp>
        <p:nvSpPr>
          <p:cNvPr id="116783" name="Rectangle 47"/>
          <p:cNvSpPr>
            <a:spLocks noChangeArrowheads="1"/>
          </p:cNvSpPr>
          <p:nvPr/>
        </p:nvSpPr>
        <p:spPr bwMode="auto">
          <a:xfrm>
            <a:off x="436563" y="3605213"/>
            <a:ext cx="1801812" cy="301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b="1"/>
              <a:t>Support Processes</a:t>
            </a:r>
          </a:p>
        </p:txBody>
      </p:sp>
      <p:sp>
        <p:nvSpPr>
          <p:cNvPr id="116785" name="Line 49"/>
          <p:cNvSpPr>
            <a:spLocks noChangeShapeType="1"/>
          </p:cNvSpPr>
          <p:nvPr/>
        </p:nvSpPr>
        <p:spPr bwMode="auto">
          <a:xfrm>
            <a:off x="7924800" y="1828800"/>
            <a:ext cx="222250" cy="635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116786" name="Rectangle 50"/>
          <p:cNvSpPr>
            <a:spLocks noGrp="1" noChangeArrowheads="1"/>
          </p:cNvSpPr>
          <p:nvPr>
            <p:ph type="title"/>
          </p:nvPr>
        </p:nvSpPr>
        <p:spPr>
          <a:xfrm>
            <a:off x="668338" y="76200"/>
            <a:ext cx="7772400" cy="574675"/>
          </a:xfrm>
        </p:spPr>
        <p:txBody>
          <a:bodyPr/>
          <a:lstStyle/>
          <a:p>
            <a:r>
              <a:rPr lang="en-US" sz="2800" b="1" dirty="0"/>
              <a:t>Typical Operations Flowchart</a:t>
            </a:r>
          </a:p>
        </p:txBody>
      </p:sp>
    </p:spTree>
  </p:cSld>
  <p:clrMapOvr>
    <a:masterClrMapping/>
  </p:clrMapOvr>
  <p:transition xmlns:p14="http://schemas.microsoft.com/office/powerpoint/2010/mai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668338" y="228600"/>
            <a:ext cx="7772400" cy="1219200"/>
          </a:xfrm>
          <a:noFill/>
          <a:ln/>
        </p:spPr>
        <p:txBody>
          <a:bodyPr/>
          <a:lstStyle/>
          <a:p>
            <a:r>
              <a:rPr lang="en-US"/>
              <a:t>The Goal Of An Audit</a:t>
            </a:r>
          </a:p>
        </p:txBody>
      </p:sp>
      <p:sp>
        <p:nvSpPr>
          <p:cNvPr id="7171" name="Rectangle 3"/>
          <p:cNvSpPr>
            <a:spLocks noGrp="1" noChangeArrowheads="1"/>
          </p:cNvSpPr>
          <p:nvPr>
            <p:ph type="body" idx="1"/>
          </p:nvPr>
        </p:nvSpPr>
        <p:spPr>
          <a:xfrm>
            <a:off x="381000" y="1676400"/>
            <a:ext cx="8458200" cy="3946525"/>
          </a:xfrm>
          <a:noFill/>
          <a:ln/>
        </p:spPr>
        <p:txBody>
          <a:bodyPr/>
          <a:lstStyle/>
          <a:p>
            <a:pPr algn="ctr">
              <a:buFontTx/>
              <a:buNone/>
            </a:pPr>
            <a:r>
              <a:rPr lang="en-US"/>
              <a:t>To Collect</a:t>
            </a:r>
          </a:p>
          <a:p>
            <a:pPr algn="ctr">
              <a:buFontTx/>
              <a:buNone/>
            </a:pPr>
            <a:r>
              <a:rPr lang="en-US" sz="4400" b="1" i="1">
                <a:solidFill>
                  <a:srgbClr val="FC0128"/>
                </a:solidFill>
              </a:rPr>
              <a:t>Objective Evidence</a:t>
            </a:r>
            <a:endParaRPr lang="en-US" sz="3200" b="1"/>
          </a:p>
          <a:p>
            <a:pPr algn="ctr">
              <a:buFontTx/>
              <a:buNone/>
            </a:pPr>
            <a:r>
              <a:rPr lang="en-US"/>
              <a:t>To Permit An</a:t>
            </a:r>
          </a:p>
          <a:p>
            <a:pPr algn="ctr">
              <a:buFontTx/>
              <a:buNone/>
            </a:pPr>
            <a:r>
              <a:rPr lang="en-US" sz="3200" b="1">
                <a:solidFill>
                  <a:srgbClr val="005400"/>
                </a:solidFill>
              </a:rPr>
              <a:t>Informed Judgment</a:t>
            </a:r>
            <a:endParaRPr lang="en-US"/>
          </a:p>
          <a:p>
            <a:pPr algn="ctr">
              <a:buFontTx/>
              <a:buNone/>
            </a:pPr>
            <a:r>
              <a:rPr lang="en-US"/>
              <a:t>About The</a:t>
            </a:r>
          </a:p>
          <a:p>
            <a:pPr algn="ctr">
              <a:buFontTx/>
              <a:buNone/>
            </a:pPr>
            <a:r>
              <a:rPr lang="en-US" i="1">
                <a:solidFill>
                  <a:srgbClr val="00279F"/>
                </a:solidFill>
              </a:rPr>
              <a:t>Status Of The Systems or Product Being Audited</a:t>
            </a:r>
            <a:endParaRPr lang="en-US"/>
          </a:p>
        </p:txBody>
      </p:sp>
    </p:spTree>
  </p:cSld>
  <p:clrMapOvr>
    <a:masterClrMapping/>
  </p:clrMapOvr>
  <p:transition xmlns:p14="http://schemas.microsoft.com/office/powerpoint/2010/main"/>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noFill/>
          <a:ln/>
        </p:spPr>
        <p:txBody>
          <a:bodyPr/>
          <a:lstStyle/>
          <a:p>
            <a:r>
              <a:rPr lang="en-US" b="1"/>
              <a:t>The Bottom Line</a:t>
            </a:r>
          </a:p>
        </p:txBody>
      </p:sp>
      <p:sp>
        <p:nvSpPr>
          <p:cNvPr id="10243" name="Rectangle 3"/>
          <p:cNvSpPr>
            <a:spLocks noGrp="1" noChangeArrowheads="1"/>
          </p:cNvSpPr>
          <p:nvPr>
            <p:ph type="body" idx="1"/>
          </p:nvPr>
        </p:nvSpPr>
        <p:spPr>
          <a:xfrm>
            <a:off x="685800" y="1447800"/>
            <a:ext cx="7772400" cy="3987800"/>
          </a:xfrm>
          <a:noFill/>
          <a:ln/>
        </p:spPr>
        <p:txBody>
          <a:bodyPr/>
          <a:lstStyle/>
          <a:p>
            <a:pPr>
              <a:lnSpc>
                <a:spcPct val="90000"/>
              </a:lnSpc>
              <a:buFontTx/>
              <a:buNone/>
            </a:pPr>
            <a:r>
              <a:rPr lang="en-US" sz="3200" b="1" dirty="0"/>
              <a:t>The Documented System</a:t>
            </a:r>
          </a:p>
          <a:p>
            <a:pPr lvl="1">
              <a:lnSpc>
                <a:spcPct val="90000"/>
              </a:lnSpc>
            </a:pPr>
            <a:endParaRPr lang="en-US" sz="3200" b="1" dirty="0"/>
          </a:p>
          <a:p>
            <a:pPr lvl="1">
              <a:lnSpc>
                <a:spcPct val="90000"/>
              </a:lnSpc>
            </a:pPr>
            <a:r>
              <a:rPr lang="en-US" sz="3200" b="1" dirty="0"/>
              <a:t>vs. The Requirement(s)</a:t>
            </a:r>
          </a:p>
          <a:p>
            <a:pPr lvl="2">
              <a:lnSpc>
                <a:spcPct val="90000"/>
              </a:lnSpc>
            </a:pPr>
            <a:r>
              <a:rPr lang="en-US" sz="2400" b="1" dirty="0">
                <a:solidFill>
                  <a:srgbClr val="000066"/>
                </a:solidFill>
              </a:rPr>
              <a:t>What the standard and/or other requirement states.</a:t>
            </a:r>
            <a:endParaRPr lang="en-US" sz="2800" b="1" dirty="0"/>
          </a:p>
          <a:p>
            <a:pPr lvl="1">
              <a:lnSpc>
                <a:spcPct val="90000"/>
              </a:lnSpc>
            </a:pPr>
            <a:endParaRPr lang="en-US" sz="3200" b="1" dirty="0"/>
          </a:p>
          <a:p>
            <a:pPr lvl="1">
              <a:lnSpc>
                <a:spcPct val="90000"/>
              </a:lnSpc>
            </a:pPr>
            <a:r>
              <a:rPr lang="en-US" sz="3200" b="1" dirty="0"/>
              <a:t>vs. Objective Evidence</a:t>
            </a:r>
          </a:p>
          <a:p>
            <a:pPr lvl="2">
              <a:lnSpc>
                <a:spcPct val="90000"/>
              </a:lnSpc>
            </a:pPr>
            <a:r>
              <a:rPr lang="en-US" sz="2400" b="1" dirty="0">
                <a:solidFill>
                  <a:srgbClr val="000066"/>
                </a:solidFill>
              </a:rPr>
              <a:t>What is actually happening.</a:t>
            </a:r>
            <a:endParaRPr lang="en-US" b="1" dirty="0"/>
          </a:p>
        </p:txBody>
      </p:sp>
    </p:spTree>
  </p:cSld>
  <p:clrMapOvr>
    <a:masterClrMapping/>
  </p:clrMapOvr>
  <p:transition xmlns:p14="http://schemas.microsoft.com/office/powerpoint/2010/main"/>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250" name="Rectangle 2"/>
          <p:cNvSpPr>
            <a:spLocks noGrp="1" noChangeArrowheads="1"/>
          </p:cNvSpPr>
          <p:nvPr>
            <p:ph type="ctrTitle"/>
          </p:nvPr>
        </p:nvSpPr>
        <p:spPr>
          <a:xfrm>
            <a:off x="685800" y="1752600"/>
            <a:ext cx="7772400" cy="1143000"/>
          </a:xfrm>
        </p:spPr>
        <p:txBody>
          <a:bodyPr/>
          <a:lstStyle/>
          <a:p>
            <a:r>
              <a:rPr lang="en-US" dirty="0"/>
              <a:t>The Details</a:t>
            </a:r>
          </a:p>
        </p:txBody>
      </p:sp>
      <p:sp>
        <p:nvSpPr>
          <p:cNvPr id="437251" name="Rectangle 3"/>
          <p:cNvSpPr>
            <a:spLocks noGrp="1" noChangeArrowheads="1"/>
          </p:cNvSpPr>
          <p:nvPr>
            <p:ph type="subTitle" idx="1"/>
          </p:nvPr>
        </p:nvSpPr>
        <p:spPr>
          <a:xfrm>
            <a:off x="1371600" y="3352800"/>
            <a:ext cx="6400800" cy="762000"/>
          </a:xfrm>
        </p:spPr>
        <p:txBody>
          <a:bodyPr/>
          <a:lstStyle/>
          <a:p>
            <a:r>
              <a:rPr lang="en-US"/>
              <a:t>Let</a:t>
            </a:r>
            <a:r>
              <a:rPr lang="ja-JP" altLang="en-US">
                <a:latin typeface="Arial"/>
              </a:rPr>
              <a:t>’</a:t>
            </a:r>
            <a:r>
              <a:rPr lang="en-US"/>
              <a:t>s Start From The Top</a:t>
            </a:r>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a:t>Complex Trade Relationships</a:t>
            </a:r>
          </a:p>
        </p:txBody>
      </p:sp>
      <p:sp>
        <p:nvSpPr>
          <p:cNvPr id="230404" name="Text Box 4"/>
          <p:cNvSpPr txBox="1">
            <a:spLocks noChangeArrowheads="1"/>
          </p:cNvSpPr>
          <p:nvPr/>
        </p:nvSpPr>
        <p:spPr bwMode="auto">
          <a:xfrm>
            <a:off x="381000" y="1676400"/>
            <a:ext cx="2378075" cy="405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2000"/>
              <a:t>Remember that a company does not operate in a vacuum. Just as there are inter-dependencies within a company, there are external forces at work throughout.</a:t>
            </a:r>
          </a:p>
          <a:p>
            <a:endParaRPr lang="en-US" sz="2000"/>
          </a:p>
          <a:p>
            <a:r>
              <a:rPr lang="en-US" sz="2000"/>
              <a:t>Be sure to consider these influences.</a:t>
            </a:r>
          </a:p>
        </p:txBody>
      </p:sp>
      <p:pic>
        <p:nvPicPr>
          <p:cNvPr id="230408" name="Picture 8" descr="for page 8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a:xfrm>
            <a:off x="2971800" y="1295400"/>
            <a:ext cx="5867400" cy="4918075"/>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rgbClr val="808080">
                      <a:alpha val="74998"/>
                    </a:srgbClr>
                  </a:outerShdw>
                </a:effectLst>
              </a14:hiddenEffects>
            </a:ext>
          </a:extLst>
        </p:spPr>
      </p:pic>
    </p:spTree>
  </p:cSld>
  <p:clrMapOvr>
    <a:masterClrMapping/>
  </p:clrMapOvr>
  <p:timing>
    <p:tnLst>
      <p:par>
        <p:cTn xmlns:p14="http://schemas.microsoft.com/office/powerpoint/2010/mai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4" name="Rectangle 2"/>
          <p:cNvSpPr>
            <a:spLocks noChangeArrowheads="1"/>
          </p:cNvSpPr>
          <p:nvPr/>
        </p:nvSpPr>
        <p:spPr bwMode="auto">
          <a:xfrm>
            <a:off x="3968750" y="920750"/>
            <a:ext cx="1130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t>Account </a:t>
            </a:r>
          </a:p>
          <a:p>
            <a:pPr algn="ctr"/>
            <a:r>
              <a:rPr lang="en-US" sz="1000" b="1"/>
              <a:t>Management</a:t>
            </a:r>
          </a:p>
        </p:txBody>
      </p:sp>
      <p:sp>
        <p:nvSpPr>
          <p:cNvPr id="238595" name="Rectangle 3"/>
          <p:cNvSpPr>
            <a:spLocks noChangeArrowheads="1"/>
          </p:cNvSpPr>
          <p:nvPr/>
        </p:nvSpPr>
        <p:spPr bwMode="auto">
          <a:xfrm>
            <a:off x="2349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Sales / </a:t>
            </a:r>
          </a:p>
          <a:p>
            <a:pPr algn="ctr"/>
            <a:r>
              <a:rPr lang="en-US" sz="1000" b="1">
                <a:solidFill>
                  <a:srgbClr val="00279F"/>
                </a:solidFill>
              </a:rPr>
              <a:t>Marketing</a:t>
            </a:r>
          </a:p>
        </p:txBody>
      </p:sp>
      <p:sp>
        <p:nvSpPr>
          <p:cNvPr id="238596" name="Rectangle 4"/>
          <p:cNvSpPr>
            <a:spLocks noChangeArrowheads="1"/>
          </p:cNvSpPr>
          <p:nvPr/>
        </p:nvSpPr>
        <p:spPr bwMode="auto">
          <a:xfrm>
            <a:off x="13017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Order </a:t>
            </a:r>
          </a:p>
          <a:p>
            <a:pPr algn="ctr"/>
            <a:r>
              <a:rPr lang="en-US" sz="1000" b="1">
                <a:solidFill>
                  <a:srgbClr val="00279F"/>
                </a:solidFill>
              </a:rPr>
              <a:t>Receipt</a:t>
            </a:r>
          </a:p>
        </p:txBody>
      </p:sp>
      <p:sp>
        <p:nvSpPr>
          <p:cNvPr id="238597" name="Rectangle 5"/>
          <p:cNvSpPr>
            <a:spLocks noChangeArrowheads="1"/>
          </p:cNvSpPr>
          <p:nvPr/>
        </p:nvSpPr>
        <p:spPr bwMode="auto">
          <a:xfrm>
            <a:off x="24447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Order to</a:t>
            </a:r>
          </a:p>
          <a:p>
            <a:pPr algn="ctr"/>
            <a:r>
              <a:rPr lang="en-US" sz="1000" b="1">
                <a:solidFill>
                  <a:srgbClr val="00279F"/>
                </a:solidFill>
              </a:rPr>
              <a:t>MFG.</a:t>
            </a:r>
          </a:p>
        </p:txBody>
      </p:sp>
      <p:sp>
        <p:nvSpPr>
          <p:cNvPr id="238598" name="Rectangle 6"/>
          <p:cNvSpPr>
            <a:spLocks noChangeArrowheads="1"/>
          </p:cNvSpPr>
          <p:nvPr/>
        </p:nvSpPr>
        <p:spPr bwMode="auto">
          <a:xfrm>
            <a:off x="36639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Procure </a:t>
            </a:r>
          </a:p>
          <a:p>
            <a:pPr algn="ctr"/>
            <a:r>
              <a:rPr lang="en-US" sz="1000" b="1">
                <a:solidFill>
                  <a:srgbClr val="00279F"/>
                </a:solidFill>
              </a:rPr>
              <a:t>Material</a:t>
            </a:r>
          </a:p>
        </p:txBody>
      </p:sp>
      <p:sp>
        <p:nvSpPr>
          <p:cNvPr id="238599" name="Rectangle 7"/>
          <p:cNvSpPr>
            <a:spLocks noChangeArrowheads="1"/>
          </p:cNvSpPr>
          <p:nvPr/>
        </p:nvSpPr>
        <p:spPr bwMode="auto">
          <a:xfrm>
            <a:off x="48831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Build </a:t>
            </a:r>
          </a:p>
          <a:p>
            <a:pPr algn="ctr"/>
            <a:r>
              <a:rPr lang="en-US" sz="1000" b="1">
                <a:solidFill>
                  <a:srgbClr val="00279F"/>
                </a:solidFill>
              </a:rPr>
              <a:t>Product</a:t>
            </a:r>
          </a:p>
        </p:txBody>
      </p:sp>
      <p:sp>
        <p:nvSpPr>
          <p:cNvPr id="238600" name="Rectangle 8"/>
          <p:cNvSpPr>
            <a:spLocks noChangeArrowheads="1"/>
          </p:cNvSpPr>
          <p:nvPr/>
        </p:nvSpPr>
        <p:spPr bwMode="auto">
          <a:xfrm>
            <a:off x="60261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Ship </a:t>
            </a:r>
          </a:p>
          <a:p>
            <a:pPr algn="ctr"/>
            <a:r>
              <a:rPr lang="en-US" sz="1000" b="1">
                <a:solidFill>
                  <a:srgbClr val="00279F"/>
                </a:solidFill>
              </a:rPr>
              <a:t>Product</a:t>
            </a:r>
          </a:p>
        </p:txBody>
      </p:sp>
      <p:sp>
        <p:nvSpPr>
          <p:cNvPr id="238601" name="Rectangle 9"/>
          <p:cNvSpPr>
            <a:spLocks noChangeArrowheads="1"/>
          </p:cNvSpPr>
          <p:nvPr/>
        </p:nvSpPr>
        <p:spPr bwMode="auto">
          <a:xfrm>
            <a:off x="7169150" y="1835150"/>
            <a:ext cx="749300"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Bill</a:t>
            </a:r>
          </a:p>
          <a:p>
            <a:pPr algn="ctr"/>
            <a:r>
              <a:rPr lang="en-US" sz="1000" b="1">
                <a:solidFill>
                  <a:srgbClr val="00279F"/>
                </a:solidFill>
              </a:rPr>
              <a:t>Customer</a:t>
            </a:r>
          </a:p>
        </p:txBody>
      </p:sp>
      <p:sp>
        <p:nvSpPr>
          <p:cNvPr id="238602" name="Rectangle 10"/>
          <p:cNvSpPr>
            <a:spLocks noChangeArrowheads="1"/>
          </p:cNvSpPr>
          <p:nvPr/>
        </p:nvSpPr>
        <p:spPr bwMode="auto">
          <a:xfrm>
            <a:off x="8158163" y="1835150"/>
            <a:ext cx="750887" cy="52070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00279F"/>
                </a:solidFill>
              </a:rPr>
              <a:t>Collect</a:t>
            </a:r>
          </a:p>
          <a:p>
            <a:pPr algn="ctr"/>
            <a:r>
              <a:rPr lang="en-US" sz="1000" b="1">
                <a:solidFill>
                  <a:srgbClr val="00279F"/>
                </a:solidFill>
              </a:rPr>
              <a:t>Money</a:t>
            </a:r>
          </a:p>
        </p:txBody>
      </p:sp>
      <p:sp>
        <p:nvSpPr>
          <p:cNvPr id="238603" name="Rectangle 11"/>
          <p:cNvSpPr>
            <a:spLocks noChangeArrowheads="1"/>
          </p:cNvSpPr>
          <p:nvPr/>
        </p:nvSpPr>
        <p:spPr bwMode="auto">
          <a:xfrm>
            <a:off x="131763" y="2438400"/>
            <a:ext cx="97155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Mrkting Process</a:t>
            </a:r>
          </a:p>
          <a:p>
            <a:r>
              <a:rPr lang="en-US" sz="800" b="1"/>
              <a:t>Sales Process</a:t>
            </a:r>
          </a:p>
          <a:p>
            <a:r>
              <a:rPr lang="en-US" sz="800" b="1"/>
              <a:t>Quote Process</a:t>
            </a:r>
          </a:p>
          <a:p>
            <a:r>
              <a:rPr lang="en-US" sz="800" b="1"/>
              <a:t>Credit Approval</a:t>
            </a:r>
          </a:p>
        </p:txBody>
      </p:sp>
      <p:sp>
        <p:nvSpPr>
          <p:cNvPr id="238604" name="Rectangle 12"/>
          <p:cNvSpPr>
            <a:spLocks noChangeArrowheads="1"/>
          </p:cNvSpPr>
          <p:nvPr/>
        </p:nvSpPr>
        <p:spPr bwMode="auto">
          <a:xfrm>
            <a:off x="1198563" y="2438400"/>
            <a:ext cx="931862"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Order Review</a:t>
            </a:r>
          </a:p>
          <a:p>
            <a:r>
              <a:rPr lang="en-US" sz="800" b="1"/>
              <a:t>Gen. Doc.</a:t>
            </a:r>
          </a:p>
          <a:p>
            <a:r>
              <a:rPr lang="en-US" sz="800" b="1"/>
              <a:t>Acknowl. Order</a:t>
            </a:r>
          </a:p>
          <a:p>
            <a:r>
              <a:rPr lang="en-US" sz="800" b="1"/>
              <a:t>Notify Mfg.</a:t>
            </a:r>
          </a:p>
        </p:txBody>
      </p:sp>
      <p:sp>
        <p:nvSpPr>
          <p:cNvPr id="238605" name="Rectangle 13"/>
          <p:cNvSpPr>
            <a:spLocks noChangeArrowheads="1"/>
          </p:cNvSpPr>
          <p:nvPr/>
        </p:nvSpPr>
        <p:spPr bwMode="auto">
          <a:xfrm>
            <a:off x="2341563" y="2438400"/>
            <a:ext cx="1130300" cy="57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Verify Inputs</a:t>
            </a:r>
          </a:p>
          <a:p>
            <a:r>
              <a:rPr lang="en-US" sz="800" b="1"/>
              <a:t>Plan the Job</a:t>
            </a:r>
          </a:p>
          <a:p>
            <a:r>
              <a:rPr lang="en-US" sz="800" b="1"/>
              <a:t>Release for Purch 7</a:t>
            </a:r>
          </a:p>
          <a:p>
            <a:r>
              <a:rPr lang="en-US" sz="800" b="1"/>
              <a:t>Mfg.</a:t>
            </a:r>
          </a:p>
        </p:txBody>
      </p:sp>
      <p:sp>
        <p:nvSpPr>
          <p:cNvPr id="238606" name="Rectangle 14"/>
          <p:cNvSpPr>
            <a:spLocks noChangeArrowheads="1"/>
          </p:cNvSpPr>
          <p:nvPr/>
        </p:nvSpPr>
        <p:spPr bwMode="auto">
          <a:xfrm>
            <a:off x="3560763" y="2438400"/>
            <a:ext cx="1185862"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Review Reqmts</a:t>
            </a:r>
          </a:p>
          <a:p>
            <a:r>
              <a:rPr lang="en-US" sz="800" b="1"/>
              <a:t>Make vs. Buy</a:t>
            </a:r>
          </a:p>
          <a:p>
            <a:r>
              <a:rPr lang="en-US" sz="800" b="1"/>
              <a:t>Select Supplier</a:t>
            </a:r>
          </a:p>
          <a:p>
            <a:r>
              <a:rPr lang="en-US" sz="800" b="1"/>
              <a:t>Issue RFQ</a:t>
            </a:r>
          </a:p>
          <a:p>
            <a:r>
              <a:rPr lang="en-US" sz="800" b="1"/>
              <a:t>Place Orders</a:t>
            </a:r>
          </a:p>
          <a:p>
            <a:r>
              <a:rPr lang="en-US" sz="800" b="1"/>
              <a:t>Eval. Incoming Matls</a:t>
            </a:r>
          </a:p>
          <a:p>
            <a:r>
              <a:rPr lang="en-US" sz="800" b="1"/>
              <a:t>Material Dispo.</a:t>
            </a:r>
          </a:p>
          <a:p>
            <a:r>
              <a:rPr lang="en-US" sz="800" b="1"/>
              <a:t>Autorize Supp. pay</a:t>
            </a:r>
          </a:p>
        </p:txBody>
      </p:sp>
      <p:sp>
        <p:nvSpPr>
          <p:cNvPr id="238607" name="Rectangle 15"/>
          <p:cNvSpPr>
            <a:spLocks noChangeArrowheads="1"/>
          </p:cNvSpPr>
          <p:nvPr/>
        </p:nvSpPr>
        <p:spPr bwMode="auto">
          <a:xfrm>
            <a:off x="4779963" y="2438400"/>
            <a:ext cx="1214437"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Review Doc. Pack.</a:t>
            </a:r>
          </a:p>
          <a:p>
            <a:r>
              <a:rPr lang="en-US" sz="800" b="1"/>
              <a:t>Kit Materials</a:t>
            </a:r>
          </a:p>
          <a:p>
            <a:r>
              <a:rPr lang="en-US" sz="800" b="1"/>
              <a:t>Set up Equip.</a:t>
            </a:r>
          </a:p>
          <a:p>
            <a:r>
              <a:rPr lang="en-US" sz="800" b="1"/>
              <a:t>Mfg. per Route Card</a:t>
            </a:r>
          </a:p>
          <a:p>
            <a:r>
              <a:rPr lang="en-US" sz="800" b="1"/>
              <a:t>Package</a:t>
            </a:r>
          </a:p>
          <a:p>
            <a:r>
              <a:rPr lang="en-US" sz="800" b="1"/>
              <a:t>Send to Finish goods</a:t>
            </a:r>
          </a:p>
        </p:txBody>
      </p:sp>
      <p:sp>
        <p:nvSpPr>
          <p:cNvPr id="238608" name="Rectangle 16"/>
          <p:cNvSpPr>
            <a:spLocks noChangeArrowheads="1"/>
          </p:cNvSpPr>
          <p:nvPr/>
        </p:nvSpPr>
        <p:spPr bwMode="auto">
          <a:xfrm>
            <a:off x="5999163" y="2438400"/>
            <a:ext cx="120332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Confirm Date </a:t>
            </a:r>
          </a:p>
          <a:p>
            <a:r>
              <a:rPr lang="en-US" sz="800" b="1"/>
              <a:t>Create Pack. Docs.</a:t>
            </a:r>
          </a:p>
          <a:p>
            <a:r>
              <a:rPr lang="en-US" sz="800" b="1"/>
              <a:t>Create / Dist Invoice</a:t>
            </a:r>
          </a:p>
          <a:p>
            <a:r>
              <a:rPr lang="en-US" sz="800" b="1"/>
              <a:t>Sched. Carrier</a:t>
            </a:r>
          </a:p>
          <a:p>
            <a:r>
              <a:rPr lang="en-US" sz="800" b="1"/>
              <a:t>Generate Ship. Docs.</a:t>
            </a:r>
          </a:p>
          <a:p>
            <a:r>
              <a:rPr lang="en-US" sz="800" b="1"/>
              <a:t>Pass to shipper</a:t>
            </a:r>
          </a:p>
          <a:p>
            <a:r>
              <a:rPr lang="en-US" sz="800" b="1"/>
              <a:t>File Paperwork</a:t>
            </a:r>
          </a:p>
          <a:p>
            <a:endParaRPr lang="en-US" sz="800" b="1"/>
          </a:p>
        </p:txBody>
      </p:sp>
      <p:sp>
        <p:nvSpPr>
          <p:cNvPr id="238609" name="Rectangle 17"/>
          <p:cNvSpPr>
            <a:spLocks noChangeArrowheads="1"/>
          </p:cNvSpPr>
          <p:nvPr/>
        </p:nvSpPr>
        <p:spPr bwMode="auto">
          <a:xfrm>
            <a:off x="7142163" y="2438400"/>
            <a:ext cx="757237" cy="211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Mail Invoice</a:t>
            </a:r>
          </a:p>
        </p:txBody>
      </p:sp>
      <p:sp>
        <p:nvSpPr>
          <p:cNvPr id="238610" name="Rectangle 18"/>
          <p:cNvSpPr>
            <a:spLocks noChangeArrowheads="1"/>
          </p:cNvSpPr>
          <p:nvPr/>
        </p:nvSpPr>
        <p:spPr bwMode="auto">
          <a:xfrm>
            <a:off x="8056563" y="2438400"/>
            <a:ext cx="1073150" cy="333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t>Receive Payments</a:t>
            </a:r>
          </a:p>
          <a:p>
            <a:r>
              <a:rPr lang="en-US" sz="800" b="1"/>
              <a:t>Resolve Disputes</a:t>
            </a:r>
          </a:p>
        </p:txBody>
      </p:sp>
      <p:sp>
        <p:nvSpPr>
          <p:cNvPr id="238611" name="Line 19"/>
          <p:cNvSpPr>
            <a:spLocks noChangeShapeType="1"/>
          </p:cNvSpPr>
          <p:nvPr/>
        </p:nvSpPr>
        <p:spPr bwMode="auto">
          <a:xfrm flipH="1">
            <a:off x="611188" y="1143000"/>
            <a:ext cx="3351212" cy="0"/>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2" name="Line 20"/>
          <p:cNvSpPr>
            <a:spLocks noChangeShapeType="1"/>
          </p:cNvSpPr>
          <p:nvPr/>
        </p:nvSpPr>
        <p:spPr bwMode="auto">
          <a:xfrm>
            <a:off x="609600" y="1150938"/>
            <a:ext cx="0" cy="671512"/>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3" name="Line 21"/>
          <p:cNvSpPr>
            <a:spLocks noChangeShapeType="1"/>
          </p:cNvSpPr>
          <p:nvPr/>
        </p:nvSpPr>
        <p:spPr bwMode="auto">
          <a:xfrm>
            <a:off x="998538" y="2057400"/>
            <a:ext cx="2905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4" name="Line 22"/>
          <p:cNvSpPr>
            <a:spLocks noChangeShapeType="1"/>
          </p:cNvSpPr>
          <p:nvPr/>
        </p:nvSpPr>
        <p:spPr bwMode="auto">
          <a:xfrm>
            <a:off x="2065338" y="2057400"/>
            <a:ext cx="3667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5" name="Line 23"/>
          <p:cNvSpPr>
            <a:spLocks noChangeShapeType="1"/>
          </p:cNvSpPr>
          <p:nvPr/>
        </p:nvSpPr>
        <p:spPr bwMode="auto">
          <a:xfrm>
            <a:off x="3208338" y="2057400"/>
            <a:ext cx="4429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6" name="Line 24"/>
          <p:cNvSpPr>
            <a:spLocks noChangeShapeType="1"/>
          </p:cNvSpPr>
          <p:nvPr/>
        </p:nvSpPr>
        <p:spPr bwMode="auto">
          <a:xfrm>
            <a:off x="4427538" y="2057400"/>
            <a:ext cx="4429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7" name="Line 25"/>
          <p:cNvSpPr>
            <a:spLocks noChangeShapeType="1"/>
          </p:cNvSpPr>
          <p:nvPr/>
        </p:nvSpPr>
        <p:spPr bwMode="auto">
          <a:xfrm>
            <a:off x="5646738" y="2057400"/>
            <a:ext cx="3667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8" name="Line 26"/>
          <p:cNvSpPr>
            <a:spLocks noChangeShapeType="1"/>
          </p:cNvSpPr>
          <p:nvPr/>
        </p:nvSpPr>
        <p:spPr bwMode="auto">
          <a:xfrm>
            <a:off x="6789738" y="2057400"/>
            <a:ext cx="3667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19" name="Line 27"/>
          <p:cNvSpPr>
            <a:spLocks noChangeShapeType="1"/>
          </p:cNvSpPr>
          <p:nvPr/>
        </p:nvSpPr>
        <p:spPr bwMode="auto">
          <a:xfrm>
            <a:off x="7932738" y="2057400"/>
            <a:ext cx="2143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20" name="Line 28"/>
          <p:cNvSpPr>
            <a:spLocks noChangeShapeType="1"/>
          </p:cNvSpPr>
          <p:nvPr/>
        </p:nvSpPr>
        <p:spPr bwMode="auto">
          <a:xfrm flipV="1">
            <a:off x="8534400" y="1144588"/>
            <a:ext cx="0" cy="684212"/>
          </a:xfrm>
          <a:prstGeom prst="line">
            <a:avLst/>
          </a:prstGeom>
          <a:noFill/>
          <a:ln w="127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21" name="Line 29"/>
          <p:cNvSpPr>
            <a:spLocks noChangeShapeType="1"/>
          </p:cNvSpPr>
          <p:nvPr/>
        </p:nvSpPr>
        <p:spPr bwMode="auto">
          <a:xfrm flipH="1">
            <a:off x="5106988" y="1143000"/>
            <a:ext cx="3427412" cy="0"/>
          </a:xfrm>
          <a:prstGeom prst="line">
            <a:avLst/>
          </a:prstGeom>
          <a:noFill/>
          <a:ln w="127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nvGrpSpPr>
          <p:cNvPr id="238622" name="Group 30"/>
          <p:cNvGrpSpPr>
            <a:grpSpLocks/>
          </p:cNvGrpSpPr>
          <p:nvPr/>
        </p:nvGrpSpPr>
        <p:grpSpPr bwMode="auto">
          <a:xfrm>
            <a:off x="234950" y="3746500"/>
            <a:ext cx="8674100" cy="2197100"/>
            <a:chOff x="148" y="2360"/>
            <a:chExt cx="5464" cy="1384"/>
          </a:xfrm>
        </p:grpSpPr>
        <p:sp>
          <p:nvSpPr>
            <p:cNvPr id="238623" name="Rectangle 31"/>
            <p:cNvSpPr>
              <a:spLocks noChangeArrowheads="1"/>
            </p:cNvSpPr>
            <p:nvPr/>
          </p:nvSpPr>
          <p:spPr bwMode="auto">
            <a:xfrm>
              <a:off x="148" y="2360"/>
              <a:ext cx="5464" cy="1384"/>
            </a:xfrm>
            <a:prstGeom prst="rect">
              <a:avLst/>
            </a:prstGeom>
            <a:solidFill>
              <a:srgbClr val="FFFF66"/>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8624" name="Rectangle 32"/>
            <p:cNvSpPr>
              <a:spLocks noChangeArrowheads="1"/>
            </p:cNvSpPr>
            <p:nvPr/>
          </p:nvSpPr>
          <p:spPr bwMode="auto">
            <a:xfrm>
              <a:off x="344" y="2615"/>
              <a:ext cx="712" cy="712"/>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Management</a:t>
              </a:r>
            </a:p>
            <a:p>
              <a:pPr algn="ctr"/>
              <a:r>
                <a:rPr lang="en-US" sz="1000" b="1">
                  <a:solidFill>
                    <a:srgbClr val="790015"/>
                  </a:solidFill>
                </a:rPr>
                <a:t>Processes</a:t>
              </a:r>
            </a:p>
            <a:p>
              <a:pPr algn="ctr"/>
              <a:r>
                <a:rPr lang="en-US" sz="800" b="1">
                  <a:solidFill>
                    <a:srgbClr val="790015"/>
                  </a:solidFill>
                </a:rPr>
                <a:t>Results / Forecasts</a:t>
              </a:r>
            </a:p>
            <a:p>
              <a:pPr algn="ctr"/>
              <a:r>
                <a:rPr lang="en-US" sz="800" b="1">
                  <a:solidFill>
                    <a:srgbClr val="790015"/>
                  </a:solidFill>
                </a:rPr>
                <a:t>Business Plan</a:t>
              </a:r>
            </a:p>
            <a:p>
              <a:pPr algn="ctr"/>
              <a:r>
                <a:rPr lang="en-US" sz="800" b="1">
                  <a:solidFill>
                    <a:srgbClr val="790015"/>
                  </a:solidFill>
                </a:rPr>
                <a:t>Mgmnt Mtgs.</a:t>
              </a:r>
            </a:p>
          </p:txBody>
        </p:sp>
        <p:sp>
          <p:nvSpPr>
            <p:cNvPr id="238625" name="Rectangle 33"/>
            <p:cNvSpPr>
              <a:spLocks noChangeArrowheads="1"/>
            </p:cNvSpPr>
            <p:nvPr/>
          </p:nvSpPr>
          <p:spPr bwMode="auto">
            <a:xfrm>
              <a:off x="344" y="3383"/>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Design</a:t>
              </a:r>
            </a:p>
            <a:p>
              <a:pPr algn="ctr"/>
              <a:r>
                <a:rPr lang="en-US" sz="1000" b="1">
                  <a:solidFill>
                    <a:srgbClr val="790015"/>
                  </a:solidFill>
                </a:rPr>
                <a:t>Engineering</a:t>
              </a:r>
            </a:p>
          </p:txBody>
        </p:sp>
        <p:sp>
          <p:nvSpPr>
            <p:cNvPr id="238626" name="Rectangle 34"/>
            <p:cNvSpPr>
              <a:spLocks noChangeArrowheads="1"/>
            </p:cNvSpPr>
            <p:nvPr/>
          </p:nvSpPr>
          <p:spPr bwMode="auto">
            <a:xfrm>
              <a:off x="1256" y="2615"/>
              <a:ext cx="712" cy="520"/>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Quality</a:t>
              </a:r>
            </a:p>
            <a:p>
              <a:pPr algn="ctr"/>
              <a:r>
                <a:rPr lang="en-US" sz="1000" b="1">
                  <a:solidFill>
                    <a:srgbClr val="790015"/>
                  </a:solidFill>
                </a:rPr>
                <a:t>Systems</a:t>
              </a:r>
            </a:p>
            <a:p>
              <a:pPr algn="ctr"/>
              <a:r>
                <a:rPr lang="en-US" sz="800" b="1">
                  <a:solidFill>
                    <a:srgbClr val="790015"/>
                  </a:solidFill>
                </a:rPr>
                <a:t>Internal Audits</a:t>
              </a:r>
            </a:p>
            <a:p>
              <a:pPr algn="ctr"/>
              <a:r>
                <a:rPr lang="en-US" sz="800" b="1">
                  <a:solidFill>
                    <a:srgbClr val="790015"/>
                  </a:solidFill>
                </a:rPr>
                <a:t>Procedures &amp;</a:t>
              </a:r>
            </a:p>
            <a:p>
              <a:pPr algn="ctr"/>
              <a:r>
                <a:rPr lang="en-US" sz="800" b="1">
                  <a:solidFill>
                    <a:srgbClr val="790015"/>
                  </a:solidFill>
                </a:rPr>
                <a:t> Standards</a:t>
              </a:r>
            </a:p>
          </p:txBody>
        </p:sp>
        <p:sp>
          <p:nvSpPr>
            <p:cNvPr id="238627" name="Rectangle 35"/>
            <p:cNvSpPr>
              <a:spLocks noChangeArrowheads="1"/>
            </p:cNvSpPr>
            <p:nvPr/>
          </p:nvSpPr>
          <p:spPr bwMode="auto">
            <a:xfrm>
              <a:off x="1256" y="3383"/>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Supplier</a:t>
              </a:r>
            </a:p>
            <a:p>
              <a:pPr algn="ctr"/>
              <a:r>
                <a:rPr lang="en-US" sz="1000" b="1">
                  <a:solidFill>
                    <a:srgbClr val="790015"/>
                  </a:solidFill>
                </a:rPr>
                <a:t>Approval</a:t>
              </a:r>
            </a:p>
          </p:txBody>
        </p:sp>
        <p:sp>
          <p:nvSpPr>
            <p:cNvPr id="238628" name="Rectangle 36"/>
            <p:cNvSpPr>
              <a:spLocks noChangeArrowheads="1"/>
            </p:cNvSpPr>
            <p:nvPr/>
          </p:nvSpPr>
          <p:spPr bwMode="auto">
            <a:xfrm>
              <a:off x="2120" y="2615"/>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Document</a:t>
              </a:r>
            </a:p>
            <a:p>
              <a:pPr algn="ctr"/>
              <a:r>
                <a:rPr lang="en-US" sz="1000" b="1">
                  <a:solidFill>
                    <a:srgbClr val="790015"/>
                  </a:solidFill>
                </a:rPr>
                <a:t>Control</a:t>
              </a:r>
            </a:p>
          </p:txBody>
        </p:sp>
        <p:sp>
          <p:nvSpPr>
            <p:cNvPr id="238629" name="Rectangle 37"/>
            <p:cNvSpPr>
              <a:spLocks noChangeArrowheads="1"/>
            </p:cNvSpPr>
            <p:nvPr/>
          </p:nvSpPr>
          <p:spPr bwMode="auto">
            <a:xfrm>
              <a:off x="2120" y="2999"/>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Control of Test</a:t>
              </a:r>
            </a:p>
            <a:p>
              <a:pPr algn="ctr"/>
              <a:r>
                <a:rPr lang="en-US" sz="1000" b="1">
                  <a:solidFill>
                    <a:srgbClr val="790015"/>
                  </a:solidFill>
                </a:rPr>
                <a:t>Equipment</a:t>
              </a:r>
            </a:p>
          </p:txBody>
        </p:sp>
        <p:sp>
          <p:nvSpPr>
            <p:cNvPr id="238630" name="Rectangle 38"/>
            <p:cNvSpPr>
              <a:spLocks noChangeArrowheads="1"/>
            </p:cNvSpPr>
            <p:nvPr/>
          </p:nvSpPr>
          <p:spPr bwMode="auto">
            <a:xfrm>
              <a:off x="2120" y="3383"/>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Data Security</a:t>
              </a:r>
            </a:p>
          </p:txBody>
        </p:sp>
        <p:sp>
          <p:nvSpPr>
            <p:cNvPr id="238631" name="Rectangle 39"/>
            <p:cNvSpPr>
              <a:spLocks noChangeArrowheads="1"/>
            </p:cNvSpPr>
            <p:nvPr/>
          </p:nvSpPr>
          <p:spPr bwMode="auto">
            <a:xfrm>
              <a:off x="2984" y="2615"/>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Training</a:t>
              </a:r>
            </a:p>
          </p:txBody>
        </p:sp>
        <p:sp>
          <p:nvSpPr>
            <p:cNvPr id="238632" name="Rectangle 40"/>
            <p:cNvSpPr>
              <a:spLocks noChangeArrowheads="1"/>
            </p:cNvSpPr>
            <p:nvPr/>
          </p:nvSpPr>
          <p:spPr bwMode="auto">
            <a:xfrm>
              <a:off x="2984" y="2999"/>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Personnel</a:t>
              </a:r>
            </a:p>
            <a:p>
              <a:pPr algn="ctr"/>
              <a:r>
                <a:rPr lang="en-US" sz="1000" b="1">
                  <a:solidFill>
                    <a:srgbClr val="790015"/>
                  </a:solidFill>
                </a:rPr>
                <a:t>Processes</a:t>
              </a:r>
            </a:p>
          </p:txBody>
        </p:sp>
        <p:sp>
          <p:nvSpPr>
            <p:cNvPr id="238633" name="Rectangle 41"/>
            <p:cNvSpPr>
              <a:spLocks noChangeArrowheads="1"/>
            </p:cNvSpPr>
            <p:nvPr/>
          </p:nvSpPr>
          <p:spPr bwMode="auto">
            <a:xfrm>
              <a:off x="2984" y="3383"/>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Customer </a:t>
              </a:r>
            </a:p>
            <a:p>
              <a:pPr algn="ctr"/>
              <a:r>
                <a:rPr lang="en-US" sz="1000" b="1">
                  <a:solidFill>
                    <a:srgbClr val="790015"/>
                  </a:solidFill>
                </a:rPr>
                <a:t>Complaints</a:t>
              </a:r>
            </a:p>
          </p:txBody>
        </p:sp>
        <p:sp>
          <p:nvSpPr>
            <p:cNvPr id="238634" name="Rectangle 42"/>
            <p:cNvSpPr>
              <a:spLocks noChangeArrowheads="1"/>
            </p:cNvSpPr>
            <p:nvPr/>
          </p:nvSpPr>
          <p:spPr bwMode="auto">
            <a:xfrm>
              <a:off x="3848" y="2615"/>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Facilities</a:t>
              </a:r>
            </a:p>
            <a:p>
              <a:pPr algn="ctr"/>
              <a:r>
                <a:rPr lang="en-US" sz="1000" b="1">
                  <a:solidFill>
                    <a:srgbClr val="790015"/>
                  </a:solidFill>
                </a:rPr>
                <a:t>Processes</a:t>
              </a:r>
            </a:p>
          </p:txBody>
        </p:sp>
        <p:sp>
          <p:nvSpPr>
            <p:cNvPr id="238635" name="Rectangle 43"/>
            <p:cNvSpPr>
              <a:spLocks noChangeArrowheads="1"/>
            </p:cNvSpPr>
            <p:nvPr/>
          </p:nvSpPr>
          <p:spPr bwMode="auto">
            <a:xfrm>
              <a:off x="3848" y="2999"/>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Corrective</a:t>
              </a:r>
            </a:p>
            <a:p>
              <a:pPr algn="ctr"/>
              <a:r>
                <a:rPr lang="en-US" sz="1000" b="1">
                  <a:solidFill>
                    <a:srgbClr val="790015"/>
                  </a:solidFill>
                </a:rPr>
                <a:t>Action</a:t>
              </a:r>
            </a:p>
          </p:txBody>
        </p:sp>
        <p:sp>
          <p:nvSpPr>
            <p:cNvPr id="238636" name="Rectangle 44"/>
            <p:cNvSpPr>
              <a:spLocks noChangeArrowheads="1"/>
            </p:cNvSpPr>
            <p:nvPr/>
          </p:nvSpPr>
          <p:spPr bwMode="auto">
            <a:xfrm>
              <a:off x="3848" y="3383"/>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Customer</a:t>
              </a:r>
            </a:p>
            <a:p>
              <a:pPr algn="ctr"/>
              <a:r>
                <a:rPr lang="en-US" sz="1000" b="1">
                  <a:solidFill>
                    <a:srgbClr val="790015"/>
                  </a:solidFill>
                </a:rPr>
                <a:t>Services</a:t>
              </a:r>
            </a:p>
          </p:txBody>
        </p:sp>
        <p:sp>
          <p:nvSpPr>
            <p:cNvPr id="238637" name="Rectangle 45"/>
            <p:cNvSpPr>
              <a:spLocks noChangeArrowheads="1"/>
            </p:cNvSpPr>
            <p:nvPr/>
          </p:nvSpPr>
          <p:spPr bwMode="auto">
            <a:xfrm>
              <a:off x="4712" y="2615"/>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Material</a:t>
              </a:r>
            </a:p>
            <a:p>
              <a:pPr algn="ctr"/>
              <a:r>
                <a:rPr lang="en-US" sz="1000" b="1">
                  <a:solidFill>
                    <a:srgbClr val="790015"/>
                  </a:solidFill>
                </a:rPr>
                <a:t>Stocking</a:t>
              </a:r>
            </a:p>
          </p:txBody>
        </p:sp>
        <p:sp>
          <p:nvSpPr>
            <p:cNvPr id="238638" name="Rectangle 46"/>
            <p:cNvSpPr>
              <a:spLocks noChangeArrowheads="1"/>
            </p:cNvSpPr>
            <p:nvPr/>
          </p:nvSpPr>
          <p:spPr bwMode="auto">
            <a:xfrm>
              <a:off x="4712" y="2999"/>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Financial</a:t>
              </a:r>
            </a:p>
            <a:p>
              <a:pPr algn="ctr"/>
              <a:r>
                <a:rPr lang="en-US" sz="1000" b="1">
                  <a:solidFill>
                    <a:srgbClr val="790015"/>
                  </a:solidFill>
                </a:rPr>
                <a:t>Processes</a:t>
              </a:r>
            </a:p>
          </p:txBody>
        </p:sp>
        <p:sp>
          <p:nvSpPr>
            <p:cNvPr id="238639" name="Rectangle 47"/>
            <p:cNvSpPr>
              <a:spLocks noChangeArrowheads="1"/>
            </p:cNvSpPr>
            <p:nvPr/>
          </p:nvSpPr>
          <p:spPr bwMode="auto">
            <a:xfrm>
              <a:off x="4712" y="3383"/>
              <a:ext cx="712" cy="328"/>
            </a:xfrm>
            <a:prstGeom prst="rect">
              <a:avLst/>
            </a:prstGeom>
            <a:solidFill>
              <a:schemeClr val="bg1"/>
            </a:solidFill>
            <a:ln w="12700">
              <a:solidFill>
                <a:schemeClr val="tx1"/>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nchor="ctr"/>
            <a:lstStyle/>
            <a:p>
              <a:pPr algn="ctr"/>
              <a:r>
                <a:rPr lang="en-US" sz="1000" b="1">
                  <a:solidFill>
                    <a:srgbClr val="790015"/>
                  </a:solidFill>
                </a:rPr>
                <a:t>Preventative</a:t>
              </a:r>
            </a:p>
            <a:p>
              <a:pPr algn="ctr"/>
              <a:r>
                <a:rPr lang="en-US" sz="1000" b="1">
                  <a:solidFill>
                    <a:srgbClr val="790015"/>
                  </a:solidFill>
                </a:rPr>
                <a:t>Maintenance</a:t>
              </a:r>
            </a:p>
          </p:txBody>
        </p:sp>
        <p:sp>
          <p:nvSpPr>
            <p:cNvPr id="238640" name="Rectangle 48"/>
            <p:cNvSpPr>
              <a:spLocks noChangeArrowheads="1"/>
            </p:cNvSpPr>
            <p:nvPr/>
          </p:nvSpPr>
          <p:spPr bwMode="auto">
            <a:xfrm>
              <a:off x="2016" y="2383"/>
              <a:ext cx="1763" cy="1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400" b="1"/>
                <a:t>Support Functions / Processes</a:t>
              </a:r>
            </a:p>
          </p:txBody>
        </p:sp>
      </p:grpSp>
      <p:sp>
        <p:nvSpPr>
          <p:cNvPr id="238641" name="Rectangle 49"/>
          <p:cNvSpPr>
            <a:spLocks noGrp="1" noChangeArrowheads="1"/>
          </p:cNvSpPr>
          <p:nvPr>
            <p:ph type="title"/>
          </p:nvPr>
        </p:nvSpPr>
        <p:spPr>
          <a:xfrm>
            <a:off x="228600" y="152400"/>
            <a:ext cx="8686800" cy="666750"/>
          </a:xfrm>
        </p:spPr>
        <p:txBody>
          <a:bodyPr/>
          <a:lstStyle/>
          <a:p>
            <a:r>
              <a:rPr lang="en-US" sz="2800" b="1"/>
              <a:t>An Organization As A Collection of Systems</a:t>
            </a:r>
          </a:p>
        </p:txBody>
      </p:sp>
    </p:spTree>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8354" name="Rectangle 2"/>
          <p:cNvSpPr>
            <a:spLocks noGrp="1" noChangeArrowheads="1"/>
          </p:cNvSpPr>
          <p:nvPr>
            <p:ph type="title"/>
          </p:nvPr>
        </p:nvSpPr>
        <p:spPr>
          <a:noFill/>
          <a:ln/>
        </p:spPr>
        <p:txBody>
          <a:bodyPr/>
          <a:lstStyle/>
          <a:p>
            <a:r>
              <a:rPr lang="en-US" sz="5400" dirty="0"/>
              <a:t>What is a System?</a:t>
            </a:r>
          </a:p>
        </p:txBody>
      </p:sp>
      <p:sp>
        <p:nvSpPr>
          <p:cNvPr id="228355" name="Rectangle 3"/>
          <p:cNvSpPr>
            <a:spLocks noGrp="1" noChangeArrowheads="1"/>
          </p:cNvSpPr>
          <p:nvPr>
            <p:ph type="body" idx="1"/>
          </p:nvPr>
        </p:nvSpPr>
        <p:spPr>
          <a:xfrm>
            <a:off x="685800" y="1676400"/>
            <a:ext cx="7772400" cy="4038600"/>
          </a:xfrm>
          <a:noFill/>
          <a:ln/>
        </p:spPr>
        <p:txBody>
          <a:bodyPr/>
          <a:lstStyle/>
          <a:p>
            <a:r>
              <a:rPr lang="en-US" sz="2400"/>
              <a:t>Collection of interacting parts functioning as a whole.</a:t>
            </a:r>
          </a:p>
          <a:p>
            <a:endParaRPr lang="en-US" sz="2400"/>
          </a:p>
          <a:p>
            <a:r>
              <a:rPr lang="en-US" sz="2400"/>
              <a:t>Collection of subsystems that support the larger system.</a:t>
            </a:r>
          </a:p>
          <a:p>
            <a:endParaRPr lang="en-US" sz="2400"/>
          </a:p>
          <a:p>
            <a:r>
              <a:rPr lang="en-US" sz="2400"/>
              <a:t>Collection of processes oriented toward a common goal.</a:t>
            </a:r>
          </a:p>
          <a:p>
            <a:endParaRPr lang="en-US" sz="2400"/>
          </a:p>
          <a:p>
            <a:r>
              <a:rPr lang="en-US" sz="2400"/>
              <a:t>The organization as a system.</a:t>
            </a:r>
          </a:p>
        </p:txBody>
      </p:sp>
    </p:spTree>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28355">
                                            <p:txEl>
                                              <p:pRg st="0" end="0"/>
                                            </p:txEl>
                                          </p:spTgt>
                                        </p:tgtEl>
                                        <p:attrNameLst>
                                          <p:attrName>style.visibility</p:attrName>
                                        </p:attrNameLst>
                                      </p:cBhvr>
                                      <p:to>
                                        <p:strVal val="visible"/>
                                      </p:to>
                                    </p:set>
                                    <p:anim calcmode="lin" valueType="num">
                                      <p:cBhvr additive="base">
                                        <p:cTn id="7" dur="500" fill="hold"/>
                                        <p:tgtEl>
                                          <p:spTgt spid="228355">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28355">
                                            <p:txEl>
                                              <p:pRg st="0" end="0"/>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8355">
                                            <p:txEl>
                                              <p:pRg st="0" end="0"/>
                                            </p:txEl>
                                          </p:spTgt>
                                        </p:tgtEl>
                                        <p:attrNameLst>
                                          <p:attrName>ppt_c</p:attrName>
                                        </p:attrNameLst>
                                      </p:cBhvr>
                                      <p:to>
                                        <a:schemeClr val="tx2"/>
                                      </p:to>
                                    </p:animClr>
                                  </p:sub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228355">
                                            <p:txEl>
                                              <p:pRg st="2" end="2"/>
                                            </p:txEl>
                                          </p:spTgt>
                                        </p:tgtEl>
                                        <p:attrNameLst>
                                          <p:attrName>style.visibility</p:attrName>
                                        </p:attrNameLst>
                                      </p:cBhvr>
                                      <p:to>
                                        <p:strVal val="visible"/>
                                      </p:to>
                                    </p:set>
                                    <p:anim calcmode="lin" valueType="num">
                                      <p:cBhvr additive="base">
                                        <p:cTn id="13" dur="500" fill="hold"/>
                                        <p:tgtEl>
                                          <p:spTgt spid="228355">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28355">
                                            <p:txEl>
                                              <p:pRg st="2" end="2"/>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8355">
                                            <p:txEl>
                                              <p:pRg st="2" end="2"/>
                                            </p:txEl>
                                          </p:spTgt>
                                        </p:tgtEl>
                                        <p:attrNameLst>
                                          <p:attrName>ppt_c</p:attrName>
                                        </p:attrNameLst>
                                      </p:cBhvr>
                                      <p:to>
                                        <a:schemeClr val="tx2"/>
                                      </p:to>
                                    </p:animClr>
                                  </p:sub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28355">
                                            <p:txEl>
                                              <p:pRg st="4" end="4"/>
                                            </p:txEl>
                                          </p:spTgt>
                                        </p:tgtEl>
                                        <p:attrNameLst>
                                          <p:attrName>style.visibility</p:attrName>
                                        </p:attrNameLst>
                                      </p:cBhvr>
                                      <p:to>
                                        <p:strVal val="visible"/>
                                      </p:to>
                                    </p:set>
                                    <p:anim calcmode="lin" valueType="num">
                                      <p:cBhvr additive="base">
                                        <p:cTn id="19" dur="500" fill="hold"/>
                                        <p:tgtEl>
                                          <p:spTgt spid="228355">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28355">
                                            <p:txEl>
                                              <p:pRg st="4" end="4"/>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8355">
                                            <p:txEl>
                                              <p:pRg st="4" end="4"/>
                                            </p:txEl>
                                          </p:spTgt>
                                        </p:tgtEl>
                                        <p:attrNameLst>
                                          <p:attrName>ppt_c</p:attrName>
                                        </p:attrNameLst>
                                      </p:cBhvr>
                                      <p:to>
                                        <a:schemeClr val="tx2"/>
                                      </p:to>
                                    </p:animClr>
                                  </p:sub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228355">
                                            <p:txEl>
                                              <p:pRg st="6" end="6"/>
                                            </p:txEl>
                                          </p:spTgt>
                                        </p:tgtEl>
                                        <p:attrNameLst>
                                          <p:attrName>style.visibility</p:attrName>
                                        </p:attrNameLst>
                                      </p:cBhvr>
                                      <p:to>
                                        <p:strVal val="visible"/>
                                      </p:to>
                                    </p:set>
                                    <p:anim calcmode="lin" valueType="num">
                                      <p:cBhvr additive="base">
                                        <p:cTn id="25" dur="500" fill="hold"/>
                                        <p:tgtEl>
                                          <p:spTgt spid="228355">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28355">
                                            <p:txEl>
                                              <p:pRg st="6" end="6"/>
                                            </p:txEl>
                                          </p:spTgt>
                                        </p:tgtEl>
                                        <p:attrNameLst>
                                          <p:attrName>ppt_y</p:attrName>
                                        </p:attrNameLst>
                                      </p:cBhvr>
                                      <p:tavLst>
                                        <p:tav tm="0">
                                          <p:val>
                                            <p:strVal val="#ppt_y"/>
                                          </p:val>
                                        </p:tav>
                                        <p:tav tm="100000">
                                          <p:val>
                                            <p:strVal val="#ppt_y"/>
                                          </p:val>
                                        </p:tav>
                                      </p:tavLst>
                                    </p:anim>
                                  </p:childTnLst>
                                  <p:subTnLst>
                                    <p:animClr clrSpc="rgb" dir="cw">
                                      <p:cBhvr override="childStyle">
                                        <p:cTn dur="1" fill="hold" display="0" masterRel="nextClick" afterEffect="1"/>
                                        <p:tgtEl>
                                          <p:spTgt spid="228355">
                                            <p:txEl>
                                              <p:pRg st="6" end="6"/>
                                            </p:txEl>
                                          </p:spTgt>
                                        </p:tgtEl>
                                        <p:attrNameLst>
                                          <p:attrName>ppt_c</p:attrName>
                                        </p:attrNameLst>
                                      </p:cBhvr>
                                      <p:to>
                                        <a:schemeClr val="tx2"/>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8355" grpId="0" build="p" autoUpdateAnimBg="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6306" name="Rectangle 2"/>
          <p:cNvSpPr>
            <a:spLocks noGrp="1" noChangeArrowheads="1"/>
          </p:cNvSpPr>
          <p:nvPr>
            <p:ph type="title"/>
          </p:nvPr>
        </p:nvSpPr>
        <p:spPr/>
        <p:txBody>
          <a:bodyPr/>
          <a:lstStyle/>
          <a:p>
            <a:r>
              <a:rPr lang="en-US" sz="5400" dirty="0"/>
              <a:t>System vs. Process</a:t>
            </a:r>
          </a:p>
        </p:txBody>
      </p:sp>
      <p:sp>
        <p:nvSpPr>
          <p:cNvPr id="226307" name="Rectangle 3"/>
          <p:cNvSpPr>
            <a:spLocks noGrp="1" noChangeArrowheads="1"/>
          </p:cNvSpPr>
          <p:nvPr>
            <p:ph type="body" idx="1"/>
          </p:nvPr>
        </p:nvSpPr>
        <p:spPr>
          <a:xfrm>
            <a:off x="685800" y="1447800"/>
            <a:ext cx="7772400" cy="4267200"/>
          </a:xfrm>
        </p:spPr>
        <p:txBody>
          <a:bodyPr/>
          <a:lstStyle/>
          <a:p>
            <a:r>
              <a:rPr lang="en-US" sz="3200"/>
              <a:t>System</a:t>
            </a:r>
            <a:endParaRPr lang="en-US" sz="2000">
              <a:solidFill>
                <a:srgbClr val="555555"/>
              </a:solidFill>
            </a:endParaRPr>
          </a:p>
          <a:p>
            <a:pPr marL="2752725" lvl="1" indent="-1839913">
              <a:buFontTx/>
              <a:buNone/>
            </a:pPr>
            <a:r>
              <a:rPr lang="en-US" sz="1800">
                <a:solidFill>
                  <a:srgbClr val="555555"/>
                </a:solidFill>
              </a:rPr>
              <a:t>Pronunciation</a:t>
            </a:r>
            <a:r>
              <a:rPr lang="en-US" sz="1800">
                <a:solidFill>
                  <a:srgbClr val="000000"/>
                </a:solidFill>
              </a:rPr>
              <a:t>	</a:t>
            </a:r>
            <a:r>
              <a:rPr lang="en-US" sz="1800" b="1" u="sng">
                <a:solidFill>
                  <a:srgbClr val="000000"/>
                </a:solidFill>
                <a:latin typeface="Courier New" charset="0"/>
              </a:rPr>
              <a:t>sI</a:t>
            </a:r>
            <a:r>
              <a:rPr lang="en-US" sz="1800">
                <a:solidFill>
                  <a:srgbClr val="000000"/>
                </a:solidFill>
                <a:latin typeface="Courier New" charset="0"/>
              </a:rPr>
              <a:t> stEm</a:t>
            </a:r>
            <a:endParaRPr lang="en-US" sz="1800">
              <a:solidFill>
                <a:srgbClr val="000000"/>
              </a:solidFill>
            </a:endParaRPr>
          </a:p>
          <a:p>
            <a:pPr marL="2752725" lvl="1" indent="-1839913">
              <a:buFontTx/>
              <a:buNone/>
            </a:pPr>
            <a:r>
              <a:rPr lang="en-US" sz="1800">
                <a:solidFill>
                  <a:srgbClr val="555555"/>
                </a:solidFill>
              </a:rPr>
              <a:t>Definition</a:t>
            </a:r>
            <a:r>
              <a:rPr lang="en-US" sz="1800" b="1">
                <a:solidFill>
                  <a:srgbClr val="000000"/>
                </a:solidFill>
              </a:rPr>
              <a:t>	</a:t>
            </a:r>
            <a:r>
              <a:rPr lang="en-US" sz="1800">
                <a:solidFill>
                  <a:srgbClr val="000000"/>
                </a:solidFill>
              </a:rPr>
              <a:t>A group of related things or parts that function together as a whole.</a:t>
            </a:r>
          </a:p>
          <a:p>
            <a:pPr marL="2752725" lvl="1" indent="-1839913">
              <a:buFontTx/>
              <a:buNone/>
            </a:pPr>
            <a:r>
              <a:rPr lang="en-US" sz="1800">
                <a:solidFill>
                  <a:srgbClr val="555555"/>
                </a:solidFill>
              </a:rPr>
              <a:t>Examples</a:t>
            </a:r>
            <a:r>
              <a:rPr lang="en-US" sz="1800">
                <a:solidFill>
                  <a:srgbClr val="000000"/>
                </a:solidFill>
              </a:rPr>
              <a:t>	The school system in your city. The human body</a:t>
            </a:r>
            <a:endParaRPr lang="en-US" sz="1400">
              <a:solidFill>
                <a:srgbClr val="000000"/>
              </a:solidFill>
            </a:endParaRPr>
          </a:p>
          <a:p>
            <a:r>
              <a:rPr lang="en-US" sz="3200"/>
              <a:t>Process</a:t>
            </a:r>
          </a:p>
          <a:p>
            <a:pPr marL="2752725" lvl="1" indent="-1839913">
              <a:buFontTx/>
              <a:buNone/>
            </a:pPr>
            <a:r>
              <a:rPr lang="en-US" sz="1800">
                <a:solidFill>
                  <a:srgbClr val="555555"/>
                </a:solidFill>
              </a:rPr>
              <a:t>Pronunciation</a:t>
            </a:r>
            <a:r>
              <a:rPr lang="en-US" sz="1800">
                <a:solidFill>
                  <a:srgbClr val="000000"/>
                </a:solidFill>
              </a:rPr>
              <a:t>	</a:t>
            </a:r>
            <a:r>
              <a:rPr lang="en-US" sz="1800" b="1" u="sng">
                <a:solidFill>
                  <a:srgbClr val="000000"/>
                </a:solidFill>
                <a:latin typeface="Courier New" charset="0"/>
              </a:rPr>
              <a:t>pra</a:t>
            </a:r>
            <a:r>
              <a:rPr lang="en-US" sz="1800">
                <a:solidFill>
                  <a:srgbClr val="000000"/>
                </a:solidFill>
                <a:latin typeface="Courier New" charset="0"/>
              </a:rPr>
              <a:t> </a:t>
            </a:r>
            <a:r>
              <a:rPr lang="en-US" sz="1800" b="1">
                <a:solidFill>
                  <a:srgbClr val="000000"/>
                </a:solidFill>
                <a:latin typeface="Courier New" charset="0"/>
              </a:rPr>
              <a:t>sehs</a:t>
            </a:r>
            <a:endParaRPr lang="en-US" sz="1800">
              <a:solidFill>
                <a:srgbClr val="000000"/>
              </a:solidFill>
            </a:endParaRPr>
          </a:p>
          <a:p>
            <a:pPr marL="2752725" lvl="1" indent="-1839913">
              <a:buFontTx/>
              <a:buNone/>
            </a:pPr>
            <a:r>
              <a:rPr lang="en-US" sz="1800">
                <a:solidFill>
                  <a:srgbClr val="555555"/>
                </a:solidFill>
              </a:rPr>
              <a:t>Definition</a:t>
            </a:r>
            <a:r>
              <a:rPr lang="en-US" sz="1800" b="1">
                <a:solidFill>
                  <a:srgbClr val="000000"/>
                </a:solidFill>
              </a:rPr>
              <a:t>	</a:t>
            </a:r>
            <a:r>
              <a:rPr lang="en-US" sz="1800">
                <a:solidFill>
                  <a:srgbClr val="000000"/>
                </a:solidFill>
              </a:rPr>
              <a:t>A systematic sequence of actions used to produce something or achieve an end.</a:t>
            </a:r>
          </a:p>
          <a:p>
            <a:pPr marL="2752725" lvl="1" indent="-1839913">
              <a:buFontTx/>
              <a:buNone/>
            </a:pPr>
            <a:r>
              <a:rPr lang="en-US" sz="1800">
                <a:solidFill>
                  <a:srgbClr val="555555"/>
                </a:solidFill>
              </a:rPr>
              <a:t>Example</a:t>
            </a:r>
            <a:r>
              <a:rPr lang="en-US" sz="1800">
                <a:solidFill>
                  <a:srgbClr val="000000"/>
                </a:solidFill>
              </a:rPr>
              <a:t>	An assembly-line process. The digestive process in a body</a:t>
            </a:r>
            <a:endParaRPr lang="en-US" sz="1600">
              <a:solidFill>
                <a:srgbClr val="000000"/>
              </a:solidFill>
            </a:endParaRPr>
          </a:p>
        </p:txBody>
      </p:sp>
      <p:sp>
        <p:nvSpPr>
          <p:cNvPr id="226308" name="Text Box 4"/>
          <p:cNvSpPr txBox="1">
            <a:spLocks noChangeArrowheads="1"/>
          </p:cNvSpPr>
          <p:nvPr/>
        </p:nvSpPr>
        <p:spPr bwMode="auto">
          <a:xfrm>
            <a:off x="457200" y="5745163"/>
            <a:ext cx="830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2800">
                <a:solidFill>
                  <a:srgbClr val="00279F"/>
                </a:solidFill>
              </a:rPr>
              <a:t>A System is made up of one or more Processes</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0162" name="Rectangle 2"/>
          <p:cNvSpPr>
            <a:spLocks noGrp="1" noChangeArrowheads="1"/>
          </p:cNvSpPr>
          <p:nvPr>
            <p:ph type="title"/>
          </p:nvPr>
        </p:nvSpPr>
        <p:spPr/>
        <p:txBody>
          <a:bodyPr/>
          <a:lstStyle/>
          <a:p>
            <a:r>
              <a:rPr lang="en-US"/>
              <a:t>Systems Responsibilities</a:t>
            </a:r>
          </a:p>
        </p:txBody>
      </p:sp>
      <p:sp>
        <p:nvSpPr>
          <p:cNvPr id="220163" name="Rectangle 3"/>
          <p:cNvSpPr>
            <a:spLocks noGrp="1" noChangeArrowheads="1"/>
          </p:cNvSpPr>
          <p:nvPr>
            <p:ph type="body" idx="1"/>
          </p:nvPr>
        </p:nvSpPr>
        <p:spPr>
          <a:xfrm>
            <a:off x="152400" y="1752600"/>
            <a:ext cx="2667000" cy="4495800"/>
          </a:xfrm>
        </p:spPr>
        <p:txBody>
          <a:bodyPr/>
          <a:lstStyle/>
          <a:p>
            <a:pPr marL="63500" indent="0">
              <a:buFontTx/>
              <a:buNone/>
            </a:pPr>
            <a:r>
              <a:rPr lang="en-US" sz="1800"/>
              <a:t>This is an example of a Responsibility Matrix. </a:t>
            </a:r>
            <a:r>
              <a:rPr lang="en-US" sz="1600">
                <a:solidFill>
                  <a:srgbClr val="00279F"/>
                </a:solidFill>
              </a:rPr>
              <a:t>(See Responsibilities_by_Dept.xls - included with this guide).</a:t>
            </a:r>
            <a:endParaRPr lang="en-US" sz="1800"/>
          </a:p>
          <a:p>
            <a:pPr marL="63500" indent="0">
              <a:buFontTx/>
              <a:buNone/>
            </a:pPr>
            <a:endParaRPr lang="en-US" sz="1800"/>
          </a:p>
          <a:p>
            <a:pPr marL="63500" indent="0">
              <a:buFontTx/>
              <a:buNone/>
            </a:pPr>
            <a:r>
              <a:rPr lang="en-US" sz="1800"/>
              <a:t>As you can see, to audit 4.2.4 you can choose from any department because all departments have records of one kind or another which require </a:t>
            </a:r>
            <a:r>
              <a:rPr lang="ja-JP" altLang="en-US" sz="1800">
                <a:latin typeface="Arial"/>
              </a:rPr>
              <a:t>‘</a:t>
            </a:r>
            <a:r>
              <a:rPr lang="en-US" sz="1800"/>
              <a:t>control</a:t>
            </a:r>
            <a:r>
              <a:rPr lang="ja-JP" altLang="en-US" sz="1800">
                <a:latin typeface="Arial"/>
              </a:rPr>
              <a:t>’</a:t>
            </a:r>
            <a:r>
              <a:rPr lang="en-US" sz="1800"/>
              <a:t>.</a:t>
            </a:r>
          </a:p>
        </p:txBody>
      </p:sp>
      <p:graphicFrame>
        <p:nvGraphicFramePr>
          <p:cNvPr id="220164" name="Object 4"/>
          <p:cNvGraphicFramePr>
            <a:graphicFrameLocks noChangeAspect="1"/>
          </p:cNvGraphicFramePr>
          <p:nvPr/>
        </p:nvGraphicFramePr>
        <p:xfrm>
          <a:off x="2971800" y="1143000"/>
          <a:ext cx="5907088" cy="4368800"/>
        </p:xfrm>
        <a:graphic>
          <a:graphicData uri="http://schemas.openxmlformats.org/presentationml/2006/ole">
            <mc:AlternateContent xmlns:mc="http://schemas.openxmlformats.org/markup-compatibility/2006">
              <mc:Choice xmlns:v="urn:schemas-microsoft-com:vml" Requires="v">
                <p:oleObj spid="_x0000_s220299" name="Worksheet" r:id="rId4" imgW="5905500" imgH="4368800" progId="Excel.Sheet.8">
                  <p:embed/>
                </p:oleObj>
              </mc:Choice>
              <mc:Fallback>
                <p:oleObj name="Worksheet" r:id="rId4" imgW="5905500" imgH="43688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1143000"/>
                        <a:ext cx="5907088" cy="4368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0165" name="Text Box 5"/>
          <p:cNvSpPr txBox="1">
            <a:spLocks noChangeArrowheads="1"/>
          </p:cNvSpPr>
          <p:nvPr/>
        </p:nvSpPr>
        <p:spPr bwMode="auto">
          <a:xfrm>
            <a:off x="3276600" y="5715000"/>
            <a:ext cx="5349875"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r>
              <a:rPr lang="en-US" sz="1800"/>
              <a:t>On the other hand, if you want to audit 5.4, you don</a:t>
            </a:r>
            <a:r>
              <a:rPr lang="ja-JP" altLang="en-US" sz="1800">
                <a:latin typeface="Arial"/>
              </a:rPr>
              <a:t>’</a:t>
            </a:r>
            <a:r>
              <a:rPr lang="en-US" sz="1800"/>
              <a:t>t have much choice from which to </a:t>
            </a:r>
            <a:r>
              <a:rPr lang="ja-JP" altLang="en-US" sz="1800">
                <a:latin typeface="Arial"/>
              </a:rPr>
              <a:t>‘</a:t>
            </a:r>
            <a:r>
              <a:rPr lang="en-US" sz="1800"/>
              <a:t>sample</a:t>
            </a:r>
            <a:r>
              <a:rPr lang="ja-JP" altLang="en-US" sz="1800">
                <a:latin typeface="Arial"/>
              </a:rPr>
              <a:t>’</a:t>
            </a:r>
            <a:r>
              <a:rPr lang="en-US" sz="1800"/>
              <a:t>.</a:t>
            </a:r>
          </a:p>
        </p:txBody>
      </p:sp>
      <p:sp>
        <p:nvSpPr>
          <p:cNvPr id="220166" name="Text Box 6"/>
          <p:cNvSpPr txBox="1">
            <a:spLocks noChangeArrowheads="1"/>
          </p:cNvSpPr>
          <p:nvPr/>
        </p:nvSpPr>
        <p:spPr bwMode="auto">
          <a:xfrm>
            <a:off x="2895600" y="1295400"/>
            <a:ext cx="3200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400" b="1">
                <a:solidFill>
                  <a:srgbClr val="FC0128"/>
                </a:solidFill>
              </a:rPr>
              <a:t>NOTE: This is a partially completed matrix. Your company has to define how YOUR functional departments fit in.</a:t>
            </a:r>
          </a:p>
        </p:txBody>
      </p:sp>
    </p:spTree>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1186" name="Rectangle 2"/>
          <p:cNvSpPr>
            <a:spLocks noGrp="1" noChangeArrowheads="1"/>
          </p:cNvSpPr>
          <p:nvPr>
            <p:ph type="title"/>
          </p:nvPr>
        </p:nvSpPr>
        <p:spPr>
          <a:xfrm>
            <a:off x="668338" y="152400"/>
            <a:ext cx="7772400" cy="803275"/>
          </a:xfrm>
        </p:spPr>
        <p:txBody>
          <a:bodyPr/>
          <a:lstStyle/>
          <a:p>
            <a:r>
              <a:rPr lang="en-US"/>
              <a:t>Systems Responsibilities II</a:t>
            </a:r>
          </a:p>
        </p:txBody>
      </p:sp>
      <p:sp>
        <p:nvSpPr>
          <p:cNvPr id="221187" name="Rectangle 3"/>
          <p:cNvSpPr>
            <a:spLocks noGrp="1" noChangeArrowheads="1"/>
          </p:cNvSpPr>
          <p:nvPr>
            <p:ph type="body" idx="1"/>
          </p:nvPr>
        </p:nvSpPr>
        <p:spPr>
          <a:xfrm>
            <a:off x="304800" y="1524000"/>
            <a:ext cx="2590800" cy="4191000"/>
          </a:xfrm>
        </p:spPr>
        <p:txBody>
          <a:bodyPr/>
          <a:lstStyle/>
          <a:p>
            <a:pPr marL="0" indent="0">
              <a:buFontTx/>
              <a:buNone/>
            </a:pPr>
            <a:r>
              <a:rPr lang="en-US" sz="1800"/>
              <a:t>This is another example of Responsibilities defined for specific high level internal procedures (systems). </a:t>
            </a:r>
          </a:p>
          <a:p>
            <a:pPr marL="0" indent="0">
              <a:buFontTx/>
              <a:buNone/>
            </a:pPr>
            <a:endParaRPr lang="en-US" sz="1800"/>
          </a:p>
          <a:p>
            <a:pPr marL="0" indent="0">
              <a:buFontTx/>
              <a:buNone/>
            </a:pPr>
            <a:r>
              <a:rPr lang="en-US" sz="1800"/>
              <a:t>Note that at this point there comes the question: What is a </a:t>
            </a:r>
            <a:r>
              <a:rPr lang="en-US" sz="1800">
                <a:solidFill>
                  <a:srgbClr val="00279F"/>
                </a:solidFill>
              </a:rPr>
              <a:t>system</a:t>
            </a:r>
            <a:r>
              <a:rPr lang="en-US" sz="1800"/>
              <a:t> and what is a </a:t>
            </a:r>
            <a:r>
              <a:rPr lang="en-US" sz="1800">
                <a:solidFill>
                  <a:srgbClr val="00279F"/>
                </a:solidFill>
              </a:rPr>
              <a:t>procedure</a:t>
            </a:r>
            <a:r>
              <a:rPr lang="en-US" sz="1800"/>
              <a:t>? </a:t>
            </a:r>
          </a:p>
          <a:p>
            <a:pPr marL="0" indent="0">
              <a:buFontTx/>
              <a:buNone/>
            </a:pPr>
            <a:endParaRPr lang="en-US" sz="1800"/>
          </a:p>
          <a:p>
            <a:pPr marL="0" indent="0">
              <a:buFontTx/>
              <a:buNone/>
            </a:pPr>
            <a:r>
              <a:rPr lang="en-US" sz="1800"/>
              <a:t>Don</a:t>
            </a:r>
            <a:r>
              <a:rPr lang="ja-JP" altLang="en-US" sz="1800">
                <a:latin typeface="Arial"/>
              </a:rPr>
              <a:t>’</a:t>
            </a:r>
            <a:r>
              <a:rPr lang="en-US" sz="1800"/>
              <a:t>t read too much into the definitions. Procedures describe system details.</a:t>
            </a:r>
          </a:p>
        </p:txBody>
      </p:sp>
      <p:graphicFrame>
        <p:nvGraphicFramePr>
          <p:cNvPr id="221188" name="Object 4"/>
          <p:cNvGraphicFramePr>
            <a:graphicFrameLocks noChangeAspect="1"/>
          </p:cNvGraphicFramePr>
          <p:nvPr/>
        </p:nvGraphicFramePr>
        <p:xfrm>
          <a:off x="2971800" y="914400"/>
          <a:ext cx="5907088" cy="5564188"/>
        </p:xfrm>
        <a:graphic>
          <a:graphicData uri="http://schemas.openxmlformats.org/presentationml/2006/ole">
            <mc:AlternateContent xmlns:mc="http://schemas.openxmlformats.org/markup-compatibility/2006">
              <mc:Choice xmlns:v="urn:schemas-microsoft-com:vml" Requires="v">
                <p:oleObj spid="_x0000_s221322" name="Worksheet" r:id="rId4" imgW="5905500" imgH="5562600" progId="Excel.Sheet.8">
                  <p:embed/>
                </p:oleObj>
              </mc:Choice>
              <mc:Fallback>
                <p:oleObj name="Worksheet" r:id="rId4" imgW="5905500" imgH="5562600" progId="Excel.Sheet.8">
                  <p:embed/>
                  <p:pic>
                    <p:nvPicPr>
                      <p:cNvPr id="0" name="Object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1800" y="914400"/>
                        <a:ext cx="5907088" cy="5564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221189" name="Text Box 5"/>
          <p:cNvSpPr txBox="1">
            <a:spLocks noChangeArrowheads="1"/>
          </p:cNvSpPr>
          <p:nvPr/>
        </p:nvSpPr>
        <p:spPr bwMode="auto">
          <a:xfrm>
            <a:off x="2895600" y="1066800"/>
            <a:ext cx="3200400" cy="942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lgn="ctr"/>
            <a:r>
              <a:rPr lang="en-US" sz="1400" b="1">
                <a:solidFill>
                  <a:srgbClr val="FC0128"/>
                </a:solidFill>
              </a:rPr>
              <a:t>NOTE: This is a partially completed matrix. Your company has to define how YOUR functional departments fit in.</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2450" name="Group 2"/>
          <p:cNvGrpSpPr>
            <a:grpSpLocks/>
          </p:cNvGrpSpPr>
          <p:nvPr/>
        </p:nvGrpSpPr>
        <p:grpSpPr bwMode="auto">
          <a:xfrm>
            <a:off x="1524000" y="1436688"/>
            <a:ext cx="5534025" cy="3897312"/>
            <a:chOff x="957" y="1252"/>
            <a:chExt cx="3486" cy="2455"/>
          </a:xfrm>
        </p:grpSpPr>
        <p:sp>
          <p:nvSpPr>
            <p:cNvPr id="232451" name="Rectangle 3"/>
            <p:cNvSpPr>
              <a:spLocks noChangeArrowheads="1"/>
            </p:cNvSpPr>
            <p:nvPr/>
          </p:nvSpPr>
          <p:spPr bwMode="auto">
            <a:xfrm>
              <a:off x="1323" y="1252"/>
              <a:ext cx="2703" cy="2455"/>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2" name="Line 4"/>
            <p:cNvSpPr>
              <a:spLocks noChangeShapeType="1"/>
            </p:cNvSpPr>
            <p:nvPr/>
          </p:nvSpPr>
          <p:spPr bwMode="auto">
            <a:xfrm>
              <a:off x="4037" y="2481"/>
              <a:ext cx="35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3" name="Freeform 5"/>
            <p:cNvSpPr>
              <a:spLocks/>
            </p:cNvSpPr>
            <p:nvPr/>
          </p:nvSpPr>
          <p:spPr bwMode="auto">
            <a:xfrm>
              <a:off x="4243" y="2431"/>
              <a:ext cx="200" cy="100"/>
            </a:xfrm>
            <a:custGeom>
              <a:avLst/>
              <a:gdLst>
                <a:gd name="T0" fmla="*/ 0 w 200"/>
                <a:gd name="T1" fmla="*/ 0 h 100"/>
                <a:gd name="T2" fmla="*/ 199 w 200"/>
                <a:gd name="T3" fmla="*/ 50 h 100"/>
                <a:gd name="T4" fmla="*/ 0 w 200"/>
                <a:gd name="T5" fmla="*/ 99 h 100"/>
                <a:gd name="T6" fmla="*/ 0 w 200"/>
                <a:gd name="T7" fmla="*/ 0 h 100"/>
              </a:gdLst>
              <a:ahLst/>
              <a:cxnLst>
                <a:cxn ang="0">
                  <a:pos x="T0" y="T1"/>
                </a:cxn>
                <a:cxn ang="0">
                  <a:pos x="T2" y="T3"/>
                </a:cxn>
                <a:cxn ang="0">
                  <a:pos x="T4" y="T5"/>
                </a:cxn>
                <a:cxn ang="0">
                  <a:pos x="T6" y="T7"/>
                </a:cxn>
              </a:cxnLst>
              <a:rect l="0" t="0" r="r" b="b"/>
              <a:pathLst>
                <a:path w="200" h="100">
                  <a:moveTo>
                    <a:pt x="0" y="0"/>
                  </a:moveTo>
                  <a:lnTo>
                    <a:pt x="199" y="50"/>
                  </a:lnTo>
                  <a:lnTo>
                    <a:pt x="0" y="99"/>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54" name="Freeform 6"/>
            <p:cNvSpPr>
              <a:spLocks/>
            </p:cNvSpPr>
            <p:nvPr/>
          </p:nvSpPr>
          <p:spPr bwMode="auto">
            <a:xfrm>
              <a:off x="2289" y="1511"/>
              <a:ext cx="348" cy="336"/>
            </a:xfrm>
            <a:custGeom>
              <a:avLst/>
              <a:gdLst>
                <a:gd name="T0" fmla="*/ 175 w 348"/>
                <a:gd name="T1" fmla="*/ 335 h 336"/>
                <a:gd name="T2" fmla="*/ 0 w 348"/>
                <a:gd name="T3" fmla="*/ 166 h 336"/>
                <a:gd name="T4" fmla="*/ 172 w 348"/>
                <a:gd name="T5" fmla="*/ 0 h 336"/>
                <a:gd name="T6" fmla="*/ 347 w 348"/>
                <a:gd name="T7" fmla="*/ 169 h 336"/>
                <a:gd name="T8" fmla="*/ 175 w 348"/>
                <a:gd name="T9" fmla="*/ 335 h 336"/>
              </a:gdLst>
              <a:ahLst/>
              <a:cxnLst>
                <a:cxn ang="0">
                  <a:pos x="T0" y="T1"/>
                </a:cxn>
                <a:cxn ang="0">
                  <a:pos x="T2" y="T3"/>
                </a:cxn>
                <a:cxn ang="0">
                  <a:pos x="T4" y="T5"/>
                </a:cxn>
                <a:cxn ang="0">
                  <a:pos x="T6" y="T7"/>
                </a:cxn>
                <a:cxn ang="0">
                  <a:pos x="T8" y="T9"/>
                </a:cxn>
              </a:cxnLst>
              <a:rect l="0" t="0" r="r" b="b"/>
              <a:pathLst>
                <a:path w="348" h="336">
                  <a:moveTo>
                    <a:pt x="175" y="335"/>
                  </a:moveTo>
                  <a:lnTo>
                    <a:pt x="0" y="166"/>
                  </a:lnTo>
                  <a:lnTo>
                    <a:pt x="172" y="0"/>
                  </a:lnTo>
                  <a:lnTo>
                    <a:pt x="347" y="169"/>
                  </a:lnTo>
                  <a:lnTo>
                    <a:pt x="175" y="33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55" name="Rectangle 7"/>
            <p:cNvSpPr>
              <a:spLocks noChangeArrowheads="1"/>
            </p:cNvSpPr>
            <p:nvPr/>
          </p:nvSpPr>
          <p:spPr bwMode="auto">
            <a:xfrm>
              <a:off x="1447" y="1386"/>
              <a:ext cx="585" cy="5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6" name="Rectangle 8"/>
            <p:cNvSpPr>
              <a:spLocks noChangeArrowheads="1"/>
            </p:cNvSpPr>
            <p:nvPr/>
          </p:nvSpPr>
          <p:spPr bwMode="auto">
            <a:xfrm>
              <a:off x="2172" y="2263"/>
              <a:ext cx="584" cy="5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7" name="Freeform 9"/>
            <p:cNvSpPr>
              <a:spLocks/>
            </p:cNvSpPr>
            <p:nvPr/>
          </p:nvSpPr>
          <p:spPr bwMode="auto">
            <a:xfrm>
              <a:off x="2289" y="3256"/>
              <a:ext cx="348" cy="336"/>
            </a:xfrm>
            <a:custGeom>
              <a:avLst/>
              <a:gdLst>
                <a:gd name="T0" fmla="*/ 175 w 348"/>
                <a:gd name="T1" fmla="*/ 335 h 336"/>
                <a:gd name="T2" fmla="*/ 0 w 348"/>
                <a:gd name="T3" fmla="*/ 165 h 336"/>
                <a:gd name="T4" fmla="*/ 172 w 348"/>
                <a:gd name="T5" fmla="*/ 0 h 336"/>
                <a:gd name="T6" fmla="*/ 347 w 348"/>
                <a:gd name="T7" fmla="*/ 169 h 336"/>
                <a:gd name="T8" fmla="*/ 175 w 348"/>
                <a:gd name="T9" fmla="*/ 335 h 336"/>
              </a:gdLst>
              <a:ahLst/>
              <a:cxnLst>
                <a:cxn ang="0">
                  <a:pos x="T0" y="T1"/>
                </a:cxn>
                <a:cxn ang="0">
                  <a:pos x="T2" y="T3"/>
                </a:cxn>
                <a:cxn ang="0">
                  <a:pos x="T4" y="T5"/>
                </a:cxn>
                <a:cxn ang="0">
                  <a:pos x="T6" y="T7"/>
                </a:cxn>
                <a:cxn ang="0">
                  <a:pos x="T8" y="T9"/>
                </a:cxn>
              </a:cxnLst>
              <a:rect l="0" t="0" r="r" b="b"/>
              <a:pathLst>
                <a:path w="348" h="336">
                  <a:moveTo>
                    <a:pt x="175" y="335"/>
                  </a:moveTo>
                  <a:lnTo>
                    <a:pt x="0" y="165"/>
                  </a:lnTo>
                  <a:lnTo>
                    <a:pt x="172" y="0"/>
                  </a:lnTo>
                  <a:lnTo>
                    <a:pt x="347" y="169"/>
                  </a:lnTo>
                  <a:lnTo>
                    <a:pt x="175" y="33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58" name="Rectangle 10"/>
            <p:cNvSpPr>
              <a:spLocks noChangeArrowheads="1"/>
            </p:cNvSpPr>
            <p:nvPr/>
          </p:nvSpPr>
          <p:spPr bwMode="auto">
            <a:xfrm>
              <a:off x="3057" y="2193"/>
              <a:ext cx="586" cy="5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59" name="Rectangle 11"/>
            <p:cNvSpPr>
              <a:spLocks noChangeArrowheads="1"/>
            </p:cNvSpPr>
            <p:nvPr/>
          </p:nvSpPr>
          <p:spPr bwMode="auto">
            <a:xfrm>
              <a:off x="3057" y="1386"/>
              <a:ext cx="586" cy="5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0" name="Line 12"/>
            <p:cNvSpPr>
              <a:spLocks noChangeShapeType="1"/>
            </p:cNvSpPr>
            <p:nvPr/>
          </p:nvSpPr>
          <p:spPr bwMode="auto">
            <a:xfrm>
              <a:off x="2048" y="1673"/>
              <a:ext cx="233"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1" name="Freeform 13"/>
            <p:cNvSpPr>
              <a:spLocks/>
            </p:cNvSpPr>
            <p:nvPr/>
          </p:nvSpPr>
          <p:spPr bwMode="auto">
            <a:xfrm>
              <a:off x="2149" y="1631"/>
              <a:ext cx="171" cy="86"/>
            </a:xfrm>
            <a:custGeom>
              <a:avLst/>
              <a:gdLst>
                <a:gd name="T0" fmla="*/ 0 w 171"/>
                <a:gd name="T1" fmla="*/ 0 h 86"/>
                <a:gd name="T2" fmla="*/ 170 w 171"/>
                <a:gd name="T3" fmla="*/ 42 h 86"/>
                <a:gd name="T4" fmla="*/ 0 w 171"/>
                <a:gd name="T5" fmla="*/ 85 h 86"/>
                <a:gd name="T6" fmla="*/ 0 w 171"/>
                <a:gd name="T7" fmla="*/ 0 h 86"/>
              </a:gdLst>
              <a:ahLst/>
              <a:cxnLst>
                <a:cxn ang="0">
                  <a:pos x="T0" y="T1"/>
                </a:cxn>
                <a:cxn ang="0">
                  <a:pos x="T2" y="T3"/>
                </a:cxn>
                <a:cxn ang="0">
                  <a:pos x="T4" y="T5"/>
                </a:cxn>
                <a:cxn ang="0">
                  <a:pos x="T6" y="T7"/>
                </a:cxn>
              </a:cxnLst>
              <a:rect l="0" t="0" r="r" b="b"/>
              <a:pathLst>
                <a:path w="171" h="86">
                  <a:moveTo>
                    <a:pt x="0" y="0"/>
                  </a:moveTo>
                  <a:lnTo>
                    <a:pt x="170" y="42"/>
                  </a:lnTo>
                  <a:lnTo>
                    <a:pt x="0" y="85"/>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62" name="Line 14"/>
            <p:cNvSpPr>
              <a:spLocks noChangeShapeType="1"/>
            </p:cNvSpPr>
            <p:nvPr/>
          </p:nvSpPr>
          <p:spPr bwMode="auto">
            <a:xfrm>
              <a:off x="2633" y="1673"/>
              <a:ext cx="41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3" name="Freeform 15"/>
            <p:cNvSpPr>
              <a:spLocks/>
            </p:cNvSpPr>
            <p:nvPr/>
          </p:nvSpPr>
          <p:spPr bwMode="auto">
            <a:xfrm>
              <a:off x="2917" y="1631"/>
              <a:ext cx="171" cy="86"/>
            </a:xfrm>
            <a:custGeom>
              <a:avLst/>
              <a:gdLst>
                <a:gd name="T0" fmla="*/ 0 w 171"/>
                <a:gd name="T1" fmla="*/ 0 h 86"/>
                <a:gd name="T2" fmla="*/ 170 w 171"/>
                <a:gd name="T3" fmla="*/ 42 h 86"/>
                <a:gd name="T4" fmla="*/ 0 w 171"/>
                <a:gd name="T5" fmla="*/ 85 h 86"/>
                <a:gd name="T6" fmla="*/ 0 w 171"/>
                <a:gd name="T7" fmla="*/ 0 h 86"/>
              </a:gdLst>
              <a:ahLst/>
              <a:cxnLst>
                <a:cxn ang="0">
                  <a:pos x="T0" y="T1"/>
                </a:cxn>
                <a:cxn ang="0">
                  <a:pos x="T2" y="T3"/>
                </a:cxn>
                <a:cxn ang="0">
                  <a:pos x="T4" y="T5"/>
                </a:cxn>
                <a:cxn ang="0">
                  <a:pos x="T6" y="T7"/>
                </a:cxn>
              </a:cxnLst>
              <a:rect l="0" t="0" r="r" b="b"/>
              <a:pathLst>
                <a:path w="171" h="86">
                  <a:moveTo>
                    <a:pt x="0" y="0"/>
                  </a:moveTo>
                  <a:lnTo>
                    <a:pt x="170" y="42"/>
                  </a:lnTo>
                  <a:lnTo>
                    <a:pt x="0" y="85"/>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64" name="Line 16"/>
            <p:cNvSpPr>
              <a:spLocks noChangeShapeType="1"/>
            </p:cNvSpPr>
            <p:nvPr/>
          </p:nvSpPr>
          <p:spPr bwMode="auto">
            <a:xfrm>
              <a:off x="3351" y="1984"/>
              <a:ext cx="0" cy="198"/>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5" name="Freeform 17"/>
            <p:cNvSpPr>
              <a:spLocks/>
            </p:cNvSpPr>
            <p:nvPr/>
          </p:nvSpPr>
          <p:spPr bwMode="auto">
            <a:xfrm>
              <a:off x="3309" y="2050"/>
              <a:ext cx="84" cy="171"/>
            </a:xfrm>
            <a:custGeom>
              <a:avLst/>
              <a:gdLst>
                <a:gd name="T0" fmla="*/ 83 w 84"/>
                <a:gd name="T1" fmla="*/ 0 h 171"/>
                <a:gd name="T2" fmla="*/ 42 w 84"/>
                <a:gd name="T3" fmla="*/ 170 h 171"/>
                <a:gd name="T4" fmla="*/ 0 w 84"/>
                <a:gd name="T5" fmla="*/ 0 h 171"/>
                <a:gd name="T6" fmla="*/ 83 w 84"/>
                <a:gd name="T7" fmla="*/ 0 h 171"/>
              </a:gdLst>
              <a:ahLst/>
              <a:cxnLst>
                <a:cxn ang="0">
                  <a:pos x="T0" y="T1"/>
                </a:cxn>
                <a:cxn ang="0">
                  <a:pos x="T2" y="T3"/>
                </a:cxn>
                <a:cxn ang="0">
                  <a:pos x="T4" y="T5"/>
                </a:cxn>
                <a:cxn ang="0">
                  <a:pos x="T6" y="T7"/>
                </a:cxn>
              </a:cxnLst>
              <a:rect l="0" t="0" r="r" b="b"/>
              <a:pathLst>
                <a:path w="84" h="171">
                  <a:moveTo>
                    <a:pt x="83" y="0"/>
                  </a:moveTo>
                  <a:lnTo>
                    <a:pt x="42" y="170"/>
                  </a:lnTo>
                  <a:lnTo>
                    <a:pt x="0" y="0"/>
                  </a:lnTo>
                  <a:lnTo>
                    <a:pt x="83"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66" name="Line 18"/>
            <p:cNvSpPr>
              <a:spLocks noChangeShapeType="1"/>
            </p:cNvSpPr>
            <p:nvPr/>
          </p:nvSpPr>
          <p:spPr bwMode="auto">
            <a:xfrm>
              <a:off x="3659" y="2481"/>
              <a:ext cx="33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7" name="Freeform 19"/>
            <p:cNvSpPr>
              <a:spLocks/>
            </p:cNvSpPr>
            <p:nvPr/>
          </p:nvSpPr>
          <p:spPr bwMode="auto">
            <a:xfrm>
              <a:off x="3858" y="2439"/>
              <a:ext cx="170" cy="86"/>
            </a:xfrm>
            <a:custGeom>
              <a:avLst/>
              <a:gdLst>
                <a:gd name="T0" fmla="*/ 0 w 170"/>
                <a:gd name="T1" fmla="*/ 0 h 86"/>
                <a:gd name="T2" fmla="*/ 169 w 170"/>
                <a:gd name="T3" fmla="*/ 42 h 86"/>
                <a:gd name="T4" fmla="*/ 0 w 170"/>
                <a:gd name="T5" fmla="*/ 85 h 86"/>
                <a:gd name="T6" fmla="*/ 0 w 170"/>
                <a:gd name="T7" fmla="*/ 0 h 86"/>
              </a:gdLst>
              <a:ahLst/>
              <a:cxnLst>
                <a:cxn ang="0">
                  <a:pos x="T0" y="T1"/>
                </a:cxn>
                <a:cxn ang="0">
                  <a:pos x="T2" y="T3"/>
                </a:cxn>
                <a:cxn ang="0">
                  <a:pos x="T4" y="T5"/>
                </a:cxn>
                <a:cxn ang="0">
                  <a:pos x="T6" y="T7"/>
                </a:cxn>
              </a:cxnLst>
              <a:rect l="0" t="0" r="r" b="b"/>
              <a:pathLst>
                <a:path w="170" h="86">
                  <a:moveTo>
                    <a:pt x="0" y="0"/>
                  </a:moveTo>
                  <a:lnTo>
                    <a:pt x="169" y="42"/>
                  </a:lnTo>
                  <a:lnTo>
                    <a:pt x="0" y="85"/>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68" name="Line 20"/>
            <p:cNvSpPr>
              <a:spLocks noChangeShapeType="1"/>
            </p:cNvSpPr>
            <p:nvPr/>
          </p:nvSpPr>
          <p:spPr bwMode="auto">
            <a:xfrm>
              <a:off x="2462" y="2866"/>
              <a:ext cx="0" cy="382"/>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69" name="Freeform 21"/>
            <p:cNvSpPr>
              <a:spLocks/>
            </p:cNvSpPr>
            <p:nvPr/>
          </p:nvSpPr>
          <p:spPr bwMode="auto">
            <a:xfrm>
              <a:off x="2420" y="3117"/>
              <a:ext cx="86" cy="170"/>
            </a:xfrm>
            <a:custGeom>
              <a:avLst/>
              <a:gdLst>
                <a:gd name="T0" fmla="*/ 85 w 86"/>
                <a:gd name="T1" fmla="*/ 0 h 170"/>
                <a:gd name="T2" fmla="*/ 42 w 86"/>
                <a:gd name="T3" fmla="*/ 169 h 170"/>
                <a:gd name="T4" fmla="*/ 0 w 86"/>
                <a:gd name="T5" fmla="*/ 0 h 170"/>
                <a:gd name="T6" fmla="*/ 85 w 86"/>
                <a:gd name="T7" fmla="*/ 0 h 170"/>
              </a:gdLst>
              <a:ahLst/>
              <a:cxnLst>
                <a:cxn ang="0">
                  <a:pos x="T0" y="T1"/>
                </a:cxn>
                <a:cxn ang="0">
                  <a:pos x="T2" y="T3"/>
                </a:cxn>
                <a:cxn ang="0">
                  <a:pos x="T4" y="T5"/>
                </a:cxn>
                <a:cxn ang="0">
                  <a:pos x="T6" y="T7"/>
                </a:cxn>
              </a:cxnLst>
              <a:rect l="0" t="0" r="r" b="b"/>
              <a:pathLst>
                <a:path w="86" h="170">
                  <a:moveTo>
                    <a:pt x="85" y="0"/>
                  </a:moveTo>
                  <a:lnTo>
                    <a:pt x="42" y="169"/>
                  </a:lnTo>
                  <a:lnTo>
                    <a:pt x="0" y="0"/>
                  </a:lnTo>
                  <a:lnTo>
                    <a:pt x="85"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0" name="Line 22"/>
            <p:cNvSpPr>
              <a:spLocks noChangeShapeType="1"/>
            </p:cNvSpPr>
            <p:nvPr/>
          </p:nvSpPr>
          <p:spPr bwMode="auto">
            <a:xfrm>
              <a:off x="2462" y="1843"/>
              <a:ext cx="0" cy="415"/>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71" name="Freeform 23"/>
            <p:cNvSpPr>
              <a:spLocks/>
            </p:cNvSpPr>
            <p:nvPr/>
          </p:nvSpPr>
          <p:spPr bwMode="auto">
            <a:xfrm>
              <a:off x="2420" y="2126"/>
              <a:ext cx="86" cy="171"/>
            </a:xfrm>
            <a:custGeom>
              <a:avLst/>
              <a:gdLst>
                <a:gd name="T0" fmla="*/ 85 w 86"/>
                <a:gd name="T1" fmla="*/ 0 h 171"/>
                <a:gd name="T2" fmla="*/ 42 w 86"/>
                <a:gd name="T3" fmla="*/ 170 h 171"/>
                <a:gd name="T4" fmla="*/ 0 w 86"/>
                <a:gd name="T5" fmla="*/ 0 h 171"/>
                <a:gd name="T6" fmla="*/ 85 w 86"/>
                <a:gd name="T7" fmla="*/ 0 h 171"/>
              </a:gdLst>
              <a:ahLst/>
              <a:cxnLst>
                <a:cxn ang="0">
                  <a:pos x="T0" y="T1"/>
                </a:cxn>
                <a:cxn ang="0">
                  <a:pos x="T2" y="T3"/>
                </a:cxn>
                <a:cxn ang="0">
                  <a:pos x="T4" y="T5"/>
                </a:cxn>
                <a:cxn ang="0">
                  <a:pos x="T6" y="T7"/>
                </a:cxn>
              </a:cxnLst>
              <a:rect l="0" t="0" r="r" b="b"/>
              <a:pathLst>
                <a:path w="86" h="171">
                  <a:moveTo>
                    <a:pt x="85" y="0"/>
                  </a:moveTo>
                  <a:lnTo>
                    <a:pt x="42" y="170"/>
                  </a:lnTo>
                  <a:lnTo>
                    <a:pt x="0" y="0"/>
                  </a:lnTo>
                  <a:lnTo>
                    <a:pt x="85"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2" name="Freeform 24"/>
            <p:cNvSpPr>
              <a:spLocks/>
            </p:cNvSpPr>
            <p:nvPr/>
          </p:nvSpPr>
          <p:spPr bwMode="auto">
            <a:xfrm>
              <a:off x="1749" y="1976"/>
              <a:ext cx="541" cy="1443"/>
            </a:xfrm>
            <a:custGeom>
              <a:avLst/>
              <a:gdLst>
                <a:gd name="T0" fmla="*/ 540 w 541"/>
                <a:gd name="T1" fmla="*/ 1442 h 1443"/>
                <a:gd name="T2" fmla="*/ 0 w 541"/>
                <a:gd name="T3" fmla="*/ 1442 h 1443"/>
                <a:gd name="T4" fmla="*/ 0 w 541"/>
                <a:gd name="T5" fmla="*/ 0 h 1443"/>
              </a:gdLst>
              <a:ahLst/>
              <a:cxnLst>
                <a:cxn ang="0">
                  <a:pos x="T0" y="T1"/>
                </a:cxn>
                <a:cxn ang="0">
                  <a:pos x="T2" y="T3"/>
                </a:cxn>
                <a:cxn ang="0">
                  <a:pos x="T4" y="T5"/>
                </a:cxn>
              </a:cxnLst>
              <a:rect l="0" t="0" r="r" b="b"/>
              <a:pathLst>
                <a:path w="541" h="1443">
                  <a:moveTo>
                    <a:pt x="540" y="1442"/>
                  </a:moveTo>
                  <a:lnTo>
                    <a:pt x="0" y="1442"/>
                  </a:lnTo>
                  <a:lnTo>
                    <a:pt x="0"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3" name="Freeform 25"/>
            <p:cNvSpPr>
              <a:spLocks/>
            </p:cNvSpPr>
            <p:nvPr/>
          </p:nvSpPr>
          <p:spPr bwMode="auto">
            <a:xfrm>
              <a:off x="1706" y="1946"/>
              <a:ext cx="86" cy="170"/>
            </a:xfrm>
            <a:custGeom>
              <a:avLst/>
              <a:gdLst>
                <a:gd name="T0" fmla="*/ 0 w 86"/>
                <a:gd name="T1" fmla="*/ 169 h 170"/>
                <a:gd name="T2" fmla="*/ 43 w 86"/>
                <a:gd name="T3" fmla="*/ 0 h 170"/>
                <a:gd name="T4" fmla="*/ 85 w 86"/>
                <a:gd name="T5" fmla="*/ 169 h 170"/>
                <a:gd name="T6" fmla="*/ 0 w 86"/>
                <a:gd name="T7" fmla="*/ 169 h 170"/>
              </a:gdLst>
              <a:ahLst/>
              <a:cxnLst>
                <a:cxn ang="0">
                  <a:pos x="T0" y="T1"/>
                </a:cxn>
                <a:cxn ang="0">
                  <a:pos x="T2" y="T3"/>
                </a:cxn>
                <a:cxn ang="0">
                  <a:pos x="T4" y="T5"/>
                </a:cxn>
                <a:cxn ang="0">
                  <a:pos x="T6" y="T7"/>
                </a:cxn>
              </a:cxnLst>
              <a:rect l="0" t="0" r="r" b="b"/>
              <a:pathLst>
                <a:path w="86" h="170">
                  <a:moveTo>
                    <a:pt x="0" y="169"/>
                  </a:moveTo>
                  <a:lnTo>
                    <a:pt x="43" y="0"/>
                  </a:lnTo>
                  <a:lnTo>
                    <a:pt x="85" y="169"/>
                  </a:lnTo>
                  <a:lnTo>
                    <a:pt x="0" y="169"/>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4" name="Freeform 26"/>
            <p:cNvSpPr>
              <a:spLocks/>
            </p:cNvSpPr>
            <p:nvPr/>
          </p:nvSpPr>
          <p:spPr bwMode="auto">
            <a:xfrm>
              <a:off x="2636" y="2783"/>
              <a:ext cx="713" cy="636"/>
            </a:xfrm>
            <a:custGeom>
              <a:avLst/>
              <a:gdLst>
                <a:gd name="T0" fmla="*/ 0 w 713"/>
                <a:gd name="T1" fmla="*/ 635 h 636"/>
                <a:gd name="T2" fmla="*/ 712 w 713"/>
                <a:gd name="T3" fmla="*/ 635 h 636"/>
                <a:gd name="T4" fmla="*/ 712 w 713"/>
                <a:gd name="T5" fmla="*/ 0 h 636"/>
              </a:gdLst>
              <a:ahLst/>
              <a:cxnLst>
                <a:cxn ang="0">
                  <a:pos x="T0" y="T1"/>
                </a:cxn>
                <a:cxn ang="0">
                  <a:pos x="T2" y="T3"/>
                </a:cxn>
                <a:cxn ang="0">
                  <a:pos x="T4" y="T5"/>
                </a:cxn>
              </a:cxnLst>
              <a:rect l="0" t="0" r="r" b="b"/>
              <a:pathLst>
                <a:path w="713" h="636">
                  <a:moveTo>
                    <a:pt x="0" y="635"/>
                  </a:moveTo>
                  <a:lnTo>
                    <a:pt x="712" y="635"/>
                  </a:lnTo>
                  <a:lnTo>
                    <a:pt x="712" y="0"/>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5" name="Freeform 27"/>
            <p:cNvSpPr>
              <a:spLocks/>
            </p:cNvSpPr>
            <p:nvPr/>
          </p:nvSpPr>
          <p:spPr bwMode="auto">
            <a:xfrm>
              <a:off x="3307" y="2753"/>
              <a:ext cx="85" cy="171"/>
            </a:xfrm>
            <a:custGeom>
              <a:avLst/>
              <a:gdLst>
                <a:gd name="T0" fmla="*/ 0 w 85"/>
                <a:gd name="T1" fmla="*/ 170 h 171"/>
                <a:gd name="T2" fmla="*/ 41 w 85"/>
                <a:gd name="T3" fmla="*/ 0 h 171"/>
                <a:gd name="T4" fmla="*/ 84 w 85"/>
                <a:gd name="T5" fmla="*/ 170 h 171"/>
                <a:gd name="T6" fmla="*/ 0 w 85"/>
                <a:gd name="T7" fmla="*/ 170 h 171"/>
              </a:gdLst>
              <a:ahLst/>
              <a:cxnLst>
                <a:cxn ang="0">
                  <a:pos x="T0" y="T1"/>
                </a:cxn>
                <a:cxn ang="0">
                  <a:pos x="T2" y="T3"/>
                </a:cxn>
                <a:cxn ang="0">
                  <a:pos x="T4" y="T5"/>
                </a:cxn>
                <a:cxn ang="0">
                  <a:pos x="T6" y="T7"/>
                </a:cxn>
              </a:cxnLst>
              <a:rect l="0" t="0" r="r" b="b"/>
              <a:pathLst>
                <a:path w="85" h="171">
                  <a:moveTo>
                    <a:pt x="0" y="170"/>
                  </a:moveTo>
                  <a:lnTo>
                    <a:pt x="41" y="0"/>
                  </a:lnTo>
                  <a:lnTo>
                    <a:pt x="84" y="170"/>
                  </a:lnTo>
                  <a:lnTo>
                    <a:pt x="0" y="17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6" name="Rectangle 28"/>
            <p:cNvSpPr>
              <a:spLocks noChangeArrowheads="1"/>
            </p:cNvSpPr>
            <p:nvPr/>
          </p:nvSpPr>
          <p:spPr bwMode="auto">
            <a:xfrm>
              <a:off x="3097" y="2239"/>
              <a:ext cx="111" cy="1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77" name="Rectangle 29"/>
            <p:cNvSpPr>
              <a:spLocks noChangeArrowheads="1"/>
            </p:cNvSpPr>
            <p:nvPr/>
          </p:nvSpPr>
          <p:spPr bwMode="auto">
            <a:xfrm>
              <a:off x="3274" y="2430"/>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78" name="Freeform 30"/>
            <p:cNvSpPr>
              <a:spLocks/>
            </p:cNvSpPr>
            <p:nvPr/>
          </p:nvSpPr>
          <p:spPr bwMode="auto">
            <a:xfrm>
              <a:off x="3284" y="2244"/>
              <a:ext cx="102" cy="102"/>
            </a:xfrm>
            <a:custGeom>
              <a:avLst/>
              <a:gdLst>
                <a:gd name="T0" fmla="*/ 49 w 102"/>
                <a:gd name="T1" fmla="*/ 101 h 102"/>
                <a:gd name="T2" fmla="*/ 0 w 102"/>
                <a:gd name="T3" fmla="*/ 52 h 102"/>
                <a:gd name="T4" fmla="*/ 51 w 102"/>
                <a:gd name="T5" fmla="*/ 0 h 102"/>
                <a:gd name="T6" fmla="*/ 101 w 102"/>
                <a:gd name="T7" fmla="*/ 51 h 102"/>
                <a:gd name="T8" fmla="*/ 49 w 102"/>
                <a:gd name="T9" fmla="*/ 101 h 102"/>
              </a:gdLst>
              <a:ahLst/>
              <a:cxnLst>
                <a:cxn ang="0">
                  <a:pos x="T0" y="T1"/>
                </a:cxn>
                <a:cxn ang="0">
                  <a:pos x="T2" y="T3"/>
                </a:cxn>
                <a:cxn ang="0">
                  <a:pos x="T4" y="T5"/>
                </a:cxn>
                <a:cxn ang="0">
                  <a:pos x="T6" y="T7"/>
                </a:cxn>
                <a:cxn ang="0">
                  <a:pos x="T8" y="T9"/>
                </a:cxn>
              </a:cxnLst>
              <a:rect l="0" t="0" r="r" b="b"/>
              <a:pathLst>
                <a:path w="102" h="102">
                  <a:moveTo>
                    <a:pt x="49" y="101"/>
                  </a:moveTo>
                  <a:lnTo>
                    <a:pt x="0" y="52"/>
                  </a:lnTo>
                  <a:lnTo>
                    <a:pt x="51" y="0"/>
                  </a:lnTo>
                  <a:lnTo>
                    <a:pt x="101" y="51"/>
                  </a:lnTo>
                  <a:lnTo>
                    <a:pt x="49" y="10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79" name="Rectangle 31"/>
            <p:cNvSpPr>
              <a:spLocks noChangeArrowheads="1"/>
            </p:cNvSpPr>
            <p:nvPr/>
          </p:nvSpPr>
          <p:spPr bwMode="auto">
            <a:xfrm>
              <a:off x="3457" y="2430"/>
              <a:ext cx="110" cy="10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0" name="Rectangle 32"/>
            <p:cNvSpPr>
              <a:spLocks noChangeArrowheads="1"/>
            </p:cNvSpPr>
            <p:nvPr/>
          </p:nvSpPr>
          <p:spPr bwMode="auto">
            <a:xfrm>
              <a:off x="3274" y="2636"/>
              <a:ext cx="111" cy="10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1" name="Rectangle 33"/>
            <p:cNvSpPr>
              <a:spLocks noChangeArrowheads="1"/>
            </p:cNvSpPr>
            <p:nvPr/>
          </p:nvSpPr>
          <p:spPr bwMode="auto">
            <a:xfrm>
              <a:off x="3457" y="2243"/>
              <a:ext cx="110"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2" name="Line 34"/>
            <p:cNvSpPr>
              <a:spLocks noChangeShapeType="1"/>
            </p:cNvSpPr>
            <p:nvPr/>
          </p:nvSpPr>
          <p:spPr bwMode="auto">
            <a:xfrm>
              <a:off x="3224" y="2294"/>
              <a:ext cx="5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3" name="Line 35"/>
            <p:cNvSpPr>
              <a:spLocks noChangeShapeType="1"/>
            </p:cNvSpPr>
            <p:nvPr/>
          </p:nvSpPr>
          <p:spPr bwMode="auto">
            <a:xfrm>
              <a:off x="3384" y="2294"/>
              <a:ext cx="6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4" name="Line 36"/>
            <p:cNvSpPr>
              <a:spLocks noChangeShapeType="1"/>
            </p:cNvSpPr>
            <p:nvPr/>
          </p:nvSpPr>
          <p:spPr bwMode="auto">
            <a:xfrm>
              <a:off x="3334" y="2346"/>
              <a:ext cx="0" cy="7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5" name="Line 37"/>
            <p:cNvSpPr>
              <a:spLocks noChangeShapeType="1"/>
            </p:cNvSpPr>
            <p:nvPr/>
          </p:nvSpPr>
          <p:spPr bwMode="auto">
            <a:xfrm>
              <a:off x="3334" y="2545"/>
              <a:ext cx="0" cy="8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6" name="Freeform 38"/>
            <p:cNvSpPr>
              <a:spLocks/>
            </p:cNvSpPr>
            <p:nvPr/>
          </p:nvSpPr>
          <p:spPr bwMode="auto">
            <a:xfrm>
              <a:off x="3396" y="2541"/>
              <a:ext cx="122" cy="146"/>
            </a:xfrm>
            <a:custGeom>
              <a:avLst/>
              <a:gdLst>
                <a:gd name="T0" fmla="*/ 0 w 122"/>
                <a:gd name="T1" fmla="*/ 145 h 146"/>
                <a:gd name="T2" fmla="*/ 121 w 122"/>
                <a:gd name="T3" fmla="*/ 145 h 146"/>
                <a:gd name="T4" fmla="*/ 121 w 122"/>
                <a:gd name="T5" fmla="*/ 0 h 146"/>
              </a:gdLst>
              <a:ahLst/>
              <a:cxnLst>
                <a:cxn ang="0">
                  <a:pos x="T0" y="T1"/>
                </a:cxn>
                <a:cxn ang="0">
                  <a:pos x="T2" y="T3"/>
                </a:cxn>
                <a:cxn ang="0">
                  <a:pos x="T4" y="T5"/>
                </a:cxn>
              </a:cxnLst>
              <a:rect l="0" t="0" r="r" b="b"/>
              <a:pathLst>
                <a:path w="122" h="146">
                  <a:moveTo>
                    <a:pt x="0" y="145"/>
                  </a:moveTo>
                  <a:lnTo>
                    <a:pt x="121" y="145"/>
                  </a:lnTo>
                  <a:lnTo>
                    <a:pt x="12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87" name="Line 39"/>
            <p:cNvSpPr>
              <a:spLocks noChangeShapeType="1"/>
            </p:cNvSpPr>
            <p:nvPr/>
          </p:nvSpPr>
          <p:spPr bwMode="auto">
            <a:xfrm>
              <a:off x="3517" y="2359"/>
              <a:ext cx="0" cy="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8" name="Line 40"/>
            <p:cNvSpPr>
              <a:spLocks noChangeShapeType="1"/>
            </p:cNvSpPr>
            <p:nvPr/>
          </p:nvSpPr>
          <p:spPr bwMode="auto">
            <a:xfrm>
              <a:off x="3582" y="2480"/>
              <a:ext cx="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89" name="Rectangle 41"/>
            <p:cNvSpPr>
              <a:spLocks noChangeArrowheads="1"/>
            </p:cNvSpPr>
            <p:nvPr/>
          </p:nvSpPr>
          <p:spPr bwMode="auto">
            <a:xfrm>
              <a:off x="3093" y="1424"/>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0" name="Rectangle 42"/>
            <p:cNvSpPr>
              <a:spLocks noChangeArrowheads="1"/>
            </p:cNvSpPr>
            <p:nvPr/>
          </p:nvSpPr>
          <p:spPr bwMode="auto">
            <a:xfrm>
              <a:off x="3269" y="1614"/>
              <a:ext cx="112" cy="10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1" name="Freeform 43"/>
            <p:cNvSpPr>
              <a:spLocks/>
            </p:cNvSpPr>
            <p:nvPr/>
          </p:nvSpPr>
          <p:spPr bwMode="auto">
            <a:xfrm>
              <a:off x="3279" y="1429"/>
              <a:ext cx="102" cy="102"/>
            </a:xfrm>
            <a:custGeom>
              <a:avLst/>
              <a:gdLst>
                <a:gd name="T0" fmla="*/ 49 w 102"/>
                <a:gd name="T1" fmla="*/ 101 h 102"/>
                <a:gd name="T2" fmla="*/ 0 w 102"/>
                <a:gd name="T3" fmla="*/ 51 h 102"/>
                <a:gd name="T4" fmla="*/ 51 w 102"/>
                <a:gd name="T5" fmla="*/ 0 h 102"/>
                <a:gd name="T6" fmla="*/ 101 w 102"/>
                <a:gd name="T7" fmla="*/ 49 h 102"/>
                <a:gd name="T8" fmla="*/ 49 w 102"/>
                <a:gd name="T9" fmla="*/ 101 h 102"/>
              </a:gdLst>
              <a:ahLst/>
              <a:cxnLst>
                <a:cxn ang="0">
                  <a:pos x="T0" y="T1"/>
                </a:cxn>
                <a:cxn ang="0">
                  <a:pos x="T2" y="T3"/>
                </a:cxn>
                <a:cxn ang="0">
                  <a:pos x="T4" y="T5"/>
                </a:cxn>
                <a:cxn ang="0">
                  <a:pos x="T6" y="T7"/>
                </a:cxn>
                <a:cxn ang="0">
                  <a:pos x="T8" y="T9"/>
                </a:cxn>
              </a:cxnLst>
              <a:rect l="0" t="0" r="r" b="b"/>
              <a:pathLst>
                <a:path w="102" h="102">
                  <a:moveTo>
                    <a:pt x="49" y="101"/>
                  </a:moveTo>
                  <a:lnTo>
                    <a:pt x="0" y="51"/>
                  </a:lnTo>
                  <a:lnTo>
                    <a:pt x="51" y="0"/>
                  </a:lnTo>
                  <a:lnTo>
                    <a:pt x="101" y="49"/>
                  </a:lnTo>
                  <a:lnTo>
                    <a:pt x="49" y="10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92" name="Rectangle 44"/>
            <p:cNvSpPr>
              <a:spLocks noChangeArrowheads="1"/>
            </p:cNvSpPr>
            <p:nvPr/>
          </p:nvSpPr>
          <p:spPr bwMode="auto">
            <a:xfrm>
              <a:off x="3451" y="1426"/>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3" name="Line 45"/>
            <p:cNvSpPr>
              <a:spLocks noChangeShapeType="1"/>
            </p:cNvSpPr>
            <p:nvPr/>
          </p:nvSpPr>
          <p:spPr bwMode="auto">
            <a:xfrm>
              <a:off x="3219" y="1477"/>
              <a:ext cx="56"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4" name="Line 46"/>
            <p:cNvSpPr>
              <a:spLocks noChangeShapeType="1"/>
            </p:cNvSpPr>
            <p:nvPr/>
          </p:nvSpPr>
          <p:spPr bwMode="auto">
            <a:xfrm>
              <a:off x="3380" y="1477"/>
              <a:ext cx="6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5" name="Line 47"/>
            <p:cNvSpPr>
              <a:spLocks noChangeShapeType="1"/>
            </p:cNvSpPr>
            <p:nvPr/>
          </p:nvSpPr>
          <p:spPr bwMode="auto">
            <a:xfrm>
              <a:off x="3331" y="1530"/>
              <a:ext cx="0" cy="7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6" name="Rectangle 48"/>
            <p:cNvSpPr>
              <a:spLocks noChangeArrowheads="1"/>
            </p:cNvSpPr>
            <p:nvPr/>
          </p:nvSpPr>
          <p:spPr bwMode="auto">
            <a:xfrm>
              <a:off x="1481" y="1424"/>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7" name="Rectangle 49"/>
            <p:cNvSpPr>
              <a:spLocks noChangeArrowheads="1"/>
            </p:cNvSpPr>
            <p:nvPr/>
          </p:nvSpPr>
          <p:spPr bwMode="auto">
            <a:xfrm>
              <a:off x="1657" y="1614"/>
              <a:ext cx="112" cy="102"/>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498" name="Freeform 50"/>
            <p:cNvSpPr>
              <a:spLocks/>
            </p:cNvSpPr>
            <p:nvPr/>
          </p:nvSpPr>
          <p:spPr bwMode="auto">
            <a:xfrm>
              <a:off x="1667" y="1429"/>
              <a:ext cx="103" cy="102"/>
            </a:xfrm>
            <a:custGeom>
              <a:avLst/>
              <a:gdLst>
                <a:gd name="T0" fmla="*/ 51 w 103"/>
                <a:gd name="T1" fmla="*/ 101 h 102"/>
                <a:gd name="T2" fmla="*/ 0 w 103"/>
                <a:gd name="T3" fmla="*/ 51 h 102"/>
                <a:gd name="T4" fmla="*/ 52 w 103"/>
                <a:gd name="T5" fmla="*/ 0 h 102"/>
                <a:gd name="T6" fmla="*/ 102 w 103"/>
                <a:gd name="T7" fmla="*/ 49 h 102"/>
                <a:gd name="T8" fmla="*/ 51 w 103"/>
                <a:gd name="T9" fmla="*/ 101 h 102"/>
              </a:gdLst>
              <a:ahLst/>
              <a:cxnLst>
                <a:cxn ang="0">
                  <a:pos x="T0" y="T1"/>
                </a:cxn>
                <a:cxn ang="0">
                  <a:pos x="T2" y="T3"/>
                </a:cxn>
                <a:cxn ang="0">
                  <a:pos x="T4" y="T5"/>
                </a:cxn>
                <a:cxn ang="0">
                  <a:pos x="T6" y="T7"/>
                </a:cxn>
                <a:cxn ang="0">
                  <a:pos x="T8" y="T9"/>
                </a:cxn>
              </a:cxnLst>
              <a:rect l="0" t="0" r="r" b="b"/>
              <a:pathLst>
                <a:path w="103" h="102">
                  <a:moveTo>
                    <a:pt x="51" y="101"/>
                  </a:moveTo>
                  <a:lnTo>
                    <a:pt x="0" y="51"/>
                  </a:lnTo>
                  <a:lnTo>
                    <a:pt x="52" y="0"/>
                  </a:lnTo>
                  <a:lnTo>
                    <a:pt x="102" y="49"/>
                  </a:lnTo>
                  <a:lnTo>
                    <a:pt x="51" y="10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499" name="Rectangle 51"/>
            <p:cNvSpPr>
              <a:spLocks noChangeArrowheads="1"/>
            </p:cNvSpPr>
            <p:nvPr/>
          </p:nvSpPr>
          <p:spPr bwMode="auto">
            <a:xfrm>
              <a:off x="1840" y="1613"/>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0" name="Rectangle 52"/>
            <p:cNvSpPr>
              <a:spLocks noChangeArrowheads="1"/>
            </p:cNvSpPr>
            <p:nvPr/>
          </p:nvSpPr>
          <p:spPr bwMode="auto">
            <a:xfrm>
              <a:off x="1657" y="1820"/>
              <a:ext cx="112"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1" name="Rectangle 53"/>
            <p:cNvSpPr>
              <a:spLocks noChangeArrowheads="1"/>
            </p:cNvSpPr>
            <p:nvPr/>
          </p:nvSpPr>
          <p:spPr bwMode="auto">
            <a:xfrm>
              <a:off x="1840" y="1426"/>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2" name="Line 54"/>
            <p:cNvSpPr>
              <a:spLocks noChangeShapeType="1"/>
            </p:cNvSpPr>
            <p:nvPr/>
          </p:nvSpPr>
          <p:spPr bwMode="auto">
            <a:xfrm>
              <a:off x="1608" y="1477"/>
              <a:ext cx="55"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3" name="Line 55"/>
            <p:cNvSpPr>
              <a:spLocks noChangeShapeType="1"/>
            </p:cNvSpPr>
            <p:nvPr/>
          </p:nvSpPr>
          <p:spPr bwMode="auto">
            <a:xfrm>
              <a:off x="1769" y="1477"/>
              <a:ext cx="6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4" name="Line 56"/>
            <p:cNvSpPr>
              <a:spLocks noChangeShapeType="1"/>
            </p:cNvSpPr>
            <p:nvPr/>
          </p:nvSpPr>
          <p:spPr bwMode="auto">
            <a:xfrm>
              <a:off x="1719" y="1530"/>
              <a:ext cx="0" cy="71"/>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5" name="Line 57"/>
            <p:cNvSpPr>
              <a:spLocks noChangeShapeType="1"/>
            </p:cNvSpPr>
            <p:nvPr/>
          </p:nvSpPr>
          <p:spPr bwMode="auto">
            <a:xfrm>
              <a:off x="1719" y="1730"/>
              <a:ext cx="0" cy="8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6" name="Freeform 58"/>
            <p:cNvSpPr>
              <a:spLocks/>
            </p:cNvSpPr>
            <p:nvPr/>
          </p:nvSpPr>
          <p:spPr bwMode="auto">
            <a:xfrm>
              <a:off x="1781" y="1726"/>
              <a:ext cx="122" cy="146"/>
            </a:xfrm>
            <a:custGeom>
              <a:avLst/>
              <a:gdLst>
                <a:gd name="T0" fmla="*/ 0 w 122"/>
                <a:gd name="T1" fmla="*/ 145 h 146"/>
                <a:gd name="T2" fmla="*/ 121 w 122"/>
                <a:gd name="T3" fmla="*/ 145 h 146"/>
                <a:gd name="T4" fmla="*/ 121 w 122"/>
                <a:gd name="T5" fmla="*/ 0 h 146"/>
              </a:gdLst>
              <a:ahLst/>
              <a:cxnLst>
                <a:cxn ang="0">
                  <a:pos x="T0" y="T1"/>
                </a:cxn>
                <a:cxn ang="0">
                  <a:pos x="T2" y="T3"/>
                </a:cxn>
                <a:cxn ang="0">
                  <a:pos x="T4" y="T5"/>
                </a:cxn>
              </a:cxnLst>
              <a:rect l="0" t="0" r="r" b="b"/>
              <a:pathLst>
                <a:path w="122" h="146">
                  <a:moveTo>
                    <a:pt x="0" y="145"/>
                  </a:moveTo>
                  <a:lnTo>
                    <a:pt x="121" y="145"/>
                  </a:lnTo>
                  <a:lnTo>
                    <a:pt x="121"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507" name="Line 59"/>
            <p:cNvSpPr>
              <a:spLocks noChangeShapeType="1"/>
            </p:cNvSpPr>
            <p:nvPr/>
          </p:nvSpPr>
          <p:spPr bwMode="auto">
            <a:xfrm>
              <a:off x="1902" y="1543"/>
              <a:ext cx="0" cy="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8" name="Line 60"/>
            <p:cNvSpPr>
              <a:spLocks noChangeShapeType="1"/>
            </p:cNvSpPr>
            <p:nvPr/>
          </p:nvSpPr>
          <p:spPr bwMode="auto">
            <a:xfrm>
              <a:off x="1967" y="1664"/>
              <a:ext cx="58"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09" name="Freeform 61"/>
            <p:cNvSpPr>
              <a:spLocks/>
            </p:cNvSpPr>
            <p:nvPr/>
          </p:nvSpPr>
          <p:spPr bwMode="auto">
            <a:xfrm>
              <a:off x="2313" y="2507"/>
              <a:ext cx="102" cy="102"/>
            </a:xfrm>
            <a:custGeom>
              <a:avLst/>
              <a:gdLst>
                <a:gd name="T0" fmla="*/ 51 w 102"/>
                <a:gd name="T1" fmla="*/ 101 h 102"/>
                <a:gd name="T2" fmla="*/ 0 w 102"/>
                <a:gd name="T3" fmla="*/ 52 h 102"/>
                <a:gd name="T4" fmla="*/ 51 w 102"/>
                <a:gd name="T5" fmla="*/ 0 h 102"/>
                <a:gd name="T6" fmla="*/ 101 w 102"/>
                <a:gd name="T7" fmla="*/ 51 h 102"/>
                <a:gd name="T8" fmla="*/ 51 w 102"/>
                <a:gd name="T9" fmla="*/ 101 h 102"/>
              </a:gdLst>
              <a:ahLst/>
              <a:cxnLst>
                <a:cxn ang="0">
                  <a:pos x="T0" y="T1"/>
                </a:cxn>
                <a:cxn ang="0">
                  <a:pos x="T2" y="T3"/>
                </a:cxn>
                <a:cxn ang="0">
                  <a:pos x="T4" y="T5"/>
                </a:cxn>
                <a:cxn ang="0">
                  <a:pos x="T6" y="T7"/>
                </a:cxn>
                <a:cxn ang="0">
                  <a:pos x="T8" y="T9"/>
                </a:cxn>
              </a:cxnLst>
              <a:rect l="0" t="0" r="r" b="b"/>
              <a:pathLst>
                <a:path w="102" h="102">
                  <a:moveTo>
                    <a:pt x="51" y="101"/>
                  </a:moveTo>
                  <a:lnTo>
                    <a:pt x="0" y="52"/>
                  </a:lnTo>
                  <a:lnTo>
                    <a:pt x="51" y="0"/>
                  </a:lnTo>
                  <a:lnTo>
                    <a:pt x="101" y="51"/>
                  </a:lnTo>
                  <a:lnTo>
                    <a:pt x="51" y="10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510" name="Rectangle 62"/>
            <p:cNvSpPr>
              <a:spLocks noChangeArrowheads="1"/>
            </p:cNvSpPr>
            <p:nvPr/>
          </p:nvSpPr>
          <p:spPr bwMode="auto">
            <a:xfrm>
              <a:off x="2481" y="2506"/>
              <a:ext cx="111" cy="103"/>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11" name="Rectangle 63"/>
            <p:cNvSpPr>
              <a:spLocks noChangeArrowheads="1"/>
            </p:cNvSpPr>
            <p:nvPr/>
          </p:nvSpPr>
          <p:spPr bwMode="auto">
            <a:xfrm>
              <a:off x="2481" y="2318"/>
              <a:ext cx="111" cy="104"/>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12" name="Line 64"/>
            <p:cNvSpPr>
              <a:spLocks noChangeShapeType="1"/>
            </p:cNvSpPr>
            <p:nvPr/>
          </p:nvSpPr>
          <p:spPr bwMode="auto">
            <a:xfrm>
              <a:off x="2543" y="2435"/>
              <a:ext cx="0" cy="58"/>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13" name="Freeform 65"/>
            <p:cNvSpPr>
              <a:spLocks/>
            </p:cNvSpPr>
            <p:nvPr/>
          </p:nvSpPr>
          <p:spPr bwMode="auto">
            <a:xfrm>
              <a:off x="3392" y="1539"/>
              <a:ext cx="122" cy="126"/>
            </a:xfrm>
            <a:custGeom>
              <a:avLst/>
              <a:gdLst>
                <a:gd name="T0" fmla="*/ 121 w 122"/>
                <a:gd name="T1" fmla="*/ 0 h 126"/>
                <a:gd name="T2" fmla="*/ 121 w 122"/>
                <a:gd name="T3" fmla="*/ 125 h 126"/>
                <a:gd name="T4" fmla="*/ 0 w 122"/>
                <a:gd name="T5" fmla="*/ 125 h 126"/>
              </a:gdLst>
              <a:ahLst/>
              <a:cxnLst>
                <a:cxn ang="0">
                  <a:pos x="T0" y="T1"/>
                </a:cxn>
                <a:cxn ang="0">
                  <a:pos x="T2" y="T3"/>
                </a:cxn>
                <a:cxn ang="0">
                  <a:pos x="T4" y="T5"/>
                </a:cxn>
              </a:cxnLst>
              <a:rect l="0" t="0" r="r" b="b"/>
              <a:pathLst>
                <a:path w="122" h="126">
                  <a:moveTo>
                    <a:pt x="121" y="0"/>
                  </a:moveTo>
                  <a:lnTo>
                    <a:pt x="121" y="125"/>
                  </a:lnTo>
                  <a:lnTo>
                    <a:pt x="0" y="125"/>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514" name="Line 66"/>
            <p:cNvSpPr>
              <a:spLocks noChangeShapeType="1"/>
            </p:cNvSpPr>
            <p:nvPr/>
          </p:nvSpPr>
          <p:spPr bwMode="auto">
            <a:xfrm>
              <a:off x="3330" y="1730"/>
              <a:ext cx="0" cy="235"/>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15" name="Freeform 67"/>
            <p:cNvSpPr>
              <a:spLocks/>
            </p:cNvSpPr>
            <p:nvPr/>
          </p:nvSpPr>
          <p:spPr bwMode="auto">
            <a:xfrm>
              <a:off x="3309" y="1857"/>
              <a:ext cx="43" cy="85"/>
            </a:xfrm>
            <a:custGeom>
              <a:avLst/>
              <a:gdLst>
                <a:gd name="T0" fmla="*/ 42 w 43"/>
                <a:gd name="T1" fmla="*/ 0 h 85"/>
                <a:gd name="T2" fmla="*/ 21 w 43"/>
                <a:gd name="T3" fmla="*/ 84 h 85"/>
                <a:gd name="T4" fmla="*/ 0 w 43"/>
                <a:gd name="T5" fmla="*/ 0 h 85"/>
                <a:gd name="T6" fmla="*/ 42 w 43"/>
                <a:gd name="T7" fmla="*/ 0 h 85"/>
              </a:gdLst>
              <a:ahLst/>
              <a:cxnLst>
                <a:cxn ang="0">
                  <a:pos x="T0" y="T1"/>
                </a:cxn>
                <a:cxn ang="0">
                  <a:pos x="T2" y="T3"/>
                </a:cxn>
                <a:cxn ang="0">
                  <a:pos x="T4" y="T5"/>
                </a:cxn>
                <a:cxn ang="0">
                  <a:pos x="T6" y="T7"/>
                </a:cxn>
              </a:cxnLst>
              <a:rect l="0" t="0" r="r" b="b"/>
              <a:pathLst>
                <a:path w="43" h="85">
                  <a:moveTo>
                    <a:pt x="42" y="0"/>
                  </a:moveTo>
                  <a:lnTo>
                    <a:pt x="21" y="84"/>
                  </a:lnTo>
                  <a:lnTo>
                    <a:pt x="0" y="0"/>
                  </a:lnTo>
                  <a:lnTo>
                    <a:pt x="42"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516" name="Line 68"/>
            <p:cNvSpPr>
              <a:spLocks noChangeShapeType="1"/>
            </p:cNvSpPr>
            <p:nvPr/>
          </p:nvSpPr>
          <p:spPr bwMode="auto">
            <a:xfrm flipH="1">
              <a:off x="2414" y="2560"/>
              <a:ext cx="6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17" name="Freeform 69"/>
            <p:cNvSpPr>
              <a:spLocks/>
            </p:cNvSpPr>
            <p:nvPr/>
          </p:nvSpPr>
          <p:spPr bwMode="auto">
            <a:xfrm>
              <a:off x="2365" y="2368"/>
              <a:ext cx="113" cy="142"/>
            </a:xfrm>
            <a:custGeom>
              <a:avLst/>
              <a:gdLst>
                <a:gd name="T0" fmla="*/ 0 w 113"/>
                <a:gd name="T1" fmla="*/ 141 h 142"/>
                <a:gd name="T2" fmla="*/ 0 w 113"/>
                <a:gd name="T3" fmla="*/ 0 h 142"/>
                <a:gd name="T4" fmla="*/ 112 w 113"/>
                <a:gd name="T5" fmla="*/ 0 h 142"/>
              </a:gdLst>
              <a:ahLst/>
              <a:cxnLst>
                <a:cxn ang="0">
                  <a:pos x="T0" y="T1"/>
                </a:cxn>
                <a:cxn ang="0">
                  <a:pos x="T2" y="T3"/>
                </a:cxn>
                <a:cxn ang="0">
                  <a:pos x="T4" y="T5"/>
                </a:cxn>
              </a:cxnLst>
              <a:rect l="0" t="0" r="r" b="b"/>
              <a:pathLst>
                <a:path w="113" h="142">
                  <a:moveTo>
                    <a:pt x="0" y="141"/>
                  </a:moveTo>
                  <a:lnTo>
                    <a:pt x="0" y="0"/>
                  </a:lnTo>
                  <a:lnTo>
                    <a:pt x="112"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518" name="Line 70"/>
            <p:cNvSpPr>
              <a:spLocks noChangeShapeType="1"/>
            </p:cNvSpPr>
            <p:nvPr/>
          </p:nvSpPr>
          <p:spPr bwMode="auto">
            <a:xfrm>
              <a:off x="2363" y="2611"/>
              <a:ext cx="0" cy="232"/>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19" name="Freeform 71"/>
            <p:cNvSpPr>
              <a:spLocks/>
            </p:cNvSpPr>
            <p:nvPr/>
          </p:nvSpPr>
          <p:spPr bwMode="auto">
            <a:xfrm>
              <a:off x="2327" y="2707"/>
              <a:ext cx="72" cy="141"/>
            </a:xfrm>
            <a:custGeom>
              <a:avLst/>
              <a:gdLst>
                <a:gd name="T0" fmla="*/ 71 w 72"/>
                <a:gd name="T1" fmla="*/ 0 h 141"/>
                <a:gd name="T2" fmla="*/ 36 w 72"/>
                <a:gd name="T3" fmla="*/ 140 h 141"/>
                <a:gd name="T4" fmla="*/ 0 w 72"/>
                <a:gd name="T5" fmla="*/ 0 h 141"/>
                <a:gd name="T6" fmla="*/ 71 w 72"/>
                <a:gd name="T7" fmla="*/ 0 h 141"/>
              </a:gdLst>
              <a:ahLst/>
              <a:cxnLst>
                <a:cxn ang="0">
                  <a:pos x="T0" y="T1"/>
                </a:cxn>
                <a:cxn ang="0">
                  <a:pos x="T2" y="T3"/>
                </a:cxn>
                <a:cxn ang="0">
                  <a:pos x="T4" y="T5"/>
                </a:cxn>
                <a:cxn ang="0">
                  <a:pos x="T6" y="T7"/>
                </a:cxn>
              </a:cxnLst>
              <a:rect l="0" t="0" r="r" b="b"/>
              <a:pathLst>
                <a:path w="72" h="141">
                  <a:moveTo>
                    <a:pt x="71" y="0"/>
                  </a:moveTo>
                  <a:lnTo>
                    <a:pt x="36" y="140"/>
                  </a:lnTo>
                  <a:lnTo>
                    <a:pt x="0" y="0"/>
                  </a:lnTo>
                  <a:lnTo>
                    <a:pt x="71"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2520" name="Rectangle 72"/>
            <p:cNvSpPr>
              <a:spLocks noChangeArrowheads="1"/>
            </p:cNvSpPr>
            <p:nvPr/>
          </p:nvSpPr>
          <p:spPr bwMode="auto">
            <a:xfrm>
              <a:off x="2570" y="1522"/>
              <a:ext cx="29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600" tIns="50800" rIns="101600" bIns="50800">
              <a:spAutoFit/>
            </a:bodyPr>
            <a:lstStyle/>
            <a:p>
              <a:pPr defTabSz="1106488"/>
              <a:r>
                <a:rPr lang="en-US" sz="1200" b="1">
                  <a:solidFill>
                    <a:srgbClr val="000000"/>
                  </a:solidFill>
                </a:rPr>
                <a:t>Yes</a:t>
              </a:r>
            </a:p>
          </p:txBody>
        </p:sp>
        <p:sp>
          <p:nvSpPr>
            <p:cNvPr id="232521" name="Rectangle 73"/>
            <p:cNvSpPr>
              <a:spLocks noChangeArrowheads="1"/>
            </p:cNvSpPr>
            <p:nvPr/>
          </p:nvSpPr>
          <p:spPr bwMode="auto">
            <a:xfrm>
              <a:off x="2442" y="1811"/>
              <a:ext cx="25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600" tIns="50800" rIns="101600" bIns="50800">
              <a:spAutoFit/>
            </a:bodyPr>
            <a:lstStyle/>
            <a:p>
              <a:pPr defTabSz="1106488"/>
              <a:r>
                <a:rPr lang="en-US" sz="1200" b="1">
                  <a:solidFill>
                    <a:srgbClr val="000000"/>
                  </a:solidFill>
                </a:rPr>
                <a:t>No</a:t>
              </a:r>
            </a:p>
          </p:txBody>
        </p:sp>
        <p:sp>
          <p:nvSpPr>
            <p:cNvPr id="232522" name="Rectangle 74"/>
            <p:cNvSpPr>
              <a:spLocks noChangeArrowheads="1"/>
            </p:cNvSpPr>
            <p:nvPr/>
          </p:nvSpPr>
          <p:spPr bwMode="auto">
            <a:xfrm>
              <a:off x="2581" y="3265"/>
              <a:ext cx="299"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600" tIns="50800" rIns="101600" bIns="50800">
              <a:spAutoFit/>
            </a:bodyPr>
            <a:lstStyle/>
            <a:p>
              <a:pPr defTabSz="1106488"/>
              <a:r>
                <a:rPr lang="en-US" sz="1200" b="1">
                  <a:solidFill>
                    <a:srgbClr val="000000"/>
                  </a:solidFill>
                </a:rPr>
                <a:t>Yes</a:t>
              </a:r>
            </a:p>
          </p:txBody>
        </p:sp>
        <p:sp>
          <p:nvSpPr>
            <p:cNvPr id="232523" name="Rectangle 75"/>
            <p:cNvSpPr>
              <a:spLocks noChangeArrowheads="1"/>
            </p:cNvSpPr>
            <p:nvPr/>
          </p:nvSpPr>
          <p:spPr bwMode="auto">
            <a:xfrm>
              <a:off x="2073" y="3275"/>
              <a:ext cx="256" cy="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101600" tIns="50800" rIns="101600" bIns="50800">
              <a:spAutoFit/>
            </a:bodyPr>
            <a:lstStyle/>
            <a:p>
              <a:pPr defTabSz="1106488"/>
              <a:r>
                <a:rPr lang="en-US" sz="1200" b="1">
                  <a:solidFill>
                    <a:srgbClr val="000000"/>
                  </a:solidFill>
                </a:rPr>
                <a:t>No</a:t>
              </a:r>
            </a:p>
          </p:txBody>
        </p:sp>
        <p:sp>
          <p:nvSpPr>
            <p:cNvPr id="232524" name="Line 76"/>
            <p:cNvSpPr>
              <a:spLocks noChangeShapeType="1"/>
            </p:cNvSpPr>
            <p:nvPr/>
          </p:nvSpPr>
          <p:spPr bwMode="auto">
            <a:xfrm>
              <a:off x="957" y="2478"/>
              <a:ext cx="351"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2525" name="Freeform 77"/>
            <p:cNvSpPr>
              <a:spLocks/>
            </p:cNvSpPr>
            <p:nvPr/>
          </p:nvSpPr>
          <p:spPr bwMode="auto">
            <a:xfrm>
              <a:off x="1162" y="2429"/>
              <a:ext cx="199" cy="100"/>
            </a:xfrm>
            <a:custGeom>
              <a:avLst/>
              <a:gdLst>
                <a:gd name="T0" fmla="*/ 0 w 199"/>
                <a:gd name="T1" fmla="*/ 0 h 100"/>
                <a:gd name="T2" fmla="*/ 198 w 199"/>
                <a:gd name="T3" fmla="*/ 50 h 100"/>
                <a:gd name="T4" fmla="*/ 0 w 199"/>
                <a:gd name="T5" fmla="*/ 99 h 100"/>
                <a:gd name="T6" fmla="*/ 0 w 199"/>
                <a:gd name="T7" fmla="*/ 0 h 100"/>
              </a:gdLst>
              <a:ahLst/>
              <a:cxnLst>
                <a:cxn ang="0">
                  <a:pos x="T0" y="T1"/>
                </a:cxn>
                <a:cxn ang="0">
                  <a:pos x="T2" y="T3"/>
                </a:cxn>
                <a:cxn ang="0">
                  <a:pos x="T4" y="T5"/>
                </a:cxn>
                <a:cxn ang="0">
                  <a:pos x="T6" y="T7"/>
                </a:cxn>
              </a:cxnLst>
              <a:rect l="0" t="0" r="r" b="b"/>
              <a:pathLst>
                <a:path w="199" h="100">
                  <a:moveTo>
                    <a:pt x="0" y="0"/>
                  </a:moveTo>
                  <a:lnTo>
                    <a:pt x="198" y="50"/>
                  </a:lnTo>
                  <a:lnTo>
                    <a:pt x="0" y="99"/>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grpSp>
      <p:sp>
        <p:nvSpPr>
          <p:cNvPr id="232526" name="Rectangle 78"/>
          <p:cNvSpPr>
            <a:spLocks noGrp="1" noChangeArrowheads="1"/>
          </p:cNvSpPr>
          <p:nvPr>
            <p:ph type="title"/>
          </p:nvPr>
        </p:nvSpPr>
        <p:spPr>
          <a:xfrm>
            <a:off x="152400" y="152400"/>
            <a:ext cx="8839200" cy="762000"/>
          </a:xfrm>
        </p:spPr>
        <p:txBody>
          <a:bodyPr/>
          <a:lstStyle/>
          <a:p>
            <a:r>
              <a:rPr lang="en-US" sz="3600" b="1"/>
              <a:t>The Organization as a System, Subsystems, and Processes</a:t>
            </a:r>
          </a:p>
        </p:txBody>
      </p:sp>
      <p:sp>
        <p:nvSpPr>
          <p:cNvPr id="232527" name="Text Box 79"/>
          <p:cNvSpPr txBox="1">
            <a:spLocks noChangeArrowheads="1"/>
          </p:cNvSpPr>
          <p:nvPr/>
        </p:nvSpPr>
        <p:spPr bwMode="auto">
          <a:xfrm>
            <a:off x="457200" y="5470525"/>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2000">
                <a:solidFill>
                  <a:srgbClr val="00279F"/>
                </a:solidFill>
              </a:rPr>
              <a:t>Every company is made up of systems / processes. These interact. And they extend beyond the company </a:t>
            </a:r>
            <a:r>
              <a:rPr lang="ja-JP" altLang="en-US" sz="2000">
                <a:solidFill>
                  <a:srgbClr val="00279F"/>
                </a:solidFill>
                <a:latin typeface="Arial"/>
              </a:rPr>
              <a:t>‘</a:t>
            </a:r>
            <a:r>
              <a:rPr lang="en-US" sz="2000">
                <a:solidFill>
                  <a:srgbClr val="00279F"/>
                </a:solidFill>
              </a:rPr>
              <a:t>walls</a:t>
            </a:r>
            <a:r>
              <a:rPr lang="ja-JP" altLang="en-US" sz="2000">
                <a:solidFill>
                  <a:srgbClr val="00279F"/>
                </a:solidFill>
                <a:latin typeface="Arial"/>
              </a:rPr>
              <a:t>’</a:t>
            </a:r>
            <a:r>
              <a:rPr lang="en-US" sz="2000">
                <a:solidFill>
                  <a:srgbClr val="00279F"/>
                </a:solidFill>
              </a:rPr>
              <a:t>.</a:t>
            </a:r>
          </a:p>
        </p:txBody>
      </p:sp>
    </p:spTree>
  </p:cSld>
  <p:clrMapOvr>
    <a:masterClrMapping/>
  </p:clrMapOvr>
  <p:transition xmlns:p14="http://schemas.microsoft.com/office/powerpoint/2010/main"/>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4498" name="Group 2"/>
          <p:cNvGrpSpPr>
            <a:grpSpLocks/>
          </p:cNvGrpSpPr>
          <p:nvPr/>
        </p:nvGrpSpPr>
        <p:grpSpPr bwMode="auto">
          <a:xfrm>
            <a:off x="1481138" y="1219200"/>
            <a:ext cx="6132512" cy="4141788"/>
            <a:chOff x="933" y="1234"/>
            <a:chExt cx="3863" cy="2609"/>
          </a:xfrm>
        </p:grpSpPr>
        <p:sp>
          <p:nvSpPr>
            <p:cNvPr id="234499" name="Rectangle 3"/>
            <p:cNvSpPr>
              <a:spLocks noChangeArrowheads="1"/>
            </p:cNvSpPr>
            <p:nvPr/>
          </p:nvSpPr>
          <p:spPr bwMode="auto">
            <a:xfrm>
              <a:off x="2585" y="2124"/>
              <a:ext cx="320" cy="183"/>
            </a:xfrm>
            <a:prstGeom prst="rect">
              <a:avLst/>
            </a:prstGeom>
            <a:solidFill>
              <a:srgbClr val="8CF4EA"/>
            </a:solidFill>
            <a:ln w="25400">
              <a:solidFill>
                <a:srgbClr val="000000"/>
              </a:solid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0" name="Rectangle 4"/>
            <p:cNvSpPr>
              <a:spLocks noChangeArrowheads="1"/>
            </p:cNvSpPr>
            <p:nvPr/>
          </p:nvSpPr>
          <p:spPr bwMode="auto">
            <a:xfrm>
              <a:off x="3162" y="2124"/>
              <a:ext cx="320"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1" name="Rectangle 5"/>
            <p:cNvSpPr>
              <a:spLocks noChangeArrowheads="1"/>
            </p:cNvSpPr>
            <p:nvPr/>
          </p:nvSpPr>
          <p:spPr bwMode="auto">
            <a:xfrm>
              <a:off x="2587" y="1545"/>
              <a:ext cx="319"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2" name="Rectangle 6"/>
            <p:cNvSpPr>
              <a:spLocks noChangeArrowheads="1"/>
            </p:cNvSpPr>
            <p:nvPr/>
          </p:nvSpPr>
          <p:spPr bwMode="auto">
            <a:xfrm>
              <a:off x="3163" y="1258"/>
              <a:ext cx="320"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3" name="Rectangle 7"/>
            <p:cNvSpPr>
              <a:spLocks noChangeArrowheads="1"/>
            </p:cNvSpPr>
            <p:nvPr/>
          </p:nvSpPr>
          <p:spPr bwMode="auto">
            <a:xfrm>
              <a:off x="3163" y="1545"/>
              <a:ext cx="320"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4" name="Freeform 8"/>
            <p:cNvSpPr>
              <a:spLocks/>
            </p:cNvSpPr>
            <p:nvPr/>
          </p:nvSpPr>
          <p:spPr bwMode="auto">
            <a:xfrm>
              <a:off x="2461" y="2180"/>
              <a:ext cx="155" cy="77"/>
            </a:xfrm>
            <a:custGeom>
              <a:avLst/>
              <a:gdLst>
                <a:gd name="T0" fmla="*/ 0 w 155"/>
                <a:gd name="T1" fmla="*/ 0 h 77"/>
                <a:gd name="T2" fmla="*/ 154 w 155"/>
                <a:gd name="T3" fmla="*/ 38 h 77"/>
                <a:gd name="T4" fmla="*/ 0 w 155"/>
                <a:gd name="T5" fmla="*/ 76 h 77"/>
                <a:gd name="T6" fmla="*/ 0 w 155"/>
                <a:gd name="T7" fmla="*/ 0 h 77"/>
              </a:gdLst>
              <a:ahLst/>
              <a:cxnLst>
                <a:cxn ang="0">
                  <a:pos x="T0" y="T1"/>
                </a:cxn>
                <a:cxn ang="0">
                  <a:pos x="T2" y="T3"/>
                </a:cxn>
                <a:cxn ang="0">
                  <a:pos x="T4" y="T5"/>
                </a:cxn>
                <a:cxn ang="0">
                  <a:pos x="T6" y="T7"/>
                </a:cxn>
              </a:cxnLst>
              <a:rect l="0" t="0" r="r" b="b"/>
              <a:pathLst>
                <a:path w="155" h="77">
                  <a:moveTo>
                    <a:pt x="0" y="0"/>
                  </a:moveTo>
                  <a:lnTo>
                    <a:pt x="154" y="38"/>
                  </a:lnTo>
                  <a:lnTo>
                    <a:pt x="0" y="76"/>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05" name="Rectangle 9"/>
            <p:cNvSpPr>
              <a:spLocks noChangeArrowheads="1"/>
            </p:cNvSpPr>
            <p:nvPr/>
          </p:nvSpPr>
          <p:spPr bwMode="auto">
            <a:xfrm>
              <a:off x="4209" y="1234"/>
              <a:ext cx="587" cy="997"/>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6" name="Rectangle 10"/>
            <p:cNvSpPr>
              <a:spLocks noChangeArrowheads="1"/>
            </p:cNvSpPr>
            <p:nvPr/>
          </p:nvSpPr>
          <p:spPr bwMode="auto">
            <a:xfrm>
              <a:off x="4198" y="1341"/>
              <a:ext cx="581" cy="7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pPr algn="ctr"/>
              <a:r>
                <a:rPr lang="en-US" sz="1500" b="1">
                  <a:solidFill>
                    <a:srgbClr val="000000"/>
                  </a:solidFill>
                </a:rPr>
                <a:t>System</a:t>
              </a:r>
            </a:p>
            <a:p>
              <a:pPr algn="ctr"/>
              <a:endParaRPr lang="en-US" sz="1500" b="1">
                <a:solidFill>
                  <a:srgbClr val="000000"/>
                </a:solidFill>
              </a:endParaRPr>
            </a:p>
            <a:p>
              <a:pPr algn="ctr"/>
              <a:r>
                <a:rPr lang="en-US" sz="1500" b="1">
                  <a:solidFill>
                    <a:srgbClr val="000000"/>
                  </a:solidFill>
                </a:rPr>
                <a:t>for</a:t>
              </a:r>
            </a:p>
            <a:p>
              <a:pPr algn="ctr"/>
              <a:endParaRPr lang="en-US" sz="1500" b="1">
                <a:solidFill>
                  <a:srgbClr val="000000"/>
                </a:solidFill>
              </a:endParaRPr>
            </a:p>
            <a:p>
              <a:pPr algn="ctr"/>
              <a:r>
                <a:rPr lang="en-US" sz="1500" b="1">
                  <a:solidFill>
                    <a:srgbClr val="000000"/>
                  </a:solidFill>
                </a:rPr>
                <a:t>Defense</a:t>
              </a:r>
            </a:p>
          </p:txBody>
        </p:sp>
        <p:sp>
          <p:nvSpPr>
            <p:cNvPr id="234507" name="Rectangle 11"/>
            <p:cNvSpPr>
              <a:spLocks noChangeArrowheads="1"/>
            </p:cNvSpPr>
            <p:nvPr/>
          </p:nvSpPr>
          <p:spPr bwMode="auto">
            <a:xfrm>
              <a:off x="2587" y="1835"/>
              <a:ext cx="319"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8" name="Rectangle 12"/>
            <p:cNvSpPr>
              <a:spLocks noChangeArrowheads="1"/>
            </p:cNvSpPr>
            <p:nvPr/>
          </p:nvSpPr>
          <p:spPr bwMode="auto">
            <a:xfrm>
              <a:off x="3163" y="1835"/>
              <a:ext cx="320"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09" name="Rectangle 13"/>
            <p:cNvSpPr>
              <a:spLocks noChangeArrowheads="1"/>
            </p:cNvSpPr>
            <p:nvPr/>
          </p:nvSpPr>
          <p:spPr bwMode="auto">
            <a:xfrm>
              <a:off x="2121" y="2833"/>
              <a:ext cx="236" cy="89"/>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0" name="Rectangle 14"/>
            <p:cNvSpPr>
              <a:spLocks noChangeArrowheads="1"/>
            </p:cNvSpPr>
            <p:nvPr/>
          </p:nvSpPr>
          <p:spPr bwMode="auto">
            <a:xfrm>
              <a:off x="2121" y="3077"/>
              <a:ext cx="236" cy="9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1" name="Rectangle 15"/>
            <p:cNvSpPr>
              <a:spLocks noChangeArrowheads="1"/>
            </p:cNvSpPr>
            <p:nvPr/>
          </p:nvSpPr>
          <p:spPr bwMode="auto">
            <a:xfrm>
              <a:off x="2521" y="3338"/>
              <a:ext cx="236" cy="9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2" name="Rectangle 16"/>
            <p:cNvSpPr>
              <a:spLocks noChangeArrowheads="1"/>
            </p:cNvSpPr>
            <p:nvPr/>
          </p:nvSpPr>
          <p:spPr bwMode="auto">
            <a:xfrm>
              <a:off x="2521" y="3597"/>
              <a:ext cx="236" cy="9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3" name="Rectangle 17"/>
            <p:cNvSpPr>
              <a:spLocks noChangeArrowheads="1"/>
            </p:cNvSpPr>
            <p:nvPr/>
          </p:nvSpPr>
          <p:spPr bwMode="auto">
            <a:xfrm>
              <a:off x="2121" y="3330"/>
              <a:ext cx="236" cy="9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4" name="Rectangle 18"/>
            <p:cNvSpPr>
              <a:spLocks noChangeArrowheads="1"/>
            </p:cNvSpPr>
            <p:nvPr/>
          </p:nvSpPr>
          <p:spPr bwMode="auto">
            <a:xfrm>
              <a:off x="2921" y="2884"/>
              <a:ext cx="236" cy="9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5" name="Rectangle 19"/>
            <p:cNvSpPr>
              <a:spLocks noChangeArrowheads="1"/>
            </p:cNvSpPr>
            <p:nvPr/>
          </p:nvSpPr>
          <p:spPr bwMode="auto">
            <a:xfrm>
              <a:off x="2921" y="3456"/>
              <a:ext cx="236" cy="91"/>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6" name="Rectangle 20"/>
            <p:cNvSpPr>
              <a:spLocks noChangeArrowheads="1"/>
            </p:cNvSpPr>
            <p:nvPr/>
          </p:nvSpPr>
          <p:spPr bwMode="auto">
            <a:xfrm>
              <a:off x="3271" y="3182"/>
              <a:ext cx="237" cy="90"/>
            </a:xfrm>
            <a:prstGeom prst="rect">
              <a:avLst/>
            </a:prstGeom>
            <a:noFill/>
            <a:ln w="127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7" name="Line 21"/>
            <p:cNvSpPr>
              <a:spLocks noChangeShapeType="1"/>
            </p:cNvSpPr>
            <p:nvPr/>
          </p:nvSpPr>
          <p:spPr bwMode="auto">
            <a:xfrm>
              <a:off x="3523" y="3226"/>
              <a:ext cx="143"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18" name="Freeform 22"/>
            <p:cNvSpPr>
              <a:spLocks/>
            </p:cNvSpPr>
            <p:nvPr/>
          </p:nvSpPr>
          <p:spPr bwMode="auto">
            <a:xfrm>
              <a:off x="3543" y="3194"/>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19" name="Freeform 23"/>
            <p:cNvSpPr>
              <a:spLocks/>
            </p:cNvSpPr>
            <p:nvPr/>
          </p:nvSpPr>
          <p:spPr bwMode="auto">
            <a:xfrm>
              <a:off x="3170" y="2931"/>
              <a:ext cx="100" cy="296"/>
            </a:xfrm>
            <a:custGeom>
              <a:avLst/>
              <a:gdLst>
                <a:gd name="T0" fmla="*/ 99 w 100"/>
                <a:gd name="T1" fmla="*/ 295 h 296"/>
                <a:gd name="T2" fmla="*/ 49 w 100"/>
                <a:gd name="T3" fmla="*/ 295 h 296"/>
                <a:gd name="T4" fmla="*/ 49 w 100"/>
                <a:gd name="T5" fmla="*/ 0 h 296"/>
                <a:gd name="T6" fmla="*/ 0 w 100"/>
                <a:gd name="T7" fmla="*/ 0 h 296"/>
              </a:gdLst>
              <a:ahLst/>
              <a:cxnLst>
                <a:cxn ang="0">
                  <a:pos x="T0" y="T1"/>
                </a:cxn>
                <a:cxn ang="0">
                  <a:pos x="T2" y="T3"/>
                </a:cxn>
                <a:cxn ang="0">
                  <a:pos x="T4" y="T5"/>
                </a:cxn>
                <a:cxn ang="0">
                  <a:pos x="T6" y="T7"/>
                </a:cxn>
              </a:cxnLst>
              <a:rect l="0" t="0" r="r" b="b"/>
              <a:pathLst>
                <a:path w="100" h="296">
                  <a:moveTo>
                    <a:pt x="99" y="295"/>
                  </a:moveTo>
                  <a:lnTo>
                    <a:pt x="49" y="295"/>
                  </a:lnTo>
                  <a:lnTo>
                    <a:pt x="49" y="0"/>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0" name="Freeform 24"/>
            <p:cNvSpPr>
              <a:spLocks/>
            </p:cNvSpPr>
            <p:nvPr/>
          </p:nvSpPr>
          <p:spPr bwMode="auto">
            <a:xfrm>
              <a:off x="3170" y="2899"/>
              <a:ext cx="128" cy="64"/>
            </a:xfrm>
            <a:custGeom>
              <a:avLst/>
              <a:gdLst>
                <a:gd name="T0" fmla="*/ 127 w 128"/>
                <a:gd name="T1" fmla="*/ 63 h 64"/>
                <a:gd name="T2" fmla="*/ 0 w 128"/>
                <a:gd name="T3" fmla="*/ 32 h 64"/>
                <a:gd name="T4" fmla="*/ 127 w 128"/>
                <a:gd name="T5" fmla="*/ 0 h 64"/>
                <a:gd name="T6" fmla="*/ 127 w 128"/>
                <a:gd name="T7" fmla="*/ 63 h 64"/>
              </a:gdLst>
              <a:ahLst/>
              <a:cxnLst>
                <a:cxn ang="0">
                  <a:pos x="T0" y="T1"/>
                </a:cxn>
                <a:cxn ang="0">
                  <a:pos x="T2" y="T3"/>
                </a:cxn>
                <a:cxn ang="0">
                  <a:pos x="T4" y="T5"/>
                </a:cxn>
                <a:cxn ang="0">
                  <a:pos x="T6" y="T7"/>
                </a:cxn>
              </a:cxnLst>
              <a:rect l="0" t="0" r="r" b="b"/>
              <a:pathLst>
                <a:path w="128" h="64">
                  <a:moveTo>
                    <a:pt x="127" y="63"/>
                  </a:moveTo>
                  <a:lnTo>
                    <a:pt x="0" y="32"/>
                  </a:lnTo>
                  <a:lnTo>
                    <a:pt x="127" y="0"/>
                  </a:lnTo>
                  <a:lnTo>
                    <a:pt x="127" y="6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1" name="Freeform 25"/>
            <p:cNvSpPr>
              <a:spLocks/>
            </p:cNvSpPr>
            <p:nvPr/>
          </p:nvSpPr>
          <p:spPr bwMode="auto">
            <a:xfrm>
              <a:off x="2370" y="2885"/>
              <a:ext cx="550" cy="61"/>
            </a:xfrm>
            <a:custGeom>
              <a:avLst/>
              <a:gdLst>
                <a:gd name="T0" fmla="*/ 0 w 550"/>
                <a:gd name="T1" fmla="*/ 0 h 61"/>
                <a:gd name="T2" fmla="*/ 399 w 550"/>
                <a:gd name="T3" fmla="*/ 0 h 61"/>
                <a:gd name="T4" fmla="*/ 399 w 550"/>
                <a:gd name="T5" fmla="*/ 60 h 61"/>
                <a:gd name="T6" fmla="*/ 549 w 550"/>
                <a:gd name="T7" fmla="*/ 60 h 61"/>
              </a:gdLst>
              <a:ahLst/>
              <a:cxnLst>
                <a:cxn ang="0">
                  <a:pos x="T0" y="T1"/>
                </a:cxn>
                <a:cxn ang="0">
                  <a:pos x="T2" y="T3"/>
                </a:cxn>
                <a:cxn ang="0">
                  <a:pos x="T4" y="T5"/>
                </a:cxn>
                <a:cxn ang="0">
                  <a:pos x="T6" y="T7"/>
                </a:cxn>
              </a:cxnLst>
              <a:rect l="0" t="0" r="r" b="b"/>
              <a:pathLst>
                <a:path w="550" h="61">
                  <a:moveTo>
                    <a:pt x="0" y="0"/>
                  </a:moveTo>
                  <a:lnTo>
                    <a:pt x="399" y="0"/>
                  </a:lnTo>
                  <a:lnTo>
                    <a:pt x="399" y="60"/>
                  </a:lnTo>
                  <a:lnTo>
                    <a:pt x="549" y="6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2" name="Freeform 26"/>
            <p:cNvSpPr>
              <a:spLocks/>
            </p:cNvSpPr>
            <p:nvPr/>
          </p:nvSpPr>
          <p:spPr bwMode="auto">
            <a:xfrm>
              <a:off x="2792" y="2913"/>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3" name="Line 27"/>
            <p:cNvSpPr>
              <a:spLocks noChangeShapeType="1"/>
            </p:cNvSpPr>
            <p:nvPr/>
          </p:nvSpPr>
          <p:spPr bwMode="auto">
            <a:xfrm>
              <a:off x="2374" y="3130"/>
              <a:ext cx="14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24" name="Freeform 28"/>
            <p:cNvSpPr>
              <a:spLocks/>
            </p:cNvSpPr>
            <p:nvPr/>
          </p:nvSpPr>
          <p:spPr bwMode="auto">
            <a:xfrm>
              <a:off x="2392" y="3098"/>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5" name="Line 29"/>
            <p:cNvSpPr>
              <a:spLocks noChangeShapeType="1"/>
            </p:cNvSpPr>
            <p:nvPr/>
          </p:nvSpPr>
          <p:spPr bwMode="auto">
            <a:xfrm>
              <a:off x="2374" y="3383"/>
              <a:ext cx="141"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26" name="Freeform 30"/>
            <p:cNvSpPr>
              <a:spLocks/>
            </p:cNvSpPr>
            <p:nvPr/>
          </p:nvSpPr>
          <p:spPr bwMode="auto">
            <a:xfrm>
              <a:off x="2392" y="3352"/>
              <a:ext cx="128" cy="64"/>
            </a:xfrm>
            <a:custGeom>
              <a:avLst/>
              <a:gdLst>
                <a:gd name="T0" fmla="*/ 0 w 128"/>
                <a:gd name="T1" fmla="*/ 0 h 64"/>
                <a:gd name="T2" fmla="*/ 127 w 128"/>
                <a:gd name="T3" fmla="*/ 31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1"/>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7" name="Freeform 31"/>
            <p:cNvSpPr>
              <a:spLocks/>
            </p:cNvSpPr>
            <p:nvPr/>
          </p:nvSpPr>
          <p:spPr bwMode="auto">
            <a:xfrm>
              <a:off x="2769" y="3383"/>
              <a:ext cx="151" cy="112"/>
            </a:xfrm>
            <a:custGeom>
              <a:avLst/>
              <a:gdLst>
                <a:gd name="T0" fmla="*/ 0 w 151"/>
                <a:gd name="T1" fmla="*/ 0 h 112"/>
                <a:gd name="T2" fmla="*/ 50 w 151"/>
                <a:gd name="T3" fmla="*/ 0 h 112"/>
                <a:gd name="T4" fmla="*/ 50 w 151"/>
                <a:gd name="T5" fmla="*/ 111 h 112"/>
                <a:gd name="T6" fmla="*/ 150 w 151"/>
                <a:gd name="T7" fmla="*/ 111 h 112"/>
              </a:gdLst>
              <a:ahLst/>
              <a:cxnLst>
                <a:cxn ang="0">
                  <a:pos x="T0" y="T1"/>
                </a:cxn>
                <a:cxn ang="0">
                  <a:pos x="T2" y="T3"/>
                </a:cxn>
                <a:cxn ang="0">
                  <a:pos x="T4" y="T5"/>
                </a:cxn>
                <a:cxn ang="0">
                  <a:pos x="T6" y="T7"/>
                </a:cxn>
              </a:cxnLst>
              <a:rect l="0" t="0" r="r" b="b"/>
              <a:pathLst>
                <a:path w="151" h="112">
                  <a:moveTo>
                    <a:pt x="0" y="0"/>
                  </a:moveTo>
                  <a:lnTo>
                    <a:pt x="50" y="0"/>
                  </a:lnTo>
                  <a:lnTo>
                    <a:pt x="50" y="111"/>
                  </a:lnTo>
                  <a:lnTo>
                    <a:pt x="150" y="11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8" name="Freeform 32"/>
            <p:cNvSpPr>
              <a:spLocks/>
            </p:cNvSpPr>
            <p:nvPr/>
          </p:nvSpPr>
          <p:spPr bwMode="auto">
            <a:xfrm>
              <a:off x="2792" y="3462"/>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29" name="Freeform 33"/>
            <p:cNvSpPr>
              <a:spLocks/>
            </p:cNvSpPr>
            <p:nvPr/>
          </p:nvSpPr>
          <p:spPr bwMode="auto">
            <a:xfrm>
              <a:off x="2769" y="3494"/>
              <a:ext cx="51" cy="150"/>
            </a:xfrm>
            <a:custGeom>
              <a:avLst/>
              <a:gdLst>
                <a:gd name="T0" fmla="*/ 0 w 51"/>
                <a:gd name="T1" fmla="*/ 149 h 150"/>
                <a:gd name="T2" fmla="*/ 50 w 51"/>
                <a:gd name="T3" fmla="*/ 149 h 150"/>
                <a:gd name="T4" fmla="*/ 50 w 51"/>
                <a:gd name="T5" fmla="*/ 0 h 150"/>
              </a:gdLst>
              <a:ahLst/>
              <a:cxnLst>
                <a:cxn ang="0">
                  <a:pos x="T0" y="T1"/>
                </a:cxn>
                <a:cxn ang="0">
                  <a:pos x="T2" y="T3"/>
                </a:cxn>
                <a:cxn ang="0">
                  <a:pos x="T4" y="T5"/>
                </a:cxn>
              </a:cxnLst>
              <a:rect l="0" t="0" r="r" b="b"/>
              <a:pathLst>
                <a:path w="51" h="150">
                  <a:moveTo>
                    <a:pt x="0" y="149"/>
                  </a:moveTo>
                  <a:lnTo>
                    <a:pt x="50" y="149"/>
                  </a:lnTo>
                  <a:lnTo>
                    <a:pt x="5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30" name="Freeform 34"/>
            <p:cNvSpPr>
              <a:spLocks/>
            </p:cNvSpPr>
            <p:nvPr/>
          </p:nvSpPr>
          <p:spPr bwMode="auto">
            <a:xfrm>
              <a:off x="3170" y="3226"/>
              <a:ext cx="50" cy="278"/>
            </a:xfrm>
            <a:custGeom>
              <a:avLst/>
              <a:gdLst>
                <a:gd name="T0" fmla="*/ 49 w 50"/>
                <a:gd name="T1" fmla="*/ 0 h 278"/>
                <a:gd name="T2" fmla="*/ 49 w 50"/>
                <a:gd name="T3" fmla="*/ 277 h 278"/>
                <a:gd name="T4" fmla="*/ 0 w 50"/>
                <a:gd name="T5" fmla="*/ 277 h 278"/>
              </a:gdLst>
              <a:ahLst/>
              <a:cxnLst>
                <a:cxn ang="0">
                  <a:pos x="T0" y="T1"/>
                </a:cxn>
                <a:cxn ang="0">
                  <a:pos x="T2" y="T3"/>
                </a:cxn>
                <a:cxn ang="0">
                  <a:pos x="T4" y="T5"/>
                </a:cxn>
              </a:cxnLst>
              <a:rect l="0" t="0" r="r" b="b"/>
              <a:pathLst>
                <a:path w="50" h="278">
                  <a:moveTo>
                    <a:pt x="49" y="0"/>
                  </a:moveTo>
                  <a:lnTo>
                    <a:pt x="49" y="277"/>
                  </a:lnTo>
                  <a:lnTo>
                    <a:pt x="0" y="277"/>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31" name="Freeform 35"/>
            <p:cNvSpPr>
              <a:spLocks/>
            </p:cNvSpPr>
            <p:nvPr/>
          </p:nvSpPr>
          <p:spPr bwMode="auto">
            <a:xfrm>
              <a:off x="3170" y="3471"/>
              <a:ext cx="128" cy="64"/>
            </a:xfrm>
            <a:custGeom>
              <a:avLst/>
              <a:gdLst>
                <a:gd name="T0" fmla="*/ 127 w 128"/>
                <a:gd name="T1" fmla="*/ 63 h 64"/>
                <a:gd name="T2" fmla="*/ 0 w 128"/>
                <a:gd name="T3" fmla="*/ 32 h 64"/>
                <a:gd name="T4" fmla="*/ 127 w 128"/>
                <a:gd name="T5" fmla="*/ 0 h 64"/>
                <a:gd name="T6" fmla="*/ 127 w 128"/>
                <a:gd name="T7" fmla="*/ 63 h 64"/>
              </a:gdLst>
              <a:ahLst/>
              <a:cxnLst>
                <a:cxn ang="0">
                  <a:pos x="T0" y="T1"/>
                </a:cxn>
                <a:cxn ang="0">
                  <a:pos x="T2" y="T3"/>
                </a:cxn>
                <a:cxn ang="0">
                  <a:pos x="T4" y="T5"/>
                </a:cxn>
                <a:cxn ang="0">
                  <a:pos x="T6" y="T7"/>
                </a:cxn>
              </a:cxnLst>
              <a:rect l="0" t="0" r="r" b="b"/>
              <a:pathLst>
                <a:path w="128" h="64">
                  <a:moveTo>
                    <a:pt x="127" y="63"/>
                  </a:moveTo>
                  <a:lnTo>
                    <a:pt x="0" y="32"/>
                  </a:lnTo>
                  <a:lnTo>
                    <a:pt x="127" y="0"/>
                  </a:lnTo>
                  <a:lnTo>
                    <a:pt x="127" y="6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32" name="Rectangle 36"/>
            <p:cNvSpPr>
              <a:spLocks noChangeArrowheads="1"/>
            </p:cNvSpPr>
            <p:nvPr/>
          </p:nvSpPr>
          <p:spPr bwMode="auto">
            <a:xfrm>
              <a:off x="1765" y="2685"/>
              <a:ext cx="1998" cy="1158"/>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3" name="Line 37"/>
            <p:cNvSpPr>
              <a:spLocks noChangeShapeType="1"/>
            </p:cNvSpPr>
            <p:nvPr/>
          </p:nvSpPr>
          <p:spPr bwMode="auto">
            <a:xfrm flipH="1">
              <a:off x="2556" y="2309"/>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4" name="Line 38"/>
            <p:cNvSpPr>
              <a:spLocks noChangeShapeType="1"/>
            </p:cNvSpPr>
            <p:nvPr/>
          </p:nvSpPr>
          <p:spPr bwMode="auto">
            <a:xfrm flipH="1">
              <a:off x="2527" y="2323"/>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5" name="Line 39"/>
            <p:cNvSpPr>
              <a:spLocks noChangeShapeType="1"/>
            </p:cNvSpPr>
            <p:nvPr/>
          </p:nvSpPr>
          <p:spPr bwMode="auto">
            <a:xfrm flipH="1">
              <a:off x="2498" y="2337"/>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6" name="Line 40"/>
            <p:cNvSpPr>
              <a:spLocks noChangeShapeType="1"/>
            </p:cNvSpPr>
            <p:nvPr/>
          </p:nvSpPr>
          <p:spPr bwMode="auto">
            <a:xfrm flipH="1">
              <a:off x="2469" y="2351"/>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7" name="Line 41"/>
            <p:cNvSpPr>
              <a:spLocks noChangeShapeType="1"/>
            </p:cNvSpPr>
            <p:nvPr/>
          </p:nvSpPr>
          <p:spPr bwMode="auto">
            <a:xfrm flipH="1">
              <a:off x="2440" y="2364"/>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8" name="Line 42"/>
            <p:cNvSpPr>
              <a:spLocks noChangeShapeType="1"/>
            </p:cNvSpPr>
            <p:nvPr/>
          </p:nvSpPr>
          <p:spPr bwMode="auto">
            <a:xfrm flipH="1">
              <a:off x="2411" y="2378"/>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39" name="Line 43"/>
            <p:cNvSpPr>
              <a:spLocks noChangeShapeType="1"/>
            </p:cNvSpPr>
            <p:nvPr/>
          </p:nvSpPr>
          <p:spPr bwMode="auto">
            <a:xfrm flipH="1">
              <a:off x="2382" y="2392"/>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0" name="Line 44"/>
            <p:cNvSpPr>
              <a:spLocks noChangeShapeType="1"/>
            </p:cNvSpPr>
            <p:nvPr/>
          </p:nvSpPr>
          <p:spPr bwMode="auto">
            <a:xfrm flipH="1">
              <a:off x="2353" y="2405"/>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1" name="Line 45"/>
            <p:cNvSpPr>
              <a:spLocks noChangeShapeType="1"/>
            </p:cNvSpPr>
            <p:nvPr/>
          </p:nvSpPr>
          <p:spPr bwMode="auto">
            <a:xfrm flipH="1">
              <a:off x="2324" y="2419"/>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2" name="Line 46"/>
            <p:cNvSpPr>
              <a:spLocks noChangeShapeType="1"/>
            </p:cNvSpPr>
            <p:nvPr/>
          </p:nvSpPr>
          <p:spPr bwMode="auto">
            <a:xfrm flipH="1">
              <a:off x="2295" y="2433"/>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3" name="Line 47"/>
            <p:cNvSpPr>
              <a:spLocks noChangeShapeType="1"/>
            </p:cNvSpPr>
            <p:nvPr/>
          </p:nvSpPr>
          <p:spPr bwMode="auto">
            <a:xfrm flipH="1">
              <a:off x="2266" y="2447"/>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4" name="Line 48"/>
            <p:cNvSpPr>
              <a:spLocks noChangeShapeType="1"/>
            </p:cNvSpPr>
            <p:nvPr/>
          </p:nvSpPr>
          <p:spPr bwMode="auto">
            <a:xfrm flipH="1">
              <a:off x="2237" y="2461"/>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5" name="Line 49"/>
            <p:cNvSpPr>
              <a:spLocks noChangeShapeType="1"/>
            </p:cNvSpPr>
            <p:nvPr/>
          </p:nvSpPr>
          <p:spPr bwMode="auto">
            <a:xfrm flipH="1">
              <a:off x="2208" y="2474"/>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6" name="Line 50"/>
            <p:cNvSpPr>
              <a:spLocks noChangeShapeType="1"/>
            </p:cNvSpPr>
            <p:nvPr/>
          </p:nvSpPr>
          <p:spPr bwMode="auto">
            <a:xfrm flipH="1">
              <a:off x="2179" y="2488"/>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7" name="Line 51"/>
            <p:cNvSpPr>
              <a:spLocks noChangeShapeType="1"/>
            </p:cNvSpPr>
            <p:nvPr/>
          </p:nvSpPr>
          <p:spPr bwMode="auto">
            <a:xfrm flipH="1">
              <a:off x="2150" y="2502"/>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8" name="Line 52"/>
            <p:cNvSpPr>
              <a:spLocks noChangeShapeType="1"/>
            </p:cNvSpPr>
            <p:nvPr/>
          </p:nvSpPr>
          <p:spPr bwMode="auto">
            <a:xfrm flipH="1">
              <a:off x="2121" y="2515"/>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49" name="Line 53"/>
            <p:cNvSpPr>
              <a:spLocks noChangeShapeType="1"/>
            </p:cNvSpPr>
            <p:nvPr/>
          </p:nvSpPr>
          <p:spPr bwMode="auto">
            <a:xfrm flipH="1">
              <a:off x="2092" y="2529"/>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0" name="Line 54"/>
            <p:cNvSpPr>
              <a:spLocks noChangeShapeType="1"/>
            </p:cNvSpPr>
            <p:nvPr/>
          </p:nvSpPr>
          <p:spPr bwMode="auto">
            <a:xfrm flipH="1">
              <a:off x="2063" y="2543"/>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1" name="Line 55"/>
            <p:cNvSpPr>
              <a:spLocks noChangeShapeType="1"/>
            </p:cNvSpPr>
            <p:nvPr/>
          </p:nvSpPr>
          <p:spPr bwMode="auto">
            <a:xfrm flipH="1">
              <a:off x="2034" y="2556"/>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2" name="Line 56"/>
            <p:cNvSpPr>
              <a:spLocks noChangeShapeType="1"/>
            </p:cNvSpPr>
            <p:nvPr/>
          </p:nvSpPr>
          <p:spPr bwMode="auto">
            <a:xfrm flipH="1">
              <a:off x="2005" y="2570"/>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3" name="Line 57"/>
            <p:cNvSpPr>
              <a:spLocks noChangeShapeType="1"/>
            </p:cNvSpPr>
            <p:nvPr/>
          </p:nvSpPr>
          <p:spPr bwMode="auto">
            <a:xfrm flipH="1">
              <a:off x="1976" y="2584"/>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4" name="Line 58"/>
            <p:cNvSpPr>
              <a:spLocks noChangeShapeType="1"/>
            </p:cNvSpPr>
            <p:nvPr/>
          </p:nvSpPr>
          <p:spPr bwMode="auto">
            <a:xfrm flipH="1">
              <a:off x="1947" y="2598"/>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5" name="Line 59"/>
            <p:cNvSpPr>
              <a:spLocks noChangeShapeType="1"/>
            </p:cNvSpPr>
            <p:nvPr/>
          </p:nvSpPr>
          <p:spPr bwMode="auto">
            <a:xfrm flipH="1">
              <a:off x="1918" y="2612"/>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6" name="Line 60"/>
            <p:cNvSpPr>
              <a:spLocks noChangeShapeType="1"/>
            </p:cNvSpPr>
            <p:nvPr/>
          </p:nvSpPr>
          <p:spPr bwMode="auto">
            <a:xfrm flipH="1">
              <a:off x="1889" y="2625"/>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7" name="Line 61"/>
            <p:cNvSpPr>
              <a:spLocks noChangeShapeType="1"/>
            </p:cNvSpPr>
            <p:nvPr/>
          </p:nvSpPr>
          <p:spPr bwMode="auto">
            <a:xfrm flipH="1">
              <a:off x="1860" y="2639"/>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8" name="Line 62"/>
            <p:cNvSpPr>
              <a:spLocks noChangeShapeType="1"/>
            </p:cNvSpPr>
            <p:nvPr/>
          </p:nvSpPr>
          <p:spPr bwMode="auto">
            <a:xfrm flipH="1">
              <a:off x="1831" y="2653"/>
              <a:ext cx="7"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59" name="Line 63"/>
            <p:cNvSpPr>
              <a:spLocks noChangeShapeType="1"/>
            </p:cNvSpPr>
            <p:nvPr/>
          </p:nvSpPr>
          <p:spPr bwMode="auto">
            <a:xfrm flipH="1">
              <a:off x="1802" y="2666"/>
              <a:ext cx="7"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0" name="Freeform 64"/>
            <p:cNvSpPr>
              <a:spLocks/>
            </p:cNvSpPr>
            <p:nvPr/>
          </p:nvSpPr>
          <p:spPr bwMode="auto">
            <a:xfrm>
              <a:off x="1769" y="2680"/>
              <a:ext cx="12" cy="6"/>
            </a:xfrm>
            <a:custGeom>
              <a:avLst/>
              <a:gdLst>
                <a:gd name="T0" fmla="*/ 11 w 12"/>
                <a:gd name="T1" fmla="*/ 0 h 6"/>
                <a:gd name="T2" fmla="*/ 4 w 12"/>
                <a:gd name="T3" fmla="*/ 4 h 6"/>
                <a:gd name="T4" fmla="*/ 0 w 12"/>
                <a:gd name="T5" fmla="*/ 5 h 6"/>
              </a:gdLst>
              <a:ahLst/>
              <a:cxnLst>
                <a:cxn ang="0">
                  <a:pos x="T0" y="T1"/>
                </a:cxn>
                <a:cxn ang="0">
                  <a:pos x="T2" y="T3"/>
                </a:cxn>
                <a:cxn ang="0">
                  <a:pos x="T4" y="T5"/>
                </a:cxn>
              </a:cxnLst>
              <a:rect l="0" t="0" r="r" b="b"/>
              <a:pathLst>
                <a:path w="12" h="6">
                  <a:moveTo>
                    <a:pt x="11" y="0"/>
                  </a:moveTo>
                  <a:lnTo>
                    <a:pt x="4" y="4"/>
                  </a:lnTo>
                  <a:lnTo>
                    <a:pt x="0" y="5"/>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61" name="Line 65"/>
            <p:cNvSpPr>
              <a:spLocks noChangeShapeType="1"/>
            </p:cNvSpPr>
            <p:nvPr/>
          </p:nvSpPr>
          <p:spPr bwMode="auto">
            <a:xfrm>
              <a:off x="2925" y="2309"/>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2" name="Line 66"/>
            <p:cNvSpPr>
              <a:spLocks noChangeShapeType="1"/>
            </p:cNvSpPr>
            <p:nvPr/>
          </p:nvSpPr>
          <p:spPr bwMode="auto">
            <a:xfrm>
              <a:off x="2954" y="2322"/>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3" name="Line 67"/>
            <p:cNvSpPr>
              <a:spLocks noChangeShapeType="1"/>
            </p:cNvSpPr>
            <p:nvPr/>
          </p:nvSpPr>
          <p:spPr bwMode="auto">
            <a:xfrm>
              <a:off x="2983" y="2335"/>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4" name="Line 68"/>
            <p:cNvSpPr>
              <a:spLocks noChangeShapeType="1"/>
            </p:cNvSpPr>
            <p:nvPr/>
          </p:nvSpPr>
          <p:spPr bwMode="auto">
            <a:xfrm>
              <a:off x="3012" y="2348"/>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5" name="Line 69"/>
            <p:cNvSpPr>
              <a:spLocks noChangeShapeType="1"/>
            </p:cNvSpPr>
            <p:nvPr/>
          </p:nvSpPr>
          <p:spPr bwMode="auto">
            <a:xfrm>
              <a:off x="3041" y="2361"/>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6" name="Line 70"/>
            <p:cNvSpPr>
              <a:spLocks noChangeShapeType="1"/>
            </p:cNvSpPr>
            <p:nvPr/>
          </p:nvSpPr>
          <p:spPr bwMode="auto">
            <a:xfrm>
              <a:off x="3070" y="2374"/>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7" name="Line 71"/>
            <p:cNvSpPr>
              <a:spLocks noChangeShapeType="1"/>
            </p:cNvSpPr>
            <p:nvPr/>
          </p:nvSpPr>
          <p:spPr bwMode="auto">
            <a:xfrm>
              <a:off x="3099" y="2386"/>
              <a:ext cx="8"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8" name="Line 72"/>
            <p:cNvSpPr>
              <a:spLocks noChangeShapeType="1"/>
            </p:cNvSpPr>
            <p:nvPr/>
          </p:nvSpPr>
          <p:spPr bwMode="auto">
            <a:xfrm>
              <a:off x="3128" y="2400"/>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69" name="Line 73"/>
            <p:cNvSpPr>
              <a:spLocks noChangeShapeType="1"/>
            </p:cNvSpPr>
            <p:nvPr/>
          </p:nvSpPr>
          <p:spPr bwMode="auto">
            <a:xfrm>
              <a:off x="3157" y="2413"/>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0" name="Line 74"/>
            <p:cNvSpPr>
              <a:spLocks noChangeShapeType="1"/>
            </p:cNvSpPr>
            <p:nvPr/>
          </p:nvSpPr>
          <p:spPr bwMode="auto">
            <a:xfrm>
              <a:off x="3186" y="2425"/>
              <a:ext cx="8"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1" name="Line 75"/>
            <p:cNvSpPr>
              <a:spLocks noChangeShapeType="1"/>
            </p:cNvSpPr>
            <p:nvPr/>
          </p:nvSpPr>
          <p:spPr bwMode="auto">
            <a:xfrm>
              <a:off x="3215" y="2438"/>
              <a:ext cx="8"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2" name="Line 76"/>
            <p:cNvSpPr>
              <a:spLocks noChangeShapeType="1"/>
            </p:cNvSpPr>
            <p:nvPr/>
          </p:nvSpPr>
          <p:spPr bwMode="auto">
            <a:xfrm>
              <a:off x="3244" y="2451"/>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3" name="Line 77"/>
            <p:cNvSpPr>
              <a:spLocks noChangeShapeType="1"/>
            </p:cNvSpPr>
            <p:nvPr/>
          </p:nvSpPr>
          <p:spPr bwMode="auto">
            <a:xfrm>
              <a:off x="3273" y="2464"/>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4" name="Line 78"/>
            <p:cNvSpPr>
              <a:spLocks noChangeShapeType="1"/>
            </p:cNvSpPr>
            <p:nvPr/>
          </p:nvSpPr>
          <p:spPr bwMode="auto">
            <a:xfrm>
              <a:off x="3302" y="2477"/>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5" name="Line 79"/>
            <p:cNvSpPr>
              <a:spLocks noChangeShapeType="1"/>
            </p:cNvSpPr>
            <p:nvPr/>
          </p:nvSpPr>
          <p:spPr bwMode="auto">
            <a:xfrm>
              <a:off x="3331" y="2490"/>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6" name="Line 80"/>
            <p:cNvSpPr>
              <a:spLocks noChangeShapeType="1"/>
            </p:cNvSpPr>
            <p:nvPr/>
          </p:nvSpPr>
          <p:spPr bwMode="auto">
            <a:xfrm>
              <a:off x="3360" y="2503"/>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7" name="Line 81"/>
            <p:cNvSpPr>
              <a:spLocks noChangeShapeType="1"/>
            </p:cNvSpPr>
            <p:nvPr/>
          </p:nvSpPr>
          <p:spPr bwMode="auto">
            <a:xfrm>
              <a:off x="3389" y="2516"/>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8" name="Line 82"/>
            <p:cNvSpPr>
              <a:spLocks noChangeShapeType="1"/>
            </p:cNvSpPr>
            <p:nvPr/>
          </p:nvSpPr>
          <p:spPr bwMode="auto">
            <a:xfrm>
              <a:off x="3418" y="2529"/>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79" name="Line 83"/>
            <p:cNvSpPr>
              <a:spLocks noChangeShapeType="1"/>
            </p:cNvSpPr>
            <p:nvPr/>
          </p:nvSpPr>
          <p:spPr bwMode="auto">
            <a:xfrm>
              <a:off x="3447" y="2541"/>
              <a:ext cx="8"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0" name="Line 84"/>
            <p:cNvSpPr>
              <a:spLocks noChangeShapeType="1"/>
            </p:cNvSpPr>
            <p:nvPr/>
          </p:nvSpPr>
          <p:spPr bwMode="auto">
            <a:xfrm>
              <a:off x="3476" y="2555"/>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1" name="Line 85"/>
            <p:cNvSpPr>
              <a:spLocks noChangeShapeType="1"/>
            </p:cNvSpPr>
            <p:nvPr/>
          </p:nvSpPr>
          <p:spPr bwMode="auto">
            <a:xfrm>
              <a:off x="3505" y="2568"/>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2" name="Line 86"/>
            <p:cNvSpPr>
              <a:spLocks noChangeShapeType="1"/>
            </p:cNvSpPr>
            <p:nvPr/>
          </p:nvSpPr>
          <p:spPr bwMode="auto">
            <a:xfrm>
              <a:off x="3534" y="2580"/>
              <a:ext cx="8"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3" name="Line 87"/>
            <p:cNvSpPr>
              <a:spLocks noChangeShapeType="1"/>
            </p:cNvSpPr>
            <p:nvPr/>
          </p:nvSpPr>
          <p:spPr bwMode="auto">
            <a:xfrm>
              <a:off x="3563" y="2593"/>
              <a:ext cx="8" cy="4"/>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4" name="Line 88"/>
            <p:cNvSpPr>
              <a:spLocks noChangeShapeType="1"/>
            </p:cNvSpPr>
            <p:nvPr/>
          </p:nvSpPr>
          <p:spPr bwMode="auto">
            <a:xfrm>
              <a:off x="3592" y="2606"/>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5" name="Line 89"/>
            <p:cNvSpPr>
              <a:spLocks noChangeShapeType="1"/>
            </p:cNvSpPr>
            <p:nvPr/>
          </p:nvSpPr>
          <p:spPr bwMode="auto">
            <a:xfrm>
              <a:off x="3621" y="2619"/>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6" name="Line 90"/>
            <p:cNvSpPr>
              <a:spLocks noChangeShapeType="1"/>
            </p:cNvSpPr>
            <p:nvPr/>
          </p:nvSpPr>
          <p:spPr bwMode="auto">
            <a:xfrm>
              <a:off x="3650" y="2632"/>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7" name="Line 91"/>
            <p:cNvSpPr>
              <a:spLocks noChangeShapeType="1"/>
            </p:cNvSpPr>
            <p:nvPr/>
          </p:nvSpPr>
          <p:spPr bwMode="auto">
            <a:xfrm>
              <a:off x="3679" y="2645"/>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8" name="Line 92"/>
            <p:cNvSpPr>
              <a:spLocks noChangeShapeType="1"/>
            </p:cNvSpPr>
            <p:nvPr/>
          </p:nvSpPr>
          <p:spPr bwMode="auto">
            <a:xfrm>
              <a:off x="3708" y="2658"/>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89" name="Line 93"/>
            <p:cNvSpPr>
              <a:spLocks noChangeShapeType="1"/>
            </p:cNvSpPr>
            <p:nvPr/>
          </p:nvSpPr>
          <p:spPr bwMode="auto">
            <a:xfrm>
              <a:off x="3737" y="2671"/>
              <a:ext cx="8" cy="3"/>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90" name="Freeform 94"/>
            <p:cNvSpPr>
              <a:spLocks/>
            </p:cNvSpPr>
            <p:nvPr/>
          </p:nvSpPr>
          <p:spPr bwMode="auto">
            <a:xfrm>
              <a:off x="3766" y="2684"/>
              <a:ext cx="5" cy="2"/>
            </a:xfrm>
            <a:custGeom>
              <a:avLst/>
              <a:gdLst>
                <a:gd name="T0" fmla="*/ 0 w 5"/>
                <a:gd name="T1" fmla="*/ 0 h 2"/>
                <a:gd name="T2" fmla="*/ 0 w 5"/>
                <a:gd name="T3" fmla="*/ 0 h 2"/>
                <a:gd name="T4" fmla="*/ 4 w 5"/>
                <a:gd name="T5" fmla="*/ 1 h 2"/>
              </a:gdLst>
              <a:ahLst/>
              <a:cxnLst>
                <a:cxn ang="0">
                  <a:pos x="T0" y="T1"/>
                </a:cxn>
                <a:cxn ang="0">
                  <a:pos x="T2" y="T3"/>
                </a:cxn>
                <a:cxn ang="0">
                  <a:pos x="T4" y="T5"/>
                </a:cxn>
              </a:cxnLst>
              <a:rect l="0" t="0" r="r" b="b"/>
              <a:pathLst>
                <a:path w="5" h="2">
                  <a:moveTo>
                    <a:pt x="0" y="0"/>
                  </a:moveTo>
                  <a:lnTo>
                    <a:pt x="0" y="0"/>
                  </a:lnTo>
                  <a:lnTo>
                    <a:pt x="4" y="1"/>
                  </a:lnTo>
                </a:path>
              </a:pathLst>
            </a:custGeom>
            <a:noFill/>
            <a:ln w="254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1" name="Line 95"/>
            <p:cNvSpPr>
              <a:spLocks noChangeShapeType="1"/>
            </p:cNvSpPr>
            <p:nvPr/>
          </p:nvSpPr>
          <p:spPr bwMode="auto">
            <a:xfrm>
              <a:off x="1873" y="3643"/>
              <a:ext cx="642"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592" name="Freeform 96"/>
            <p:cNvSpPr>
              <a:spLocks/>
            </p:cNvSpPr>
            <p:nvPr/>
          </p:nvSpPr>
          <p:spPr bwMode="auto">
            <a:xfrm>
              <a:off x="2392" y="3611"/>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3" name="Freeform 97"/>
            <p:cNvSpPr>
              <a:spLocks/>
            </p:cNvSpPr>
            <p:nvPr/>
          </p:nvSpPr>
          <p:spPr bwMode="auto">
            <a:xfrm>
              <a:off x="2524" y="3044"/>
              <a:ext cx="237" cy="159"/>
            </a:xfrm>
            <a:custGeom>
              <a:avLst/>
              <a:gdLst>
                <a:gd name="T0" fmla="*/ 0 w 237"/>
                <a:gd name="T1" fmla="*/ 81 h 159"/>
                <a:gd name="T2" fmla="*/ 118 w 237"/>
                <a:gd name="T3" fmla="*/ 0 h 159"/>
                <a:gd name="T4" fmla="*/ 236 w 237"/>
                <a:gd name="T5" fmla="*/ 81 h 159"/>
                <a:gd name="T6" fmla="*/ 116 w 237"/>
                <a:gd name="T7" fmla="*/ 158 h 159"/>
                <a:gd name="T8" fmla="*/ 0 w 237"/>
                <a:gd name="T9" fmla="*/ 81 h 159"/>
              </a:gdLst>
              <a:ahLst/>
              <a:cxnLst>
                <a:cxn ang="0">
                  <a:pos x="T0" y="T1"/>
                </a:cxn>
                <a:cxn ang="0">
                  <a:pos x="T2" y="T3"/>
                </a:cxn>
                <a:cxn ang="0">
                  <a:pos x="T4" y="T5"/>
                </a:cxn>
                <a:cxn ang="0">
                  <a:pos x="T6" y="T7"/>
                </a:cxn>
                <a:cxn ang="0">
                  <a:pos x="T8" y="T9"/>
                </a:cxn>
              </a:cxnLst>
              <a:rect l="0" t="0" r="r" b="b"/>
              <a:pathLst>
                <a:path w="237" h="159">
                  <a:moveTo>
                    <a:pt x="0" y="81"/>
                  </a:moveTo>
                  <a:lnTo>
                    <a:pt x="118" y="0"/>
                  </a:lnTo>
                  <a:lnTo>
                    <a:pt x="236" y="81"/>
                  </a:lnTo>
                  <a:lnTo>
                    <a:pt x="116" y="158"/>
                  </a:lnTo>
                  <a:lnTo>
                    <a:pt x="0" y="81"/>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4" name="Freeform 98"/>
            <p:cNvSpPr>
              <a:spLocks/>
            </p:cNvSpPr>
            <p:nvPr/>
          </p:nvSpPr>
          <p:spPr bwMode="auto">
            <a:xfrm>
              <a:off x="2760" y="3129"/>
              <a:ext cx="463" cy="95"/>
            </a:xfrm>
            <a:custGeom>
              <a:avLst/>
              <a:gdLst>
                <a:gd name="T0" fmla="*/ 0 w 463"/>
                <a:gd name="T1" fmla="*/ 0 h 95"/>
                <a:gd name="T2" fmla="*/ 270 w 463"/>
                <a:gd name="T3" fmla="*/ 0 h 95"/>
                <a:gd name="T4" fmla="*/ 270 w 463"/>
                <a:gd name="T5" fmla="*/ 94 h 95"/>
                <a:gd name="T6" fmla="*/ 462 w 463"/>
                <a:gd name="T7" fmla="*/ 94 h 95"/>
              </a:gdLst>
              <a:ahLst/>
              <a:cxnLst>
                <a:cxn ang="0">
                  <a:pos x="T0" y="T1"/>
                </a:cxn>
                <a:cxn ang="0">
                  <a:pos x="T2" y="T3"/>
                </a:cxn>
                <a:cxn ang="0">
                  <a:pos x="T4" y="T5"/>
                </a:cxn>
                <a:cxn ang="0">
                  <a:pos x="T6" y="T7"/>
                </a:cxn>
              </a:cxnLst>
              <a:rect l="0" t="0" r="r" b="b"/>
              <a:pathLst>
                <a:path w="463" h="95">
                  <a:moveTo>
                    <a:pt x="0" y="0"/>
                  </a:moveTo>
                  <a:lnTo>
                    <a:pt x="270" y="0"/>
                  </a:lnTo>
                  <a:lnTo>
                    <a:pt x="270" y="94"/>
                  </a:lnTo>
                  <a:lnTo>
                    <a:pt x="462" y="94"/>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5" name="Freeform 99"/>
            <p:cNvSpPr>
              <a:spLocks/>
            </p:cNvSpPr>
            <p:nvPr/>
          </p:nvSpPr>
          <p:spPr bwMode="auto">
            <a:xfrm>
              <a:off x="3094" y="3191"/>
              <a:ext cx="129" cy="65"/>
            </a:xfrm>
            <a:custGeom>
              <a:avLst/>
              <a:gdLst>
                <a:gd name="T0" fmla="*/ 0 w 129"/>
                <a:gd name="T1" fmla="*/ 0 h 65"/>
                <a:gd name="T2" fmla="*/ 128 w 129"/>
                <a:gd name="T3" fmla="*/ 32 h 65"/>
                <a:gd name="T4" fmla="*/ 0 w 129"/>
                <a:gd name="T5" fmla="*/ 64 h 65"/>
                <a:gd name="T6" fmla="*/ 0 w 129"/>
                <a:gd name="T7" fmla="*/ 0 h 65"/>
              </a:gdLst>
              <a:ahLst/>
              <a:cxnLst>
                <a:cxn ang="0">
                  <a:pos x="T0" y="T1"/>
                </a:cxn>
                <a:cxn ang="0">
                  <a:pos x="T2" y="T3"/>
                </a:cxn>
                <a:cxn ang="0">
                  <a:pos x="T4" y="T5"/>
                </a:cxn>
                <a:cxn ang="0">
                  <a:pos x="T6" y="T7"/>
                </a:cxn>
              </a:cxnLst>
              <a:rect l="0" t="0" r="r" b="b"/>
              <a:pathLst>
                <a:path w="129" h="65">
                  <a:moveTo>
                    <a:pt x="0" y="0"/>
                  </a:moveTo>
                  <a:lnTo>
                    <a:pt x="128"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6" name="Freeform 100"/>
            <p:cNvSpPr>
              <a:spLocks/>
            </p:cNvSpPr>
            <p:nvPr/>
          </p:nvSpPr>
          <p:spPr bwMode="auto">
            <a:xfrm>
              <a:off x="1973" y="3118"/>
              <a:ext cx="670" cy="138"/>
            </a:xfrm>
            <a:custGeom>
              <a:avLst/>
              <a:gdLst>
                <a:gd name="T0" fmla="*/ 669 w 670"/>
                <a:gd name="T1" fmla="*/ 84 h 138"/>
                <a:gd name="T2" fmla="*/ 669 w 670"/>
                <a:gd name="T3" fmla="*/ 137 h 138"/>
                <a:gd name="T4" fmla="*/ 0 w 670"/>
                <a:gd name="T5" fmla="*/ 137 h 138"/>
                <a:gd name="T6" fmla="*/ 0 w 670"/>
                <a:gd name="T7" fmla="*/ 0 h 138"/>
              </a:gdLst>
              <a:ahLst/>
              <a:cxnLst>
                <a:cxn ang="0">
                  <a:pos x="T0" y="T1"/>
                </a:cxn>
                <a:cxn ang="0">
                  <a:pos x="T2" y="T3"/>
                </a:cxn>
                <a:cxn ang="0">
                  <a:pos x="T4" y="T5"/>
                </a:cxn>
                <a:cxn ang="0">
                  <a:pos x="T6" y="T7"/>
                </a:cxn>
              </a:cxnLst>
              <a:rect l="0" t="0" r="r" b="b"/>
              <a:pathLst>
                <a:path w="670" h="138">
                  <a:moveTo>
                    <a:pt x="669" y="84"/>
                  </a:moveTo>
                  <a:lnTo>
                    <a:pt x="669" y="137"/>
                  </a:lnTo>
                  <a:lnTo>
                    <a:pt x="0" y="137"/>
                  </a:lnTo>
                  <a:lnTo>
                    <a:pt x="0" y="0"/>
                  </a:lnTo>
                </a:path>
              </a:pathLst>
            </a:custGeom>
            <a:noFill/>
            <a:ln w="12700" cap="rnd" cmpd="sng">
              <a:solidFill>
                <a:srgbClr val="000000"/>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7" name="Freeform 101"/>
            <p:cNvSpPr>
              <a:spLocks/>
            </p:cNvSpPr>
            <p:nvPr/>
          </p:nvSpPr>
          <p:spPr bwMode="auto">
            <a:xfrm>
              <a:off x="1942" y="3118"/>
              <a:ext cx="64" cy="128"/>
            </a:xfrm>
            <a:custGeom>
              <a:avLst/>
              <a:gdLst>
                <a:gd name="T0" fmla="*/ 0 w 64"/>
                <a:gd name="T1" fmla="*/ 127 h 128"/>
                <a:gd name="T2" fmla="*/ 31 w 64"/>
                <a:gd name="T3" fmla="*/ 0 h 128"/>
                <a:gd name="T4" fmla="*/ 63 w 64"/>
                <a:gd name="T5" fmla="*/ 127 h 128"/>
                <a:gd name="T6" fmla="*/ 0 w 64"/>
                <a:gd name="T7" fmla="*/ 127 h 128"/>
              </a:gdLst>
              <a:ahLst/>
              <a:cxnLst>
                <a:cxn ang="0">
                  <a:pos x="T0" y="T1"/>
                </a:cxn>
                <a:cxn ang="0">
                  <a:pos x="T2" y="T3"/>
                </a:cxn>
                <a:cxn ang="0">
                  <a:pos x="T4" y="T5"/>
                </a:cxn>
                <a:cxn ang="0">
                  <a:pos x="T6" y="T7"/>
                </a:cxn>
              </a:cxnLst>
              <a:rect l="0" t="0" r="r" b="b"/>
              <a:pathLst>
                <a:path w="64" h="128">
                  <a:moveTo>
                    <a:pt x="0" y="127"/>
                  </a:moveTo>
                  <a:lnTo>
                    <a:pt x="31" y="0"/>
                  </a:lnTo>
                  <a:lnTo>
                    <a:pt x="63" y="127"/>
                  </a:lnTo>
                  <a:lnTo>
                    <a:pt x="0" y="127"/>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598" name="Rectangle 102"/>
            <p:cNvSpPr>
              <a:spLocks noChangeArrowheads="1"/>
            </p:cNvSpPr>
            <p:nvPr/>
          </p:nvSpPr>
          <p:spPr bwMode="auto">
            <a:xfrm>
              <a:off x="2841" y="3008"/>
              <a:ext cx="145" cy="1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700" b="1">
                  <a:solidFill>
                    <a:srgbClr val="000000"/>
                  </a:solidFill>
                </a:rPr>
                <a:t>y</a:t>
              </a:r>
            </a:p>
          </p:txBody>
        </p:sp>
        <p:sp>
          <p:nvSpPr>
            <p:cNvPr id="234599" name="Rectangle 103"/>
            <p:cNvSpPr>
              <a:spLocks noChangeArrowheads="1"/>
            </p:cNvSpPr>
            <p:nvPr/>
          </p:nvSpPr>
          <p:spPr bwMode="auto">
            <a:xfrm>
              <a:off x="2442" y="3138"/>
              <a:ext cx="153" cy="1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800" b="1">
                  <a:solidFill>
                    <a:srgbClr val="000000"/>
                  </a:solidFill>
                </a:rPr>
                <a:t>n</a:t>
              </a:r>
            </a:p>
          </p:txBody>
        </p:sp>
        <p:sp>
          <p:nvSpPr>
            <p:cNvPr id="234600" name="Rectangle 104"/>
            <p:cNvSpPr>
              <a:spLocks noChangeArrowheads="1"/>
            </p:cNvSpPr>
            <p:nvPr/>
          </p:nvSpPr>
          <p:spPr bwMode="auto">
            <a:xfrm>
              <a:off x="2583" y="1246"/>
              <a:ext cx="319" cy="183"/>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01" name="Line 105"/>
            <p:cNvSpPr>
              <a:spLocks noChangeShapeType="1"/>
            </p:cNvSpPr>
            <p:nvPr/>
          </p:nvSpPr>
          <p:spPr bwMode="auto">
            <a:xfrm flipV="1">
              <a:off x="3735" y="1348"/>
              <a:ext cx="0" cy="867"/>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02" name="Line 106"/>
            <p:cNvSpPr>
              <a:spLocks noChangeShapeType="1"/>
            </p:cNvSpPr>
            <p:nvPr/>
          </p:nvSpPr>
          <p:spPr bwMode="auto">
            <a:xfrm flipH="1">
              <a:off x="2910" y="1334"/>
              <a:ext cx="25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03" name="Freeform 107"/>
            <p:cNvSpPr>
              <a:spLocks/>
            </p:cNvSpPr>
            <p:nvPr/>
          </p:nvSpPr>
          <p:spPr bwMode="auto">
            <a:xfrm>
              <a:off x="2884" y="1296"/>
              <a:ext cx="154" cy="78"/>
            </a:xfrm>
            <a:custGeom>
              <a:avLst/>
              <a:gdLst>
                <a:gd name="T0" fmla="*/ 153 w 154"/>
                <a:gd name="T1" fmla="*/ 77 h 78"/>
                <a:gd name="T2" fmla="*/ 0 w 154"/>
                <a:gd name="T3" fmla="*/ 38 h 78"/>
                <a:gd name="T4" fmla="*/ 153 w 154"/>
                <a:gd name="T5" fmla="*/ 0 h 78"/>
                <a:gd name="T6" fmla="*/ 153 w 154"/>
                <a:gd name="T7" fmla="*/ 77 h 78"/>
              </a:gdLst>
              <a:ahLst/>
              <a:cxnLst>
                <a:cxn ang="0">
                  <a:pos x="T0" y="T1"/>
                </a:cxn>
                <a:cxn ang="0">
                  <a:pos x="T2" y="T3"/>
                </a:cxn>
                <a:cxn ang="0">
                  <a:pos x="T4" y="T5"/>
                </a:cxn>
                <a:cxn ang="0">
                  <a:pos x="T6" y="T7"/>
                </a:cxn>
              </a:cxnLst>
              <a:rect l="0" t="0" r="r" b="b"/>
              <a:pathLst>
                <a:path w="154" h="78">
                  <a:moveTo>
                    <a:pt x="153" y="77"/>
                  </a:moveTo>
                  <a:lnTo>
                    <a:pt x="0" y="38"/>
                  </a:lnTo>
                  <a:lnTo>
                    <a:pt x="153" y="0"/>
                  </a:lnTo>
                  <a:lnTo>
                    <a:pt x="153"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04" name="Freeform 108"/>
            <p:cNvSpPr>
              <a:spLocks/>
            </p:cNvSpPr>
            <p:nvPr/>
          </p:nvSpPr>
          <p:spPr bwMode="auto">
            <a:xfrm>
              <a:off x="3035" y="1296"/>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05" name="Line 109"/>
            <p:cNvSpPr>
              <a:spLocks noChangeShapeType="1"/>
            </p:cNvSpPr>
            <p:nvPr/>
          </p:nvSpPr>
          <p:spPr bwMode="auto">
            <a:xfrm flipH="1">
              <a:off x="2910" y="1645"/>
              <a:ext cx="25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06" name="Freeform 110"/>
            <p:cNvSpPr>
              <a:spLocks/>
            </p:cNvSpPr>
            <p:nvPr/>
          </p:nvSpPr>
          <p:spPr bwMode="auto">
            <a:xfrm>
              <a:off x="2884" y="1607"/>
              <a:ext cx="154" cy="78"/>
            </a:xfrm>
            <a:custGeom>
              <a:avLst/>
              <a:gdLst>
                <a:gd name="T0" fmla="*/ 153 w 154"/>
                <a:gd name="T1" fmla="*/ 77 h 78"/>
                <a:gd name="T2" fmla="*/ 0 w 154"/>
                <a:gd name="T3" fmla="*/ 38 h 78"/>
                <a:gd name="T4" fmla="*/ 153 w 154"/>
                <a:gd name="T5" fmla="*/ 0 h 78"/>
                <a:gd name="T6" fmla="*/ 153 w 154"/>
                <a:gd name="T7" fmla="*/ 77 h 78"/>
              </a:gdLst>
              <a:ahLst/>
              <a:cxnLst>
                <a:cxn ang="0">
                  <a:pos x="T0" y="T1"/>
                </a:cxn>
                <a:cxn ang="0">
                  <a:pos x="T2" y="T3"/>
                </a:cxn>
                <a:cxn ang="0">
                  <a:pos x="T4" y="T5"/>
                </a:cxn>
                <a:cxn ang="0">
                  <a:pos x="T6" y="T7"/>
                </a:cxn>
              </a:cxnLst>
              <a:rect l="0" t="0" r="r" b="b"/>
              <a:pathLst>
                <a:path w="154" h="78">
                  <a:moveTo>
                    <a:pt x="153" y="77"/>
                  </a:moveTo>
                  <a:lnTo>
                    <a:pt x="0" y="38"/>
                  </a:lnTo>
                  <a:lnTo>
                    <a:pt x="153" y="0"/>
                  </a:lnTo>
                  <a:lnTo>
                    <a:pt x="153"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07" name="Freeform 111"/>
            <p:cNvSpPr>
              <a:spLocks/>
            </p:cNvSpPr>
            <p:nvPr/>
          </p:nvSpPr>
          <p:spPr bwMode="auto">
            <a:xfrm>
              <a:off x="3035" y="1607"/>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08" name="Line 112"/>
            <p:cNvSpPr>
              <a:spLocks noChangeShapeType="1"/>
            </p:cNvSpPr>
            <p:nvPr/>
          </p:nvSpPr>
          <p:spPr bwMode="auto">
            <a:xfrm flipH="1">
              <a:off x="2910" y="1940"/>
              <a:ext cx="25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09" name="Freeform 113"/>
            <p:cNvSpPr>
              <a:spLocks/>
            </p:cNvSpPr>
            <p:nvPr/>
          </p:nvSpPr>
          <p:spPr bwMode="auto">
            <a:xfrm>
              <a:off x="2884" y="1901"/>
              <a:ext cx="154" cy="78"/>
            </a:xfrm>
            <a:custGeom>
              <a:avLst/>
              <a:gdLst>
                <a:gd name="T0" fmla="*/ 153 w 154"/>
                <a:gd name="T1" fmla="*/ 77 h 78"/>
                <a:gd name="T2" fmla="*/ 0 w 154"/>
                <a:gd name="T3" fmla="*/ 39 h 78"/>
                <a:gd name="T4" fmla="*/ 153 w 154"/>
                <a:gd name="T5" fmla="*/ 0 h 78"/>
                <a:gd name="T6" fmla="*/ 153 w 154"/>
                <a:gd name="T7" fmla="*/ 77 h 78"/>
              </a:gdLst>
              <a:ahLst/>
              <a:cxnLst>
                <a:cxn ang="0">
                  <a:pos x="T0" y="T1"/>
                </a:cxn>
                <a:cxn ang="0">
                  <a:pos x="T2" y="T3"/>
                </a:cxn>
                <a:cxn ang="0">
                  <a:pos x="T4" y="T5"/>
                </a:cxn>
                <a:cxn ang="0">
                  <a:pos x="T6" y="T7"/>
                </a:cxn>
              </a:cxnLst>
              <a:rect l="0" t="0" r="r" b="b"/>
              <a:pathLst>
                <a:path w="154" h="78">
                  <a:moveTo>
                    <a:pt x="153" y="77"/>
                  </a:moveTo>
                  <a:lnTo>
                    <a:pt x="0" y="39"/>
                  </a:lnTo>
                  <a:lnTo>
                    <a:pt x="153" y="0"/>
                  </a:lnTo>
                  <a:lnTo>
                    <a:pt x="153"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10" name="Freeform 114"/>
            <p:cNvSpPr>
              <a:spLocks/>
            </p:cNvSpPr>
            <p:nvPr/>
          </p:nvSpPr>
          <p:spPr bwMode="auto">
            <a:xfrm>
              <a:off x="3035" y="1901"/>
              <a:ext cx="155" cy="78"/>
            </a:xfrm>
            <a:custGeom>
              <a:avLst/>
              <a:gdLst>
                <a:gd name="T0" fmla="*/ 0 w 155"/>
                <a:gd name="T1" fmla="*/ 0 h 78"/>
                <a:gd name="T2" fmla="*/ 154 w 155"/>
                <a:gd name="T3" fmla="*/ 39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9"/>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11" name="Line 115"/>
            <p:cNvSpPr>
              <a:spLocks noChangeShapeType="1"/>
            </p:cNvSpPr>
            <p:nvPr/>
          </p:nvSpPr>
          <p:spPr bwMode="auto">
            <a:xfrm flipH="1">
              <a:off x="2910" y="2219"/>
              <a:ext cx="252"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12" name="Freeform 116"/>
            <p:cNvSpPr>
              <a:spLocks/>
            </p:cNvSpPr>
            <p:nvPr/>
          </p:nvSpPr>
          <p:spPr bwMode="auto">
            <a:xfrm>
              <a:off x="2884" y="2181"/>
              <a:ext cx="154" cy="78"/>
            </a:xfrm>
            <a:custGeom>
              <a:avLst/>
              <a:gdLst>
                <a:gd name="T0" fmla="*/ 153 w 154"/>
                <a:gd name="T1" fmla="*/ 77 h 78"/>
                <a:gd name="T2" fmla="*/ 0 w 154"/>
                <a:gd name="T3" fmla="*/ 38 h 78"/>
                <a:gd name="T4" fmla="*/ 153 w 154"/>
                <a:gd name="T5" fmla="*/ 0 h 78"/>
                <a:gd name="T6" fmla="*/ 153 w 154"/>
                <a:gd name="T7" fmla="*/ 77 h 78"/>
              </a:gdLst>
              <a:ahLst/>
              <a:cxnLst>
                <a:cxn ang="0">
                  <a:pos x="T0" y="T1"/>
                </a:cxn>
                <a:cxn ang="0">
                  <a:pos x="T2" y="T3"/>
                </a:cxn>
                <a:cxn ang="0">
                  <a:pos x="T4" y="T5"/>
                </a:cxn>
                <a:cxn ang="0">
                  <a:pos x="T6" y="T7"/>
                </a:cxn>
              </a:cxnLst>
              <a:rect l="0" t="0" r="r" b="b"/>
              <a:pathLst>
                <a:path w="154" h="78">
                  <a:moveTo>
                    <a:pt x="153" y="77"/>
                  </a:moveTo>
                  <a:lnTo>
                    <a:pt x="0" y="38"/>
                  </a:lnTo>
                  <a:lnTo>
                    <a:pt x="153" y="0"/>
                  </a:lnTo>
                  <a:lnTo>
                    <a:pt x="153"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13" name="Freeform 117"/>
            <p:cNvSpPr>
              <a:spLocks/>
            </p:cNvSpPr>
            <p:nvPr/>
          </p:nvSpPr>
          <p:spPr bwMode="auto">
            <a:xfrm>
              <a:off x="3035" y="2181"/>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14" name="Rectangle 118"/>
            <p:cNvSpPr>
              <a:spLocks noChangeArrowheads="1"/>
            </p:cNvSpPr>
            <p:nvPr/>
          </p:nvSpPr>
          <p:spPr bwMode="auto">
            <a:xfrm>
              <a:off x="3162" y="1258"/>
              <a:ext cx="319" cy="184"/>
            </a:xfrm>
            <a:prstGeom prst="rect">
              <a:avLst/>
            </a:prstGeom>
            <a:noFill/>
            <a:ln w="25400">
              <a:solidFill>
                <a:srgbClr val="00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15" name="Line 119"/>
            <p:cNvSpPr>
              <a:spLocks noChangeShapeType="1"/>
            </p:cNvSpPr>
            <p:nvPr/>
          </p:nvSpPr>
          <p:spPr bwMode="auto">
            <a:xfrm flipH="1">
              <a:off x="3734" y="1793"/>
              <a:ext cx="286"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16" name="Freeform 120"/>
            <p:cNvSpPr>
              <a:spLocks/>
            </p:cNvSpPr>
            <p:nvPr/>
          </p:nvSpPr>
          <p:spPr bwMode="auto">
            <a:xfrm>
              <a:off x="3707" y="1754"/>
              <a:ext cx="155" cy="78"/>
            </a:xfrm>
            <a:custGeom>
              <a:avLst/>
              <a:gdLst>
                <a:gd name="T0" fmla="*/ 154 w 155"/>
                <a:gd name="T1" fmla="*/ 77 h 78"/>
                <a:gd name="T2" fmla="*/ 0 w 155"/>
                <a:gd name="T3" fmla="*/ 39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9"/>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17" name="Freeform 121"/>
            <p:cNvSpPr>
              <a:spLocks/>
            </p:cNvSpPr>
            <p:nvPr/>
          </p:nvSpPr>
          <p:spPr bwMode="auto">
            <a:xfrm>
              <a:off x="4037" y="1754"/>
              <a:ext cx="155" cy="78"/>
            </a:xfrm>
            <a:custGeom>
              <a:avLst/>
              <a:gdLst>
                <a:gd name="T0" fmla="*/ 0 w 155"/>
                <a:gd name="T1" fmla="*/ 0 h 78"/>
                <a:gd name="T2" fmla="*/ 154 w 155"/>
                <a:gd name="T3" fmla="*/ 39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9"/>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18" name="Line 122"/>
            <p:cNvSpPr>
              <a:spLocks noChangeShapeType="1"/>
            </p:cNvSpPr>
            <p:nvPr/>
          </p:nvSpPr>
          <p:spPr bwMode="auto">
            <a:xfrm flipH="1">
              <a:off x="1801" y="1349"/>
              <a:ext cx="77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19" name="Freeform 123"/>
            <p:cNvSpPr>
              <a:spLocks/>
            </p:cNvSpPr>
            <p:nvPr/>
          </p:nvSpPr>
          <p:spPr bwMode="auto">
            <a:xfrm>
              <a:off x="1774" y="1311"/>
              <a:ext cx="155" cy="78"/>
            </a:xfrm>
            <a:custGeom>
              <a:avLst/>
              <a:gdLst>
                <a:gd name="T0" fmla="*/ 154 w 155"/>
                <a:gd name="T1" fmla="*/ 77 h 78"/>
                <a:gd name="T2" fmla="*/ 0 w 155"/>
                <a:gd name="T3" fmla="*/ 38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8"/>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0" name="Freeform 124"/>
            <p:cNvSpPr>
              <a:spLocks/>
            </p:cNvSpPr>
            <p:nvPr/>
          </p:nvSpPr>
          <p:spPr bwMode="auto">
            <a:xfrm>
              <a:off x="2451" y="1311"/>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1" name="Line 125"/>
            <p:cNvSpPr>
              <a:spLocks noChangeShapeType="1"/>
            </p:cNvSpPr>
            <p:nvPr/>
          </p:nvSpPr>
          <p:spPr bwMode="auto">
            <a:xfrm flipH="1">
              <a:off x="1801" y="1616"/>
              <a:ext cx="77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22" name="Freeform 126"/>
            <p:cNvSpPr>
              <a:spLocks/>
            </p:cNvSpPr>
            <p:nvPr/>
          </p:nvSpPr>
          <p:spPr bwMode="auto">
            <a:xfrm>
              <a:off x="1774" y="1578"/>
              <a:ext cx="155" cy="78"/>
            </a:xfrm>
            <a:custGeom>
              <a:avLst/>
              <a:gdLst>
                <a:gd name="T0" fmla="*/ 154 w 155"/>
                <a:gd name="T1" fmla="*/ 77 h 78"/>
                <a:gd name="T2" fmla="*/ 0 w 155"/>
                <a:gd name="T3" fmla="*/ 38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8"/>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3" name="Freeform 127"/>
            <p:cNvSpPr>
              <a:spLocks/>
            </p:cNvSpPr>
            <p:nvPr/>
          </p:nvSpPr>
          <p:spPr bwMode="auto">
            <a:xfrm>
              <a:off x="2451" y="1578"/>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4" name="Line 128"/>
            <p:cNvSpPr>
              <a:spLocks noChangeShapeType="1"/>
            </p:cNvSpPr>
            <p:nvPr/>
          </p:nvSpPr>
          <p:spPr bwMode="auto">
            <a:xfrm flipH="1">
              <a:off x="1801" y="1924"/>
              <a:ext cx="77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25" name="Freeform 129"/>
            <p:cNvSpPr>
              <a:spLocks/>
            </p:cNvSpPr>
            <p:nvPr/>
          </p:nvSpPr>
          <p:spPr bwMode="auto">
            <a:xfrm>
              <a:off x="1774" y="1886"/>
              <a:ext cx="155" cy="78"/>
            </a:xfrm>
            <a:custGeom>
              <a:avLst/>
              <a:gdLst>
                <a:gd name="T0" fmla="*/ 154 w 155"/>
                <a:gd name="T1" fmla="*/ 77 h 78"/>
                <a:gd name="T2" fmla="*/ 0 w 155"/>
                <a:gd name="T3" fmla="*/ 38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8"/>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6" name="Freeform 130"/>
            <p:cNvSpPr>
              <a:spLocks/>
            </p:cNvSpPr>
            <p:nvPr/>
          </p:nvSpPr>
          <p:spPr bwMode="auto">
            <a:xfrm>
              <a:off x="2451" y="1886"/>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7" name="Freeform 131"/>
            <p:cNvSpPr>
              <a:spLocks/>
            </p:cNvSpPr>
            <p:nvPr/>
          </p:nvSpPr>
          <p:spPr bwMode="auto">
            <a:xfrm>
              <a:off x="1801" y="2177"/>
              <a:ext cx="155" cy="78"/>
            </a:xfrm>
            <a:custGeom>
              <a:avLst/>
              <a:gdLst>
                <a:gd name="T0" fmla="*/ 154 w 155"/>
                <a:gd name="T1" fmla="*/ 77 h 78"/>
                <a:gd name="T2" fmla="*/ 0 w 155"/>
                <a:gd name="T3" fmla="*/ 38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8"/>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28" name="Line 132"/>
            <p:cNvSpPr>
              <a:spLocks noChangeShapeType="1"/>
            </p:cNvSpPr>
            <p:nvPr/>
          </p:nvSpPr>
          <p:spPr bwMode="auto">
            <a:xfrm>
              <a:off x="3502" y="1349"/>
              <a:ext cx="2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29" name="Freeform 133"/>
            <p:cNvSpPr>
              <a:spLocks/>
            </p:cNvSpPr>
            <p:nvPr/>
          </p:nvSpPr>
          <p:spPr bwMode="auto">
            <a:xfrm>
              <a:off x="3607" y="1311"/>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0" name="Freeform 134"/>
            <p:cNvSpPr>
              <a:spLocks/>
            </p:cNvSpPr>
            <p:nvPr/>
          </p:nvSpPr>
          <p:spPr bwMode="auto">
            <a:xfrm>
              <a:off x="3467" y="1311"/>
              <a:ext cx="155" cy="78"/>
            </a:xfrm>
            <a:custGeom>
              <a:avLst/>
              <a:gdLst>
                <a:gd name="T0" fmla="*/ 154 w 155"/>
                <a:gd name="T1" fmla="*/ 77 h 78"/>
                <a:gd name="T2" fmla="*/ 0 w 155"/>
                <a:gd name="T3" fmla="*/ 38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8"/>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1" name="Line 135"/>
            <p:cNvSpPr>
              <a:spLocks noChangeShapeType="1"/>
            </p:cNvSpPr>
            <p:nvPr/>
          </p:nvSpPr>
          <p:spPr bwMode="auto">
            <a:xfrm>
              <a:off x="3502" y="1645"/>
              <a:ext cx="2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32" name="Freeform 136"/>
            <p:cNvSpPr>
              <a:spLocks/>
            </p:cNvSpPr>
            <p:nvPr/>
          </p:nvSpPr>
          <p:spPr bwMode="auto">
            <a:xfrm>
              <a:off x="3607" y="1607"/>
              <a:ext cx="155" cy="78"/>
            </a:xfrm>
            <a:custGeom>
              <a:avLst/>
              <a:gdLst>
                <a:gd name="T0" fmla="*/ 0 w 155"/>
                <a:gd name="T1" fmla="*/ 0 h 78"/>
                <a:gd name="T2" fmla="*/ 154 w 155"/>
                <a:gd name="T3" fmla="*/ 38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8"/>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3" name="Freeform 137"/>
            <p:cNvSpPr>
              <a:spLocks/>
            </p:cNvSpPr>
            <p:nvPr/>
          </p:nvSpPr>
          <p:spPr bwMode="auto">
            <a:xfrm>
              <a:off x="3467" y="1607"/>
              <a:ext cx="155" cy="78"/>
            </a:xfrm>
            <a:custGeom>
              <a:avLst/>
              <a:gdLst>
                <a:gd name="T0" fmla="*/ 154 w 155"/>
                <a:gd name="T1" fmla="*/ 77 h 78"/>
                <a:gd name="T2" fmla="*/ 0 w 155"/>
                <a:gd name="T3" fmla="*/ 38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8"/>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4" name="Line 138"/>
            <p:cNvSpPr>
              <a:spLocks noChangeShapeType="1"/>
            </p:cNvSpPr>
            <p:nvPr/>
          </p:nvSpPr>
          <p:spPr bwMode="auto">
            <a:xfrm>
              <a:off x="3502" y="1925"/>
              <a:ext cx="2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35" name="Freeform 139"/>
            <p:cNvSpPr>
              <a:spLocks/>
            </p:cNvSpPr>
            <p:nvPr/>
          </p:nvSpPr>
          <p:spPr bwMode="auto">
            <a:xfrm>
              <a:off x="3607" y="1886"/>
              <a:ext cx="155" cy="78"/>
            </a:xfrm>
            <a:custGeom>
              <a:avLst/>
              <a:gdLst>
                <a:gd name="T0" fmla="*/ 0 w 155"/>
                <a:gd name="T1" fmla="*/ 0 h 78"/>
                <a:gd name="T2" fmla="*/ 154 w 155"/>
                <a:gd name="T3" fmla="*/ 39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9"/>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6" name="Freeform 140"/>
            <p:cNvSpPr>
              <a:spLocks/>
            </p:cNvSpPr>
            <p:nvPr/>
          </p:nvSpPr>
          <p:spPr bwMode="auto">
            <a:xfrm>
              <a:off x="3467" y="1886"/>
              <a:ext cx="155" cy="78"/>
            </a:xfrm>
            <a:custGeom>
              <a:avLst/>
              <a:gdLst>
                <a:gd name="T0" fmla="*/ 154 w 155"/>
                <a:gd name="T1" fmla="*/ 77 h 78"/>
                <a:gd name="T2" fmla="*/ 0 w 155"/>
                <a:gd name="T3" fmla="*/ 39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9"/>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7" name="Line 141"/>
            <p:cNvSpPr>
              <a:spLocks noChangeShapeType="1"/>
            </p:cNvSpPr>
            <p:nvPr/>
          </p:nvSpPr>
          <p:spPr bwMode="auto">
            <a:xfrm>
              <a:off x="3502" y="2219"/>
              <a:ext cx="225"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38" name="Freeform 142"/>
            <p:cNvSpPr>
              <a:spLocks/>
            </p:cNvSpPr>
            <p:nvPr/>
          </p:nvSpPr>
          <p:spPr bwMode="auto">
            <a:xfrm>
              <a:off x="3607" y="2180"/>
              <a:ext cx="155" cy="78"/>
            </a:xfrm>
            <a:custGeom>
              <a:avLst/>
              <a:gdLst>
                <a:gd name="T0" fmla="*/ 0 w 155"/>
                <a:gd name="T1" fmla="*/ 0 h 78"/>
                <a:gd name="T2" fmla="*/ 154 w 155"/>
                <a:gd name="T3" fmla="*/ 39 h 78"/>
                <a:gd name="T4" fmla="*/ 0 w 155"/>
                <a:gd name="T5" fmla="*/ 77 h 78"/>
                <a:gd name="T6" fmla="*/ 0 w 155"/>
                <a:gd name="T7" fmla="*/ 0 h 78"/>
              </a:gdLst>
              <a:ahLst/>
              <a:cxnLst>
                <a:cxn ang="0">
                  <a:pos x="T0" y="T1"/>
                </a:cxn>
                <a:cxn ang="0">
                  <a:pos x="T2" y="T3"/>
                </a:cxn>
                <a:cxn ang="0">
                  <a:pos x="T4" y="T5"/>
                </a:cxn>
                <a:cxn ang="0">
                  <a:pos x="T6" y="T7"/>
                </a:cxn>
              </a:cxnLst>
              <a:rect l="0" t="0" r="r" b="b"/>
              <a:pathLst>
                <a:path w="155" h="78">
                  <a:moveTo>
                    <a:pt x="0" y="0"/>
                  </a:moveTo>
                  <a:lnTo>
                    <a:pt x="154" y="39"/>
                  </a:lnTo>
                  <a:lnTo>
                    <a:pt x="0" y="77"/>
                  </a:lnTo>
                  <a:lnTo>
                    <a:pt x="0" y="0"/>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39" name="Freeform 143"/>
            <p:cNvSpPr>
              <a:spLocks/>
            </p:cNvSpPr>
            <p:nvPr/>
          </p:nvSpPr>
          <p:spPr bwMode="auto">
            <a:xfrm>
              <a:off x="3467" y="2180"/>
              <a:ext cx="155" cy="78"/>
            </a:xfrm>
            <a:custGeom>
              <a:avLst/>
              <a:gdLst>
                <a:gd name="T0" fmla="*/ 154 w 155"/>
                <a:gd name="T1" fmla="*/ 77 h 78"/>
                <a:gd name="T2" fmla="*/ 0 w 155"/>
                <a:gd name="T3" fmla="*/ 39 h 78"/>
                <a:gd name="T4" fmla="*/ 154 w 155"/>
                <a:gd name="T5" fmla="*/ 0 h 78"/>
                <a:gd name="T6" fmla="*/ 154 w 155"/>
                <a:gd name="T7" fmla="*/ 77 h 78"/>
              </a:gdLst>
              <a:ahLst/>
              <a:cxnLst>
                <a:cxn ang="0">
                  <a:pos x="T0" y="T1"/>
                </a:cxn>
                <a:cxn ang="0">
                  <a:pos x="T2" y="T3"/>
                </a:cxn>
                <a:cxn ang="0">
                  <a:pos x="T4" y="T5"/>
                </a:cxn>
                <a:cxn ang="0">
                  <a:pos x="T6" y="T7"/>
                </a:cxn>
              </a:cxnLst>
              <a:rect l="0" t="0" r="r" b="b"/>
              <a:pathLst>
                <a:path w="155" h="78">
                  <a:moveTo>
                    <a:pt x="154" y="77"/>
                  </a:moveTo>
                  <a:lnTo>
                    <a:pt x="0" y="39"/>
                  </a:lnTo>
                  <a:lnTo>
                    <a:pt x="154" y="0"/>
                  </a:lnTo>
                  <a:lnTo>
                    <a:pt x="154" y="77"/>
                  </a:lnTo>
                </a:path>
              </a:pathLst>
            </a:custGeom>
            <a:solidFill>
              <a:srgbClr val="000000"/>
            </a:solidFill>
            <a:ln w="254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40" name="Line 144"/>
            <p:cNvSpPr>
              <a:spLocks noChangeShapeType="1"/>
            </p:cNvSpPr>
            <p:nvPr/>
          </p:nvSpPr>
          <p:spPr bwMode="auto">
            <a:xfrm flipH="1">
              <a:off x="2373" y="2891"/>
              <a:ext cx="194"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41" name="Freeform 145"/>
            <p:cNvSpPr>
              <a:spLocks/>
            </p:cNvSpPr>
            <p:nvPr/>
          </p:nvSpPr>
          <p:spPr bwMode="auto">
            <a:xfrm>
              <a:off x="2373" y="2859"/>
              <a:ext cx="128" cy="65"/>
            </a:xfrm>
            <a:custGeom>
              <a:avLst/>
              <a:gdLst>
                <a:gd name="T0" fmla="*/ 127 w 128"/>
                <a:gd name="T1" fmla="*/ 64 h 65"/>
                <a:gd name="T2" fmla="*/ 0 w 128"/>
                <a:gd name="T3" fmla="*/ 32 h 65"/>
                <a:gd name="T4" fmla="*/ 127 w 128"/>
                <a:gd name="T5" fmla="*/ 0 h 65"/>
                <a:gd name="T6" fmla="*/ 127 w 128"/>
                <a:gd name="T7" fmla="*/ 64 h 65"/>
              </a:gdLst>
              <a:ahLst/>
              <a:cxnLst>
                <a:cxn ang="0">
                  <a:pos x="T0" y="T1"/>
                </a:cxn>
                <a:cxn ang="0">
                  <a:pos x="T2" y="T3"/>
                </a:cxn>
                <a:cxn ang="0">
                  <a:pos x="T4" y="T5"/>
                </a:cxn>
                <a:cxn ang="0">
                  <a:pos x="T6" y="T7"/>
                </a:cxn>
              </a:cxnLst>
              <a:rect l="0" t="0" r="r" b="b"/>
              <a:pathLst>
                <a:path w="128" h="65">
                  <a:moveTo>
                    <a:pt x="127" y="64"/>
                  </a:moveTo>
                  <a:lnTo>
                    <a:pt x="0" y="32"/>
                  </a:lnTo>
                  <a:lnTo>
                    <a:pt x="127" y="0"/>
                  </a:lnTo>
                  <a:lnTo>
                    <a:pt x="127" y="6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42" name="Line 146"/>
            <p:cNvSpPr>
              <a:spLocks noChangeShapeType="1"/>
            </p:cNvSpPr>
            <p:nvPr/>
          </p:nvSpPr>
          <p:spPr bwMode="auto">
            <a:xfrm flipH="1">
              <a:off x="1870" y="3640"/>
              <a:ext cx="159"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43" name="Freeform 147"/>
            <p:cNvSpPr>
              <a:spLocks/>
            </p:cNvSpPr>
            <p:nvPr/>
          </p:nvSpPr>
          <p:spPr bwMode="auto">
            <a:xfrm>
              <a:off x="1870" y="3608"/>
              <a:ext cx="128" cy="65"/>
            </a:xfrm>
            <a:custGeom>
              <a:avLst/>
              <a:gdLst>
                <a:gd name="T0" fmla="*/ 127 w 128"/>
                <a:gd name="T1" fmla="*/ 64 h 65"/>
                <a:gd name="T2" fmla="*/ 0 w 128"/>
                <a:gd name="T3" fmla="*/ 32 h 65"/>
                <a:gd name="T4" fmla="*/ 127 w 128"/>
                <a:gd name="T5" fmla="*/ 0 h 65"/>
                <a:gd name="T6" fmla="*/ 127 w 128"/>
                <a:gd name="T7" fmla="*/ 64 h 65"/>
              </a:gdLst>
              <a:ahLst/>
              <a:cxnLst>
                <a:cxn ang="0">
                  <a:pos x="T0" y="T1"/>
                </a:cxn>
                <a:cxn ang="0">
                  <a:pos x="T2" y="T3"/>
                </a:cxn>
                <a:cxn ang="0">
                  <a:pos x="T4" y="T5"/>
                </a:cxn>
                <a:cxn ang="0">
                  <a:pos x="T6" y="T7"/>
                </a:cxn>
              </a:cxnLst>
              <a:rect l="0" t="0" r="r" b="b"/>
              <a:pathLst>
                <a:path w="128" h="65">
                  <a:moveTo>
                    <a:pt x="127" y="64"/>
                  </a:moveTo>
                  <a:lnTo>
                    <a:pt x="0" y="32"/>
                  </a:lnTo>
                  <a:lnTo>
                    <a:pt x="127" y="0"/>
                  </a:lnTo>
                  <a:lnTo>
                    <a:pt x="127" y="6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44" name="Line 148"/>
            <p:cNvSpPr>
              <a:spLocks noChangeShapeType="1"/>
            </p:cNvSpPr>
            <p:nvPr/>
          </p:nvSpPr>
          <p:spPr bwMode="auto">
            <a:xfrm flipH="1">
              <a:off x="1801" y="3111"/>
              <a:ext cx="32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45" name="Freeform 149"/>
            <p:cNvSpPr>
              <a:spLocks/>
            </p:cNvSpPr>
            <p:nvPr/>
          </p:nvSpPr>
          <p:spPr bwMode="auto">
            <a:xfrm>
              <a:off x="1801" y="3079"/>
              <a:ext cx="128" cy="64"/>
            </a:xfrm>
            <a:custGeom>
              <a:avLst/>
              <a:gdLst>
                <a:gd name="T0" fmla="*/ 127 w 128"/>
                <a:gd name="T1" fmla="*/ 63 h 64"/>
                <a:gd name="T2" fmla="*/ 0 w 128"/>
                <a:gd name="T3" fmla="*/ 32 h 64"/>
                <a:gd name="T4" fmla="*/ 127 w 128"/>
                <a:gd name="T5" fmla="*/ 0 h 64"/>
                <a:gd name="T6" fmla="*/ 127 w 128"/>
                <a:gd name="T7" fmla="*/ 63 h 64"/>
              </a:gdLst>
              <a:ahLst/>
              <a:cxnLst>
                <a:cxn ang="0">
                  <a:pos x="T0" y="T1"/>
                </a:cxn>
                <a:cxn ang="0">
                  <a:pos x="T2" y="T3"/>
                </a:cxn>
                <a:cxn ang="0">
                  <a:pos x="T4" y="T5"/>
                </a:cxn>
                <a:cxn ang="0">
                  <a:pos x="T6" y="T7"/>
                </a:cxn>
              </a:cxnLst>
              <a:rect l="0" t="0" r="r" b="b"/>
              <a:pathLst>
                <a:path w="128" h="64">
                  <a:moveTo>
                    <a:pt x="127" y="63"/>
                  </a:moveTo>
                  <a:lnTo>
                    <a:pt x="0" y="32"/>
                  </a:lnTo>
                  <a:lnTo>
                    <a:pt x="127" y="0"/>
                  </a:lnTo>
                  <a:lnTo>
                    <a:pt x="127" y="6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46" name="Freeform 150"/>
            <p:cNvSpPr>
              <a:spLocks/>
            </p:cNvSpPr>
            <p:nvPr/>
          </p:nvSpPr>
          <p:spPr bwMode="auto">
            <a:xfrm>
              <a:off x="1994" y="3079"/>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47" name="Line 151"/>
            <p:cNvSpPr>
              <a:spLocks noChangeShapeType="1"/>
            </p:cNvSpPr>
            <p:nvPr/>
          </p:nvSpPr>
          <p:spPr bwMode="auto">
            <a:xfrm flipH="1">
              <a:off x="1801" y="2879"/>
              <a:ext cx="32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48" name="Freeform 152"/>
            <p:cNvSpPr>
              <a:spLocks/>
            </p:cNvSpPr>
            <p:nvPr/>
          </p:nvSpPr>
          <p:spPr bwMode="auto">
            <a:xfrm>
              <a:off x="1801" y="2847"/>
              <a:ext cx="128" cy="64"/>
            </a:xfrm>
            <a:custGeom>
              <a:avLst/>
              <a:gdLst>
                <a:gd name="T0" fmla="*/ 127 w 128"/>
                <a:gd name="T1" fmla="*/ 63 h 64"/>
                <a:gd name="T2" fmla="*/ 0 w 128"/>
                <a:gd name="T3" fmla="*/ 32 h 64"/>
                <a:gd name="T4" fmla="*/ 127 w 128"/>
                <a:gd name="T5" fmla="*/ 0 h 64"/>
                <a:gd name="T6" fmla="*/ 127 w 128"/>
                <a:gd name="T7" fmla="*/ 63 h 64"/>
              </a:gdLst>
              <a:ahLst/>
              <a:cxnLst>
                <a:cxn ang="0">
                  <a:pos x="T0" y="T1"/>
                </a:cxn>
                <a:cxn ang="0">
                  <a:pos x="T2" y="T3"/>
                </a:cxn>
                <a:cxn ang="0">
                  <a:pos x="T4" y="T5"/>
                </a:cxn>
                <a:cxn ang="0">
                  <a:pos x="T6" y="T7"/>
                </a:cxn>
              </a:cxnLst>
              <a:rect l="0" t="0" r="r" b="b"/>
              <a:pathLst>
                <a:path w="128" h="64">
                  <a:moveTo>
                    <a:pt x="127" y="63"/>
                  </a:moveTo>
                  <a:lnTo>
                    <a:pt x="0" y="32"/>
                  </a:lnTo>
                  <a:lnTo>
                    <a:pt x="127" y="0"/>
                  </a:lnTo>
                  <a:lnTo>
                    <a:pt x="127" y="63"/>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49" name="Freeform 153"/>
            <p:cNvSpPr>
              <a:spLocks/>
            </p:cNvSpPr>
            <p:nvPr/>
          </p:nvSpPr>
          <p:spPr bwMode="auto">
            <a:xfrm>
              <a:off x="1994" y="2847"/>
              <a:ext cx="128" cy="64"/>
            </a:xfrm>
            <a:custGeom>
              <a:avLst/>
              <a:gdLst>
                <a:gd name="T0" fmla="*/ 0 w 128"/>
                <a:gd name="T1" fmla="*/ 0 h 64"/>
                <a:gd name="T2" fmla="*/ 127 w 128"/>
                <a:gd name="T3" fmla="*/ 32 h 64"/>
                <a:gd name="T4" fmla="*/ 0 w 128"/>
                <a:gd name="T5" fmla="*/ 63 h 64"/>
                <a:gd name="T6" fmla="*/ 0 w 128"/>
                <a:gd name="T7" fmla="*/ 0 h 64"/>
              </a:gdLst>
              <a:ahLst/>
              <a:cxnLst>
                <a:cxn ang="0">
                  <a:pos x="T0" y="T1"/>
                </a:cxn>
                <a:cxn ang="0">
                  <a:pos x="T2" y="T3"/>
                </a:cxn>
                <a:cxn ang="0">
                  <a:pos x="T4" y="T5"/>
                </a:cxn>
                <a:cxn ang="0">
                  <a:pos x="T6" y="T7"/>
                </a:cxn>
              </a:cxnLst>
              <a:rect l="0" t="0" r="r" b="b"/>
              <a:pathLst>
                <a:path w="128" h="64">
                  <a:moveTo>
                    <a:pt x="0" y="0"/>
                  </a:moveTo>
                  <a:lnTo>
                    <a:pt x="127" y="32"/>
                  </a:lnTo>
                  <a:lnTo>
                    <a:pt x="0" y="63"/>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50" name="Line 154"/>
            <p:cNvSpPr>
              <a:spLocks noChangeShapeType="1"/>
            </p:cNvSpPr>
            <p:nvPr/>
          </p:nvSpPr>
          <p:spPr bwMode="auto">
            <a:xfrm flipH="1">
              <a:off x="1801" y="3377"/>
              <a:ext cx="320" cy="0"/>
            </a:xfrm>
            <a:prstGeom prst="line">
              <a:avLst/>
            </a:prstGeom>
            <a:noFill/>
            <a:ln w="127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sp>
          <p:nvSpPr>
            <p:cNvPr id="234651" name="Freeform 155"/>
            <p:cNvSpPr>
              <a:spLocks/>
            </p:cNvSpPr>
            <p:nvPr/>
          </p:nvSpPr>
          <p:spPr bwMode="auto">
            <a:xfrm>
              <a:off x="1801" y="3345"/>
              <a:ext cx="128" cy="65"/>
            </a:xfrm>
            <a:custGeom>
              <a:avLst/>
              <a:gdLst>
                <a:gd name="T0" fmla="*/ 127 w 128"/>
                <a:gd name="T1" fmla="*/ 64 h 65"/>
                <a:gd name="T2" fmla="*/ 0 w 128"/>
                <a:gd name="T3" fmla="*/ 32 h 65"/>
                <a:gd name="T4" fmla="*/ 127 w 128"/>
                <a:gd name="T5" fmla="*/ 0 h 65"/>
                <a:gd name="T6" fmla="*/ 127 w 128"/>
                <a:gd name="T7" fmla="*/ 64 h 65"/>
              </a:gdLst>
              <a:ahLst/>
              <a:cxnLst>
                <a:cxn ang="0">
                  <a:pos x="T0" y="T1"/>
                </a:cxn>
                <a:cxn ang="0">
                  <a:pos x="T2" y="T3"/>
                </a:cxn>
                <a:cxn ang="0">
                  <a:pos x="T4" y="T5"/>
                </a:cxn>
                <a:cxn ang="0">
                  <a:pos x="T6" y="T7"/>
                </a:cxn>
              </a:cxnLst>
              <a:rect l="0" t="0" r="r" b="b"/>
              <a:pathLst>
                <a:path w="128" h="65">
                  <a:moveTo>
                    <a:pt x="127" y="64"/>
                  </a:moveTo>
                  <a:lnTo>
                    <a:pt x="0" y="32"/>
                  </a:lnTo>
                  <a:lnTo>
                    <a:pt x="127" y="0"/>
                  </a:lnTo>
                  <a:lnTo>
                    <a:pt x="127" y="64"/>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52" name="Freeform 156"/>
            <p:cNvSpPr>
              <a:spLocks/>
            </p:cNvSpPr>
            <p:nvPr/>
          </p:nvSpPr>
          <p:spPr bwMode="auto">
            <a:xfrm>
              <a:off x="1994" y="3345"/>
              <a:ext cx="128" cy="65"/>
            </a:xfrm>
            <a:custGeom>
              <a:avLst/>
              <a:gdLst>
                <a:gd name="T0" fmla="*/ 0 w 128"/>
                <a:gd name="T1" fmla="*/ 0 h 65"/>
                <a:gd name="T2" fmla="*/ 127 w 128"/>
                <a:gd name="T3" fmla="*/ 32 h 65"/>
                <a:gd name="T4" fmla="*/ 0 w 128"/>
                <a:gd name="T5" fmla="*/ 64 h 65"/>
                <a:gd name="T6" fmla="*/ 0 w 128"/>
                <a:gd name="T7" fmla="*/ 0 h 65"/>
              </a:gdLst>
              <a:ahLst/>
              <a:cxnLst>
                <a:cxn ang="0">
                  <a:pos x="T0" y="T1"/>
                </a:cxn>
                <a:cxn ang="0">
                  <a:pos x="T2" y="T3"/>
                </a:cxn>
                <a:cxn ang="0">
                  <a:pos x="T4" y="T5"/>
                </a:cxn>
                <a:cxn ang="0">
                  <a:pos x="T6" y="T7"/>
                </a:cxn>
              </a:cxnLst>
              <a:rect l="0" t="0" r="r" b="b"/>
              <a:pathLst>
                <a:path w="128" h="65">
                  <a:moveTo>
                    <a:pt x="0" y="0"/>
                  </a:moveTo>
                  <a:lnTo>
                    <a:pt x="127" y="32"/>
                  </a:lnTo>
                  <a:lnTo>
                    <a:pt x="0" y="64"/>
                  </a:lnTo>
                  <a:lnTo>
                    <a:pt x="0" y="0"/>
                  </a:lnTo>
                </a:path>
              </a:pathLst>
            </a:custGeom>
            <a:solidFill>
              <a:srgbClr val="000000"/>
            </a:solidFill>
            <a:ln w="12700" cap="rnd" cmpd="sng">
              <a:solidFill>
                <a:srgbClr val="000000"/>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p>
              <a:endParaRPr lang="en-US"/>
            </a:p>
          </p:txBody>
        </p:sp>
        <p:sp>
          <p:nvSpPr>
            <p:cNvPr id="234653" name="Rectangle 157"/>
            <p:cNvSpPr>
              <a:spLocks noChangeArrowheads="1"/>
            </p:cNvSpPr>
            <p:nvPr/>
          </p:nvSpPr>
          <p:spPr bwMode="auto">
            <a:xfrm>
              <a:off x="1207" y="1234"/>
              <a:ext cx="482"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000000"/>
                  </a:solidFill>
                </a:rPr>
                <a:t>Army</a:t>
              </a:r>
            </a:p>
          </p:txBody>
        </p:sp>
        <p:sp>
          <p:nvSpPr>
            <p:cNvPr id="234654" name="Rectangle 158"/>
            <p:cNvSpPr>
              <a:spLocks noChangeArrowheads="1"/>
            </p:cNvSpPr>
            <p:nvPr/>
          </p:nvSpPr>
          <p:spPr bwMode="auto">
            <a:xfrm>
              <a:off x="1019" y="1510"/>
              <a:ext cx="65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000000"/>
                  </a:solidFill>
                </a:rPr>
                <a:t>Marines</a:t>
              </a:r>
            </a:p>
          </p:txBody>
        </p:sp>
        <p:sp>
          <p:nvSpPr>
            <p:cNvPr id="234655" name="Rectangle 159"/>
            <p:cNvSpPr>
              <a:spLocks noChangeArrowheads="1"/>
            </p:cNvSpPr>
            <p:nvPr/>
          </p:nvSpPr>
          <p:spPr bwMode="auto">
            <a:xfrm>
              <a:off x="933" y="1816"/>
              <a:ext cx="746"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000000"/>
                  </a:solidFill>
                </a:rPr>
                <a:t>Air Force</a:t>
              </a:r>
            </a:p>
          </p:txBody>
        </p:sp>
        <p:sp>
          <p:nvSpPr>
            <p:cNvPr id="234656" name="Rectangle 160"/>
            <p:cNvSpPr>
              <a:spLocks noChangeArrowheads="1"/>
            </p:cNvSpPr>
            <p:nvPr/>
          </p:nvSpPr>
          <p:spPr bwMode="auto">
            <a:xfrm>
              <a:off x="1226" y="2091"/>
              <a:ext cx="458" cy="2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lIns="90487" tIns="44450" rIns="90487" bIns="44450">
              <a:spAutoFit/>
            </a:bodyPr>
            <a:lstStyle/>
            <a:p>
              <a:r>
                <a:rPr lang="en-US" sz="1800" b="1">
                  <a:solidFill>
                    <a:srgbClr val="000000"/>
                  </a:solidFill>
                </a:rPr>
                <a:t>Navy</a:t>
              </a:r>
            </a:p>
          </p:txBody>
        </p:sp>
        <p:sp>
          <p:nvSpPr>
            <p:cNvPr id="234657" name="Line 161"/>
            <p:cNvSpPr>
              <a:spLocks noChangeShapeType="1"/>
            </p:cNvSpPr>
            <p:nvPr/>
          </p:nvSpPr>
          <p:spPr bwMode="auto">
            <a:xfrm flipH="1">
              <a:off x="1801" y="2212"/>
              <a:ext cx="778" cy="0"/>
            </a:xfrm>
            <a:prstGeom prst="line">
              <a:avLst/>
            </a:prstGeom>
            <a:noFill/>
            <a:ln w="25400">
              <a:solidFill>
                <a:srgbClr val="00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endParaRPr lang="en-US"/>
            </a:p>
          </p:txBody>
        </p:sp>
      </p:grpSp>
      <p:sp>
        <p:nvSpPr>
          <p:cNvPr id="234658" name="Rectangle 162"/>
          <p:cNvSpPr>
            <a:spLocks noGrp="1" noChangeArrowheads="1"/>
          </p:cNvSpPr>
          <p:nvPr>
            <p:ph type="title"/>
          </p:nvPr>
        </p:nvSpPr>
        <p:spPr>
          <a:xfrm>
            <a:off x="152400" y="152400"/>
            <a:ext cx="8839200" cy="838200"/>
          </a:xfrm>
        </p:spPr>
        <p:txBody>
          <a:bodyPr/>
          <a:lstStyle/>
          <a:p>
            <a:r>
              <a:rPr lang="en-US" sz="3600" b="1"/>
              <a:t>Systems and Subsystems</a:t>
            </a:r>
          </a:p>
        </p:txBody>
      </p:sp>
      <p:sp>
        <p:nvSpPr>
          <p:cNvPr id="234659" name="Text Box 163"/>
          <p:cNvSpPr txBox="1">
            <a:spLocks noChangeArrowheads="1"/>
          </p:cNvSpPr>
          <p:nvPr/>
        </p:nvSpPr>
        <p:spPr bwMode="auto">
          <a:xfrm>
            <a:off x="457200" y="5562600"/>
            <a:ext cx="83058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5875">
                <a:solidFill>
                  <a:srgbClr val="8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nchor="ctr">
            <a:spAutoFit/>
          </a:bodyPr>
          <a:lstStyle/>
          <a:p>
            <a:pPr algn="ctr"/>
            <a:r>
              <a:rPr lang="en-US" sz="2000">
                <a:solidFill>
                  <a:srgbClr val="00279F"/>
                </a:solidFill>
              </a:rPr>
              <a:t>There are high level systems and low level systems. High level systems are composed various sub-systems.</a:t>
            </a:r>
          </a:p>
        </p:txBody>
      </p:sp>
    </p:spTree>
  </p:cSld>
  <p:clrMapOvr>
    <a:masterClrMapping/>
  </p:clrMapOvr>
  <p:transition xmlns:p14="http://schemas.microsoft.com/office/powerpoint/2010/main"/>
</p:sld>
</file>

<file path=ppt/theme/theme1.xml><?xml version="1.0" encoding="utf-8"?>
<a:theme xmlns:a="http://schemas.openxmlformats.org/drawingml/2006/main" name="worldc">
  <a:themeElements>
    <a:clrScheme name="">
      <a:dk1>
        <a:srgbClr val="000000"/>
      </a:dk1>
      <a:lt1>
        <a:srgbClr val="FFFFFF"/>
      </a:lt1>
      <a:dk2>
        <a:srgbClr val="008A84"/>
      </a:dk2>
      <a:lt2>
        <a:srgbClr val="FFFFFF"/>
      </a:lt2>
      <a:accent1>
        <a:srgbClr val="618FFD"/>
      </a:accent1>
      <a:accent2>
        <a:srgbClr val="FAFD00"/>
      </a:accent2>
      <a:accent3>
        <a:srgbClr val="FFFFFF"/>
      </a:accent3>
      <a:accent4>
        <a:srgbClr val="000000"/>
      </a:accent4>
      <a:accent5>
        <a:srgbClr val="B7C6FE"/>
      </a:accent5>
      <a:accent6>
        <a:srgbClr val="E3E500"/>
      </a:accent6>
      <a:hlink>
        <a:srgbClr val="00FFFF"/>
      </a:hlink>
      <a:folHlink>
        <a:srgbClr val="8CF4EA"/>
      </a:folHlink>
    </a:clrScheme>
    <a:fontScheme name="worldc">
      <a:majorFont>
        <a:latin typeface="Arial"/>
        <a:ea typeface="ＭＳ Ｐゴシック"/>
        <a:cs typeface=""/>
      </a:majorFont>
      <a:minorFont>
        <a:latin typeface="Arial"/>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600" b="0" i="0" u="none" strike="noStrike" cap="none" normalizeH="0" baseline="0">
            <a:ln>
              <a:noFill/>
            </a:ln>
            <a:solidFill>
              <a:schemeClr val="tx1"/>
            </a:solidFill>
            <a:effectLst/>
            <a:latin typeface="Arial" charset="0"/>
            <a:ea typeface="ＭＳ Ｐゴシック" charset="0"/>
          </a:defRPr>
        </a:defPPr>
      </a:lstStyle>
    </a:lnDef>
  </a:objectDefaults>
  <a:extraClrSchemeLst>
    <a:extraClrScheme>
      <a:clrScheme name="worldc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worldc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worldc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worldc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worldc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worldc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worldc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worldc.ppt</Template>
  <TotalTime>19463</TotalTime>
  <Pages>45</Pages>
  <Words>22221</Words>
  <Application>Microsoft Macintosh PowerPoint</Application>
  <PresentationFormat>Letter Paper (8.5x11 in)</PresentationFormat>
  <Paragraphs>2413</Paragraphs>
  <Slides>223</Slides>
  <Notes>223</Notes>
  <HiddenSlides>0</HiddenSlides>
  <MMClips>0</MMClips>
  <ScaleCrop>false</ScaleCrop>
  <HeadingPairs>
    <vt:vector size="6" baseType="variant">
      <vt:variant>
        <vt:lpstr>Theme</vt:lpstr>
      </vt:variant>
      <vt:variant>
        <vt:i4>1</vt:i4>
      </vt:variant>
      <vt:variant>
        <vt:lpstr>Embedded OLE Servers</vt:lpstr>
      </vt:variant>
      <vt:variant>
        <vt:i4>5</vt:i4>
      </vt:variant>
      <vt:variant>
        <vt:lpstr>Slide Titles</vt:lpstr>
      </vt:variant>
      <vt:variant>
        <vt:i4>223</vt:i4>
      </vt:variant>
    </vt:vector>
  </HeadingPairs>
  <TitlesOfParts>
    <vt:vector size="229" baseType="lpstr">
      <vt:lpstr>worldc</vt:lpstr>
      <vt:lpstr>Microsoft ClipArt Gallery</vt:lpstr>
      <vt:lpstr>VISIO</vt:lpstr>
      <vt:lpstr>Microsoft Organization Chart 1.0</vt:lpstr>
      <vt:lpstr>Worksheet</vt:lpstr>
      <vt:lpstr>Document</vt:lpstr>
      <vt:lpstr>Internal Auditing</vt:lpstr>
      <vt:lpstr>Did I Catch You Unaware?</vt:lpstr>
      <vt:lpstr>Auditing Presentation Notes</vt:lpstr>
      <vt:lpstr>Course Objectives</vt:lpstr>
      <vt:lpstr>Related ‘Stuff’ We Will Be Covering</vt:lpstr>
      <vt:lpstr>Caution</vt:lpstr>
      <vt:lpstr>Caution II</vt:lpstr>
      <vt:lpstr>Auditing - The Program</vt:lpstr>
      <vt:lpstr>The Goal Of An Audit</vt:lpstr>
      <vt:lpstr>Basic Types of Audits</vt:lpstr>
      <vt:lpstr>Audit Sub-Types</vt:lpstr>
      <vt:lpstr>Audit Types</vt:lpstr>
      <vt:lpstr>A Typical Audit System</vt:lpstr>
      <vt:lpstr>Definitions: “Who”</vt:lpstr>
      <vt:lpstr>Definitions: “What”</vt:lpstr>
      <vt:lpstr>Phases of Auditing</vt:lpstr>
      <vt:lpstr>The ‘Standard’ Four Phases</vt:lpstr>
      <vt:lpstr>The Part People See</vt:lpstr>
      <vt:lpstr>Quality Audit</vt:lpstr>
      <vt:lpstr>Objective Evidence</vt:lpstr>
      <vt:lpstr>Objective Evidence II</vt:lpstr>
      <vt:lpstr>The Audit Must Be</vt:lpstr>
      <vt:lpstr>Validation</vt:lpstr>
      <vt:lpstr>Auditors Are Not….</vt:lpstr>
      <vt:lpstr>Why A Formal Audit Program?</vt:lpstr>
      <vt:lpstr>Internal Audits</vt:lpstr>
      <vt:lpstr>Reasons For Internal Audits</vt:lpstr>
      <vt:lpstr>More Reasons For Internal Audits</vt:lpstr>
      <vt:lpstr>The Internal Audit</vt:lpstr>
      <vt:lpstr>IIA’s Definition Of Internal Audit</vt:lpstr>
      <vt:lpstr>Internal Audit System Base Requirements</vt:lpstr>
      <vt:lpstr>Internal Audit System Base Requirements - 2</vt:lpstr>
      <vt:lpstr>Role of the Internal Auditor</vt:lpstr>
      <vt:lpstr>Internal Quality Auditing</vt:lpstr>
      <vt:lpstr>PowerPoint Presentation</vt:lpstr>
      <vt:lpstr>Compliance Audits</vt:lpstr>
      <vt:lpstr>Compliance Audits</vt:lpstr>
      <vt:lpstr>Compliance Audit</vt:lpstr>
      <vt:lpstr>Compliance Audit</vt:lpstr>
      <vt:lpstr>Systems Audits</vt:lpstr>
      <vt:lpstr>Systems Audit</vt:lpstr>
      <vt:lpstr>Systems Audit</vt:lpstr>
      <vt:lpstr>Example Training System - A Support System</vt:lpstr>
      <vt:lpstr>Process Audits</vt:lpstr>
      <vt:lpstr>Process Approach to Audit Plans</vt:lpstr>
      <vt:lpstr>Defining Processes</vt:lpstr>
      <vt:lpstr>Process Approach to Checklists</vt:lpstr>
      <vt:lpstr>Process Approach to Audit</vt:lpstr>
      <vt:lpstr>Process Audit</vt:lpstr>
      <vt:lpstr>Process Audits</vt:lpstr>
      <vt:lpstr>Blank Turtle Diagram</vt:lpstr>
      <vt:lpstr>Turtle Diagram Example</vt:lpstr>
      <vt:lpstr>Another Blank Turtle Diagram Form</vt:lpstr>
      <vt:lpstr>System Flow Chart</vt:lpstr>
      <vt:lpstr>Using a “Football” diagram to map and Audit processes</vt:lpstr>
      <vt:lpstr>Process Audit Worksheet</vt:lpstr>
      <vt:lpstr>Plexus Octopus Chart</vt:lpstr>
      <vt:lpstr>Example of Process Mapping with a Process Flow Chart</vt:lpstr>
      <vt:lpstr>When using this method to Audit , Identify Process White Space Issues</vt:lpstr>
      <vt:lpstr>Automotive Layered Process Audits</vt:lpstr>
      <vt:lpstr>Using Layered Process Audit</vt:lpstr>
      <vt:lpstr>LPA – Process Audit</vt:lpstr>
      <vt:lpstr>LPA – Error Proofing Audit</vt:lpstr>
      <vt:lpstr>Facts in Layered Process Audits</vt:lpstr>
      <vt:lpstr>LPA Frequency Plan</vt:lpstr>
      <vt:lpstr>Product Audits</vt:lpstr>
      <vt:lpstr>Product Audit</vt:lpstr>
      <vt:lpstr>Product Audit - A Brief Review</vt:lpstr>
      <vt:lpstr>What Will YOU Will Be Auditing?</vt:lpstr>
      <vt:lpstr>Basic Audit Focus?</vt:lpstr>
      <vt:lpstr>Internal Audits - Focus</vt:lpstr>
      <vt:lpstr>Reasons To NOT Address Compliance In Internal Audits</vt:lpstr>
      <vt:lpstr>Reasons To NOT Address Compliance In Internal Audits</vt:lpstr>
      <vt:lpstr>Reasons To NOT Address Compliance In Internal Audits</vt:lpstr>
      <vt:lpstr>Reasons To NOT Address Compliance In Internal Audits</vt:lpstr>
      <vt:lpstr>The Famed Document Pyramid</vt:lpstr>
      <vt:lpstr>4.2.3 Control of Documents</vt:lpstr>
      <vt:lpstr>Another Document Control System</vt:lpstr>
      <vt:lpstr>Audit Types - A Brief Review</vt:lpstr>
      <vt:lpstr>A Quality Management System?</vt:lpstr>
      <vt:lpstr>A Quality Management System?</vt:lpstr>
      <vt:lpstr>ISO 9001 and TS 16949 Quality Management Systems</vt:lpstr>
      <vt:lpstr>Documented Systems</vt:lpstr>
      <vt:lpstr>Many Requirements</vt:lpstr>
      <vt:lpstr>The ISO Standards</vt:lpstr>
      <vt:lpstr>Specifically for the Automotive Industry:  TS 16949 Document Origins</vt:lpstr>
      <vt:lpstr>Documentation Hierarchy</vt:lpstr>
      <vt:lpstr>PowerPoint Presentation</vt:lpstr>
      <vt:lpstr>Typical Operations Flowchart</vt:lpstr>
      <vt:lpstr>The Bottom Line</vt:lpstr>
      <vt:lpstr>The Details</vt:lpstr>
      <vt:lpstr>Complex Trade Relationships</vt:lpstr>
      <vt:lpstr>An Organization As A Collection of Systems</vt:lpstr>
      <vt:lpstr>What is a System?</vt:lpstr>
      <vt:lpstr>System vs. Process</vt:lpstr>
      <vt:lpstr>Systems Responsibilities</vt:lpstr>
      <vt:lpstr>Systems Responsibilities II</vt:lpstr>
      <vt:lpstr>The Organization as a System, Subsystems, and Processes</vt:lpstr>
      <vt:lpstr>Systems and Subsystems</vt:lpstr>
      <vt:lpstr>Extending Outside the Organization</vt:lpstr>
      <vt:lpstr>An Extended System</vt:lpstr>
      <vt:lpstr>Measures In The Extended System</vt:lpstr>
      <vt:lpstr>CAUTION!</vt:lpstr>
      <vt:lpstr>What is a Process?</vt:lpstr>
      <vt:lpstr>Examples of Processes in Manufacturing Environment</vt:lpstr>
      <vt:lpstr>Quality Through Process Improvement</vt:lpstr>
      <vt:lpstr>Significant and Critical Processes</vt:lpstr>
      <vt:lpstr>Responsibilities</vt:lpstr>
      <vt:lpstr>Client’s Responsibility</vt:lpstr>
      <vt:lpstr>Auditor’s Responsibility</vt:lpstr>
      <vt:lpstr>Auditee’s Responsibility</vt:lpstr>
      <vt:lpstr>Auditor Qualifications</vt:lpstr>
      <vt:lpstr>Education, Training &amp; Experience</vt:lpstr>
      <vt:lpstr>Auditor Personal Qualities</vt:lpstr>
      <vt:lpstr>Personal Attributes</vt:lpstr>
      <vt:lpstr>Applying Auditor Attributes</vt:lpstr>
      <vt:lpstr>Audit Preparation</vt:lpstr>
      <vt:lpstr>Planning The Audit</vt:lpstr>
      <vt:lpstr>Audit Scope</vt:lpstr>
      <vt:lpstr>The Audit Plan</vt:lpstr>
      <vt:lpstr>Audit Failure Modes</vt:lpstr>
      <vt:lpstr>A Second Auditor</vt:lpstr>
      <vt:lpstr>Audit Team Assignments</vt:lpstr>
      <vt:lpstr>Audit Frequency</vt:lpstr>
      <vt:lpstr>ISO 9001 Requirements for Internal Audit 8.2.2</vt:lpstr>
      <vt:lpstr>ISO 9001 Requirements Summary</vt:lpstr>
      <vt:lpstr>TS 16949 Internal Audit Requirements</vt:lpstr>
      <vt:lpstr>Internal Audit Schedule Example</vt:lpstr>
      <vt:lpstr>Example Responsibilities Matrix</vt:lpstr>
      <vt:lpstr>A Sample Compliance Audit Schedule</vt:lpstr>
      <vt:lpstr>Check Lists</vt:lpstr>
      <vt:lpstr>Check Lists</vt:lpstr>
      <vt:lpstr>Check List Benefits</vt:lpstr>
      <vt:lpstr>Check List Preparation</vt:lpstr>
      <vt:lpstr>In-Process Audit Check List Example</vt:lpstr>
      <vt:lpstr>Check List Thoughts</vt:lpstr>
      <vt:lpstr>Basic Questions - 1</vt:lpstr>
      <vt:lpstr>Basic Questions - 2</vt:lpstr>
      <vt:lpstr>Basic Questions - 3</vt:lpstr>
      <vt:lpstr>Basic Questions - 4</vt:lpstr>
      <vt:lpstr>Sample Size</vt:lpstr>
      <vt:lpstr>Sample Size</vt:lpstr>
      <vt:lpstr>Sample Size II</vt:lpstr>
      <vt:lpstr>Audit Strategy</vt:lpstr>
      <vt:lpstr>Audit Strategies</vt:lpstr>
      <vt:lpstr>Internal Audit Strategies</vt:lpstr>
      <vt:lpstr>Available Information</vt:lpstr>
      <vt:lpstr>Review of Working Documents</vt:lpstr>
      <vt:lpstr>Representative Samples</vt:lpstr>
      <vt:lpstr>Pre-Audit Confirmation</vt:lpstr>
      <vt:lpstr>Executing the Audit</vt:lpstr>
      <vt:lpstr>Changes Happen</vt:lpstr>
      <vt:lpstr>Opening Meeting</vt:lpstr>
      <vt:lpstr>A Registrar’s Opening Meeting ‘Outline’ I</vt:lpstr>
      <vt:lpstr>A Registrar’s Opening Meeting ‘Outline’ II</vt:lpstr>
      <vt:lpstr>A Registrar’s Opening Meeting ‘Outline’ III</vt:lpstr>
      <vt:lpstr>A Registrar’s Opening Meeting ‘Outline’ IV</vt:lpstr>
      <vt:lpstr>A Typical Registrar’s Finding Record</vt:lpstr>
      <vt:lpstr>A Registrar’s Opening Meeting ‘Outline’ V</vt:lpstr>
      <vt:lpstr>A Registrar’s Opening Meeting ‘Outline’ VI</vt:lpstr>
      <vt:lpstr>Other Interpretations</vt:lpstr>
      <vt:lpstr>Other Interpretations</vt:lpstr>
      <vt:lpstr>Other Interpretations</vt:lpstr>
      <vt:lpstr>Other Interpretations</vt:lpstr>
      <vt:lpstr>Conducting The Audit</vt:lpstr>
      <vt:lpstr>Registrar Audits</vt:lpstr>
      <vt:lpstr>Registrar Audits II</vt:lpstr>
      <vt:lpstr>Registrar Audits III</vt:lpstr>
      <vt:lpstr>Audit Hints</vt:lpstr>
      <vt:lpstr>Questions To Ask?</vt:lpstr>
      <vt:lpstr>Taking Notes As Reference</vt:lpstr>
      <vt:lpstr>Take Copious Notes!!!!</vt:lpstr>
      <vt:lpstr>Taking Notes As Evidence</vt:lpstr>
      <vt:lpstr>Avoiding Trouble</vt:lpstr>
      <vt:lpstr>Good Auditing Practices</vt:lpstr>
      <vt:lpstr>Keep People Informed</vt:lpstr>
      <vt:lpstr>Bad Auditing Behavior</vt:lpstr>
      <vt:lpstr>Expect These Reactions / Emotions</vt:lpstr>
      <vt:lpstr>Interview the Right People</vt:lpstr>
      <vt:lpstr>You’re In The Audit Now!</vt:lpstr>
      <vt:lpstr>Recording Nonconformances</vt:lpstr>
      <vt:lpstr>Nonconformance Exists Because</vt:lpstr>
      <vt:lpstr>‘Standard’ Nonconformance Categories</vt:lpstr>
      <vt:lpstr>Establish The Facts</vt:lpstr>
      <vt:lpstr>Facts About Facts</vt:lpstr>
      <vt:lpstr>Things to Consider -- Is It Serious?</vt:lpstr>
      <vt:lpstr>Assessing Nonconformances</vt:lpstr>
      <vt:lpstr>Simple Nonconformance Report Form</vt:lpstr>
      <vt:lpstr>Sample Audit Summary Sheet</vt:lpstr>
      <vt:lpstr>The Closing Meeting</vt:lpstr>
      <vt:lpstr>Nonconformance Reports</vt:lpstr>
      <vt:lpstr>Writing Nonconformance Reports</vt:lpstr>
      <vt:lpstr>Summary Content</vt:lpstr>
      <vt:lpstr>Audit Reports</vt:lpstr>
      <vt:lpstr>The Audit Report</vt:lpstr>
      <vt:lpstr>Corrective Action</vt:lpstr>
      <vt:lpstr>Corrective &amp; Preventive Actions</vt:lpstr>
      <vt:lpstr>Audit Follow-Up</vt:lpstr>
      <vt:lpstr>Re-Audit Focus</vt:lpstr>
      <vt:lpstr>Audit Records</vt:lpstr>
      <vt:lpstr>Being Audited - Life on The Other Side Of The Fence</vt:lpstr>
      <vt:lpstr>Being Audited</vt:lpstr>
      <vt:lpstr>What is Controlled Documentation?</vt:lpstr>
      <vt:lpstr>What is an Auditor?</vt:lpstr>
      <vt:lpstr>What Will The Auditors Do?</vt:lpstr>
      <vt:lpstr>Who Will Be Audited?</vt:lpstr>
      <vt:lpstr>The Audit Team</vt:lpstr>
      <vt:lpstr>Types of Audits</vt:lpstr>
      <vt:lpstr>The Reason For Audits</vt:lpstr>
      <vt:lpstr>What Will Happen If...</vt:lpstr>
      <vt:lpstr>Things Everyone Must Know</vt:lpstr>
      <vt:lpstr>Things to Do</vt:lpstr>
      <vt:lpstr>Things NOT to Do</vt:lpstr>
      <vt:lpstr>General Things To Know and Do</vt:lpstr>
      <vt:lpstr>Some Typical Questions to Expect</vt:lpstr>
      <vt:lpstr>Managers Should Think About...</vt:lpstr>
      <vt:lpstr>Some Last Things to Think About</vt:lpstr>
      <vt:lpstr>Good Luck!</vt:lpstr>
      <vt:lpstr>Trainer’s Qualifications</vt:lpstr>
      <vt:lpstr>IRCA Certification</vt:lpstr>
      <vt:lpstr>ISO 9000:2000 Transition Training Certificate</vt:lpstr>
      <vt:lpstr>Lead Auditor Training Certificate</vt:lpstr>
      <vt:lpstr>First Lead Auditor Training Certificate</vt:lpstr>
    </vt:vector>
  </TitlesOfParts>
  <Company>Cayman Business Systems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Internal Auditor Training</dc:title>
  <dc:subject>Internal Auditor Training</dc:subject>
  <dc:creator>Marc Smith - Cayman Business  Systems</dc:creator>
  <cp:keywords>internal auditor training ISO9000 QS9000 Elsmar</cp:keywords>
  <dc:description/>
  <cp:lastModifiedBy>Marc Smith</cp:lastModifiedBy>
  <cp:revision>716</cp:revision>
  <cp:lastPrinted>2013-05-24T14:15:19Z</cp:lastPrinted>
  <dcterms:created xsi:type="dcterms:W3CDTF">1997-04-13T21:30:48Z</dcterms:created>
  <dcterms:modified xsi:type="dcterms:W3CDTF">2013-05-28T11:54:36Z</dcterms:modified>
</cp:coreProperties>
</file>