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56700"/>
  <p:kinsoku lang="ja-JP" invalStChars="" invalEndChars="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279F"/>
    <a:srgbClr val="005400"/>
    <a:srgbClr val="790015"/>
    <a:srgbClr val="AD6900"/>
    <a:srgbClr val="474747"/>
    <a:srgbClr val="003E00"/>
    <a:srgbClr val="4C2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12" y="-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7" d="100"/>
          <a:sy n="127" d="100"/>
        </p:scale>
        <p:origin x="-1840" y="-112"/>
      </p:cViewPr>
      <p:guideLst>
        <p:guide orient="horz" pos="288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138238" y="8486775"/>
            <a:ext cx="5376862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defRPr/>
            </a:pPr>
            <a:r>
              <a:rPr lang="en-US" sz="900" b="0">
                <a:solidFill>
                  <a:srgbClr val="00279F"/>
                </a:solidFill>
                <a:cs typeface="+mn-cs"/>
              </a:rPr>
              <a:t>Page </a:t>
            </a:r>
            <a:fld id="{38582015-C222-5A4E-8E3F-DD44F3E2B2E3}" type="slidenum">
              <a:rPr lang="en-US" sz="900" b="0">
                <a:solidFill>
                  <a:srgbClr val="00279F"/>
                </a:solidFill>
                <a:cs typeface="+mn-cs"/>
              </a:rPr>
              <a:pPr algn="l">
                <a:defRPr/>
              </a:pPr>
              <a:t>‹#›</a:t>
            </a:fld>
            <a:r>
              <a:rPr lang="en-US" sz="900" b="0">
                <a:solidFill>
                  <a:srgbClr val="00279F"/>
                </a:solidFill>
                <a:cs typeface="+mn-cs"/>
              </a:rPr>
              <a:t>.		Printed </a:t>
            </a:r>
            <a:fld id="{8E1BF2F7-C652-674F-AEBB-CFE94D295B04}" type="datetime1">
              <a:rPr lang="en-US" sz="900" b="0">
                <a:solidFill>
                  <a:srgbClr val="00279F"/>
                </a:solidFill>
                <a:cs typeface="+mn-cs"/>
              </a:rPr>
              <a:pPr algn="l">
                <a:defRPr/>
              </a:pPr>
              <a:t>5/28/13</a:t>
            </a:fld>
            <a:r>
              <a:rPr lang="en-US" sz="900" b="0">
                <a:solidFill>
                  <a:srgbClr val="00279F"/>
                </a:solidFill>
                <a:cs typeface="+mn-cs"/>
              </a:rPr>
              <a:t> at </a:t>
            </a:r>
            <a:fld id="{EB2A1170-4863-AF42-A047-F9C95F1FFFB0}" type="datetime10">
              <a:rPr lang="en-US" sz="900" b="0">
                <a:solidFill>
                  <a:srgbClr val="00279F"/>
                </a:solidFill>
                <a:cs typeface="+mn-cs"/>
              </a:rPr>
              <a:pPr algn="l">
                <a:defRPr/>
              </a:pPr>
              <a:t>10:07</a:t>
            </a:fld>
            <a:endParaRPr lang="en-US" sz="900" b="0">
              <a:solidFill>
                <a:srgbClr val="00279F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00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975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8975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586822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46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1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5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8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9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2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549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2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2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0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6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085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39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-4763" y="6472238"/>
            <a:ext cx="290512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900" b="0" dirty="0" err="1">
                <a:cs typeface="+mn-cs"/>
              </a:rPr>
              <a:t>Elsmar.com</a:t>
            </a:r>
            <a:endParaRPr lang="en-US" sz="900" b="0" dirty="0">
              <a:cs typeface="+mn-cs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726238" y="6492875"/>
            <a:ext cx="23717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900" b="0">
                <a:cs typeface="+mn-cs"/>
              </a:rPr>
              <a:t>Page  </a:t>
            </a:r>
            <a:fld id="{1370E70C-224C-3C40-A23D-B18762008531}" type="slidenum">
              <a:rPr lang="en-US" sz="900" b="0">
                <a:cs typeface="+mn-cs"/>
              </a:rPr>
              <a:pPr>
                <a:defRPr/>
              </a:pPr>
              <a:t>‹#›</a:t>
            </a:fld>
            <a:r>
              <a:rPr lang="en-US" sz="900" b="0">
                <a:cs typeface="+mn-cs"/>
              </a:rPr>
              <a:t>, Printed on </a:t>
            </a:r>
            <a:fld id="{536FBCD6-8BDA-7049-8E8A-99288E8A22B3}" type="datetime1">
              <a:rPr lang="en-US" sz="900" b="0">
                <a:cs typeface="+mn-cs"/>
              </a:rPr>
              <a:pPr>
                <a:defRPr/>
              </a:pPr>
              <a:t>5/28/13</a:t>
            </a:fld>
            <a:endParaRPr lang="en-US" sz="900" b="0">
              <a:cs typeface="+mn-cs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043380" y="6465888"/>
            <a:ext cx="3571589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200" b="1" kern="12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Standard Auditor Observations and Questions</a:t>
            </a:r>
            <a:endParaRPr lang="en-US" sz="1200" b="1" kern="1200" dirty="0">
              <a:solidFill>
                <a:srgbClr val="008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5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5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5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5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29363" y="44450"/>
            <a:ext cx="809005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790015"/>
                </a:solidFill>
                <a:cs typeface="+mn-cs"/>
              </a:rPr>
              <a:t>Standard Auditor Observations and Questions</a:t>
            </a:r>
            <a:endParaRPr lang="en-US" sz="2800" dirty="0">
              <a:solidFill>
                <a:srgbClr val="790015"/>
              </a:solidFill>
              <a:cs typeface="+mn-cs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79425" y="779463"/>
            <a:ext cx="588963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279F"/>
                </a:solidFill>
                <a:cs typeface="+mn-cs"/>
              </a:rPr>
              <a:t>Area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060450" y="990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960688" y="741363"/>
            <a:ext cx="5778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279F"/>
                </a:solidFill>
                <a:cs typeface="+mn-cs"/>
              </a:rPr>
              <a:t>Date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536950" y="9525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31775" y="1341438"/>
            <a:ext cx="1601788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5400"/>
                </a:solidFill>
                <a:cs typeface="+mn-cs"/>
              </a:rPr>
              <a:t>Process Documentation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974850" y="1341438"/>
            <a:ext cx="178911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5400"/>
                </a:solidFill>
                <a:cs typeface="+mn-cs"/>
              </a:rPr>
              <a:t>Documents of External Origin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454650" y="1341438"/>
            <a:ext cx="178911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5400"/>
                </a:solidFill>
                <a:cs typeface="+mn-cs"/>
              </a:rPr>
              <a:t>Handling and Storage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7196138" y="1341438"/>
            <a:ext cx="1597025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5400"/>
                </a:solidFill>
                <a:cs typeface="+mn-cs"/>
              </a:rPr>
              <a:t>Measurement &amp; Test Equipment (Calibration)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82550" y="3297238"/>
            <a:ext cx="159861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5400"/>
                </a:solidFill>
                <a:cs typeface="+mn-cs"/>
              </a:rPr>
              <a:t>Process Equipment I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638550" y="4440238"/>
            <a:ext cx="1789113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5400"/>
                </a:solidFill>
                <a:cs typeface="+mn-cs"/>
              </a:rPr>
              <a:t>Housekeeping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5340350" y="3424238"/>
            <a:ext cx="1789113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5400"/>
                </a:solidFill>
                <a:cs typeface="+mn-cs"/>
              </a:rPr>
              <a:t>Communication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678238" y="1341438"/>
            <a:ext cx="1789112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5400"/>
                </a:solidFill>
                <a:cs typeface="+mn-cs"/>
              </a:rPr>
              <a:t>Miscellaneous Documents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3792538" y="1836738"/>
            <a:ext cx="1571625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defRPr/>
            </a:pPr>
            <a:r>
              <a:rPr lang="en-US" sz="1000" b="0" dirty="0">
                <a:solidFill>
                  <a:srgbClr val="00279F"/>
                </a:solidFill>
                <a:cs typeface="+mn-cs"/>
              </a:rPr>
              <a:t>Do you have any personal </a:t>
            </a:r>
            <a:r>
              <a:rPr lang="ja-JP" altLang="en-US" sz="1000" b="0" dirty="0">
                <a:solidFill>
                  <a:srgbClr val="00279F"/>
                </a:solidFill>
                <a:latin typeface="Arial"/>
                <a:cs typeface="+mn-cs"/>
              </a:rPr>
              <a:t>‘</a:t>
            </a:r>
            <a:r>
              <a:rPr lang="en-US" sz="1000" b="0" dirty="0">
                <a:solidFill>
                  <a:srgbClr val="00279F"/>
                </a:solidFill>
                <a:cs typeface="+mn-cs"/>
              </a:rPr>
              <a:t>Cheat Sheets</a:t>
            </a:r>
            <a:r>
              <a:rPr lang="ja-JP" altLang="en-US" sz="1000" b="0" dirty="0">
                <a:solidFill>
                  <a:srgbClr val="00279F"/>
                </a:solidFill>
                <a:latin typeface="Arial"/>
                <a:cs typeface="+mn-cs"/>
              </a:rPr>
              <a:t>’</a:t>
            </a:r>
            <a:r>
              <a:rPr lang="en-US" sz="1000" b="0" dirty="0">
                <a:solidFill>
                  <a:srgbClr val="00279F"/>
                </a:solidFill>
                <a:cs typeface="+mn-cs"/>
              </a:rPr>
              <a:t> which you use to do your job? Are they </a:t>
            </a:r>
            <a:r>
              <a:rPr lang="ja-JP" altLang="en-US" sz="1000" b="0" dirty="0">
                <a:solidFill>
                  <a:srgbClr val="00279F"/>
                </a:solidFill>
                <a:latin typeface="Arial"/>
                <a:cs typeface="+mn-cs"/>
              </a:rPr>
              <a:t>‘</a:t>
            </a:r>
            <a:r>
              <a:rPr lang="en-US" sz="1000" b="0" dirty="0">
                <a:solidFill>
                  <a:srgbClr val="00279F"/>
                </a:solidFill>
                <a:cs typeface="+mn-cs"/>
              </a:rPr>
              <a:t>legal</a:t>
            </a:r>
            <a:r>
              <a:rPr lang="ja-JP" altLang="en-US" sz="1000" b="0" dirty="0">
                <a:solidFill>
                  <a:srgbClr val="00279F"/>
                </a:solidFill>
                <a:latin typeface="Arial"/>
                <a:cs typeface="+mn-cs"/>
              </a:rPr>
              <a:t>’</a:t>
            </a:r>
            <a:r>
              <a:rPr lang="en-US" sz="1000" b="0" dirty="0">
                <a:solidFill>
                  <a:srgbClr val="00279F"/>
                </a:solidFill>
                <a:cs typeface="+mn-cs"/>
              </a:rPr>
              <a:t>?</a:t>
            </a:r>
          </a:p>
          <a:p>
            <a:pPr algn="l">
              <a:defRPr/>
            </a:pPr>
            <a:endParaRPr lang="en-US" sz="1000" b="0" dirty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 dirty="0">
                <a:solidFill>
                  <a:srgbClr val="00279F"/>
                </a:solidFill>
                <a:cs typeface="+mn-cs"/>
              </a:rPr>
              <a:t>Are there any </a:t>
            </a:r>
            <a:r>
              <a:rPr lang="ja-JP" altLang="en-US" sz="1000" b="0" dirty="0">
                <a:solidFill>
                  <a:srgbClr val="00279F"/>
                </a:solidFill>
                <a:latin typeface="Arial"/>
                <a:cs typeface="+mn-cs"/>
              </a:rPr>
              <a:t>‘</a:t>
            </a:r>
            <a:r>
              <a:rPr lang="en-US" sz="1000" b="0" dirty="0">
                <a:solidFill>
                  <a:srgbClr val="00279F"/>
                </a:solidFill>
                <a:cs typeface="+mn-cs"/>
              </a:rPr>
              <a:t>unofficial</a:t>
            </a:r>
            <a:r>
              <a:rPr lang="ja-JP" altLang="en-US" sz="1000" b="0" dirty="0">
                <a:solidFill>
                  <a:srgbClr val="00279F"/>
                </a:solidFill>
                <a:latin typeface="Arial"/>
                <a:cs typeface="+mn-cs"/>
              </a:rPr>
              <a:t>’</a:t>
            </a:r>
            <a:r>
              <a:rPr lang="en-US" sz="1000" b="0" dirty="0">
                <a:solidFill>
                  <a:srgbClr val="00279F"/>
                </a:solidFill>
                <a:cs typeface="+mn-cs"/>
              </a:rPr>
              <a:t> process related documents posted at work stations or on walls?</a:t>
            </a:r>
          </a:p>
          <a:p>
            <a:pPr algn="l">
              <a:defRPr/>
            </a:pPr>
            <a:endParaRPr lang="en-US" sz="1000" b="0" dirty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 dirty="0">
                <a:solidFill>
                  <a:srgbClr val="00279F"/>
                </a:solidFill>
                <a:cs typeface="+mn-cs"/>
              </a:rPr>
              <a:t>Do you have equipment or other instruction manuals? How are they </a:t>
            </a:r>
            <a:r>
              <a:rPr lang="ja-JP" altLang="en-US" sz="1000" b="0" dirty="0">
                <a:solidFill>
                  <a:srgbClr val="00279F"/>
                </a:solidFill>
                <a:latin typeface="Arial"/>
                <a:cs typeface="+mn-cs"/>
              </a:rPr>
              <a:t>‘</a:t>
            </a:r>
            <a:r>
              <a:rPr lang="en-US" sz="1000" b="0" dirty="0">
                <a:solidFill>
                  <a:srgbClr val="00279F"/>
                </a:solidFill>
                <a:cs typeface="+mn-cs"/>
              </a:rPr>
              <a:t>controlled</a:t>
            </a:r>
            <a:r>
              <a:rPr lang="ja-JP" altLang="en-US" sz="1000" b="0" dirty="0">
                <a:solidFill>
                  <a:srgbClr val="00279F"/>
                </a:solidFill>
                <a:latin typeface="Arial"/>
                <a:cs typeface="+mn-cs"/>
              </a:rPr>
              <a:t>’</a:t>
            </a:r>
            <a:r>
              <a:rPr lang="en-US" sz="1000" b="0" dirty="0">
                <a:solidFill>
                  <a:srgbClr val="00279F"/>
                </a:solidFill>
                <a:cs typeface="+mn-cs"/>
              </a:rPr>
              <a:t>?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7196138" y="3919538"/>
            <a:ext cx="1635125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5400"/>
                </a:solidFill>
                <a:cs typeface="+mn-cs"/>
              </a:rPr>
              <a:t>Nonconforming Product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392113" y="1985963"/>
            <a:ext cx="13350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5608638" y="1836738"/>
            <a:ext cx="1508125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Are carriers properly stacked?</a:t>
            </a:r>
          </a:p>
          <a:p>
            <a:pPr algn="l">
              <a:defRPr/>
            </a:pPr>
            <a:endParaRPr lang="en-US" sz="1000" b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Are carriers properly labeled?</a:t>
            </a:r>
          </a:p>
          <a:p>
            <a:pPr algn="l">
              <a:defRPr/>
            </a:pPr>
            <a:endParaRPr lang="en-US" sz="1000" b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Is the ESD policy understood and followed?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7285038" y="2052638"/>
            <a:ext cx="1419225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Does every piece of Measurement and Test equipment have an </a:t>
            </a:r>
            <a:r>
              <a:rPr lang="ja-JP" altLang="en-US" sz="1000" b="0">
                <a:solidFill>
                  <a:srgbClr val="00279F"/>
                </a:solidFill>
                <a:latin typeface="Arial"/>
                <a:cs typeface="+mn-cs"/>
              </a:rPr>
              <a:t>‘</a:t>
            </a:r>
            <a:r>
              <a:rPr lang="en-US" sz="1000" b="0">
                <a:solidFill>
                  <a:srgbClr val="00279F"/>
                </a:solidFill>
                <a:cs typeface="+mn-cs"/>
              </a:rPr>
              <a:t>appropriate</a:t>
            </a:r>
            <a:r>
              <a:rPr lang="ja-JP" altLang="en-US" sz="1000" b="0">
                <a:solidFill>
                  <a:srgbClr val="00279F"/>
                </a:solidFill>
                <a:latin typeface="Arial"/>
                <a:cs typeface="+mn-cs"/>
              </a:rPr>
              <a:t>’</a:t>
            </a:r>
            <a:r>
              <a:rPr lang="en-US" sz="1000" b="0">
                <a:solidFill>
                  <a:srgbClr val="00279F"/>
                </a:solidFill>
                <a:cs typeface="+mn-cs"/>
              </a:rPr>
              <a:t> label?</a:t>
            </a:r>
          </a:p>
          <a:p>
            <a:pPr algn="l">
              <a:defRPr/>
            </a:pPr>
            <a:endParaRPr lang="en-US" sz="1000" b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Are there any hand written labels / specs / instructions on equipment?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2103438" y="1836738"/>
            <a:ext cx="1508125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defRPr/>
            </a:pPr>
            <a:r>
              <a:rPr lang="en-US" sz="1000" b="0" dirty="0">
                <a:solidFill>
                  <a:srgbClr val="00279F"/>
                </a:solidFill>
                <a:cs typeface="+mn-cs"/>
              </a:rPr>
              <a:t>Are there any specifications or other documents not originated within </a:t>
            </a:r>
            <a:r>
              <a:rPr lang="en-US" sz="1000" b="0" dirty="0" smtClean="0">
                <a:solidFill>
                  <a:srgbClr val="00279F"/>
                </a:solidFill>
                <a:cs typeface="+mn-cs"/>
              </a:rPr>
              <a:t>the company? </a:t>
            </a:r>
            <a:r>
              <a:rPr lang="en-US" sz="1000" b="0" dirty="0">
                <a:solidFill>
                  <a:srgbClr val="00279F"/>
                </a:solidFill>
                <a:cs typeface="+mn-cs"/>
              </a:rPr>
              <a:t>If so, is the Document </a:t>
            </a:r>
            <a:r>
              <a:rPr lang="en-US" sz="1000" b="0" dirty="0">
                <a:solidFill>
                  <a:srgbClr val="790015"/>
                </a:solidFill>
                <a:cs typeface="+mn-cs"/>
              </a:rPr>
              <a:t>TYPE </a:t>
            </a:r>
            <a:r>
              <a:rPr lang="en-US" sz="1000" b="0" dirty="0">
                <a:solidFill>
                  <a:srgbClr val="00279F"/>
                </a:solidFill>
                <a:cs typeface="+mn-cs"/>
              </a:rPr>
              <a:t>on the Documentation Hierarchy Matrix?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7334250" y="4457700"/>
            <a:ext cx="1344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Is nonconforming product isolated from the immediate production area?</a:t>
            </a:r>
          </a:p>
          <a:p>
            <a:pPr algn="l">
              <a:defRPr/>
            </a:pPr>
            <a:endParaRPr lang="en-US" sz="1000" b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Is the local system for Nonconforming Product understood and followed?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568950" y="3746500"/>
            <a:ext cx="1344613" cy="269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For every </a:t>
            </a:r>
            <a:r>
              <a:rPr lang="ja-JP" altLang="en-US" sz="1000" b="0">
                <a:solidFill>
                  <a:srgbClr val="00279F"/>
                </a:solidFill>
                <a:latin typeface="Arial"/>
                <a:cs typeface="+mn-cs"/>
              </a:rPr>
              <a:t>‘</a:t>
            </a:r>
            <a:r>
              <a:rPr lang="en-US" sz="1000" b="0">
                <a:solidFill>
                  <a:srgbClr val="00279F"/>
                </a:solidFill>
                <a:cs typeface="+mn-cs"/>
              </a:rPr>
              <a:t>job</a:t>
            </a:r>
            <a:r>
              <a:rPr lang="ja-JP" altLang="en-US" sz="1000" b="0">
                <a:solidFill>
                  <a:srgbClr val="00279F"/>
                </a:solidFill>
                <a:latin typeface="Arial"/>
                <a:cs typeface="+mn-cs"/>
              </a:rPr>
              <a:t>’</a:t>
            </a:r>
            <a:r>
              <a:rPr lang="en-US" sz="1000" b="0">
                <a:solidFill>
                  <a:srgbClr val="00279F"/>
                </a:solidFill>
                <a:cs typeface="+mn-cs"/>
              </a:rPr>
              <a:t> there are inputs and outputs. Inputs are typically from other people and often from other </a:t>
            </a:r>
            <a:r>
              <a:rPr lang="ja-JP" altLang="en-US" sz="1000" b="0">
                <a:solidFill>
                  <a:srgbClr val="00279F"/>
                </a:solidFill>
                <a:latin typeface="Arial"/>
                <a:cs typeface="+mn-cs"/>
              </a:rPr>
              <a:t>‘</a:t>
            </a:r>
            <a:r>
              <a:rPr lang="en-US" sz="1000" b="0">
                <a:solidFill>
                  <a:srgbClr val="00279F"/>
                </a:solidFill>
                <a:cs typeface="+mn-cs"/>
              </a:rPr>
              <a:t>departments</a:t>
            </a:r>
            <a:r>
              <a:rPr lang="ja-JP" altLang="en-US" sz="1000" b="0">
                <a:solidFill>
                  <a:srgbClr val="00279F"/>
                </a:solidFill>
                <a:latin typeface="Arial"/>
                <a:cs typeface="+mn-cs"/>
              </a:rPr>
              <a:t>’</a:t>
            </a:r>
            <a:r>
              <a:rPr lang="en-US" sz="1000" b="0">
                <a:solidFill>
                  <a:srgbClr val="00279F"/>
                </a:solidFill>
                <a:cs typeface="+mn-cs"/>
              </a:rPr>
              <a:t>. Can you identify your inputs and outputs?</a:t>
            </a:r>
          </a:p>
          <a:p>
            <a:pPr algn="l">
              <a:defRPr/>
            </a:pPr>
            <a:endParaRPr lang="en-US" sz="1000" b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Are you communicating problems you find with the appropriate person and department?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249238" y="1874838"/>
            <a:ext cx="1571625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What do you do when you know process documentation is incorrect?</a:t>
            </a:r>
          </a:p>
          <a:p>
            <a:pPr algn="l">
              <a:defRPr/>
            </a:pPr>
            <a:endParaRPr lang="en-US" sz="1000" b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How do you know your documentation is the most current version?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217488" y="3830638"/>
            <a:ext cx="1535112" cy="1320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 algn="l">
              <a:defRPr/>
            </a:pPr>
            <a:r>
              <a:rPr lang="en-US" sz="1000" b="0" dirty="0" smtClean="0">
                <a:solidFill>
                  <a:srgbClr val="00279F"/>
                </a:solidFill>
                <a:cs typeface="+mn-cs"/>
              </a:rPr>
              <a:t>Look for hand </a:t>
            </a:r>
            <a:r>
              <a:rPr lang="en-US" sz="1000" b="0" dirty="0">
                <a:solidFill>
                  <a:srgbClr val="00279F"/>
                </a:solidFill>
                <a:cs typeface="+mn-cs"/>
              </a:rPr>
              <a:t>written settings, instructions or </a:t>
            </a:r>
            <a:r>
              <a:rPr lang="en-US" sz="1000" b="0" dirty="0" smtClean="0">
                <a:solidFill>
                  <a:srgbClr val="00279F"/>
                </a:solidFill>
                <a:cs typeface="+mn-cs"/>
              </a:rPr>
              <a:t>other documentation </a:t>
            </a:r>
            <a:r>
              <a:rPr lang="en-US" sz="1000" b="0" dirty="0">
                <a:solidFill>
                  <a:srgbClr val="00279F"/>
                </a:solidFill>
                <a:cs typeface="+mn-cs"/>
              </a:rPr>
              <a:t>on equipment?</a:t>
            </a:r>
          </a:p>
          <a:p>
            <a:pPr algn="l">
              <a:defRPr/>
            </a:pPr>
            <a:endParaRPr lang="en-US" sz="1000" b="0" dirty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 dirty="0">
                <a:solidFill>
                  <a:srgbClr val="00279F"/>
                </a:solidFill>
                <a:cs typeface="+mn-cs"/>
              </a:rPr>
              <a:t>Is Preventive Maintenance identified &amp; performed?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1885950" y="3208338"/>
            <a:ext cx="159861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5400"/>
                </a:solidFill>
                <a:cs typeface="+mn-cs"/>
              </a:rPr>
              <a:t>Process Equipment II</a:t>
            </a: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2008188" y="3741738"/>
            <a:ext cx="1450975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Can it be explained what gages or other measurement instruments on production equipment should be calibrated or why calibration is </a:t>
            </a:r>
            <a:r>
              <a:rPr lang="en-US" sz="1000">
                <a:solidFill>
                  <a:srgbClr val="790015"/>
                </a:solidFill>
                <a:cs typeface="+mn-cs"/>
              </a:rPr>
              <a:t>not</a:t>
            </a:r>
            <a:r>
              <a:rPr lang="en-US" sz="1000" b="0">
                <a:solidFill>
                  <a:srgbClr val="00279F"/>
                </a:solidFill>
                <a:cs typeface="+mn-cs"/>
              </a:rPr>
              <a:t> necessary?</a:t>
            </a:r>
          </a:p>
          <a:p>
            <a:pPr algn="l">
              <a:defRPr/>
            </a:pPr>
            <a:endParaRPr lang="en-US" sz="1000" b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Are there any stickers, pointers or written settings on any of gages or controls? If so, are they </a:t>
            </a:r>
            <a:r>
              <a:rPr lang="ja-JP" altLang="en-US" sz="1000" b="0">
                <a:solidFill>
                  <a:srgbClr val="00279F"/>
                </a:solidFill>
                <a:latin typeface="Arial"/>
                <a:cs typeface="+mn-cs"/>
              </a:rPr>
              <a:t>‘</a:t>
            </a:r>
            <a:r>
              <a:rPr lang="en-US" sz="1000" b="0">
                <a:solidFill>
                  <a:srgbClr val="00279F"/>
                </a:solidFill>
                <a:cs typeface="+mn-cs"/>
              </a:rPr>
              <a:t>legal</a:t>
            </a:r>
            <a:r>
              <a:rPr lang="ja-JP" altLang="en-US" sz="1000" b="0">
                <a:solidFill>
                  <a:srgbClr val="00279F"/>
                </a:solidFill>
                <a:latin typeface="Arial"/>
                <a:cs typeface="+mn-cs"/>
              </a:rPr>
              <a:t>’</a:t>
            </a:r>
            <a:r>
              <a:rPr lang="en-US" sz="1000" b="0">
                <a:solidFill>
                  <a:srgbClr val="00279F"/>
                </a:solidFill>
                <a:cs typeface="+mn-cs"/>
              </a:rPr>
              <a:t>?</a:t>
            </a: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5640388" y="766763"/>
            <a:ext cx="16700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279F"/>
                </a:solidFill>
                <a:cs typeface="+mn-cs"/>
              </a:rPr>
              <a:t>Responsible Mgr.</a:t>
            </a:r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7283450" y="9779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3754438" y="4745038"/>
            <a:ext cx="1571625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defRPr/>
            </a:pPr>
            <a:r>
              <a:rPr lang="en-US" sz="1000" b="0" dirty="0">
                <a:solidFill>
                  <a:srgbClr val="00279F"/>
                </a:solidFill>
                <a:cs typeface="+mn-cs"/>
              </a:rPr>
              <a:t>Can you explain why some shelves are labeled and some are not?</a:t>
            </a:r>
          </a:p>
          <a:p>
            <a:pPr algn="l">
              <a:defRPr/>
            </a:pPr>
            <a:endParaRPr lang="en-US" sz="1000" b="0" dirty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 dirty="0">
                <a:solidFill>
                  <a:srgbClr val="00279F"/>
                </a:solidFill>
                <a:cs typeface="+mn-cs"/>
              </a:rPr>
              <a:t>Are all labeled shelves correctly labeled?</a:t>
            </a:r>
          </a:p>
          <a:p>
            <a:pPr algn="l">
              <a:defRPr/>
            </a:pPr>
            <a:endParaRPr lang="en-US" sz="1000" b="0" dirty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 dirty="0">
                <a:solidFill>
                  <a:srgbClr val="00279F"/>
                </a:solidFill>
                <a:cs typeface="+mn-cs"/>
              </a:rPr>
              <a:t>Are work areas neat and orderly?</a:t>
            </a: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76200" y="19685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63500" y="27305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1930400" y="19177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63500" y="38989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63500" y="48133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1866900" y="38227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3594100" y="48260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3594100" y="55753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3594100" y="607631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5435600" y="38227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7188200" y="45339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7188200" y="52959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3657600" y="19177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3657600" y="28321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5461000" y="19177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5473700" y="23622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5448300" y="28321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7137400" y="21336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44" name="Rectangle 48"/>
          <p:cNvSpPr>
            <a:spLocks noChangeArrowheads="1"/>
          </p:cNvSpPr>
          <p:nvPr/>
        </p:nvSpPr>
        <p:spPr bwMode="auto">
          <a:xfrm>
            <a:off x="7150100" y="30480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45" name="Rectangle 49"/>
          <p:cNvSpPr>
            <a:spLocks noChangeArrowheads="1"/>
          </p:cNvSpPr>
          <p:nvPr/>
        </p:nvSpPr>
        <p:spPr bwMode="auto">
          <a:xfrm>
            <a:off x="1866900" y="51943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auto">
          <a:xfrm>
            <a:off x="5435600" y="53594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3632200" y="37465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29355" y="44450"/>
            <a:ext cx="809005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790015"/>
                </a:solidFill>
              </a:rPr>
              <a:t>Standard Auditor Observations and Questions</a:t>
            </a:r>
            <a:endParaRPr lang="en-US" sz="2800" dirty="0">
              <a:solidFill>
                <a:srgbClr val="790015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854575" y="681038"/>
            <a:ext cx="1601788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5400"/>
                </a:solidFill>
                <a:cs typeface="+mn-cs"/>
              </a:rPr>
              <a:t>Places to Check for </a:t>
            </a:r>
            <a:r>
              <a:rPr lang="en-US" sz="1400" i="1">
                <a:solidFill>
                  <a:srgbClr val="790015"/>
                </a:solidFill>
                <a:cs typeface="+mn-cs"/>
              </a:rPr>
              <a:t>Documents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014913" y="1325563"/>
            <a:ext cx="13350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872038" y="1214438"/>
            <a:ext cx="1571625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Drawers</a:t>
            </a:r>
          </a:p>
          <a:p>
            <a:pPr algn="l">
              <a:defRPr/>
            </a:pPr>
            <a:endParaRPr lang="en-US" sz="1000" b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Book shelves</a:t>
            </a:r>
          </a:p>
          <a:p>
            <a:pPr algn="l">
              <a:defRPr/>
            </a:pPr>
            <a:endParaRPr lang="en-US" sz="1000" b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Storage shelves</a:t>
            </a:r>
          </a:p>
          <a:p>
            <a:pPr algn="l">
              <a:defRPr/>
            </a:pPr>
            <a:endParaRPr lang="en-US" sz="1000" b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Walls</a:t>
            </a:r>
          </a:p>
          <a:p>
            <a:pPr algn="l">
              <a:defRPr/>
            </a:pPr>
            <a:endParaRPr lang="en-US" sz="1000" b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On manufacturing equipment</a:t>
            </a:r>
          </a:p>
          <a:p>
            <a:pPr algn="l">
              <a:defRPr/>
            </a:pPr>
            <a:endParaRPr lang="en-US" sz="1000" b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On measurement and test equipment</a:t>
            </a:r>
          </a:p>
          <a:p>
            <a:pPr algn="l">
              <a:defRPr/>
            </a:pPr>
            <a:endParaRPr lang="en-US" sz="1000" b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000" b="0">
                <a:solidFill>
                  <a:srgbClr val="00279F"/>
                </a:solidFill>
                <a:cs typeface="+mn-cs"/>
              </a:rPr>
              <a:t>Work areas / benches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699000" y="12700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699000" y="18923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2371725" y="2751138"/>
            <a:ext cx="123825" cy="13811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2108200" y="3987800"/>
            <a:ext cx="0" cy="762000"/>
          </a:xfrm>
          <a:prstGeom prst="line">
            <a:avLst/>
          </a:prstGeom>
          <a:noFill/>
          <a:ln w="25400">
            <a:solidFill>
              <a:srgbClr val="790015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 flipV="1">
            <a:off x="2438400" y="2971800"/>
            <a:ext cx="393700" cy="1460500"/>
          </a:xfrm>
          <a:prstGeom prst="line">
            <a:avLst/>
          </a:prstGeom>
          <a:noFill/>
          <a:ln w="25400">
            <a:solidFill>
              <a:srgbClr val="790015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2568575" y="2095500"/>
            <a:ext cx="974725" cy="669925"/>
          </a:xfrm>
          <a:prstGeom prst="line">
            <a:avLst/>
          </a:prstGeom>
          <a:noFill/>
          <a:ln w="25400">
            <a:solidFill>
              <a:srgbClr val="790015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 flipV="1">
            <a:off x="2597150" y="2874963"/>
            <a:ext cx="1454150" cy="274637"/>
          </a:xfrm>
          <a:prstGeom prst="line">
            <a:avLst/>
          </a:prstGeom>
          <a:noFill/>
          <a:ln w="25400">
            <a:solidFill>
              <a:srgbClr val="790015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 flipV="1">
            <a:off x="2501900" y="2921000"/>
            <a:ext cx="1625600" cy="1473200"/>
          </a:xfrm>
          <a:prstGeom prst="line">
            <a:avLst/>
          </a:prstGeom>
          <a:noFill/>
          <a:ln w="25400">
            <a:solidFill>
              <a:srgbClr val="790015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4699000" y="15748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4699000" y="21844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4699000" y="25654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4699000" y="30099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4699000" y="3390900"/>
            <a:ext cx="165100" cy="152400"/>
          </a:xfrm>
          <a:prstGeom prst="rect">
            <a:avLst/>
          </a:prstGeom>
          <a:noFill/>
          <a:ln w="25400">
            <a:solidFill>
              <a:srgbClr val="79001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33338" y="5494338"/>
            <a:ext cx="45053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003E00"/>
                </a:solidFill>
                <a:cs typeface="+mn-cs"/>
              </a:rPr>
              <a:t>Ensure </a:t>
            </a:r>
            <a:r>
              <a:rPr lang="en-US" sz="1400" dirty="0" smtClean="0">
                <a:solidFill>
                  <a:srgbClr val="003E00"/>
                </a:solidFill>
                <a:cs typeface="+mn-cs"/>
              </a:rPr>
              <a:t>the </a:t>
            </a:r>
            <a:r>
              <a:rPr lang="en-US" sz="1400" dirty="0">
                <a:solidFill>
                  <a:srgbClr val="003E00"/>
                </a:solidFill>
                <a:cs typeface="+mn-cs"/>
              </a:rPr>
              <a:t>entire area is </a:t>
            </a:r>
            <a:r>
              <a:rPr lang="en-US" sz="1400" dirty="0" smtClean="0">
                <a:solidFill>
                  <a:srgbClr val="003E00"/>
                </a:solidFill>
                <a:cs typeface="+mn-cs"/>
              </a:rPr>
              <a:t>checked! </a:t>
            </a:r>
            <a:r>
              <a:rPr lang="en-US" sz="1400" dirty="0">
                <a:solidFill>
                  <a:srgbClr val="003E00"/>
                </a:solidFill>
                <a:cs typeface="+mn-cs"/>
              </a:rPr>
              <a:t>Check the map!</a:t>
            </a:r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2054225" y="3792538"/>
            <a:ext cx="123825" cy="13811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V="1">
            <a:off x="1803400" y="3975100"/>
            <a:ext cx="228600" cy="762000"/>
          </a:xfrm>
          <a:prstGeom prst="line">
            <a:avLst/>
          </a:prstGeom>
          <a:noFill/>
          <a:ln w="25400">
            <a:solidFill>
              <a:srgbClr val="790015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 flipV="1">
            <a:off x="1612900" y="3873500"/>
            <a:ext cx="355600" cy="381000"/>
          </a:xfrm>
          <a:prstGeom prst="line">
            <a:avLst/>
          </a:prstGeom>
          <a:noFill/>
          <a:ln w="25400">
            <a:solidFill>
              <a:srgbClr val="790015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4630738" y="3843338"/>
            <a:ext cx="4302125" cy="229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defRPr/>
            </a:pPr>
            <a:r>
              <a:rPr lang="en-US" sz="1400" b="0">
                <a:solidFill>
                  <a:srgbClr val="00279F"/>
                </a:solidFill>
                <a:cs typeface="+mn-cs"/>
              </a:rPr>
              <a:t>A word about </a:t>
            </a:r>
            <a:r>
              <a:rPr lang="en-US" sz="1800" i="1">
                <a:solidFill>
                  <a:schemeClr val="hlink"/>
                </a:solidFill>
                <a:cs typeface="+mn-cs"/>
              </a:rPr>
              <a:t>Order</a:t>
            </a:r>
            <a:r>
              <a:rPr lang="en-US" sz="1800">
                <a:solidFill>
                  <a:schemeClr val="hlink"/>
                </a:solidFill>
                <a:cs typeface="+mn-cs"/>
              </a:rPr>
              <a:t>...</a:t>
            </a:r>
            <a:endParaRPr lang="en-US" sz="1400" b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endParaRPr lang="en-US" sz="1400" b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400" b="0">
                <a:solidFill>
                  <a:srgbClr val="00279F"/>
                </a:solidFill>
                <a:cs typeface="+mn-cs"/>
              </a:rPr>
              <a:t>When the auditors come in they will be looking for ORDER. In short, a place for everything and everything in its place. This means much more than you may think! The theory among auditors is that the more orderly a place is the more </a:t>
            </a:r>
            <a:r>
              <a:rPr lang="ja-JP" altLang="en-US" sz="1400" b="0">
                <a:solidFill>
                  <a:srgbClr val="00279F"/>
                </a:solidFill>
                <a:latin typeface="Arial"/>
                <a:cs typeface="+mn-cs"/>
              </a:rPr>
              <a:t>‘</a:t>
            </a:r>
            <a:r>
              <a:rPr lang="en-US" sz="1400" b="0">
                <a:solidFill>
                  <a:srgbClr val="00279F"/>
                </a:solidFill>
                <a:cs typeface="+mn-cs"/>
              </a:rPr>
              <a:t>in control</a:t>
            </a:r>
            <a:r>
              <a:rPr lang="ja-JP" altLang="en-US" sz="1400" b="0">
                <a:solidFill>
                  <a:srgbClr val="00279F"/>
                </a:solidFill>
                <a:latin typeface="Arial"/>
                <a:cs typeface="+mn-cs"/>
              </a:rPr>
              <a:t>’</a:t>
            </a:r>
            <a:r>
              <a:rPr lang="en-US" sz="1400" b="0">
                <a:solidFill>
                  <a:srgbClr val="00279F"/>
                </a:solidFill>
                <a:cs typeface="+mn-cs"/>
              </a:rPr>
              <a:t> the place is.</a:t>
            </a:r>
          </a:p>
          <a:p>
            <a:pPr algn="l">
              <a:defRPr/>
            </a:pPr>
            <a:endParaRPr lang="en-US" sz="1400" b="0">
              <a:solidFill>
                <a:srgbClr val="00279F"/>
              </a:solidFill>
              <a:cs typeface="+mn-cs"/>
            </a:endParaRPr>
          </a:p>
          <a:p>
            <a:pPr algn="l">
              <a:defRPr/>
            </a:pPr>
            <a:r>
              <a:rPr lang="en-US" sz="1400" b="0">
                <a:solidFill>
                  <a:srgbClr val="00279F"/>
                </a:solidFill>
                <a:cs typeface="+mn-cs"/>
              </a:rPr>
              <a:t>And - that is generally a truism! It</a:t>
            </a:r>
            <a:r>
              <a:rPr lang="ja-JP" altLang="en-US" sz="1400" b="0">
                <a:solidFill>
                  <a:srgbClr val="00279F"/>
                </a:solidFill>
                <a:latin typeface="Arial"/>
                <a:cs typeface="+mn-cs"/>
              </a:rPr>
              <a:t>’</a:t>
            </a:r>
            <a:r>
              <a:rPr lang="en-US" sz="1400" b="0">
                <a:solidFill>
                  <a:srgbClr val="00279F"/>
                </a:solidFill>
                <a:cs typeface="+mn-cs"/>
              </a:rPr>
              <a:t>s a good idea!</a:t>
            </a:r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41370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Cayman_1400C:Microsoft Office:Microsoft PowerPoint 4:</Template>
  <TotalTime>24</TotalTime>
  <Pages>2</Pages>
  <Words>467</Words>
  <Application>Microsoft Macintosh PowerPoint</Application>
  <PresentationFormat>On-screen Show (4:3)</PresentationFormat>
  <Paragraphs>69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Times</vt:lpstr>
      <vt:lpstr>untitled 1</vt:lpstr>
      <vt:lpstr>PowerPoint Presentation</vt:lpstr>
      <vt:lpstr>PowerPoint Presentation</vt:lpstr>
    </vt:vector>
  </TitlesOfParts>
  <Manager/>
  <Company>Elsmar.com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Discovery Check List</dc:title>
  <dc:subject>ISO 9001 Discovery Check List</dc:subject>
  <dc:creator>Cayman Systems - Marc Smith</dc:creator>
  <cp:keywords>Discovery Check List</cp:keywords>
  <dc:description/>
  <cp:lastModifiedBy>Marc Smith</cp:lastModifiedBy>
  <cp:revision>40</cp:revision>
  <cp:lastPrinted>1998-10-05T12:54:14Z</cp:lastPrinted>
  <dcterms:created xsi:type="dcterms:W3CDTF">1998-10-05T04:53:03Z</dcterms:created>
  <dcterms:modified xsi:type="dcterms:W3CDTF">2013-05-28T14:18:03Z</dcterms:modified>
  <cp:category/>
</cp:coreProperties>
</file>