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media/audio1.bin" ContentType="audio/unknown"/>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embeddings/oleObject8.bin" ContentType="application/vnd.openxmlformats-officedocument.oleObject"/>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embeddings/oleObject9.bin" ContentType="application/vnd.openxmlformats-officedocument.oleObject"/>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embeddings/oleObject10.bin" ContentType="application/vnd.openxmlformats-officedocument.oleObject"/>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embeddings/oleObject11.bin" ContentType="application/vnd.openxmlformats-officedocument.oleObject"/>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embeddings/oleObject12.bin" ContentType="application/vnd.openxmlformats-officedocument.oleObject"/>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embeddings/oleObject13.bin" ContentType="application/vnd.openxmlformats-officedocument.oleObject"/>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embeddings/oleObject14.bin" ContentType="application/vnd.openxmlformats-officedocument.oleObject"/>
  <Override PartName="/ppt/notesSlides/notesSlide166.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embeddings/oleObject17.bin" ContentType="application/vnd.openxmlformats-officedocument.oleObject"/>
  <Override PartName="/ppt/notesSlides/notesSlide173.xml" ContentType="application/vnd.openxmlformats-officedocument.presentationml.notesSlide+xml"/>
  <Override PartName="/ppt/notesSlides/notesSlide174.xml" ContentType="application/vnd.openxmlformats-officedocument.presentationml.notesSlide+xml"/>
  <Override PartName="/ppt/embeddings/oleObject18.bin" ContentType="application/vnd.openxmlformats-officedocument.oleObject"/>
  <Override PartName="/ppt/embeddings/oleObject19.bin" ContentType="application/vnd.openxmlformats-officedocument.oleObject"/>
  <Override PartName="/ppt/notesSlides/notesSlide175.xml" ContentType="application/vnd.openxmlformats-officedocument.presentationml.notesSlide+xml"/>
  <Override PartName="/ppt/embeddings/oleObject20.bin" ContentType="application/vnd.openxmlformats-officedocument.oleObject"/>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embeddings/oleObject21.bin" ContentType="application/vnd.openxmlformats-officedocument.oleObject"/>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embeddings/oleObject22.bin" ContentType="application/vnd.openxmlformats-officedocument.oleObject"/>
  <Override PartName="/ppt/notesSlides/notesSlide186.xml" ContentType="application/vnd.openxmlformats-officedocument.presentationml.notesSlide+xml"/>
  <Override PartName="/ppt/embeddings/oleObject23.bin" ContentType="application/vnd.openxmlformats-officedocument.oleObject"/>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embeddings/oleObject24.bin" ContentType="application/vnd.openxmlformats-officedocument.oleObject"/>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embeddings/oleObject25.bin" ContentType="application/vnd.openxmlformats-officedocument.oleObject"/>
  <Override PartName="/ppt/notesSlides/notesSlide198.xml" ContentType="application/vnd.openxmlformats-officedocument.presentationml.notesSlide+xml"/>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embeddings/oleObject31.bin" ContentType="application/vnd.openxmlformats-officedocument.oleObject"/>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embeddings/oleObject32.bin" ContentType="application/vnd.openxmlformats-officedocument.oleObject"/>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embeddings/oleObject3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8"/>
  </p:notesMasterIdLst>
  <p:handoutMasterIdLst>
    <p:handoutMasterId r:id="rId249"/>
  </p:handoutMasterIdLst>
  <p:sldIdLst>
    <p:sldId id="256" r:id="rId2"/>
    <p:sldId id="529" r:id="rId3"/>
    <p:sldId id="530" r:id="rId4"/>
    <p:sldId id="424" r:id="rId5"/>
    <p:sldId id="259" r:id="rId6"/>
    <p:sldId id="260" r:id="rId7"/>
    <p:sldId id="489" r:id="rId8"/>
    <p:sldId id="475" r:id="rId9"/>
    <p:sldId id="444" r:id="rId10"/>
    <p:sldId id="461" r:id="rId11"/>
    <p:sldId id="488" r:id="rId12"/>
    <p:sldId id="479" r:id="rId13"/>
    <p:sldId id="440" r:id="rId14"/>
    <p:sldId id="463" r:id="rId15"/>
    <p:sldId id="462" r:id="rId16"/>
    <p:sldId id="480" r:id="rId17"/>
    <p:sldId id="481" r:id="rId18"/>
    <p:sldId id="482" r:id="rId19"/>
    <p:sldId id="486" r:id="rId20"/>
    <p:sldId id="470" r:id="rId21"/>
    <p:sldId id="472" r:id="rId22"/>
    <p:sldId id="473" r:id="rId23"/>
    <p:sldId id="471" r:id="rId24"/>
    <p:sldId id="484" r:id="rId25"/>
    <p:sldId id="483" r:id="rId26"/>
    <p:sldId id="474" r:id="rId27"/>
    <p:sldId id="439" r:id="rId28"/>
    <p:sldId id="437" r:id="rId29"/>
    <p:sldId id="485" r:id="rId30"/>
    <p:sldId id="430" r:id="rId31"/>
    <p:sldId id="427" r:id="rId32"/>
    <p:sldId id="436" r:id="rId33"/>
    <p:sldId id="428" r:id="rId34"/>
    <p:sldId id="423" r:id="rId35"/>
    <p:sldId id="429" r:id="rId36"/>
    <p:sldId id="487" r:id="rId37"/>
    <p:sldId id="431" r:id="rId38"/>
    <p:sldId id="265" r:id="rId39"/>
    <p:sldId id="467" r:id="rId40"/>
    <p:sldId id="261" r:id="rId41"/>
    <p:sldId id="465" r:id="rId42"/>
    <p:sldId id="466" r:id="rId43"/>
    <p:sldId id="263" r:id="rId44"/>
    <p:sldId id="264" r:id="rId45"/>
    <p:sldId id="419" r:id="rId46"/>
    <p:sldId id="267" r:id="rId47"/>
    <p:sldId id="268" r:id="rId48"/>
    <p:sldId id="269" r:id="rId49"/>
    <p:sldId id="270" r:id="rId50"/>
    <p:sldId id="271" r:id="rId51"/>
    <p:sldId id="272" r:id="rId52"/>
    <p:sldId id="273" r:id="rId53"/>
    <p:sldId id="275" r:id="rId54"/>
    <p:sldId id="276" r:id="rId55"/>
    <p:sldId id="277" r:id="rId56"/>
    <p:sldId id="278" r:id="rId57"/>
    <p:sldId id="441" r:id="rId58"/>
    <p:sldId id="442" r:id="rId59"/>
    <p:sldId id="443" r:id="rId60"/>
    <p:sldId id="279" r:id="rId61"/>
    <p:sldId id="280" r:id="rId62"/>
    <p:sldId id="281" r:id="rId63"/>
    <p:sldId id="282" r:id="rId64"/>
    <p:sldId id="283" r:id="rId65"/>
    <p:sldId id="284" r:id="rId66"/>
    <p:sldId id="286" r:id="rId67"/>
    <p:sldId id="287" r:id="rId68"/>
    <p:sldId id="288" r:id="rId69"/>
    <p:sldId id="290" r:id="rId70"/>
    <p:sldId id="291" r:id="rId71"/>
    <p:sldId id="292" r:id="rId72"/>
    <p:sldId id="293" r:id="rId73"/>
    <p:sldId id="294" r:id="rId74"/>
    <p:sldId id="296" r:id="rId75"/>
    <p:sldId id="295" r:id="rId76"/>
    <p:sldId id="297" r:id="rId77"/>
    <p:sldId id="305" r:id="rId78"/>
    <p:sldId id="298" r:id="rId79"/>
    <p:sldId id="299" r:id="rId80"/>
    <p:sldId id="300" r:id="rId81"/>
    <p:sldId id="302" r:id="rId82"/>
    <p:sldId id="303" r:id="rId83"/>
    <p:sldId id="304" r:id="rId84"/>
    <p:sldId id="306" r:id="rId85"/>
    <p:sldId id="307" r:id="rId86"/>
    <p:sldId id="308" r:id="rId87"/>
    <p:sldId id="309" r:id="rId88"/>
    <p:sldId id="310" r:id="rId89"/>
    <p:sldId id="311" r:id="rId90"/>
    <p:sldId id="312" r:id="rId91"/>
    <p:sldId id="313" r:id="rId92"/>
    <p:sldId id="316" r:id="rId93"/>
    <p:sldId id="317" r:id="rId94"/>
    <p:sldId id="318" r:id="rId95"/>
    <p:sldId id="319" r:id="rId96"/>
    <p:sldId id="320" r:id="rId97"/>
    <p:sldId id="477" r:id="rId98"/>
    <p:sldId id="478" r:id="rId99"/>
    <p:sldId id="476" r:id="rId100"/>
    <p:sldId id="321" r:id="rId101"/>
    <p:sldId id="322" r:id="rId102"/>
    <p:sldId id="323" r:id="rId103"/>
    <p:sldId id="324" r:id="rId104"/>
    <p:sldId id="325" r:id="rId105"/>
    <p:sldId id="326" r:id="rId106"/>
    <p:sldId id="327" r:id="rId107"/>
    <p:sldId id="328" r:id="rId108"/>
    <p:sldId id="333" r:id="rId109"/>
    <p:sldId id="334" r:id="rId110"/>
    <p:sldId id="336" r:id="rId111"/>
    <p:sldId id="335" r:id="rId112"/>
    <p:sldId id="337" r:id="rId113"/>
    <p:sldId id="344" r:id="rId114"/>
    <p:sldId id="338" r:id="rId115"/>
    <p:sldId id="339" r:id="rId116"/>
    <p:sldId id="340" r:id="rId117"/>
    <p:sldId id="341" r:id="rId118"/>
    <p:sldId id="342" r:id="rId119"/>
    <p:sldId id="343" r:id="rId120"/>
    <p:sldId id="345" r:id="rId121"/>
    <p:sldId id="346" r:id="rId122"/>
    <p:sldId id="347" r:id="rId123"/>
    <p:sldId id="348" r:id="rId124"/>
    <p:sldId id="350" r:id="rId125"/>
    <p:sldId id="349" r:id="rId126"/>
    <p:sldId id="420" r:id="rId127"/>
    <p:sldId id="421" r:id="rId128"/>
    <p:sldId id="432" r:id="rId129"/>
    <p:sldId id="433" r:id="rId130"/>
    <p:sldId id="435" r:id="rId131"/>
    <p:sldId id="445" r:id="rId132"/>
    <p:sldId id="446" r:id="rId133"/>
    <p:sldId id="447" r:id="rId134"/>
    <p:sldId id="448" r:id="rId135"/>
    <p:sldId id="449" r:id="rId136"/>
    <p:sldId id="450" r:id="rId137"/>
    <p:sldId id="451" r:id="rId138"/>
    <p:sldId id="452" r:id="rId139"/>
    <p:sldId id="453" r:id="rId140"/>
    <p:sldId id="468" r:id="rId141"/>
    <p:sldId id="469" r:id="rId142"/>
    <p:sldId id="351" r:id="rId143"/>
    <p:sldId id="352" r:id="rId144"/>
    <p:sldId id="353" r:id="rId145"/>
    <p:sldId id="354" r:id="rId146"/>
    <p:sldId id="355" r:id="rId147"/>
    <p:sldId id="357" r:id="rId148"/>
    <p:sldId id="356" r:id="rId149"/>
    <p:sldId id="358" r:id="rId150"/>
    <p:sldId id="359" r:id="rId151"/>
    <p:sldId id="360" r:id="rId152"/>
    <p:sldId id="361" r:id="rId153"/>
    <p:sldId id="362" r:id="rId154"/>
    <p:sldId id="365" r:id="rId155"/>
    <p:sldId id="366" r:id="rId156"/>
    <p:sldId id="367" r:id="rId157"/>
    <p:sldId id="368" r:id="rId158"/>
    <p:sldId id="369" r:id="rId159"/>
    <p:sldId id="370" r:id="rId160"/>
    <p:sldId id="371" r:id="rId161"/>
    <p:sldId id="372" r:id="rId162"/>
    <p:sldId id="373" r:id="rId163"/>
    <p:sldId id="374" r:id="rId164"/>
    <p:sldId id="375" r:id="rId165"/>
    <p:sldId id="490" r:id="rId166"/>
    <p:sldId id="491" r:id="rId167"/>
    <p:sldId id="492" r:id="rId168"/>
    <p:sldId id="493" r:id="rId169"/>
    <p:sldId id="494" r:id="rId170"/>
    <p:sldId id="495" r:id="rId171"/>
    <p:sldId id="496" r:id="rId172"/>
    <p:sldId id="497" r:id="rId173"/>
    <p:sldId id="498" r:id="rId174"/>
    <p:sldId id="499" r:id="rId175"/>
    <p:sldId id="500" r:id="rId176"/>
    <p:sldId id="501" r:id="rId177"/>
    <p:sldId id="502" r:id="rId178"/>
    <p:sldId id="503" r:id="rId179"/>
    <p:sldId id="504" r:id="rId180"/>
    <p:sldId id="505" r:id="rId181"/>
    <p:sldId id="506" r:id="rId182"/>
    <p:sldId id="507" r:id="rId183"/>
    <p:sldId id="508" r:id="rId184"/>
    <p:sldId id="509" r:id="rId185"/>
    <p:sldId id="510" r:id="rId186"/>
    <p:sldId id="511" r:id="rId187"/>
    <p:sldId id="512" r:id="rId188"/>
    <p:sldId id="513" r:id="rId189"/>
    <p:sldId id="514" r:id="rId190"/>
    <p:sldId id="515" r:id="rId191"/>
    <p:sldId id="516" r:id="rId192"/>
    <p:sldId id="517" r:id="rId193"/>
    <p:sldId id="518" r:id="rId194"/>
    <p:sldId id="519" r:id="rId195"/>
    <p:sldId id="520" r:id="rId196"/>
    <p:sldId id="521" r:id="rId197"/>
    <p:sldId id="522" r:id="rId198"/>
    <p:sldId id="523" r:id="rId199"/>
    <p:sldId id="531" r:id="rId200"/>
    <p:sldId id="524" r:id="rId201"/>
    <p:sldId id="525" r:id="rId202"/>
    <p:sldId id="526" r:id="rId203"/>
    <p:sldId id="527" r:id="rId204"/>
    <p:sldId id="528" r:id="rId205"/>
    <p:sldId id="376" r:id="rId206"/>
    <p:sldId id="377" r:id="rId207"/>
    <p:sldId id="383" r:id="rId208"/>
    <p:sldId id="379" r:id="rId209"/>
    <p:sldId id="380" r:id="rId210"/>
    <p:sldId id="381" r:id="rId211"/>
    <p:sldId id="382" r:id="rId212"/>
    <p:sldId id="384" r:id="rId213"/>
    <p:sldId id="385" r:id="rId214"/>
    <p:sldId id="386" r:id="rId215"/>
    <p:sldId id="387" r:id="rId216"/>
    <p:sldId id="388" r:id="rId217"/>
    <p:sldId id="390" r:id="rId218"/>
    <p:sldId id="396" r:id="rId219"/>
    <p:sldId id="389" r:id="rId220"/>
    <p:sldId id="391" r:id="rId221"/>
    <p:sldId id="392" r:id="rId222"/>
    <p:sldId id="393" r:id="rId223"/>
    <p:sldId id="394" r:id="rId224"/>
    <p:sldId id="395" r:id="rId225"/>
    <p:sldId id="397" r:id="rId226"/>
    <p:sldId id="398" r:id="rId227"/>
    <p:sldId id="399" r:id="rId228"/>
    <p:sldId id="400" r:id="rId229"/>
    <p:sldId id="401" r:id="rId230"/>
    <p:sldId id="403" r:id="rId231"/>
    <p:sldId id="408" r:id="rId232"/>
    <p:sldId id="402" r:id="rId233"/>
    <p:sldId id="404" r:id="rId234"/>
    <p:sldId id="405" r:id="rId235"/>
    <p:sldId id="406" r:id="rId236"/>
    <p:sldId id="407" r:id="rId237"/>
    <p:sldId id="409" r:id="rId238"/>
    <p:sldId id="410" r:id="rId239"/>
    <p:sldId id="411" r:id="rId240"/>
    <p:sldId id="413" r:id="rId241"/>
    <p:sldId id="412" r:id="rId242"/>
    <p:sldId id="414" r:id="rId243"/>
    <p:sldId id="415" r:id="rId244"/>
    <p:sldId id="416" r:id="rId245"/>
    <p:sldId id="417" r:id="rId246"/>
    <p:sldId id="418" r:id="rId247"/>
  </p:sldIdLst>
  <p:sldSz cx="9144000" cy="6858000" type="letter"/>
  <p:notesSz cx="6858000" cy="91567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000000"/>
    <a:srgbClr val="00279F"/>
    <a:srgbClr val="005400"/>
    <a:srgbClr val="790015"/>
    <a:srgbClr val="714400"/>
    <a:srgbClr val="333333"/>
    <a:srgbClr val="F1F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0" d="100"/>
          <a:sy n="110" d="100"/>
        </p:scale>
        <p:origin x="-1504" y="-1112"/>
      </p:cViewPr>
      <p:guideLst>
        <p:guide orient="horz" pos="867"/>
        <p:guide pos="1387"/>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61368"/>
    </p:cViewPr>
  </p:sorterViewPr>
  <p:notesViewPr>
    <p:cSldViewPr snapToGrid="0">
      <p:cViewPr>
        <p:scale>
          <a:sx n="90" d="100"/>
          <a:sy n="90" d="100"/>
        </p:scale>
        <p:origin x="-4616" y="-760"/>
      </p:cViewPr>
      <p:guideLst>
        <p:guide orient="horz" pos="2884"/>
        <p:guide pos="2160"/>
      </p:guideLst>
    </p:cSldViewPr>
  </p:notesViewPr>
  <p:gridSpacing cx="76200" cy="76200"/>
</p:viewPr>
</file>

<file path=ppt/_rels/presentation.xml.rels><?xml version="1.0" encoding="UTF-8" standalone="yes"?>
<Relationships xmlns="http://schemas.openxmlformats.org/package/2006/relationships"><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200" Type="http://schemas.openxmlformats.org/officeDocument/2006/relationships/slide" Target="slides/slide199.xml"/><Relationship Id="rId201" Type="http://schemas.openxmlformats.org/officeDocument/2006/relationships/slide" Target="slides/slide200.xml"/><Relationship Id="rId202" Type="http://schemas.openxmlformats.org/officeDocument/2006/relationships/slide" Target="slides/slide201.xml"/><Relationship Id="rId203" Type="http://schemas.openxmlformats.org/officeDocument/2006/relationships/slide" Target="slides/slide202.xml"/><Relationship Id="rId204" Type="http://schemas.openxmlformats.org/officeDocument/2006/relationships/slide" Target="slides/slide203.xml"/><Relationship Id="rId205" Type="http://schemas.openxmlformats.org/officeDocument/2006/relationships/slide" Target="slides/slide204.xml"/><Relationship Id="rId206" Type="http://schemas.openxmlformats.org/officeDocument/2006/relationships/slide" Target="slides/slide205.xml"/><Relationship Id="rId207" Type="http://schemas.openxmlformats.org/officeDocument/2006/relationships/slide" Target="slides/slide206.xml"/><Relationship Id="rId208" Type="http://schemas.openxmlformats.org/officeDocument/2006/relationships/slide" Target="slides/slide207.xml"/><Relationship Id="rId209" Type="http://schemas.openxmlformats.org/officeDocument/2006/relationships/slide" Target="slides/slide20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210" Type="http://schemas.openxmlformats.org/officeDocument/2006/relationships/slide" Target="slides/slide209.xml"/><Relationship Id="rId211" Type="http://schemas.openxmlformats.org/officeDocument/2006/relationships/slide" Target="slides/slide210.xml"/><Relationship Id="rId212" Type="http://schemas.openxmlformats.org/officeDocument/2006/relationships/slide" Target="slides/slide211.xml"/><Relationship Id="rId213" Type="http://schemas.openxmlformats.org/officeDocument/2006/relationships/slide" Target="slides/slide212.xml"/><Relationship Id="rId214" Type="http://schemas.openxmlformats.org/officeDocument/2006/relationships/slide" Target="slides/slide213.xml"/><Relationship Id="rId215" Type="http://schemas.openxmlformats.org/officeDocument/2006/relationships/slide" Target="slides/slide214.xml"/><Relationship Id="rId216" Type="http://schemas.openxmlformats.org/officeDocument/2006/relationships/slide" Target="slides/slide215.xml"/><Relationship Id="rId217" Type="http://schemas.openxmlformats.org/officeDocument/2006/relationships/slide" Target="slides/slide216.xml"/><Relationship Id="rId218" Type="http://schemas.openxmlformats.org/officeDocument/2006/relationships/slide" Target="slides/slide217.xml"/><Relationship Id="rId219" Type="http://schemas.openxmlformats.org/officeDocument/2006/relationships/slide" Target="slides/slide21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220" Type="http://schemas.openxmlformats.org/officeDocument/2006/relationships/slide" Target="slides/slide219.xml"/><Relationship Id="rId221" Type="http://schemas.openxmlformats.org/officeDocument/2006/relationships/slide" Target="slides/slide220.xml"/><Relationship Id="rId222" Type="http://schemas.openxmlformats.org/officeDocument/2006/relationships/slide" Target="slides/slide221.xml"/><Relationship Id="rId223" Type="http://schemas.openxmlformats.org/officeDocument/2006/relationships/slide" Target="slides/slide222.xml"/><Relationship Id="rId224" Type="http://schemas.openxmlformats.org/officeDocument/2006/relationships/slide" Target="slides/slide223.xml"/><Relationship Id="rId225" Type="http://schemas.openxmlformats.org/officeDocument/2006/relationships/slide" Target="slides/slide224.xml"/><Relationship Id="rId226" Type="http://schemas.openxmlformats.org/officeDocument/2006/relationships/slide" Target="slides/slide225.xml"/><Relationship Id="rId227" Type="http://schemas.openxmlformats.org/officeDocument/2006/relationships/slide" Target="slides/slide226.xml"/><Relationship Id="rId228" Type="http://schemas.openxmlformats.org/officeDocument/2006/relationships/slide" Target="slides/slide227.xml"/><Relationship Id="rId229" Type="http://schemas.openxmlformats.org/officeDocument/2006/relationships/slide" Target="slides/slide228.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230" Type="http://schemas.openxmlformats.org/officeDocument/2006/relationships/slide" Target="slides/slide229.xml"/><Relationship Id="rId231" Type="http://schemas.openxmlformats.org/officeDocument/2006/relationships/slide" Target="slides/slide230.xml"/><Relationship Id="rId232" Type="http://schemas.openxmlformats.org/officeDocument/2006/relationships/slide" Target="slides/slide231.xml"/><Relationship Id="rId233" Type="http://schemas.openxmlformats.org/officeDocument/2006/relationships/slide" Target="slides/slide232.xml"/><Relationship Id="rId234" Type="http://schemas.openxmlformats.org/officeDocument/2006/relationships/slide" Target="slides/slide233.xml"/><Relationship Id="rId235" Type="http://schemas.openxmlformats.org/officeDocument/2006/relationships/slide" Target="slides/slide234.xml"/><Relationship Id="rId236" Type="http://schemas.openxmlformats.org/officeDocument/2006/relationships/slide" Target="slides/slide235.xml"/><Relationship Id="rId237" Type="http://schemas.openxmlformats.org/officeDocument/2006/relationships/slide" Target="slides/slide236.xml"/><Relationship Id="rId238" Type="http://schemas.openxmlformats.org/officeDocument/2006/relationships/slide" Target="slides/slide237.xml"/><Relationship Id="rId239" Type="http://schemas.openxmlformats.org/officeDocument/2006/relationships/slide" Target="slides/slide2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240" Type="http://schemas.openxmlformats.org/officeDocument/2006/relationships/slide" Target="slides/slide239.xml"/><Relationship Id="rId241" Type="http://schemas.openxmlformats.org/officeDocument/2006/relationships/slide" Target="slides/slide240.xml"/><Relationship Id="rId242" Type="http://schemas.openxmlformats.org/officeDocument/2006/relationships/slide" Target="slides/slide241.xml"/><Relationship Id="rId243" Type="http://schemas.openxmlformats.org/officeDocument/2006/relationships/slide" Target="slides/slide242.xml"/><Relationship Id="rId244" Type="http://schemas.openxmlformats.org/officeDocument/2006/relationships/slide" Target="slides/slide243.xml"/><Relationship Id="rId245" Type="http://schemas.openxmlformats.org/officeDocument/2006/relationships/slide" Target="slides/slide244.xml"/><Relationship Id="rId246" Type="http://schemas.openxmlformats.org/officeDocument/2006/relationships/slide" Target="slides/slide245.xml"/><Relationship Id="rId247" Type="http://schemas.openxmlformats.org/officeDocument/2006/relationships/slide" Target="slides/slide246.xml"/><Relationship Id="rId248" Type="http://schemas.openxmlformats.org/officeDocument/2006/relationships/notesMaster" Target="notesMasters/notesMaster1.xml"/><Relationship Id="rId249" Type="http://schemas.openxmlformats.org/officeDocument/2006/relationships/handoutMaster" Target="handoutMasters/handoutMaster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50" Type="http://schemas.openxmlformats.org/officeDocument/2006/relationships/printerSettings" Target="printerSettings/printerSettings1.bin"/><Relationship Id="rId251" Type="http://schemas.openxmlformats.org/officeDocument/2006/relationships/presProps" Target="presProps.xml"/><Relationship Id="rId252" Type="http://schemas.openxmlformats.org/officeDocument/2006/relationships/viewProps" Target="viewProps.xml"/><Relationship Id="rId253" Type="http://schemas.openxmlformats.org/officeDocument/2006/relationships/theme" Target="theme/theme1.xml"/><Relationship Id="rId254" Type="http://schemas.openxmlformats.org/officeDocument/2006/relationships/tableStyles" Target="tableStyles.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9.emf"/><Relationship Id="rId2" Type="http://schemas.openxmlformats.org/officeDocument/2006/relationships/image" Target="../media/image7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2.emf"/><Relationship Id="rId2" Type="http://schemas.openxmlformats.org/officeDocument/2006/relationships/image" Target="../media/image7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emf"/><Relationship Id="rId6" Type="http://schemas.openxmlformats.org/officeDocument/2006/relationships/image" Target="../media/image11.emf"/><Relationship Id="rId7" Type="http://schemas.openxmlformats.org/officeDocument/2006/relationships/image" Target="../media/image12.emf"/><Relationship Id="rId1" Type="http://schemas.openxmlformats.org/officeDocument/2006/relationships/image" Target="../media/image6.emf"/><Relationship Id="rId2"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86.emf"/><Relationship Id="rId4" Type="http://schemas.openxmlformats.org/officeDocument/2006/relationships/image" Target="../media/image87.emf"/><Relationship Id="rId5" Type="http://schemas.openxmlformats.org/officeDocument/2006/relationships/image" Target="../media/image88.emf"/><Relationship Id="rId1" Type="http://schemas.openxmlformats.org/officeDocument/2006/relationships/image" Target="../media/image84.emf"/><Relationship Id="rId2" Type="http://schemas.openxmlformats.org/officeDocument/2006/relationships/image" Target="../media/image85.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90.emf"/><Relationship Id="rId2" Type="http://schemas.openxmlformats.org/officeDocument/2006/relationships/image" Target="../media/image91.emf"/><Relationship Id="rId3" Type="http://schemas.openxmlformats.org/officeDocument/2006/relationships/image" Target="../media/image9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 Id="rId2"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emf"/><Relationship Id="rId2" Type="http://schemas.openxmlformats.org/officeDocument/2006/relationships/image" Target="../media/image3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4925" y="8732838"/>
            <a:ext cx="3663950" cy="361950"/>
          </a:xfrm>
          <a:prstGeom prst="rect">
            <a:avLst/>
          </a:prstGeom>
          <a:noFill/>
          <a:ln w="12700">
            <a:noFill/>
            <a:miter lim="800000"/>
            <a:headEnd/>
            <a:tailEnd/>
          </a:ln>
          <a:effectLst/>
        </p:spPr>
        <p:txBody>
          <a:bodyPr lIns="92075" tIns="44450" rIns="92075" bIns="44450">
            <a:prstTxWarp prst="textNoShape">
              <a:avLst/>
            </a:prstTxWarp>
            <a:spAutoFit/>
          </a:bodyPr>
          <a:lstStyle/>
          <a:p>
            <a:pPr defTabSz="911225"/>
            <a:r>
              <a:rPr lang="en-US" sz="900">
                <a:solidFill>
                  <a:srgbClr val="005400"/>
                </a:solidFill>
              </a:rPr>
              <a:t>Cayman Business Systems  USA  -- </a:t>
            </a:r>
            <a:r>
              <a:rPr lang="en-US" sz="900">
                <a:solidFill>
                  <a:srgbClr val="00279F"/>
                </a:solidFill>
              </a:rPr>
              <a:t>513  777-3394</a:t>
            </a:r>
            <a:endParaRPr lang="en-US" sz="900">
              <a:solidFill>
                <a:srgbClr val="005400"/>
              </a:solidFill>
            </a:endParaRPr>
          </a:p>
          <a:p>
            <a:pPr defTabSz="911225"/>
            <a:r>
              <a:rPr lang="en-US" sz="900">
                <a:solidFill>
                  <a:srgbClr val="00279F"/>
                </a:solidFill>
              </a:rPr>
              <a:t>www.16949.com </a:t>
            </a:r>
            <a:r>
              <a:rPr lang="en-US" sz="900">
                <a:solidFill>
                  <a:srgbClr val="333333"/>
                </a:solidFill>
              </a:rPr>
              <a:t>-</a:t>
            </a:r>
            <a:r>
              <a:rPr lang="en-US" sz="900">
                <a:solidFill>
                  <a:srgbClr val="005400"/>
                </a:solidFill>
              </a:rPr>
              <a:t> </a:t>
            </a:r>
            <a:r>
              <a:rPr lang="en-US" sz="900">
                <a:solidFill>
                  <a:srgbClr val="00279F"/>
                </a:solidFill>
              </a:rPr>
              <a:t>Print Date: </a:t>
            </a:r>
            <a:fld id="{559E297C-2DD0-F246-8AF3-AB1380E1E590}" type="datetime2">
              <a:rPr lang="en-US" sz="900">
                <a:solidFill>
                  <a:srgbClr val="00279F"/>
                </a:solidFill>
              </a:rPr>
              <a:pPr defTabSz="911225"/>
              <a:t>Tuesday, June 6, 17</a:t>
            </a:fld>
            <a:endParaRPr lang="en-US" sz="900">
              <a:solidFill>
                <a:srgbClr val="00279F"/>
              </a:solidFill>
            </a:endParaRPr>
          </a:p>
        </p:txBody>
      </p:sp>
      <p:sp>
        <p:nvSpPr>
          <p:cNvPr id="3075" name="Rectangle 3"/>
          <p:cNvSpPr>
            <a:spLocks noChangeArrowheads="1"/>
          </p:cNvSpPr>
          <p:nvPr/>
        </p:nvSpPr>
        <p:spPr bwMode="auto">
          <a:xfrm>
            <a:off x="5497513" y="8885238"/>
            <a:ext cx="1316037" cy="225425"/>
          </a:xfrm>
          <a:prstGeom prst="rect">
            <a:avLst/>
          </a:prstGeom>
          <a:noFill/>
          <a:ln w="12700">
            <a:noFill/>
            <a:miter lim="800000"/>
            <a:headEnd/>
            <a:tailEnd/>
          </a:ln>
          <a:effectLst/>
        </p:spPr>
        <p:txBody>
          <a:bodyPr lIns="92075" tIns="44450" rIns="92075" bIns="44450">
            <a:prstTxWarp prst="textNoShape">
              <a:avLst/>
            </a:prstTxWarp>
            <a:spAutoFit/>
          </a:bodyPr>
          <a:lstStyle/>
          <a:p>
            <a:pPr algn="ctr" defTabSz="911225"/>
            <a:r>
              <a:rPr lang="en-US" sz="900">
                <a:solidFill>
                  <a:srgbClr val="005400"/>
                </a:solidFill>
              </a:rPr>
              <a:t>Page   </a:t>
            </a:r>
            <a:fld id="{28132CE7-A457-9C4C-ADAD-082AEC76F587}" type="slidenum">
              <a:rPr lang="en-US" sz="900">
                <a:solidFill>
                  <a:srgbClr val="005400"/>
                </a:solidFill>
              </a:rPr>
              <a:pPr algn="ctr" defTabSz="911225"/>
              <a:t>‹#›</a:t>
            </a:fld>
            <a:endParaRPr lang="en-US" sz="900">
              <a:solidFill>
                <a:srgbClr val="005400"/>
              </a:solidFill>
            </a:endParaRPr>
          </a:p>
        </p:txBody>
      </p:sp>
      <p:sp>
        <p:nvSpPr>
          <p:cNvPr id="3076" name="Rectangle 4"/>
          <p:cNvSpPr>
            <a:spLocks noChangeArrowheads="1"/>
          </p:cNvSpPr>
          <p:nvPr/>
        </p:nvSpPr>
        <p:spPr bwMode="auto">
          <a:xfrm>
            <a:off x="2024063" y="52388"/>
            <a:ext cx="2760662" cy="454025"/>
          </a:xfrm>
          <a:prstGeom prst="rect">
            <a:avLst/>
          </a:prstGeom>
          <a:noFill/>
          <a:ln w="12700">
            <a:noFill/>
            <a:miter lim="800000"/>
            <a:headEnd/>
            <a:tailEnd/>
          </a:ln>
          <a:effectLst/>
        </p:spPr>
        <p:txBody>
          <a:bodyPr wrap="none" lIns="92075" tIns="44450" rIns="92075" bIns="44450">
            <a:prstTxWarp prst="textNoShape">
              <a:avLst/>
            </a:prstTxWarp>
            <a:spAutoFit/>
          </a:bodyPr>
          <a:lstStyle/>
          <a:p>
            <a:pPr algn="ctr" defTabSz="911225"/>
            <a:r>
              <a:rPr lang="en-US">
                <a:solidFill>
                  <a:srgbClr val="333333"/>
                </a:solidFill>
                <a:latin typeface="Humanst521 Cn BT Regular" charset="0"/>
              </a:rPr>
              <a:t>8-Disciplines Problem Solving</a:t>
            </a:r>
            <a:endParaRPr lang="en-US" sz="1400">
              <a:solidFill>
                <a:srgbClr val="333333"/>
              </a:solidFill>
            </a:endParaRPr>
          </a:p>
        </p:txBody>
      </p:sp>
    </p:spTree>
    <p:extLst>
      <p:ext uri="{BB962C8B-B14F-4D97-AF65-F5344CB8AC3E}">
        <p14:creationId xmlns:p14="http://schemas.microsoft.com/office/powerpoint/2010/main" val="2998786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630238" y="5029200"/>
            <a:ext cx="5626100" cy="3581400"/>
          </a:xfrm>
          <a:prstGeom prst="rect">
            <a:avLst/>
          </a:prstGeom>
          <a:noFill/>
          <a:ln w="19050">
            <a:solidFill>
              <a:srgbClr val="00279F"/>
            </a:solidFill>
            <a:miter lim="800000"/>
            <a:headEnd/>
            <a:tailEnd/>
          </a:ln>
          <a:effectLst/>
        </p:spPr>
        <p:txBody>
          <a:bodyPr vert="horz" wrap="square" lIns="92075" tIns="44450" rIns="92075"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1" name="Rectangle 3"/>
          <p:cNvSpPr>
            <a:spLocks noGrp="1" noRot="1" noChangeAspect="1" noChangeArrowheads="1" noTextEdit="1"/>
          </p:cNvSpPr>
          <p:nvPr>
            <p:ph type="sldImg" idx="2"/>
          </p:nvPr>
        </p:nvSpPr>
        <p:spPr bwMode="auto">
          <a:xfrm>
            <a:off x="342900" y="228600"/>
            <a:ext cx="6172200" cy="4191000"/>
          </a:xfrm>
          <a:prstGeom prst="rect">
            <a:avLst/>
          </a:prstGeom>
          <a:noFill/>
          <a:ln w="12700">
            <a:solidFill>
              <a:schemeClr val="tx1"/>
            </a:solidFill>
            <a:miter lim="800000"/>
            <a:headEnd/>
            <a:tailEnd/>
          </a:ln>
          <a:effectLst/>
        </p:spPr>
      </p:sp>
      <p:sp>
        <p:nvSpPr>
          <p:cNvPr id="2052" name="Rectangle 4"/>
          <p:cNvSpPr>
            <a:spLocks noChangeArrowheads="1"/>
          </p:cNvSpPr>
          <p:nvPr/>
        </p:nvSpPr>
        <p:spPr bwMode="auto">
          <a:xfrm>
            <a:off x="23813" y="8794750"/>
            <a:ext cx="2171700" cy="335989"/>
          </a:xfrm>
          <a:prstGeom prst="rect">
            <a:avLst/>
          </a:prstGeom>
          <a:noFill/>
          <a:ln w="12700">
            <a:noFill/>
            <a:miter lim="800000"/>
            <a:headEnd/>
            <a:tailEnd/>
          </a:ln>
          <a:effectLst/>
        </p:spPr>
        <p:txBody>
          <a:bodyPr wrap="square" lIns="90487" tIns="44450" rIns="90487" bIns="44450">
            <a:prstTxWarp prst="textNoShape">
              <a:avLst/>
            </a:prstTxWarp>
            <a:spAutoFit/>
          </a:bodyPr>
          <a:lstStyle/>
          <a:p>
            <a:pPr algn="ctr" defTabSz="903288"/>
            <a:r>
              <a:rPr lang="en-US" sz="800" dirty="0">
                <a:solidFill>
                  <a:srgbClr val="790015"/>
                </a:solidFill>
              </a:rPr>
              <a:t>© </a:t>
            </a:r>
            <a:r>
              <a:rPr lang="en-US" sz="800" dirty="0">
                <a:solidFill>
                  <a:srgbClr val="005400"/>
                </a:solidFill>
              </a:rPr>
              <a:t>Cayman Business Systems   USA </a:t>
            </a:r>
            <a:endParaRPr lang="en-US" sz="800" dirty="0" smtClean="0">
              <a:solidFill>
                <a:srgbClr val="005400"/>
              </a:solidFill>
            </a:endParaRPr>
          </a:p>
          <a:p>
            <a:pPr algn="ctr" defTabSz="903288"/>
            <a:r>
              <a:rPr lang="en-US" sz="800" dirty="0" smtClean="0">
                <a:solidFill>
                  <a:srgbClr val="005400"/>
                </a:solidFill>
              </a:rPr>
              <a:t>513 341-6272- </a:t>
            </a:r>
            <a:r>
              <a:rPr lang="en-US" sz="800" dirty="0" err="1" smtClean="0">
                <a:solidFill>
                  <a:srgbClr val="005400"/>
                </a:solidFill>
              </a:rPr>
              <a:t>Elsmar.com</a:t>
            </a:r>
            <a:r>
              <a:rPr lang="en-US" sz="800" dirty="0" smtClean="0">
                <a:solidFill>
                  <a:srgbClr val="005400"/>
                </a:solidFill>
              </a:rPr>
              <a:t> </a:t>
            </a:r>
            <a:r>
              <a:rPr lang="en-US" sz="800" dirty="0">
                <a:solidFill>
                  <a:srgbClr val="005400"/>
                </a:solidFill>
              </a:rPr>
              <a:t>- </a:t>
            </a:r>
            <a:r>
              <a:rPr lang="en-US" sz="800" i="1" dirty="0">
                <a:solidFill>
                  <a:srgbClr val="00279F"/>
                </a:solidFill>
              </a:rPr>
              <a:t>The Cove!</a:t>
            </a:r>
            <a:endParaRPr lang="en-US" sz="800" dirty="0">
              <a:solidFill>
                <a:srgbClr val="005400"/>
              </a:solidFill>
            </a:endParaRPr>
          </a:p>
        </p:txBody>
      </p:sp>
      <p:sp>
        <p:nvSpPr>
          <p:cNvPr id="2053" name="Rectangle 5"/>
          <p:cNvSpPr>
            <a:spLocks noChangeArrowheads="1"/>
          </p:cNvSpPr>
          <p:nvPr/>
        </p:nvSpPr>
        <p:spPr bwMode="auto">
          <a:xfrm>
            <a:off x="2311400" y="8821738"/>
            <a:ext cx="2187575" cy="271462"/>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200">
                <a:solidFill>
                  <a:srgbClr val="00279F"/>
                </a:solidFill>
              </a:rPr>
              <a:t>8-Disciplines Problem Solving</a:t>
            </a:r>
          </a:p>
        </p:txBody>
      </p:sp>
      <p:sp>
        <p:nvSpPr>
          <p:cNvPr id="2055" name="WordArt 7"/>
          <p:cNvSpPr>
            <a:spLocks noChangeArrowheads="1" noChangeShapeType="1" noTextEdit="1"/>
          </p:cNvSpPr>
          <p:nvPr/>
        </p:nvSpPr>
        <p:spPr bwMode="auto">
          <a:xfrm>
            <a:off x="1859844" y="4509911"/>
            <a:ext cx="3429000" cy="457200"/>
          </a:xfrm>
          <a:prstGeom prst="rect">
            <a:avLst/>
          </a:prstGeom>
        </p:spPr>
        <p:txBody>
          <a:bodyPr wrap="none" fromWordArt="1">
            <a:prstTxWarp prst="textFadeUp">
              <a:avLst>
                <a:gd name="adj" fmla="val 9991"/>
              </a:avLst>
            </a:prstTxWarp>
          </a:bodyPr>
          <a:lstStyle/>
          <a:p>
            <a:pPr algn="ctr"/>
            <a:r>
              <a:rPr lang="en-US" sz="1800" kern="10" dirty="0">
                <a:ln w="12700">
                  <a:solidFill>
                    <a:srgbClr val="B2B2B2"/>
                  </a:solidFill>
                  <a:round/>
                  <a:headEnd/>
                  <a:tailEnd/>
                </a:ln>
                <a:gradFill rotWithShape="0">
                  <a:gsLst>
                    <a:gs pos="0">
                      <a:srgbClr val="520402"/>
                    </a:gs>
                    <a:gs pos="100000">
                      <a:srgbClr val="FFCC00"/>
                    </a:gs>
                  </a:gsLst>
                  <a:lin ang="5400000" scaled="1"/>
                </a:gradFill>
                <a:effectLst>
                  <a:outerShdw blurRad="63500" dist="38099" dir="2700000" sy="50000" rotWithShape="0">
                    <a:srgbClr val="875B0D">
                      <a:alpha val="74998"/>
                    </a:srgbClr>
                  </a:outerShdw>
                </a:effectLst>
                <a:latin typeface="Arial Black"/>
                <a:ea typeface="Arial Black"/>
                <a:cs typeface="Arial Black"/>
              </a:rPr>
              <a:t>Notes &amp; Commentary</a:t>
            </a:r>
          </a:p>
        </p:txBody>
      </p:sp>
      <p:sp>
        <p:nvSpPr>
          <p:cNvPr id="2056" name="Rectangle 8"/>
          <p:cNvSpPr>
            <a:spLocks noChangeArrowheads="1"/>
          </p:cNvSpPr>
          <p:nvPr/>
        </p:nvSpPr>
        <p:spPr bwMode="auto">
          <a:xfrm>
            <a:off x="5302250" y="8766175"/>
            <a:ext cx="1524000" cy="361950"/>
          </a:xfrm>
          <a:prstGeom prst="rect">
            <a:avLst/>
          </a:prstGeom>
          <a:noFill/>
          <a:ln w="12700">
            <a:noFill/>
            <a:miter lim="800000"/>
            <a:headEnd/>
            <a:tailEnd/>
          </a:ln>
          <a:effectLst/>
        </p:spPr>
        <p:txBody>
          <a:bodyPr lIns="90487" tIns="44450" rIns="90487" bIns="44450">
            <a:prstTxWarp prst="textNoShape">
              <a:avLst/>
            </a:prstTxWarp>
            <a:spAutoFit/>
          </a:bodyPr>
          <a:lstStyle/>
          <a:p>
            <a:pPr algn="r" defTabSz="903288"/>
            <a:r>
              <a:rPr lang="en-US" sz="900">
                <a:solidFill>
                  <a:srgbClr val="005400"/>
                </a:solidFill>
              </a:rPr>
              <a:t>Printed </a:t>
            </a:r>
            <a:fld id="{0EC5C5FE-34F5-B144-96A3-F90126206635}" type="datetime5">
              <a:rPr lang="en-US" sz="900">
                <a:solidFill>
                  <a:srgbClr val="005400"/>
                </a:solidFill>
              </a:rPr>
              <a:pPr algn="r" defTabSz="903288"/>
              <a:t>6-Jun-17</a:t>
            </a:fld>
            <a:endParaRPr lang="en-US" sz="900">
              <a:solidFill>
                <a:srgbClr val="005400"/>
              </a:solidFill>
            </a:endParaRPr>
          </a:p>
          <a:p>
            <a:pPr algn="r" defTabSz="903288"/>
            <a:r>
              <a:rPr lang="en-US" sz="900">
                <a:solidFill>
                  <a:srgbClr val="005400"/>
                </a:solidFill>
              </a:rPr>
              <a:t>Page </a:t>
            </a:r>
            <a:fld id="{2D4CF433-1DCA-9244-A6E8-B1DE5E018ACF}" type="slidenum">
              <a:rPr lang="en-US" sz="900">
                <a:solidFill>
                  <a:srgbClr val="005400"/>
                </a:solidFill>
              </a:rPr>
              <a:pPr algn="r" defTabSz="903288"/>
              <a:t>‹#›</a:t>
            </a:fld>
            <a:endParaRPr lang="en-US" sz="900">
              <a:solidFill>
                <a:srgbClr val="005400"/>
              </a:solidFill>
            </a:endParaRPr>
          </a:p>
        </p:txBody>
      </p:sp>
    </p:spTree>
    <p:extLst>
      <p:ext uri="{BB962C8B-B14F-4D97-AF65-F5344CB8AC3E}">
        <p14:creationId xmlns:p14="http://schemas.microsoft.com/office/powerpoint/2010/main" val="2946828715"/>
      </p:ext>
    </p:extLst>
  </p:cSld>
  <p:clrMap bg1="lt1" tx1="dk1" bg2="lt2" tx2="dk2" accent1="accent1" accent2="accent2" accent3="accent3" accent4="accent4" accent5="accent5" accent6="accent6" hlink="hlink" folHlink="folHlink"/>
  <p:notesStyle>
    <a:lvl1pPr algn="l" defTabSz="911225" rtl="0" eaLnBrk="0" fontAlgn="base" hangingPunct="0">
      <a:spcBef>
        <a:spcPct val="30000"/>
      </a:spcBef>
      <a:spcAft>
        <a:spcPct val="0"/>
      </a:spcAft>
      <a:defRPr sz="1400" kern="1200">
        <a:solidFill>
          <a:schemeClr val="tx1"/>
        </a:solidFill>
        <a:latin typeface="Arial" charset="0"/>
        <a:ea typeface="+mn-ea"/>
        <a:cs typeface="+mn-cs"/>
      </a:defRPr>
    </a:lvl1pPr>
    <a:lvl2pPr marL="455613" algn="l" defTabSz="911225" rtl="0" eaLnBrk="0" fontAlgn="base" hangingPunct="0">
      <a:spcBef>
        <a:spcPct val="30000"/>
      </a:spcBef>
      <a:spcAft>
        <a:spcPct val="0"/>
      </a:spcAft>
      <a:defRPr sz="1400" kern="1200">
        <a:solidFill>
          <a:schemeClr val="tx1"/>
        </a:solidFill>
        <a:latin typeface="Arial" charset="0"/>
        <a:ea typeface="ＭＳ Ｐゴシック" charset="-128"/>
        <a:cs typeface="+mn-cs"/>
      </a:defRPr>
    </a:lvl2pPr>
    <a:lvl3pPr marL="911225" algn="l" defTabSz="911225" rtl="0" eaLnBrk="0" fontAlgn="base" hangingPunct="0">
      <a:spcBef>
        <a:spcPct val="30000"/>
      </a:spcBef>
      <a:spcAft>
        <a:spcPct val="0"/>
      </a:spcAft>
      <a:defRPr sz="1400" kern="1200">
        <a:solidFill>
          <a:schemeClr val="tx1"/>
        </a:solidFill>
        <a:latin typeface="Arial" charset="0"/>
        <a:ea typeface="ＭＳ Ｐゴシック" charset="-128"/>
        <a:cs typeface="+mn-cs"/>
      </a:defRPr>
    </a:lvl3pPr>
    <a:lvl4pPr marL="1368425" algn="l" defTabSz="911225" rtl="0" eaLnBrk="0" fontAlgn="base" hangingPunct="0">
      <a:spcBef>
        <a:spcPct val="30000"/>
      </a:spcBef>
      <a:spcAft>
        <a:spcPct val="0"/>
      </a:spcAft>
      <a:defRPr sz="1400" kern="1200">
        <a:solidFill>
          <a:schemeClr val="tx1"/>
        </a:solidFill>
        <a:latin typeface="Arial" charset="0"/>
        <a:ea typeface="ＭＳ Ｐゴシック" charset="-128"/>
        <a:cs typeface="+mn-cs"/>
      </a:defRPr>
    </a:lvl4pPr>
    <a:lvl5pPr marL="1822450" algn="l" defTabSz="911225" rtl="0" eaLnBrk="0" fontAlgn="base" hangingPunct="0">
      <a:spcBef>
        <a:spcPct val="30000"/>
      </a:spcBef>
      <a:spcAft>
        <a:spcPct val="0"/>
      </a:spcAft>
      <a:defRPr sz="14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9.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3.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5.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6.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7.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8.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9.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0.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2.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3.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8.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9.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0.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2.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3.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5.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6.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7.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8.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9.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0.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1.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2.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3.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5.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6.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7.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8.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9.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0.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1.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2.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3.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5.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6.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7.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8.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9.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0.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1.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2.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3.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5.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6.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7.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8.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9.xml"/></Relationships>
</file>

<file path=ppt/notesSlides/_rels/notesSlide2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0.xml"/></Relationships>
</file>

<file path=ppt/notesSlides/_rels/notesSlide2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1.xml"/></Relationships>
</file>

<file path=ppt/notesSlides/_rels/notesSlide2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2.xml"/></Relationships>
</file>

<file path=ppt/notesSlides/_rels/notesSlide2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3.xml"/></Relationships>
</file>

<file path=ppt/notesSlides/_rels/notesSlide2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5.xml"/></Relationships>
</file>

<file path=ppt/notesSlides/_rels/notesSlide2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6.xml"/></Relationships>
</file>

<file path=ppt/notesSlides/_rels/notesSlide2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7.xml"/></Relationships>
</file>

<file path=ppt/notesSlides/_rels/notesSlide2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8.xml"/></Relationships>
</file>

<file path=ppt/notesSlides/_rels/notesSlide2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9.xml"/></Relationships>
</file>

<file path=ppt/notesSlides/_rels/notesSlide2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0.xml"/></Relationships>
</file>

<file path=ppt/notesSlides/_rels/notesSlide2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1.xml"/></Relationships>
</file>

<file path=ppt/notesSlides/_rels/notesSlide2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2.xml"/></Relationships>
</file>

<file path=ppt/notesSlides/_rels/notesSlide2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3.xml"/></Relationships>
</file>

<file path=ppt/notesSlides/_rels/notesSlide2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5.xml"/></Relationships>
</file>

<file path=ppt/notesSlides/_rels/notesSlide2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6.xml"/></Relationships>
</file>

<file path=ppt/notesSlides/_rels/notesSlide2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7.xml"/></Relationships>
</file>

<file path=ppt/notesSlides/_rels/notesSlide2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8.xml"/></Relationships>
</file>

<file path=ppt/notesSlides/_rels/notesSlide2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9.xml"/></Relationships>
</file>

<file path=ppt/notesSlides/_rels/notesSlide2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0.xml"/></Relationships>
</file>

<file path=ppt/notesSlides/_rels/notesSlide2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1.xml"/></Relationships>
</file>

<file path=ppt/notesSlides/_rels/notesSlide2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2.xml"/></Relationships>
</file>

<file path=ppt/notesSlides/_rels/notesSlide2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3.xml"/></Relationships>
</file>

<file path=ppt/notesSlides/_rels/notesSlide2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5.xml"/></Relationships>
</file>

<file path=ppt/notesSlides/_rels/notesSlide2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xfrm>
            <a:off x="635000" y="228600"/>
            <a:ext cx="5588000" cy="4191000"/>
          </a:xfrm>
          <a:ln/>
        </p:spPr>
      </p:sp>
      <p:sp>
        <p:nvSpPr>
          <p:cNvPr id="20787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Rot="1" noChangeAspect="1" noChangeArrowheads="1" noTextEdit="1"/>
          </p:cNvSpPr>
          <p:nvPr>
            <p:ph type="sldImg"/>
          </p:nvPr>
        </p:nvSpPr>
        <p:spPr>
          <a:xfrm>
            <a:off x="635000" y="228600"/>
            <a:ext cx="5588000" cy="4191000"/>
          </a:xfrm>
          <a:ln/>
        </p:spPr>
      </p:sp>
      <p:sp>
        <p:nvSpPr>
          <p:cNvPr id="48333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xfrm>
            <a:off x="635000" y="228600"/>
            <a:ext cx="5588000" cy="4191000"/>
          </a:xfrm>
          <a:ln/>
        </p:spPr>
      </p:sp>
      <p:sp>
        <p:nvSpPr>
          <p:cNvPr id="27750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Rot="1" noChangeAspect="1" noChangeArrowheads="1" noTextEdit="1"/>
          </p:cNvSpPr>
          <p:nvPr>
            <p:ph type="sldImg"/>
          </p:nvPr>
        </p:nvSpPr>
        <p:spPr>
          <a:xfrm>
            <a:off x="635000" y="228600"/>
            <a:ext cx="5588000" cy="4191000"/>
          </a:xfrm>
          <a:ln/>
        </p:spPr>
      </p:sp>
      <p:sp>
        <p:nvSpPr>
          <p:cNvPr id="27853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Rot="1" noChangeAspect="1" noChangeArrowheads="1" noTextEdit="1"/>
          </p:cNvSpPr>
          <p:nvPr>
            <p:ph type="sldImg"/>
          </p:nvPr>
        </p:nvSpPr>
        <p:spPr>
          <a:xfrm>
            <a:off x="635000" y="228600"/>
            <a:ext cx="5588000" cy="4191000"/>
          </a:xfrm>
          <a:ln/>
        </p:spPr>
      </p:sp>
      <p:sp>
        <p:nvSpPr>
          <p:cNvPr id="27955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spect="1" noChangeArrowheads="1" noTextEdit="1"/>
          </p:cNvSpPr>
          <p:nvPr>
            <p:ph type="sldImg"/>
          </p:nvPr>
        </p:nvSpPr>
        <p:spPr>
          <a:xfrm>
            <a:off x="635000" y="228600"/>
            <a:ext cx="5588000" cy="4191000"/>
          </a:xfrm>
          <a:ln/>
        </p:spPr>
      </p:sp>
      <p:sp>
        <p:nvSpPr>
          <p:cNvPr id="28467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ChangeArrowheads="1" noTextEdit="1"/>
          </p:cNvSpPr>
          <p:nvPr>
            <p:ph type="sldImg"/>
          </p:nvPr>
        </p:nvSpPr>
        <p:spPr>
          <a:xfrm>
            <a:off x="635000" y="228600"/>
            <a:ext cx="5588000" cy="4191000"/>
          </a:xfrm>
          <a:ln/>
        </p:spPr>
      </p:sp>
      <p:sp>
        <p:nvSpPr>
          <p:cNvPr id="28569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xfrm>
            <a:off x="635000" y="228600"/>
            <a:ext cx="5588000" cy="4191000"/>
          </a:xfrm>
          <a:ln/>
        </p:spPr>
      </p:sp>
      <p:sp>
        <p:nvSpPr>
          <p:cNvPr id="28774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spect="1" noChangeArrowheads="1" noTextEdit="1"/>
          </p:cNvSpPr>
          <p:nvPr>
            <p:ph type="sldImg"/>
          </p:nvPr>
        </p:nvSpPr>
        <p:spPr>
          <a:xfrm>
            <a:off x="635000" y="228600"/>
            <a:ext cx="5588000" cy="4191000"/>
          </a:xfrm>
          <a:ln/>
        </p:spPr>
      </p:sp>
      <p:sp>
        <p:nvSpPr>
          <p:cNvPr id="28672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Rot="1" noChangeAspect="1" noChangeArrowheads="1" noTextEdit="1"/>
          </p:cNvSpPr>
          <p:nvPr>
            <p:ph type="sldImg"/>
          </p:nvPr>
        </p:nvSpPr>
        <p:spPr>
          <a:xfrm>
            <a:off x="635000" y="228600"/>
            <a:ext cx="5588000" cy="4191000"/>
          </a:xfrm>
          <a:ln/>
        </p:spPr>
      </p:sp>
      <p:sp>
        <p:nvSpPr>
          <p:cNvPr id="288771" name="Rectangle 3"/>
          <p:cNvSpPr>
            <a:spLocks noGrp="1" noChangeArrowheads="1"/>
          </p:cNvSpPr>
          <p:nvPr>
            <p:ph type="body" idx="1"/>
          </p:nvPr>
        </p:nvSpPr>
        <p:spPr>
          <a:ln/>
        </p:spPr>
        <p:txBody>
          <a:bodyPr/>
          <a:lstStyle/>
          <a:p>
            <a:r>
              <a:rPr lang="en-US" sz="1000">
                <a:solidFill>
                  <a:srgbClr val="000000"/>
                </a:solidFill>
              </a:rPr>
              <a:t>What you do to ensure that product shipped from the point at which you know of the problem is 'Conforming' [HOLD EVERYTHING!!!! - What have we got here?] (often 100% inspection/test for the specific defect and then you 'certify' [as per the SS requirement, but typical outside the sector as well - can you say SORT?] each shipment for an agreed upon time period - which depends upon the problem identified, etc., as I'm sure you know). This is what you ship to the customer within X hours (not always considering reality). The intent here with the stated hours is to avoid interrupting a customer's manufacturing schedule.</a:t>
            </a:r>
          </a:p>
          <a:p>
            <a:r>
              <a:rPr lang="en-US" sz="1000">
                <a:solidFill>
                  <a:srgbClr val="000000"/>
                </a:solidFill>
              </a:rPr>
              <a:t>Identify part number and determine what has been shipped, when, what is in the hands of customers (in their stock - requires close contact with a customer 'point of contact'), what is enroute, etc.</a:t>
            </a:r>
          </a:p>
          <a:p>
            <a:r>
              <a:rPr lang="en-US" sz="1000">
                <a:solidFill>
                  <a:srgbClr val="000000"/>
                </a:solidFill>
              </a:rPr>
              <a:t>Determine when the 'event' occurred (like lot number). </a:t>
            </a:r>
          </a:p>
          <a:p>
            <a:r>
              <a:rPr lang="en-US" sz="1000">
                <a:solidFill>
                  <a:srgbClr val="000000"/>
                </a:solidFill>
              </a:rPr>
              <a:t>Isolate in-house and warehoused suspect product.</a:t>
            </a:r>
          </a:p>
          <a:p>
            <a:r>
              <a:rPr lang="en-US" sz="1000">
                <a:solidFill>
                  <a:srgbClr val="000000"/>
                </a:solidFill>
              </a:rPr>
              <a:t>Determine earliest and latest. Start wide and narrow down as you go. Eg. Did test fail? When? Is this a 'standard' that went bad? In the case of a test instrument calibration, when was the last calibration? Can you test interim product to see if stuff in between is OK or where the calibration went far enough out as to allow nonconforming product to be 'passed' and shipped. What shipped product lots are 'suspect' and 'what's in the pipeline'?</a:t>
            </a:r>
          </a:p>
          <a:p>
            <a:r>
              <a:rPr lang="en-US" sz="1000">
                <a:solidFill>
                  <a:srgbClr val="000000"/>
                </a:solidFill>
              </a:rPr>
              <a:t>Close communication with customers to ensure 'timely' update on possible (suspect) lots or known 'contaminated' lots.</a:t>
            </a:r>
          </a:p>
          <a:p>
            <a:r>
              <a:rPr lang="en-US" sz="1000">
                <a:solidFill>
                  <a:srgbClr val="000000"/>
                </a:solidFill>
              </a:rPr>
              <a:t>The customer has to have knowledge of lots - what may they have shipped that was assembled with your suspect component.</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spect="1" noChangeArrowheads="1" noTextEdit="1"/>
          </p:cNvSpPr>
          <p:nvPr>
            <p:ph type="sldImg"/>
          </p:nvPr>
        </p:nvSpPr>
        <p:spPr>
          <a:xfrm>
            <a:off x="635000" y="228600"/>
            <a:ext cx="5588000" cy="4191000"/>
          </a:xfrm>
          <a:ln/>
        </p:spPr>
      </p:sp>
      <p:sp>
        <p:nvSpPr>
          <p:cNvPr id="29593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a:xfrm>
            <a:off x="635000" y="228600"/>
            <a:ext cx="5588000" cy="4191000"/>
          </a:xfrm>
          <a:ln/>
        </p:spPr>
      </p:sp>
      <p:sp>
        <p:nvSpPr>
          <p:cNvPr id="28979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Rot="1" noChangeAspect="1" noChangeArrowheads="1" noTextEdit="1"/>
          </p:cNvSpPr>
          <p:nvPr>
            <p:ph type="sldImg"/>
          </p:nvPr>
        </p:nvSpPr>
        <p:spPr>
          <a:xfrm>
            <a:off x="635000" y="228600"/>
            <a:ext cx="5588000" cy="4191000"/>
          </a:xfrm>
          <a:ln/>
        </p:spPr>
      </p:sp>
      <p:sp>
        <p:nvSpPr>
          <p:cNvPr id="52019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Rot="1" noChangeAspect="1" noChangeArrowheads="1" noTextEdit="1"/>
          </p:cNvSpPr>
          <p:nvPr>
            <p:ph type="sldImg"/>
          </p:nvPr>
        </p:nvSpPr>
        <p:spPr>
          <a:xfrm>
            <a:off x="635000" y="228600"/>
            <a:ext cx="5588000" cy="4191000"/>
          </a:xfrm>
          <a:ln/>
        </p:spPr>
      </p:sp>
      <p:sp>
        <p:nvSpPr>
          <p:cNvPr id="29081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xfrm>
            <a:off x="635000" y="228600"/>
            <a:ext cx="5588000" cy="4191000"/>
          </a:xfrm>
          <a:ln/>
        </p:spPr>
      </p:sp>
      <p:sp>
        <p:nvSpPr>
          <p:cNvPr id="29184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ChangeArrowheads="1" noTextEdit="1"/>
          </p:cNvSpPr>
          <p:nvPr>
            <p:ph type="sldImg"/>
          </p:nvPr>
        </p:nvSpPr>
        <p:spPr>
          <a:xfrm>
            <a:off x="635000" y="228600"/>
            <a:ext cx="5588000" cy="4191000"/>
          </a:xfrm>
          <a:ln/>
        </p:spPr>
      </p:sp>
      <p:sp>
        <p:nvSpPr>
          <p:cNvPr id="29286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Rot="1" noChangeAspect="1" noChangeArrowheads="1" noTextEdit="1"/>
          </p:cNvSpPr>
          <p:nvPr>
            <p:ph type="sldImg"/>
          </p:nvPr>
        </p:nvSpPr>
        <p:spPr>
          <a:xfrm>
            <a:off x="635000" y="228600"/>
            <a:ext cx="5588000" cy="4191000"/>
          </a:xfrm>
          <a:ln/>
        </p:spPr>
      </p:sp>
      <p:sp>
        <p:nvSpPr>
          <p:cNvPr id="29389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Rot="1" noChangeAspect="1" noChangeArrowheads="1" noTextEdit="1"/>
          </p:cNvSpPr>
          <p:nvPr>
            <p:ph type="sldImg"/>
          </p:nvPr>
        </p:nvSpPr>
        <p:spPr>
          <a:xfrm>
            <a:off x="635000" y="228600"/>
            <a:ext cx="5588000" cy="4191000"/>
          </a:xfrm>
          <a:ln/>
        </p:spPr>
      </p:sp>
      <p:sp>
        <p:nvSpPr>
          <p:cNvPr id="29491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Rot="1" noChangeAspect="1" noChangeArrowheads="1" noTextEdit="1"/>
          </p:cNvSpPr>
          <p:nvPr>
            <p:ph type="sldImg"/>
          </p:nvPr>
        </p:nvSpPr>
        <p:spPr>
          <a:xfrm>
            <a:off x="635000" y="228600"/>
            <a:ext cx="5588000" cy="4191000"/>
          </a:xfrm>
          <a:ln/>
        </p:spPr>
      </p:sp>
      <p:sp>
        <p:nvSpPr>
          <p:cNvPr id="29696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Rot="1" noChangeAspect="1" noChangeArrowheads="1" noTextEdit="1"/>
          </p:cNvSpPr>
          <p:nvPr>
            <p:ph type="sldImg"/>
          </p:nvPr>
        </p:nvSpPr>
        <p:spPr>
          <a:xfrm>
            <a:off x="635000" y="228600"/>
            <a:ext cx="5588000" cy="4191000"/>
          </a:xfrm>
          <a:ln/>
        </p:spPr>
      </p:sp>
      <p:sp>
        <p:nvSpPr>
          <p:cNvPr id="29798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Rot="1" noChangeAspect="1" noChangeArrowheads="1" noTextEdit="1"/>
          </p:cNvSpPr>
          <p:nvPr>
            <p:ph type="sldImg"/>
          </p:nvPr>
        </p:nvSpPr>
        <p:spPr>
          <a:xfrm>
            <a:off x="635000" y="228600"/>
            <a:ext cx="5588000" cy="4191000"/>
          </a:xfrm>
          <a:ln/>
        </p:spPr>
      </p:sp>
      <p:sp>
        <p:nvSpPr>
          <p:cNvPr id="29901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spect="1" noChangeArrowheads="1" noTextEdit="1"/>
          </p:cNvSpPr>
          <p:nvPr>
            <p:ph type="sldImg"/>
          </p:nvPr>
        </p:nvSpPr>
        <p:spPr>
          <a:xfrm>
            <a:off x="635000" y="228600"/>
            <a:ext cx="5588000" cy="4191000"/>
          </a:xfrm>
          <a:ln/>
        </p:spPr>
      </p:sp>
      <p:sp>
        <p:nvSpPr>
          <p:cNvPr id="30003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a:xfrm>
            <a:off x="635000" y="228600"/>
            <a:ext cx="5588000" cy="4191000"/>
          </a:xfrm>
          <a:ln/>
        </p:spPr>
      </p:sp>
      <p:sp>
        <p:nvSpPr>
          <p:cNvPr id="30208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Rot="1" noChangeAspect="1" noChangeArrowheads="1" noTextEdit="1"/>
          </p:cNvSpPr>
          <p:nvPr>
            <p:ph type="sldImg"/>
          </p:nvPr>
        </p:nvSpPr>
        <p:spPr>
          <a:xfrm>
            <a:off x="635000" y="228600"/>
            <a:ext cx="5588000" cy="4191000"/>
          </a:xfrm>
          <a:ln/>
        </p:spPr>
      </p:sp>
      <p:sp>
        <p:nvSpPr>
          <p:cNvPr id="49766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Rot="1" noChangeAspect="1" noChangeArrowheads="1" noTextEdit="1"/>
          </p:cNvSpPr>
          <p:nvPr>
            <p:ph type="sldImg"/>
          </p:nvPr>
        </p:nvSpPr>
        <p:spPr>
          <a:xfrm>
            <a:off x="635000" y="228600"/>
            <a:ext cx="5588000" cy="4191000"/>
          </a:xfrm>
          <a:ln/>
        </p:spPr>
      </p:sp>
      <p:sp>
        <p:nvSpPr>
          <p:cNvPr id="30105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Rot="1" noChangeAspect="1" noChangeArrowheads="1" noTextEdit="1"/>
          </p:cNvSpPr>
          <p:nvPr>
            <p:ph type="sldImg"/>
          </p:nvPr>
        </p:nvSpPr>
        <p:spPr>
          <a:xfrm>
            <a:off x="635000" y="228600"/>
            <a:ext cx="5588000" cy="4191000"/>
          </a:xfrm>
          <a:ln/>
        </p:spPr>
      </p:sp>
      <p:sp>
        <p:nvSpPr>
          <p:cNvPr id="30310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xfrm>
            <a:off x="635000" y="228600"/>
            <a:ext cx="5588000" cy="4191000"/>
          </a:xfrm>
          <a:ln/>
        </p:spPr>
      </p:sp>
      <p:sp>
        <p:nvSpPr>
          <p:cNvPr id="30413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1026"/>
          <p:cNvSpPr>
            <a:spLocks noGrp="1" noRot="1" noChangeAspect="1" noChangeArrowheads="1" noTextEdit="1"/>
          </p:cNvSpPr>
          <p:nvPr>
            <p:ph type="sldImg"/>
          </p:nvPr>
        </p:nvSpPr>
        <p:spPr>
          <a:xfrm>
            <a:off x="635000" y="228600"/>
            <a:ext cx="5588000" cy="4191000"/>
          </a:xfrm>
          <a:ln/>
        </p:spPr>
      </p:sp>
      <p:sp>
        <p:nvSpPr>
          <p:cNvPr id="337923" name="Rectangle 1027"/>
          <p:cNvSpPr>
            <a:spLocks noGrp="1" noChangeArrowheads="1"/>
          </p:cNvSpPr>
          <p:nvPr>
            <p:ph type="body" idx="1"/>
          </p:nvPr>
        </p:nvSpPr>
        <p:spPr>
          <a:ln/>
        </p:spPr>
        <p:txBody>
          <a:bodyPr/>
          <a:lstStyle/>
          <a:p>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Rot="1" noChangeAspect="1" noChangeArrowheads="1" noTextEdit="1"/>
          </p:cNvSpPr>
          <p:nvPr>
            <p:ph type="sldImg"/>
          </p:nvPr>
        </p:nvSpPr>
        <p:spPr>
          <a:xfrm>
            <a:off x="635000" y="228600"/>
            <a:ext cx="5588000" cy="4191000"/>
          </a:xfrm>
          <a:ln/>
        </p:spPr>
      </p:sp>
      <p:sp>
        <p:nvSpPr>
          <p:cNvPr id="33997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Rot="1" noChangeAspect="1" noChangeArrowheads="1" noTextEdit="1"/>
          </p:cNvSpPr>
          <p:nvPr>
            <p:ph type="sldImg"/>
          </p:nvPr>
        </p:nvSpPr>
        <p:spPr>
          <a:xfrm>
            <a:off x="635000" y="228600"/>
            <a:ext cx="5588000" cy="4191000"/>
          </a:xfrm>
          <a:ln/>
        </p:spPr>
      </p:sp>
      <p:sp>
        <p:nvSpPr>
          <p:cNvPr id="34406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6" name="Rectangle 4"/>
          <p:cNvSpPr>
            <a:spLocks noGrp="1" noRot="1" noChangeAspect="1" noChangeArrowheads="1" noTextEdit="1"/>
          </p:cNvSpPr>
          <p:nvPr>
            <p:ph type="sldImg"/>
          </p:nvPr>
        </p:nvSpPr>
        <p:spPr>
          <a:xfrm>
            <a:off x="635000" y="228600"/>
            <a:ext cx="5588000" cy="4191000"/>
          </a:xfrm>
          <a:ln/>
        </p:spPr>
      </p:sp>
      <p:sp>
        <p:nvSpPr>
          <p:cNvPr id="422917" name="Rectangle 5"/>
          <p:cNvSpPr>
            <a:spLocks noGrp="1" noChangeArrowheads="1"/>
          </p:cNvSpPr>
          <p:nvPr>
            <p:ph type="body" idx="1"/>
          </p:nvPr>
        </p:nvSpPr>
        <p:spPr>
          <a:ln/>
        </p:spPr>
        <p:txBody>
          <a:bodyPr/>
          <a:lstStyle/>
          <a:p>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4" name="Rectangle 4"/>
          <p:cNvSpPr>
            <a:spLocks noGrp="1" noRot="1" noChangeAspect="1" noChangeArrowheads="1" noTextEdit="1"/>
          </p:cNvSpPr>
          <p:nvPr>
            <p:ph type="sldImg"/>
          </p:nvPr>
        </p:nvSpPr>
        <p:spPr>
          <a:xfrm>
            <a:off x="635000" y="228600"/>
            <a:ext cx="5588000" cy="4191000"/>
          </a:xfrm>
          <a:ln/>
        </p:spPr>
      </p:sp>
      <p:sp>
        <p:nvSpPr>
          <p:cNvPr id="424965" name="Rectangle 5"/>
          <p:cNvSpPr>
            <a:spLocks noGrp="1" noChangeArrowheads="1"/>
          </p:cNvSpPr>
          <p:nvPr>
            <p:ph type="body" idx="1"/>
          </p:nvPr>
        </p:nvSpPr>
        <p:spPr>
          <a:ln/>
        </p:spPr>
        <p:txBody>
          <a:bodyPr/>
          <a:lstStyle/>
          <a:p>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2" name="Rectangle 4"/>
          <p:cNvSpPr>
            <a:spLocks noGrp="1" noRot="1" noChangeAspect="1" noChangeArrowheads="1" noTextEdit="1"/>
          </p:cNvSpPr>
          <p:nvPr>
            <p:ph type="sldImg"/>
          </p:nvPr>
        </p:nvSpPr>
        <p:spPr>
          <a:xfrm>
            <a:off x="635000" y="228600"/>
            <a:ext cx="5588000" cy="4191000"/>
          </a:xfrm>
          <a:ln/>
        </p:spPr>
      </p:sp>
      <p:sp>
        <p:nvSpPr>
          <p:cNvPr id="427013" name="Rectangle 5"/>
          <p:cNvSpPr>
            <a:spLocks noGrp="1" noChangeArrowheads="1"/>
          </p:cNvSpPr>
          <p:nvPr>
            <p:ph type="body" idx="1"/>
          </p:nvPr>
        </p:nvSpPr>
        <p:spPr>
          <a:ln/>
        </p:spPr>
        <p:txBody>
          <a:bodyPr/>
          <a:lstStyle/>
          <a:p>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60" name="Rectangle 4"/>
          <p:cNvSpPr>
            <a:spLocks noGrp="1" noRot="1" noChangeAspect="1" noChangeArrowheads="1" noTextEdit="1"/>
          </p:cNvSpPr>
          <p:nvPr>
            <p:ph type="sldImg"/>
          </p:nvPr>
        </p:nvSpPr>
        <p:spPr>
          <a:xfrm>
            <a:off x="635000" y="228600"/>
            <a:ext cx="5588000" cy="4191000"/>
          </a:xfrm>
          <a:ln/>
        </p:spPr>
      </p:sp>
      <p:sp>
        <p:nvSpPr>
          <p:cNvPr id="429061" name="Rectangle 5"/>
          <p:cNvSpPr>
            <a:spLocks noGrp="1" noChangeArrowheads="1"/>
          </p:cNvSpPr>
          <p:nvPr>
            <p:ph type="body" idx="1"/>
          </p:nvPr>
        </p:nvSpPr>
        <p:spPr>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Rot="1" noChangeAspect="1" noChangeArrowheads="1" noTextEdit="1"/>
          </p:cNvSpPr>
          <p:nvPr>
            <p:ph type="sldImg"/>
          </p:nvPr>
        </p:nvSpPr>
        <p:spPr>
          <a:xfrm>
            <a:off x="609600" y="228600"/>
            <a:ext cx="5588000" cy="4191000"/>
          </a:xfrm>
          <a:ln/>
        </p:spPr>
      </p:sp>
      <p:sp>
        <p:nvSpPr>
          <p:cNvPr id="407555" name="Rectangle 3"/>
          <p:cNvSpPr>
            <a:spLocks noGrp="1" noChangeArrowheads="1"/>
          </p:cNvSpPr>
          <p:nvPr>
            <p:ph type="body" idx="1"/>
          </p:nvPr>
        </p:nvSpPr>
        <p:spPr>
          <a:ln/>
        </p:spPr>
        <p:txBody>
          <a:bodyPr/>
          <a:lstStyle/>
          <a:p>
            <a:r>
              <a:rPr lang="en-US" sz="1200"/>
              <a:t>There are many, many analysis tools. The intent of this course is to focus on several which are more specific to an 8-D problem solving task:</a:t>
            </a:r>
          </a:p>
          <a:p>
            <a:pPr lvl="1" indent="-188913">
              <a:buFontTx/>
              <a:buChar char="•"/>
            </a:pPr>
            <a:r>
              <a:rPr lang="en-US" sz="1200"/>
              <a:t>Information Database</a:t>
            </a:r>
          </a:p>
          <a:p>
            <a:pPr lvl="1" indent="-188913">
              <a:buFontTx/>
              <a:buChar char="•"/>
            </a:pPr>
            <a:r>
              <a:rPr lang="en-US" sz="1200"/>
              <a:t>Decision Making Work Sheet</a:t>
            </a:r>
          </a:p>
          <a:p>
            <a:pPr lvl="1" indent="-188913">
              <a:buFontTx/>
              <a:buChar char="•"/>
            </a:pPr>
            <a:r>
              <a:rPr lang="en-US" sz="1200"/>
              <a:t>Is / Is Not</a:t>
            </a:r>
          </a:p>
          <a:p>
            <a:endParaRPr lang="en-US" sz="1200"/>
          </a:p>
          <a:p>
            <a:r>
              <a:rPr lang="en-US" sz="1200"/>
              <a:t>You will find that the many other analysis tools, and solution tools, will be important, nay invaluable, however the applicability of any one tool will depend upon the specific problem being analyzed as well as the available expertise. For example, not all companies have an employee who is versed in Design of Experiments or FMEAs.</a:t>
            </a:r>
          </a:p>
          <a:p>
            <a:r>
              <a:rPr lang="en-US" sz="1200"/>
              <a:t>Unfortunately, it is well beyond the scope of this course to attempt to train all of these methodologies.</a:t>
            </a: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8" name="Rectangle 4"/>
          <p:cNvSpPr>
            <a:spLocks noGrp="1" noRot="1" noChangeAspect="1" noChangeArrowheads="1" noTextEdit="1"/>
          </p:cNvSpPr>
          <p:nvPr>
            <p:ph type="sldImg"/>
          </p:nvPr>
        </p:nvSpPr>
        <p:spPr>
          <a:xfrm>
            <a:off x="635000" y="228600"/>
            <a:ext cx="5588000" cy="4191000"/>
          </a:xfrm>
          <a:ln/>
        </p:spPr>
      </p:sp>
      <p:sp>
        <p:nvSpPr>
          <p:cNvPr id="431109" name="Rectangle 5"/>
          <p:cNvSpPr>
            <a:spLocks noGrp="1" noChangeArrowheads="1"/>
          </p:cNvSpPr>
          <p:nvPr>
            <p:ph type="body" idx="1"/>
          </p:nvPr>
        </p:nvSpPr>
        <p:spPr>
          <a:ln/>
        </p:spPr>
        <p:txBody>
          <a:bodyPr/>
          <a:lstStyle/>
          <a:p>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6" name="Rectangle 4"/>
          <p:cNvSpPr>
            <a:spLocks noGrp="1" noRot="1" noChangeAspect="1" noChangeArrowheads="1" noTextEdit="1"/>
          </p:cNvSpPr>
          <p:nvPr>
            <p:ph type="sldImg"/>
          </p:nvPr>
        </p:nvSpPr>
        <p:spPr>
          <a:xfrm>
            <a:off x="635000" y="228600"/>
            <a:ext cx="5588000" cy="4191000"/>
          </a:xfrm>
          <a:ln/>
        </p:spPr>
      </p:sp>
      <p:sp>
        <p:nvSpPr>
          <p:cNvPr id="433157" name="Rectangle 5"/>
          <p:cNvSpPr>
            <a:spLocks noGrp="1" noChangeArrowheads="1"/>
          </p:cNvSpPr>
          <p:nvPr>
            <p:ph type="body" idx="1"/>
          </p:nvPr>
        </p:nvSpPr>
        <p:spPr>
          <a:ln/>
        </p:spPr>
        <p:txBody>
          <a:bodyPr/>
          <a:lstStyle/>
          <a:p>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4" name="Rectangle 4"/>
          <p:cNvSpPr>
            <a:spLocks noGrp="1" noRot="1" noChangeAspect="1" noChangeArrowheads="1" noTextEdit="1"/>
          </p:cNvSpPr>
          <p:nvPr>
            <p:ph type="sldImg"/>
          </p:nvPr>
        </p:nvSpPr>
        <p:spPr>
          <a:xfrm>
            <a:off x="635000" y="228600"/>
            <a:ext cx="5588000" cy="4191000"/>
          </a:xfrm>
          <a:ln/>
        </p:spPr>
      </p:sp>
      <p:sp>
        <p:nvSpPr>
          <p:cNvPr id="435205" name="Rectangle 5"/>
          <p:cNvSpPr>
            <a:spLocks noGrp="1" noChangeArrowheads="1"/>
          </p:cNvSpPr>
          <p:nvPr>
            <p:ph type="body" idx="1"/>
          </p:nvPr>
        </p:nvSpPr>
        <p:spPr>
          <a:ln/>
        </p:spPr>
        <p:txBody>
          <a:bodyPr/>
          <a:lstStyle/>
          <a:p>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2" name="Rectangle 4"/>
          <p:cNvSpPr>
            <a:spLocks noGrp="1" noRot="1" noChangeAspect="1" noChangeArrowheads="1" noTextEdit="1"/>
          </p:cNvSpPr>
          <p:nvPr>
            <p:ph type="sldImg"/>
          </p:nvPr>
        </p:nvSpPr>
        <p:spPr>
          <a:xfrm>
            <a:off x="635000" y="228600"/>
            <a:ext cx="5588000" cy="4191000"/>
          </a:xfrm>
          <a:ln/>
        </p:spPr>
      </p:sp>
      <p:sp>
        <p:nvSpPr>
          <p:cNvPr id="437253" name="Rectangle 5"/>
          <p:cNvSpPr>
            <a:spLocks noGrp="1" noChangeArrowheads="1"/>
          </p:cNvSpPr>
          <p:nvPr>
            <p:ph type="body" idx="1"/>
          </p:nvPr>
        </p:nvSpPr>
        <p:spPr>
          <a:ln/>
        </p:spPr>
        <p:txBody>
          <a:bodyPr/>
          <a:lstStyle/>
          <a:p>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300" name="Rectangle 4"/>
          <p:cNvSpPr>
            <a:spLocks noGrp="1" noRot="1" noChangeAspect="1" noChangeArrowheads="1" noTextEdit="1"/>
          </p:cNvSpPr>
          <p:nvPr>
            <p:ph type="sldImg"/>
          </p:nvPr>
        </p:nvSpPr>
        <p:spPr>
          <a:xfrm>
            <a:off x="635000" y="228600"/>
            <a:ext cx="5588000" cy="4191000"/>
          </a:xfrm>
          <a:ln/>
        </p:spPr>
      </p:sp>
      <p:sp>
        <p:nvSpPr>
          <p:cNvPr id="439301" name="Rectangle 5"/>
          <p:cNvSpPr>
            <a:spLocks noGrp="1" noChangeArrowheads="1"/>
          </p:cNvSpPr>
          <p:nvPr>
            <p:ph type="body" idx="1"/>
          </p:nvPr>
        </p:nvSpPr>
        <p:spPr>
          <a:ln/>
        </p:spPr>
        <p:txBody>
          <a:bodyPr/>
          <a:lstStyle/>
          <a:p>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4" name="Rectangle 4"/>
          <p:cNvSpPr>
            <a:spLocks noGrp="1" noRot="1" noChangeAspect="1" noChangeArrowheads="1" noTextEdit="1"/>
          </p:cNvSpPr>
          <p:nvPr>
            <p:ph type="sldImg"/>
          </p:nvPr>
        </p:nvSpPr>
        <p:spPr>
          <a:xfrm>
            <a:off x="635000" y="228600"/>
            <a:ext cx="5588000" cy="4191000"/>
          </a:xfrm>
          <a:ln/>
        </p:spPr>
      </p:sp>
      <p:sp>
        <p:nvSpPr>
          <p:cNvPr id="465925" name="Rectangle 5"/>
          <p:cNvSpPr>
            <a:spLocks noGrp="1" noChangeArrowheads="1"/>
          </p:cNvSpPr>
          <p:nvPr>
            <p:ph type="body" idx="1"/>
          </p:nvPr>
        </p:nvSpPr>
        <p:spPr>
          <a:ln/>
        </p:spPr>
        <p:txBody>
          <a:bodyPr/>
          <a:lstStyle/>
          <a:p>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2" name="Rectangle 4"/>
          <p:cNvSpPr>
            <a:spLocks noGrp="1" noRot="1" noChangeAspect="1" noChangeArrowheads="1" noTextEdit="1"/>
          </p:cNvSpPr>
          <p:nvPr>
            <p:ph type="sldImg"/>
          </p:nvPr>
        </p:nvSpPr>
        <p:spPr>
          <a:xfrm>
            <a:off x="635000" y="228600"/>
            <a:ext cx="5588000" cy="4191000"/>
          </a:xfrm>
          <a:ln/>
        </p:spPr>
      </p:sp>
      <p:sp>
        <p:nvSpPr>
          <p:cNvPr id="467973" name="Rectangle 5"/>
          <p:cNvSpPr>
            <a:spLocks noGrp="1" noChangeArrowheads="1"/>
          </p:cNvSpPr>
          <p:nvPr>
            <p:ph type="body" idx="1"/>
          </p:nvPr>
        </p:nvSpPr>
        <p:spPr>
          <a:ln/>
        </p:spPr>
        <p:txBody>
          <a:bodyPr/>
          <a:lstStyle/>
          <a:p>
            <a:endParaRPr 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spect="1" noChangeArrowheads="1" noTextEdit="1"/>
          </p:cNvSpPr>
          <p:nvPr>
            <p:ph type="sldImg"/>
          </p:nvPr>
        </p:nvSpPr>
        <p:spPr>
          <a:xfrm>
            <a:off x="635000" y="228600"/>
            <a:ext cx="5588000" cy="4191000"/>
          </a:xfrm>
          <a:ln/>
        </p:spPr>
      </p:sp>
      <p:sp>
        <p:nvSpPr>
          <p:cNvPr id="30515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Rot="1" noChangeAspect="1" noChangeArrowheads="1" noTextEdit="1"/>
          </p:cNvSpPr>
          <p:nvPr>
            <p:ph type="sldImg"/>
          </p:nvPr>
        </p:nvSpPr>
        <p:spPr>
          <a:xfrm>
            <a:off x="635000" y="228600"/>
            <a:ext cx="5588000" cy="4191000"/>
          </a:xfrm>
          <a:ln/>
        </p:spPr>
      </p:sp>
      <p:sp>
        <p:nvSpPr>
          <p:cNvPr id="30617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Rot="1" noChangeAspect="1" noChangeArrowheads="1" noTextEdit="1"/>
          </p:cNvSpPr>
          <p:nvPr>
            <p:ph type="sldImg"/>
          </p:nvPr>
        </p:nvSpPr>
        <p:spPr>
          <a:xfrm>
            <a:off x="635000" y="228600"/>
            <a:ext cx="5588000" cy="4191000"/>
          </a:xfrm>
          <a:ln/>
        </p:spPr>
      </p:sp>
      <p:sp>
        <p:nvSpPr>
          <p:cNvPr id="30720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Rot="1" noChangeAspect="1" noChangeArrowheads="1" noTextEdit="1"/>
          </p:cNvSpPr>
          <p:nvPr>
            <p:ph type="sldImg"/>
          </p:nvPr>
        </p:nvSpPr>
        <p:spPr>
          <a:xfrm>
            <a:off x="609600" y="228600"/>
            <a:ext cx="5588000" cy="4191000"/>
          </a:xfrm>
          <a:ln/>
        </p:spPr>
      </p:sp>
      <p:sp>
        <p:nvSpPr>
          <p:cNvPr id="45568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Rot="1" noChangeAspect="1" noChangeArrowheads="1" noTextEdit="1"/>
          </p:cNvSpPr>
          <p:nvPr>
            <p:ph type="sldImg"/>
          </p:nvPr>
        </p:nvSpPr>
        <p:spPr>
          <a:xfrm>
            <a:off x="635000" y="228600"/>
            <a:ext cx="5588000" cy="4191000"/>
          </a:xfrm>
          <a:ln/>
        </p:spPr>
      </p:sp>
      <p:sp>
        <p:nvSpPr>
          <p:cNvPr id="30822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spect="1" noChangeArrowheads="1" noTextEdit="1"/>
          </p:cNvSpPr>
          <p:nvPr>
            <p:ph type="sldImg"/>
          </p:nvPr>
        </p:nvSpPr>
        <p:spPr>
          <a:xfrm>
            <a:off x="635000" y="228600"/>
            <a:ext cx="5588000" cy="4191000"/>
          </a:xfrm>
          <a:ln/>
        </p:spPr>
      </p:sp>
      <p:sp>
        <p:nvSpPr>
          <p:cNvPr id="30925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spect="1" noChangeArrowheads="1" noTextEdit="1"/>
          </p:cNvSpPr>
          <p:nvPr>
            <p:ph type="sldImg"/>
          </p:nvPr>
        </p:nvSpPr>
        <p:spPr>
          <a:xfrm>
            <a:off x="635000" y="228600"/>
            <a:ext cx="5588000" cy="4191000"/>
          </a:xfrm>
          <a:ln/>
        </p:spPr>
      </p:sp>
      <p:sp>
        <p:nvSpPr>
          <p:cNvPr id="31027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Rot="1" noChangeAspect="1" noChangeArrowheads="1" noTextEdit="1"/>
          </p:cNvSpPr>
          <p:nvPr>
            <p:ph type="sldImg"/>
          </p:nvPr>
        </p:nvSpPr>
        <p:spPr>
          <a:xfrm>
            <a:off x="635000" y="228600"/>
            <a:ext cx="5588000" cy="4191000"/>
          </a:xfrm>
          <a:ln/>
        </p:spPr>
      </p:sp>
      <p:sp>
        <p:nvSpPr>
          <p:cNvPr id="31129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Rot="1" noChangeAspect="1" noChangeArrowheads="1" noTextEdit="1"/>
          </p:cNvSpPr>
          <p:nvPr>
            <p:ph type="sldImg"/>
          </p:nvPr>
        </p:nvSpPr>
        <p:spPr>
          <a:xfrm>
            <a:off x="635000" y="228600"/>
            <a:ext cx="5588000" cy="4191000"/>
          </a:xfrm>
          <a:ln/>
        </p:spPr>
      </p:sp>
      <p:sp>
        <p:nvSpPr>
          <p:cNvPr id="31232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Rot="1" noChangeAspect="1" noChangeArrowheads="1" noTextEdit="1"/>
          </p:cNvSpPr>
          <p:nvPr>
            <p:ph type="sldImg"/>
          </p:nvPr>
        </p:nvSpPr>
        <p:spPr>
          <a:xfrm>
            <a:off x="635000" y="228600"/>
            <a:ext cx="5588000" cy="4191000"/>
          </a:xfrm>
          <a:ln/>
        </p:spPr>
      </p:sp>
      <p:sp>
        <p:nvSpPr>
          <p:cNvPr id="31334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Rot="1" noChangeAspect="1" noChangeArrowheads="1" noTextEdit="1"/>
          </p:cNvSpPr>
          <p:nvPr>
            <p:ph type="sldImg"/>
          </p:nvPr>
        </p:nvSpPr>
        <p:spPr>
          <a:xfrm>
            <a:off x="635000" y="228600"/>
            <a:ext cx="5588000" cy="4191000"/>
          </a:xfrm>
          <a:ln/>
        </p:spPr>
      </p:sp>
      <p:sp>
        <p:nvSpPr>
          <p:cNvPr id="31437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Rot="1" noChangeAspect="1" noChangeArrowheads="1" noTextEdit="1"/>
          </p:cNvSpPr>
          <p:nvPr>
            <p:ph type="sldImg"/>
          </p:nvPr>
        </p:nvSpPr>
        <p:spPr>
          <a:xfrm>
            <a:off x="609600" y="228600"/>
            <a:ext cx="5588000" cy="4191000"/>
          </a:xfrm>
          <a:ln/>
        </p:spPr>
      </p:sp>
      <p:sp>
        <p:nvSpPr>
          <p:cNvPr id="31539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4"/>
          <p:cNvSpPr>
            <a:spLocks noGrp="1" noRot="1" noChangeAspect="1" noChangeArrowheads="1" noTextEdit="1"/>
          </p:cNvSpPr>
          <p:nvPr>
            <p:ph type="sldImg"/>
          </p:nvPr>
        </p:nvSpPr>
        <p:spPr>
          <a:xfrm>
            <a:off x="635000" y="228600"/>
            <a:ext cx="5588000" cy="4191000"/>
          </a:xfrm>
          <a:ln/>
        </p:spPr>
      </p:sp>
      <p:sp>
        <p:nvSpPr>
          <p:cNvPr id="115717" name="Rectangle 5"/>
          <p:cNvSpPr>
            <a:spLocks noGrp="1" noChangeArrowheads="1"/>
          </p:cNvSpPr>
          <p:nvPr>
            <p:ph type="body" idx="1"/>
          </p:nvPr>
        </p:nvSpPr>
        <p:spPr>
          <a:ln/>
        </p:spPr>
        <p:txBody>
          <a:bodyPr/>
          <a:lstStyle/>
          <a:p>
            <a:endParaRPr 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xfrm>
            <a:off x="635000" y="228600"/>
            <a:ext cx="5588000" cy="4191000"/>
          </a:xfrm>
          <a:ln/>
        </p:spPr>
      </p:sp>
      <p:sp>
        <p:nvSpPr>
          <p:cNvPr id="31744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6" name="Rectangle 4"/>
          <p:cNvSpPr>
            <a:spLocks noGrp="1" noRot="1" noChangeAspect="1" noChangeArrowheads="1" noTextEdit="1"/>
          </p:cNvSpPr>
          <p:nvPr>
            <p:ph type="sldImg"/>
          </p:nvPr>
        </p:nvSpPr>
        <p:spPr>
          <a:xfrm>
            <a:off x="635000" y="228600"/>
            <a:ext cx="5588000" cy="4191000"/>
          </a:xfrm>
          <a:ln/>
        </p:spPr>
      </p:sp>
      <p:sp>
        <p:nvSpPr>
          <p:cNvPr id="453637" name="Rectangle 5"/>
          <p:cNvSpPr>
            <a:spLocks noGrp="1" noChangeArrowheads="1"/>
          </p:cNvSpPr>
          <p:nvPr>
            <p:ph type="body" idx="1"/>
          </p:nvPr>
        </p:nvSpPr>
        <p:spPr>
          <a:ln/>
        </p:spPr>
        <p:txBody>
          <a:bodyPr/>
          <a:lstStyle/>
          <a:p>
            <a:endParaRPr 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ChangeArrowheads="1" noTextEdit="1"/>
          </p:cNvSpPr>
          <p:nvPr>
            <p:ph type="sldImg"/>
          </p:nvPr>
        </p:nvSpPr>
        <p:spPr>
          <a:xfrm>
            <a:off x="635000" y="228600"/>
            <a:ext cx="5588000" cy="4191000"/>
          </a:xfrm>
          <a:ln/>
        </p:spPr>
      </p:sp>
      <p:sp>
        <p:nvSpPr>
          <p:cNvPr id="31846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Rot="1" noChangeAspect="1" noChangeArrowheads="1" noTextEdit="1"/>
          </p:cNvSpPr>
          <p:nvPr>
            <p:ph type="sldImg"/>
          </p:nvPr>
        </p:nvSpPr>
        <p:spPr>
          <a:xfrm>
            <a:off x="635000" y="228600"/>
            <a:ext cx="5588000" cy="4191000"/>
          </a:xfrm>
          <a:ln/>
        </p:spPr>
      </p:sp>
      <p:sp>
        <p:nvSpPr>
          <p:cNvPr id="31949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Rot="1" noChangeAspect="1" noChangeArrowheads="1" noTextEdit="1"/>
          </p:cNvSpPr>
          <p:nvPr>
            <p:ph type="sldImg"/>
          </p:nvPr>
        </p:nvSpPr>
        <p:spPr>
          <a:xfrm>
            <a:off x="635000" y="228600"/>
            <a:ext cx="5588000" cy="4191000"/>
          </a:xfrm>
          <a:ln/>
        </p:spPr>
      </p:sp>
      <p:sp>
        <p:nvSpPr>
          <p:cNvPr id="32051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Rot="1" noChangeAspect="1" noChangeArrowheads="1" noTextEdit="1"/>
          </p:cNvSpPr>
          <p:nvPr>
            <p:ph type="sldImg"/>
          </p:nvPr>
        </p:nvSpPr>
        <p:spPr>
          <a:xfrm>
            <a:off x="635000" y="228600"/>
            <a:ext cx="5588000" cy="4191000"/>
          </a:xfrm>
          <a:ln/>
        </p:spPr>
      </p:sp>
      <p:sp>
        <p:nvSpPr>
          <p:cNvPr id="32153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4"/>
          <p:cNvSpPr>
            <a:spLocks noGrp="1" noRot="1" noChangeAspect="1" noChangeArrowheads="1" noTextEdit="1"/>
          </p:cNvSpPr>
          <p:nvPr>
            <p:ph type="sldImg"/>
          </p:nvPr>
        </p:nvSpPr>
        <p:spPr>
          <a:xfrm>
            <a:off x="635000" y="228600"/>
            <a:ext cx="5588000" cy="4191000"/>
          </a:xfrm>
          <a:ln/>
        </p:spPr>
      </p:sp>
      <p:sp>
        <p:nvSpPr>
          <p:cNvPr id="124933" name="Rectangle 5"/>
          <p:cNvSpPr>
            <a:spLocks noGrp="1" noChangeArrowheads="1"/>
          </p:cNvSpPr>
          <p:nvPr>
            <p:ph type="body" idx="1"/>
          </p:nvPr>
        </p:nvSpPr>
        <p:spPr>
          <a:ln/>
        </p:spPr>
        <p:txBody>
          <a:bodyPr/>
          <a:lstStyle/>
          <a:p>
            <a:endParaRPr 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Rot="1" noChangeAspect="1" noChangeArrowheads="1" noTextEdit="1"/>
          </p:cNvSpPr>
          <p:nvPr>
            <p:ph type="sldImg"/>
          </p:nvPr>
        </p:nvSpPr>
        <p:spPr>
          <a:xfrm>
            <a:off x="635000" y="228600"/>
            <a:ext cx="5588000" cy="4191000"/>
          </a:xfrm>
          <a:ln/>
        </p:spPr>
      </p:sp>
      <p:sp>
        <p:nvSpPr>
          <p:cNvPr id="32256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Rot="1" noChangeAspect="1" noChangeArrowheads="1" noTextEdit="1"/>
          </p:cNvSpPr>
          <p:nvPr>
            <p:ph type="sldImg"/>
          </p:nvPr>
        </p:nvSpPr>
        <p:spPr>
          <a:xfrm>
            <a:off x="635000" y="228600"/>
            <a:ext cx="5588000" cy="4191000"/>
          </a:xfrm>
          <a:ln/>
        </p:spPr>
      </p:sp>
      <p:sp>
        <p:nvSpPr>
          <p:cNvPr id="32358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Rot="1" noChangeAspect="1" noChangeArrowheads="1" noTextEdit="1"/>
          </p:cNvSpPr>
          <p:nvPr>
            <p:ph type="sldImg"/>
          </p:nvPr>
        </p:nvSpPr>
        <p:spPr>
          <a:xfrm>
            <a:off x="635000" y="228600"/>
            <a:ext cx="5588000" cy="4191000"/>
          </a:xfrm>
          <a:ln/>
        </p:spPr>
      </p:sp>
      <p:sp>
        <p:nvSpPr>
          <p:cNvPr id="32461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Rot="1" noChangeAspect="1" noChangeArrowheads="1" noTextEdit="1"/>
          </p:cNvSpPr>
          <p:nvPr>
            <p:ph type="sldImg"/>
          </p:nvPr>
        </p:nvSpPr>
        <p:spPr>
          <a:xfrm>
            <a:off x="635000" y="228600"/>
            <a:ext cx="5588000" cy="4191000"/>
          </a:xfrm>
          <a:ln/>
        </p:spPr>
      </p:sp>
      <p:sp>
        <p:nvSpPr>
          <p:cNvPr id="32563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Rot="1" noChangeAspect="1" noChangeArrowheads="1" noTextEdit="1"/>
          </p:cNvSpPr>
          <p:nvPr>
            <p:ph type="sldImg"/>
          </p:nvPr>
        </p:nvSpPr>
        <p:spPr>
          <a:xfrm>
            <a:off x="635000" y="228600"/>
            <a:ext cx="5588000" cy="4191000"/>
          </a:xfrm>
          <a:ln/>
        </p:spPr>
      </p:sp>
      <p:sp>
        <p:nvSpPr>
          <p:cNvPr id="32665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Rot="1" noChangeAspect="1" noChangeArrowheads="1" noTextEdit="1"/>
          </p:cNvSpPr>
          <p:nvPr>
            <p:ph type="sldImg"/>
          </p:nvPr>
        </p:nvSpPr>
        <p:spPr>
          <a:xfrm>
            <a:off x="635000" y="228600"/>
            <a:ext cx="5588000" cy="4191000"/>
          </a:xfrm>
          <a:ln/>
        </p:spPr>
      </p:sp>
      <p:sp>
        <p:nvSpPr>
          <p:cNvPr id="49971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Rot="1" noChangeAspect="1" noChangeArrowheads="1" noTextEdit="1"/>
          </p:cNvSpPr>
          <p:nvPr>
            <p:ph type="sldImg"/>
          </p:nvPr>
        </p:nvSpPr>
        <p:spPr>
          <a:xfrm>
            <a:off x="635000" y="228600"/>
            <a:ext cx="5588000" cy="4191000"/>
          </a:xfrm>
          <a:ln/>
        </p:spPr>
      </p:sp>
      <p:sp>
        <p:nvSpPr>
          <p:cNvPr id="52326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Rot="1" noChangeAspect="1" noChangeArrowheads="1" noTextEdit="1"/>
          </p:cNvSpPr>
          <p:nvPr>
            <p:ph type="sldImg"/>
          </p:nvPr>
        </p:nvSpPr>
        <p:spPr>
          <a:xfrm>
            <a:off x="635000" y="228600"/>
            <a:ext cx="5588000" cy="4191000"/>
          </a:xfrm>
          <a:ln/>
        </p:spPr>
      </p:sp>
      <p:sp>
        <p:nvSpPr>
          <p:cNvPr id="525315" name="Rectangle 3"/>
          <p:cNvSpPr>
            <a:spLocks noGrp="1" noChangeArrowheads="1"/>
          </p:cNvSpPr>
          <p:nvPr>
            <p:ph type="body" idx="1"/>
          </p:nvPr>
        </p:nvSpPr>
        <p:spPr>
          <a:ln/>
        </p:spPr>
        <p:txBody>
          <a:bodyPr/>
          <a:lstStyle/>
          <a:p>
            <a:r>
              <a:rPr lang="en-US"/>
              <a:t>It has been my experience that...</a:t>
            </a:r>
          </a:p>
          <a:p>
            <a:r>
              <a:rPr lang="en-US"/>
              <a:t>When difficulties in product arise, Quality Control usually finds it, analyses it, and reports the results to management.  This process is fine, it is Quality’s Job to do this.  What ends up happening in some situations is Quality ends up owning the Problem.  The use of Statistics helps to keep the Problem alive.</a:t>
            </a:r>
          </a:p>
          <a:p>
            <a:r>
              <a:rPr lang="en-US"/>
              <a:t>Although SPC is a good tool for identifying problems it does very little to prevent them from happening.  We see week after week of process and product monitoring with small improvements being made but not major jumps.  What could be missing?</a:t>
            </a:r>
          </a:p>
          <a:p>
            <a:r>
              <a:rPr lang="en-US"/>
              <a:t>What we see happening is a Fire.  Quality confirms the fire, monitors its progress and everyone tries to put out the fires. Juran termed this sporadic problem solving.  we use containment practices, but what truly ends up happening, is we all stand around and watch it burn.</a:t>
            </a: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Rot="1" noChangeAspect="1" noChangeArrowheads="1" noTextEdit="1"/>
          </p:cNvSpPr>
          <p:nvPr>
            <p:ph type="sldImg"/>
          </p:nvPr>
        </p:nvSpPr>
        <p:spPr>
          <a:xfrm>
            <a:off x="635000" y="228600"/>
            <a:ext cx="5588000" cy="4191000"/>
          </a:xfrm>
          <a:ln/>
        </p:spPr>
      </p:sp>
      <p:sp>
        <p:nvSpPr>
          <p:cNvPr id="527363" name="Rectangle 3"/>
          <p:cNvSpPr>
            <a:spLocks noGrp="1" noChangeArrowheads="1"/>
          </p:cNvSpPr>
          <p:nvPr>
            <p:ph type="body" idx="1"/>
          </p:nvPr>
        </p:nvSpPr>
        <p:spPr>
          <a:ln/>
        </p:spPr>
        <p:txBody>
          <a:bodyPr/>
          <a:lstStyle/>
          <a:p>
            <a:r>
              <a:rPr lang="en-US"/>
              <a:t>This is more in line with what Juran termed Chronic Problem Solving.  We need to change the present situation and use a team approach.  Quality is not the means to the end, it is simply a point in the process.  To find the real problem, we need the Process and Operation Experts, we must look at the whole manufacturing structure and develop a team focus.</a:t>
            </a: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Rot="1" noChangeAspect="1" noChangeArrowheads="1" noTextEdit="1"/>
          </p:cNvSpPr>
          <p:nvPr>
            <p:ph type="sldImg"/>
          </p:nvPr>
        </p:nvSpPr>
        <p:spPr>
          <a:xfrm>
            <a:off x="635000" y="228600"/>
            <a:ext cx="5588000" cy="4191000"/>
          </a:xfrm>
          <a:ln/>
        </p:spPr>
      </p:sp>
      <p:sp>
        <p:nvSpPr>
          <p:cNvPr id="529411" name="Rectangle 3"/>
          <p:cNvSpPr>
            <a:spLocks noGrp="1" noChangeArrowheads="1"/>
          </p:cNvSpPr>
          <p:nvPr>
            <p:ph type="body" idx="1"/>
          </p:nvPr>
        </p:nvSpPr>
        <p:spPr>
          <a:ln/>
        </p:spPr>
        <p:txBody>
          <a:bodyPr/>
          <a:lstStyle/>
          <a:p>
            <a:endParaRPr lang="en-US"/>
          </a:p>
          <a:p>
            <a:endParaRPr lang="en-US"/>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Rot="1" noChangeAspect="1" noChangeArrowheads="1" noTextEdit="1"/>
          </p:cNvSpPr>
          <p:nvPr>
            <p:ph type="sldImg"/>
          </p:nvPr>
        </p:nvSpPr>
        <p:spPr>
          <a:xfrm>
            <a:off x="635000" y="228600"/>
            <a:ext cx="5588000" cy="4191000"/>
          </a:xfrm>
          <a:ln/>
        </p:spPr>
      </p:sp>
      <p:sp>
        <p:nvSpPr>
          <p:cNvPr id="531459" name="Rectangle 3"/>
          <p:cNvSpPr>
            <a:spLocks noGrp="1" noChangeArrowheads="1"/>
          </p:cNvSpPr>
          <p:nvPr>
            <p:ph type="body" idx="1"/>
          </p:nvPr>
        </p:nvSpPr>
        <p:spPr>
          <a:ln/>
        </p:spPr>
        <p:txBody>
          <a:bodyPr/>
          <a:lstStyle/>
          <a:p>
            <a:r>
              <a:rPr lang="en-US"/>
              <a:t>Shigeo Shingo, a Japanese Industrial Engineer, contributed many concepts to modern Management and Manufacturing practices.  Some of these included the creation of:</a:t>
            </a:r>
          </a:p>
          <a:p>
            <a:pPr marL="346075" lvl="1" indent="-219075">
              <a:buClr>
                <a:srgbClr val="000066"/>
              </a:buClr>
              <a:buSzPct val="70000"/>
              <a:buFont typeface="Zapf Dingbats" charset="2"/>
              <a:buChar char="d"/>
            </a:pPr>
            <a:r>
              <a:rPr lang="en-US"/>
              <a:t>Zero Quality Control “Shipping No defects” </a:t>
            </a:r>
          </a:p>
          <a:p>
            <a:pPr marL="346075" lvl="1" indent="-219075">
              <a:buClr>
                <a:srgbClr val="000066"/>
              </a:buClr>
              <a:buSzPct val="70000"/>
              <a:buFont typeface="Zapf Dingbats" charset="2"/>
              <a:buChar char="d"/>
            </a:pPr>
            <a:r>
              <a:rPr lang="en-US"/>
              <a:t>Sequence Inspection “Checking previous work, Prior to starting your task”</a:t>
            </a:r>
          </a:p>
          <a:p>
            <a:pPr marL="346075" lvl="1" indent="-219075">
              <a:buClr>
                <a:srgbClr val="000066"/>
              </a:buClr>
              <a:buSzPct val="70000"/>
              <a:buFont typeface="Zapf Dingbats" charset="2"/>
              <a:buChar char="d"/>
            </a:pPr>
            <a:r>
              <a:rPr lang="en-US"/>
              <a:t>Source Inspection “Checking ones own work”</a:t>
            </a:r>
          </a:p>
          <a:p>
            <a:pPr marL="346075" lvl="1" indent="-219075">
              <a:buClr>
                <a:srgbClr val="000066"/>
              </a:buClr>
              <a:buSzPct val="70000"/>
              <a:buFont typeface="Zapf Dingbats" charset="2"/>
              <a:buChar char="d"/>
            </a:pPr>
            <a:r>
              <a:rPr lang="en-US"/>
              <a:t>Poka Yoke “Mistake Proofing”</a:t>
            </a:r>
          </a:p>
          <a:p>
            <a:pPr marL="346075" lvl="1" indent="-219075">
              <a:buClr>
                <a:srgbClr val="000066"/>
              </a:buClr>
              <a:buSzPct val="70000"/>
              <a:buFont typeface="Zapf Dingbats" charset="2"/>
              <a:buChar char="d"/>
            </a:pPr>
            <a:r>
              <a:rPr lang="en-US"/>
              <a:t>SMED (Single Minute Exchanges of Dies)</a:t>
            </a:r>
          </a:p>
          <a:p>
            <a:r>
              <a:rPr lang="en-US"/>
              <a:t>Although he did not create the concepts of Sequence and Source Inspection, Shingo developed a structure of knowing which to use when. </a:t>
            </a: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Rot="1" noChangeAspect="1" noChangeArrowheads="1" noTextEdit="1"/>
          </p:cNvSpPr>
          <p:nvPr>
            <p:ph type="sldImg"/>
          </p:nvPr>
        </p:nvSpPr>
        <p:spPr>
          <a:xfrm>
            <a:off x="635000" y="228600"/>
            <a:ext cx="5588000" cy="4191000"/>
          </a:xfrm>
          <a:ln/>
        </p:spPr>
      </p:sp>
      <p:sp>
        <p:nvSpPr>
          <p:cNvPr id="533507" name="Rectangle 3"/>
          <p:cNvSpPr>
            <a:spLocks noGrp="1" noChangeArrowheads="1"/>
          </p:cNvSpPr>
          <p:nvPr>
            <p:ph type="body" idx="1"/>
          </p:nvPr>
        </p:nvSpPr>
        <p:spPr>
          <a:ln/>
        </p:spPr>
        <p:txBody>
          <a:bodyPr/>
          <a:lstStyle/>
          <a:p>
            <a:r>
              <a:rPr lang="en-US"/>
              <a:t>To obtain the proper base of Shingo’s work, we must adopt the Japanese mind set of manufacturing which differs (Thank GOD) from Frederick W. Taylor.</a:t>
            </a:r>
          </a:p>
          <a:p>
            <a:r>
              <a:rPr lang="en-US"/>
              <a:t>Japanese view manufacturing as a network consisting of two interrelated structures. </a:t>
            </a:r>
          </a:p>
          <a:p>
            <a:r>
              <a:rPr lang="en-US" b="1">
                <a:solidFill>
                  <a:srgbClr val="000066"/>
                </a:solidFill>
              </a:rPr>
              <a:t>The Process Structure</a:t>
            </a:r>
            <a:r>
              <a:rPr lang="en-US"/>
              <a:t>: the flow by which raw materials are converted into finished goods.  Within the process structure, there are </a:t>
            </a:r>
            <a:r>
              <a:rPr lang="en-US" i="1">
                <a:solidFill>
                  <a:srgbClr val="003300"/>
                </a:solidFill>
              </a:rPr>
              <a:t>four categories</a:t>
            </a:r>
            <a:r>
              <a:rPr lang="en-US"/>
              <a:t> to which a process goes through.  </a:t>
            </a:r>
          </a:p>
          <a:p>
            <a:r>
              <a:rPr lang="en-US" b="1">
                <a:solidFill>
                  <a:srgbClr val="000066"/>
                </a:solidFill>
              </a:rPr>
              <a:t>The Operation Structure:</a:t>
            </a:r>
            <a:r>
              <a:rPr lang="en-US"/>
              <a:t> the actions performed on materials.  </a:t>
            </a:r>
            <a:r>
              <a:rPr lang="en-US" i="1">
                <a:solidFill>
                  <a:srgbClr val="003300"/>
                </a:solidFill>
              </a:rPr>
              <a:t>Three categories</a:t>
            </a:r>
            <a:r>
              <a:rPr lang="en-US"/>
              <a:t> can be occurring within the operation structure. Preparation and After Preparation adjustments, Principal Operations, Marginal Allowances.</a:t>
            </a:r>
          </a:p>
          <a:p>
            <a:endParaRPr lang="en-US"/>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Rot="1" noChangeAspect="1" noChangeArrowheads="1" noTextEdit="1"/>
          </p:cNvSpPr>
          <p:nvPr>
            <p:ph type="sldImg"/>
          </p:nvPr>
        </p:nvSpPr>
        <p:spPr>
          <a:xfrm>
            <a:off x="635000" y="228600"/>
            <a:ext cx="5588000" cy="4191000"/>
          </a:xfrm>
          <a:ln/>
        </p:spPr>
      </p:sp>
      <p:sp>
        <p:nvSpPr>
          <p:cNvPr id="535555" name="Rectangle 3"/>
          <p:cNvSpPr>
            <a:spLocks noGrp="1" noChangeArrowheads="1"/>
          </p:cNvSpPr>
          <p:nvPr>
            <p:ph type="body" idx="1"/>
          </p:nvPr>
        </p:nvSpPr>
        <p:spPr>
          <a:ln/>
        </p:spPr>
        <p:txBody>
          <a:bodyPr/>
          <a:lstStyle/>
          <a:p>
            <a:r>
              <a:rPr lang="en-US"/>
              <a:t>Most People Know How to Drive a Car!</a:t>
            </a:r>
          </a:p>
          <a:p>
            <a:r>
              <a:rPr lang="en-US"/>
              <a:t>Abilities and Tasks differs:</a:t>
            </a:r>
          </a:p>
          <a:p>
            <a:pPr lvl="1"/>
            <a:r>
              <a:rPr lang="en-US"/>
              <a:t>Race car driver</a:t>
            </a:r>
          </a:p>
          <a:p>
            <a:pPr lvl="1"/>
            <a:r>
              <a:rPr lang="en-US"/>
              <a:t>Truck Driver </a:t>
            </a:r>
          </a:p>
          <a:p>
            <a:pPr lvl="1"/>
            <a:r>
              <a:rPr lang="en-US"/>
              <a:t>Sunday Driver</a:t>
            </a:r>
          </a:p>
          <a:p>
            <a:r>
              <a:rPr lang="en-US"/>
              <a:t>Abilities and Task Differ:</a:t>
            </a:r>
          </a:p>
          <a:p>
            <a:pPr lvl="1"/>
            <a:r>
              <a:rPr lang="en-US"/>
              <a:t>Designers</a:t>
            </a:r>
          </a:p>
          <a:p>
            <a:pPr lvl="1"/>
            <a:r>
              <a:rPr lang="en-US"/>
              <a:t>Repairers</a:t>
            </a:r>
          </a:p>
          <a:p>
            <a:pPr lvl="1"/>
            <a:r>
              <a:rPr lang="en-US"/>
              <a:t>Builders</a:t>
            </a: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Rot="1" noChangeAspect="1" noChangeArrowheads="1" noTextEdit="1"/>
          </p:cNvSpPr>
          <p:nvPr>
            <p:ph type="sldImg"/>
          </p:nvPr>
        </p:nvSpPr>
        <p:spPr>
          <a:xfrm>
            <a:off x="635000" y="228600"/>
            <a:ext cx="5588000" cy="4191000"/>
          </a:xfrm>
          <a:ln/>
        </p:spPr>
      </p:sp>
      <p:sp>
        <p:nvSpPr>
          <p:cNvPr id="53760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Rot="1" noChangeAspect="1" noChangeArrowheads="1" noTextEdit="1"/>
          </p:cNvSpPr>
          <p:nvPr>
            <p:ph type="sldImg"/>
          </p:nvPr>
        </p:nvSpPr>
        <p:spPr>
          <a:xfrm>
            <a:off x="635000" y="228600"/>
            <a:ext cx="5588000" cy="4191000"/>
          </a:xfrm>
          <a:ln/>
        </p:spPr>
      </p:sp>
      <p:sp>
        <p:nvSpPr>
          <p:cNvPr id="53965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Rot="1" noChangeAspect="1" noChangeArrowheads="1" noTextEdit="1"/>
          </p:cNvSpPr>
          <p:nvPr>
            <p:ph type="sldImg"/>
          </p:nvPr>
        </p:nvSpPr>
        <p:spPr>
          <a:xfrm>
            <a:off x="635000" y="228600"/>
            <a:ext cx="5588000" cy="4191000"/>
          </a:xfrm>
          <a:ln/>
        </p:spPr>
      </p:sp>
      <p:sp>
        <p:nvSpPr>
          <p:cNvPr id="541699" name="Rectangle 3"/>
          <p:cNvSpPr>
            <a:spLocks noGrp="1" noChangeArrowheads="1"/>
          </p:cNvSpPr>
          <p:nvPr>
            <p:ph type="body" idx="1"/>
          </p:nvPr>
        </p:nvSpPr>
        <p:spPr>
          <a:ln/>
        </p:spPr>
        <p:txBody>
          <a:bodyPr/>
          <a:lstStyle/>
          <a:p>
            <a:r>
              <a:rPr lang="en-US" b="1">
                <a:solidFill>
                  <a:srgbClr val="003300"/>
                </a:solidFill>
              </a:rPr>
              <a:t>Objects</a:t>
            </a:r>
            <a:r>
              <a:rPr lang="en-US"/>
              <a:t> of Production: The Product</a:t>
            </a:r>
          </a:p>
          <a:p>
            <a:pPr lvl="1"/>
            <a:r>
              <a:rPr lang="en-US"/>
              <a:t>Materials, Semifinished &amp; Finished Goods</a:t>
            </a:r>
          </a:p>
          <a:p>
            <a:r>
              <a:rPr lang="en-US" b="1">
                <a:solidFill>
                  <a:srgbClr val="003300"/>
                </a:solidFill>
              </a:rPr>
              <a:t>Agents</a:t>
            </a:r>
            <a:r>
              <a:rPr lang="en-US"/>
              <a:t> of Production: The people in charge of Product, The Machines, Tools, and other equipment assisting them. </a:t>
            </a:r>
          </a:p>
          <a:p>
            <a:pPr lvl="1"/>
            <a:r>
              <a:rPr lang="en-US"/>
              <a:t>Man, Machines, Tools, Jigs, Gagging</a:t>
            </a:r>
          </a:p>
          <a:p>
            <a:r>
              <a:rPr lang="en-US" b="1">
                <a:solidFill>
                  <a:srgbClr val="003300"/>
                </a:solidFill>
              </a:rPr>
              <a:t>Methods</a:t>
            </a:r>
            <a:r>
              <a:rPr lang="en-US"/>
              <a:t>: Means by which actions are performed</a:t>
            </a:r>
          </a:p>
          <a:p>
            <a:pPr lvl="1"/>
            <a:r>
              <a:rPr lang="en-US"/>
              <a:t>Work Instructions, Procedures, Manuals</a:t>
            </a:r>
          </a:p>
          <a:p>
            <a:r>
              <a:rPr lang="en-US" b="1">
                <a:solidFill>
                  <a:srgbClr val="003300"/>
                </a:solidFill>
              </a:rPr>
              <a:t>Space</a:t>
            </a:r>
            <a:r>
              <a:rPr lang="en-US"/>
              <a:t>: Where actions are performed and the locations to and from which objects are transported.</a:t>
            </a:r>
          </a:p>
          <a:p>
            <a:pPr lvl="1"/>
            <a:r>
              <a:rPr lang="en-US"/>
              <a:t>Processing system, Balanced Load and Capacity, Processing Condition</a:t>
            </a:r>
          </a:p>
          <a:p>
            <a:r>
              <a:rPr lang="en-US" b="1">
                <a:solidFill>
                  <a:srgbClr val="003300"/>
                </a:solidFill>
              </a:rPr>
              <a:t>Time</a:t>
            </a:r>
            <a:r>
              <a:rPr lang="en-US"/>
              <a:t>: The timing of work or how long action take.</a:t>
            </a:r>
          </a:p>
          <a:p>
            <a:pPr lvl="1"/>
            <a:r>
              <a:rPr lang="en-US"/>
              <a:t>Time and Timing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Rot="1" noChangeAspect="1" noChangeArrowheads="1" noTextEdit="1"/>
          </p:cNvSpPr>
          <p:nvPr>
            <p:ph type="sldImg"/>
          </p:nvPr>
        </p:nvSpPr>
        <p:spPr>
          <a:xfrm>
            <a:off x="635000" y="228600"/>
            <a:ext cx="5588000" cy="4191000"/>
          </a:xfrm>
          <a:ln/>
        </p:spPr>
      </p:sp>
      <p:sp>
        <p:nvSpPr>
          <p:cNvPr id="50176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Rot="1" noChangeAspect="1" noChangeArrowheads="1" noTextEdit="1"/>
          </p:cNvSpPr>
          <p:nvPr>
            <p:ph type="sldImg"/>
          </p:nvPr>
        </p:nvSpPr>
        <p:spPr>
          <a:xfrm>
            <a:off x="635000" y="228600"/>
            <a:ext cx="5588000" cy="4191000"/>
          </a:xfrm>
          <a:ln/>
        </p:spPr>
      </p:sp>
      <p:sp>
        <p:nvSpPr>
          <p:cNvPr id="54374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Rot="1" noChangeAspect="1" noChangeArrowheads="1" noTextEdit="1"/>
          </p:cNvSpPr>
          <p:nvPr>
            <p:ph type="sldImg"/>
          </p:nvPr>
        </p:nvSpPr>
        <p:spPr>
          <a:xfrm>
            <a:off x="635000" y="228600"/>
            <a:ext cx="5588000" cy="4191000"/>
          </a:xfrm>
          <a:ln/>
        </p:spPr>
      </p:sp>
      <p:sp>
        <p:nvSpPr>
          <p:cNvPr id="54579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Rot="1" noChangeAspect="1" noChangeArrowheads="1" noTextEdit="1"/>
          </p:cNvSpPr>
          <p:nvPr>
            <p:ph type="sldImg"/>
          </p:nvPr>
        </p:nvSpPr>
        <p:spPr>
          <a:xfrm>
            <a:off x="635000" y="228600"/>
            <a:ext cx="5588000" cy="4191000"/>
          </a:xfrm>
          <a:ln/>
        </p:spPr>
      </p:sp>
      <p:sp>
        <p:nvSpPr>
          <p:cNvPr id="54784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Rot="1" noChangeAspect="1" noChangeArrowheads="1" noTextEdit="1"/>
          </p:cNvSpPr>
          <p:nvPr>
            <p:ph type="sldImg"/>
          </p:nvPr>
        </p:nvSpPr>
        <p:spPr>
          <a:xfrm>
            <a:off x="635000" y="228600"/>
            <a:ext cx="5588000" cy="4191000"/>
          </a:xfrm>
          <a:ln/>
        </p:spPr>
      </p:sp>
      <p:sp>
        <p:nvSpPr>
          <p:cNvPr id="549891" name="Rectangle 3"/>
          <p:cNvSpPr>
            <a:spLocks noGrp="1" noChangeArrowheads="1"/>
          </p:cNvSpPr>
          <p:nvPr>
            <p:ph type="body" idx="1"/>
          </p:nvPr>
        </p:nvSpPr>
        <p:spPr>
          <a:ln/>
        </p:spPr>
        <p:txBody>
          <a:bodyPr/>
          <a:lstStyle/>
          <a:p>
            <a:r>
              <a:rPr lang="en-US" b="1">
                <a:solidFill>
                  <a:srgbClr val="000080"/>
                </a:solidFill>
              </a:rPr>
              <a:t>Shigeo Shingo</a:t>
            </a:r>
            <a:endParaRPr lang="en-US">
              <a:solidFill>
                <a:srgbClr val="000000"/>
              </a:solidFill>
            </a:endParaRPr>
          </a:p>
          <a:p>
            <a:r>
              <a:rPr lang="en-US">
                <a:solidFill>
                  <a:srgbClr val="000080"/>
                </a:solidFill>
              </a:rPr>
              <a:t>Mr. Shingo distinguished himself as one of the world's leading experts in improving manufacturing processes. He has been described as an "engineering genius" who assisted in the creation of, and wrote about, many of the features of the revolutionary just-in-time manufacturing methods, systems, and processes which make up the renowned Toyota Production System and related production systems. </a:t>
            </a:r>
            <a:r>
              <a:rPr lang="en-US">
                <a:solidFill>
                  <a:srgbClr val="000000"/>
                </a:solidFill>
              </a:rPr>
              <a:t> </a:t>
            </a:r>
          </a:p>
          <a:p>
            <a:r>
              <a:rPr lang="en-US">
                <a:solidFill>
                  <a:srgbClr val="000080"/>
                </a:solidFill>
              </a:rPr>
              <a:t>The Shingo Prize is named for the Japanese industrial engineer, Shigeo Shingo.</a:t>
            </a:r>
            <a:r>
              <a:rPr lang="en-US">
                <a:solidFill>
                  <a:srgbClr val="000000"/>
                </a:solidFill>
              </a:rPr>
              <a:t> </a:t>
            </a:r>
            <a:r>
              <a:rPr lang="en-US">
                <a:solidFill>
                  <a:srgbClr val="000080"/>
                </a:solidFill>
              </a:rPr>
              <a:t>His greatness was in his ability to understand exactly why products are manufactured the way they are, and then transform that understanding into a workable system for low-cost, high-quality production. Mr. Shingo died peacefully November 14, 1990 at the age of 81.</a:t>
            </a: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Rot="1" noChangeAspect="1" noChangeArrowheads="1" noTextEdit="1"/>
          </p:cNvSpPr>
          <p:nvPr>
            <p:ph type="sldImg"/>
          </p:nvPr>
        </p:nvSpPr>
        <p:spPr>
          <a:xfrm>
            <a:off x="635000" y="228600"/>
            <a:ext cx="5588000" cy="4191000"/>
          </a:xfrm>
          <a:ln/>
        </p:spPr>
      </p:sp>
      <p:sp>
        <p:nvSpPr>
          <p:cNvPr id="55193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Rot="1" noChangeAspect="1" noChangeArrowheads="1" noTextEdit="1"/>
          </p:cNvSpPr>
          <p:nvPr>
            <p:ph type="sldImg"/>
          </p:nvPr>
        </p:nvSpPr>
        <p:spPr>
          <a:xfrm>
            <a:off x="635000" y="228600"/>
            <a:ext cx="5588000" cy="4191000"/>
          </a:xfrm>
          <a:ln/>
        </p:spPr>
      </p:sp>
      <p:sp>
        <p:nvSpPr>
          <p:cNvPr id="55398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Rot="1" noChangeAspect="1" noChangeArrowheads="1" noTextEdit="1"/>
          </p:cNvSpPr>
          <p:nvPr>
            <p:ph type="sldImg"/>
          </p:nvPr>
        </p:nvSpPr>
        <p:spPr>
          <a:xfrm>
            <a:off x="635000" y="228600"/>
            <a:ext cx="5588000" cy="4191000"/>
          </a:xfrm>
          <a:ln/>
        </p:spPr>
      </p:sp>
      <p:sp>
        <p:nvSpPr>
          <p:cNvPr id="556035" name="Rectangle 3"/>
          <p:cNvSpPr>
            <a:spLocks noGrp="1" noChangeArrowheads="1"/>
          </p:cNvSpPr>
          <p:nvPr>
            <p:ph type="body" idx="1"/>
          </p:nvPr>
        </p:nvSpPr>
        <p:spPr>
          <a:ln/>
        </p:spPr>
        <p:txBody>
          <a:bodyPr/>
          <a:lstStyle/>
          <a:p>
            <a:r>
              <a:rPr lang="en-US"/>
              <a:t>Humans make errors (</a:t>
            </a:r>
            <a:r>
              <a:rPr lang="en-US">
                <a:solidFill>
                  <a:srgbClr val="003300"/>
                </a:solidFill>
              </a:rPr>
              <a:t>Cause</a:t>
            </a:r>
            <a:r>
              <a:rPr lang="en-US"/>
              <a:t>), defects arise because errors are made (</a:t>
            </a:r>
            <a:r>
              <a:rPr lang="en-US">
                <a:solidFill>
                  <a:srgbClr val="003300"/>
                </a:solidFill>
              </a:rPr>
              <a:t>Effect</a:t>
            </a:r>
            <a:r>
              <a:rPr lang="en-US"/>
              <a:t>).</a:t>
            </a:r>
          </a:p>
          <a:p>
            <a:r>
              <a:rPr lang="en-US"/>
              <a:t>It isiImpossible to eliminate defects from tasks performed by humans.</a:t>
            </a:r>
          </a:p>
          <a:p>
            <a:r>
              <a:rPr lang="en-US"/>
              <a:t>Yet errors will not turn into defects if feedback and action takes place at the error stage.</a:t>
            </a:r>
          </a:p>
          <a:p>
            <a:r>
              <a:rPr lang="en-US"/>
              <a:t>The difference between Occurrence and Reoccurrence</a:t>
            </a:r>
          </a:p>
          <a:p>
            <a:pPr lvl="1"/>
            <a:r>
              <a:rPr lang="en-US"/>
              <a:t>The Paint Story “What Did You Learn”</a:t>
            </a:r>
          </a:p>
          <a:p>
            <a:pPr lvl="1"/>
            <a:r>
              <a:rPr lang="en-US"/>
              <a:t>The Hammer Story “ Hurts More The Second Time”</a:t>
            </a:r>
          </a:p>
          <a:p>
            <a:pPr lvl="1"/>
            <a:r>
              <a:rPr lang="en-US"/>
              <a:t>My Brother &amp; His Stuck Car</a:t>
            </a:r>
          </a:p>
          <a:p>
            <a:r>
              <a:rPr lang="en-US"/>
              <a:t>The Paint Bucket was an Occurrence, I bring the Paint Can Down with me.</a:t>
            </a:r>
          </a:p>
          <a:p>
            <a:r>
              <a:rPr lang="en-US"/>
              <a:t>The Hammer is an on going Reoccurrence, I need to buy an Automatic Nail Gun.</a:t>
            </a:r>
          </a:p>
          <a:p>
            <a:r>
              <a:rPr lang="en-US"/>
              <a:t>My Brother is another story.</a:t>
            </a:r>
          </a:p>
          <a:p>
            <a:endParaRPr lang="en-US"/>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Rot="1" noChangeAspect="1" noChangeArrowheads="1" noTextEdit="1"/>
          </p:cNvSpPr>
          <p:nvPr>
            <p:ph type="sldImg"/>
          </p:nvPr>
        </p:nvSpPr>
        <p:spPr>
          <a:xfrm>
            <a:off x="635000" y="228600"/>
            <a:ext cx="5588000" cy="4191000"/>
          </a:xfrm>
          <a:ln/>
        </p:spPr>
      </p:sp>
      <p:sp>
        <p:nvSpPr>
          <p:cNvPr id="55808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Rot="1" noChangeAspect="1" noChangeArrowheads="1" noTextEdit="1"/>
          </p:cNvSpPr>
          <p:nvPr>
            <p:ph type="sldImg"/>
          </p:nvPr>
        </p:nvSpPr>
        <p:spPr>
          <a:xfrm>
            <a:off x="635000" y="228600"/>
            <a:ext cx="5588000" cy="4191000"/>
          </a:xfrm>
          <a:ln/>
        </p:spPr>
      </p:sp>
      <p:sp>
        <p:nvSpPr>
          <p:cNvPr id="56013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Rot="1" noChangeAspect="1" noChangeArrowheads="1" noTextEdit="1"/>
          </p:cNvSpPr>
          <p:nvPr>
            <p:ph type="sldImg"/>
          </p:nvPr>
        </p:nvSpPr>
        <p:spPr>
          <a:xfrm>
            <a:off x="635000" y="228600"/>
            <a:ext cx="5588000" cy="4191000"/>
          </a:xfrm>
          <a:ln/>
        </p:spPr>
      </p:sp>
      <p:sp>
        <p:nvSpPr>
          <p:cNvPr id="56217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Rot="1" noChangeAspect="1" noChangeArrowheads="1" noTextEdit="1"/>
          </p:cNvSpPr>
          <p:nvPr>
            <p:ph type="sldImg"/>
          </p:nvPr>
        </p:nvSpPr>
        <p:spPr>
          <a:xfrm>
            <a:off x="635000" y="228600"/>
            <a:ext cx="5588000" cy="4191000"/>
          </a:xfrm>
          <a:ln/>
        </p:spPr>
      </p:sp>
      <p:sp>
        <p:nvSpPr>
          <p:cNvPr id="50381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Rot="1" noChangeAspect="1" noChangeArrowheads="1" noTextEdit="1"/>
          </p:cNvSpPr>
          <p:nvPr>
            <p:ph type="sldImg"/>
          </p:nvPr>
        </p:nvSpPr>
        <p:spPr>
          <a:xfrm>
            <a:off x="635000" y="228600"/>
            <a:ext cx="5588000" cy="4191000"/>
          </a:xfrm>
          <a:ln/>
        </p:spPr>
      </p:sp>
      <p:sp>
        <p:nvSpPr>
          <p:cNvPr id="56422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Rot="1" noChangeAspect="1" noChangeArrowheads="1" noTextEdit="1"/>
          </p:cNvSpPr>
          <p:nvPr>
            <p:ph type="sldImg"/>
          </p:nvPr>
        </p:nvSpPr>
        <p:spPr>
          <a:xfrm>
            <a:off x="635000" y="228600"/>
            <a:ext cx="5588000" cy="4191000"/>
          </a:xfrm>
          <a:ln/>
        </p:spPr>
      </p:sp>
      <p:sp>
        <p:nvSpPr>
          <p:cNvPr id="56627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Rot="1" noChangeAspect="1" noChangeArrowheads="1" noTextEdit="1"/>
          </p:cNvSpPr>
          <p:nvPr>
            <p:ph type="sldImg"/>
          </p:nvPr>
        </p:nvSpPr>
        <p:spPr>
          <a:xfrm>
            <a:off x="635000" y="228600"/>
            <a:ext cx="5588000" cy="4191000"/>
          </a:xfrm>
          <a:ln/>
        </p:spPr>
      </p:sp>
      <p:sp>
        <p:nvSpPr>
          <p:cNvPr id="56832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Rot="1" noChangeAspect="1" noChangeArrowheads="1" noTextEdit="1"/>
          </p:cNvSpPr>
          <p:nvPr>
            <p:ph type="sldImg"/>
          </p:nvPr>
        </p:nvSpPr>
        <p:spPr>
          <a:xfrm>
            <a:off x="635000" y="228600"/>
            <a:ext cx="5588000" cy="4191000"/>
          </a:xfrm>
          <a:ln/>
        </p:spPr>
      </p:sp>
      <p:sp>
        <p:nvSpPr>
          <p:cNvPr id="57037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Rot="1" noChangeAspect="1" noChangeArrowheads="1" noTextEdit="1"/>
          </p:cNvSpPr>
          <p:nvPr>
            <p:ph type="sldImg"/>
          </p:nvPr>
        </p:nvSpPr>
        <p:spPr>
          <a:xfrm>
            <a:off x="635000" y="228600"/>
            <a:ext cx="5588000" cy="4191000"/>
          </a:xfrm>
          <a:ln/>
        </p:spPr>
      </p:sp>
      <p:sp>
        <p:nvSpPr>
          <p:cNvPr id="57241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Rot="1" noChangeAspect="1" noChangeArrowheads="1" noTextEdit="1"/>
          </p:cNvSpPr>
          <p:nvPr>
            <p:ph type="sldImg"/>
          </p:nvPr>
        </p:nvSpPr>
        <p:spPr>
          <a:xfrm>
            <a:off x="635000" y="228600"/>
            <a:ext cx="5588000" cy="4191000"/>
          </a:xfrm>
          <a:ln/>
        </p:spPr>
      </p:sp>
      <p:sp>
        <p:nvSpPr>
          <p:cNvPr id="57446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Rot="1" noChangeAspect="1" noChangeArrowheads="1" noTextEdit="1"/>
          </p:cNvSpPr>
          <p:nvPr>
            <p:ph type="sldImg"/>
          </p:nvPr>
        </p:nvSpPr>
        <p:spPr>
          <a:xfrm>
            <a:off x="635000" y="228600"/>
            <a:ext cx="5588000" cy="4191000"/>
          </a:xfrm>
          <a:ln/>
        </p:spPr>
      </p:sp>
      <p:sp>
        <p:nvSpPr>
          <p:cNvPr id="57651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Rot="1" noChangeAspect="1" noChangeArrowheads="1" noTextEdit="1"/>
          </p:cNvSpPr>
          <p:nvPr>
            <p:ph type="sldImg"/>
          </p:nvPr>
        </p:nvSpPr>
        <p:spPr>
          <a:xfrm>
            <a:off x="635000" y="228600"/>
            <a:ext cx="5588000" cy="4191000"/>
          </a:xfrm>
          <a:ln/>
        </p:spPr>
      </p:sp>
      <p:sp>
        <p:nvSpPr>
          <p:cNvPr id="57856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Rot="1" noChangeAspect="1" noChangeArrowheads="1" noTextEdit="1"/>
          </p:cNvSpPr>
          <p:nvPr>
            <p:ph type="sldImg"/>
          </p:nvPr>
        </p:nvSpPr>
        <p:spPr>
          <a:xfrm>
            <a:off x="635000" y="228600"/>
            <a:ext cx="5588000" cy="4191000"/>
          </a:xfrm>
          <a:ln/>
        </p:spPr>
      </p:sp>
      <p:sp>
        <p:nvSpPr>
          <p:cNvPr id="58061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Rot="1" noChangeAspect="1" noChangeArrowheads="1" noTextEdit="1"/>
          </p:cNvSpPr>
          <p:nvPr>
            <p:ph type="sldImg"/>
          </p:nvPr>
        </p:nvSpPr>
        <p:spPr>
          <a:xfrm>
            <a:off x="635000" y="228600"/>
            <a:ext cx="5588000" cy="4191000"/>
          </a:xfrm>
          <a:ln/>
        </p:spPr>
      </p:sp>
      <p:sp>
        <p:nvSpPr>
          <p:cNvPr id="58265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20" name="Rectangle 4"/>
          <p:cNvSpPr>
            <a:spLocks noGrp="1" noRot="1" noChangeAspect="1" noChangeArrowheads="1" noTextEdit="1"/>
          </p:cNvSpPr>
          <p:nvPr>
            <p:ph type="sldImg"/>
          </p:nvPr>
        </p:nvSpPr>
        <p:spPr>
          <a:xfrm>
            <a:off x="635000" y="228600"/>
            <a:ext cx="5588000" cy="4191000"/>
          </a:xfrm>
          <a:ln/>
        </p:spPr>
      </p:sp>
      <p:sp>
        <p:nvSpPr>
          <p:cNvPr id="470021" name="Rectangle 5"/>
          <p:cNvSpPr>
            <a:spLocks noGrp="1" noChangeArrowheads="1"/>
          </p:cNvSpPr>
          <p:nvPr>
            <p:ph type="body" idx="1"/>
          </p:nvPr>
        </p:nvSpPr>
        <p:spPr>
          <a:ln/>
        </p:spPr>
        <p:txBody>
          <a:bodyPr/>
          <a:lstStyle/>
          <a:p>
            <a:endParaRPr lang="en-US"/>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Rot="1" noChangeAspect="1" noChangeArrowheads="1" noTextEdit="1"/>
          </p:cNvSpPr>
          <p:nvPr>
            <p:ph type="sldImg"/>
          </p:nvPr>
        </p:nvSpPr>
        <p:spPr>
          <a:xfrm>
            <a:off x="635000" y="228600"/>
            <a:ext cx="5588000" cy="4191000"/>
          </a:xfrm>
          <a:ln/>
        </p:spPr>
      </p:sp>
      <p:sp>
        <p:nvSpPr>
          <p:cNvPr id="58470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Rot="1" noChangeAspect="1" noChangeArrowheads="1" noTextEdit="1"/>
          </p:cNvSpPr>
          <p:nvPr>
            <p:ph type="sldImg"/>
          </p:nvPr>
        </p:nvSpPr>
        <p:spPr>
          <a:xfrm>
            <a:off x="635000" y="228600"/>
            <a:ext cx="5588000" cy="4191000"/>
          </a:xfrm>
          <a:ln/>
        </p:spPr>
      </p:sp>
      <p:sp>
        <p:nvSpPr>
          <p:cNvPr id="58675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Rot="1" noChangeAspect="1" noChangeArrowheads="1" noTextEdit="1"/>
          </p:cNvSpPr>
          <p:nvPr>
            <p:ph type="sldImg"/>
          </p:nvPr>
        </p:nvSpPr>
        <p:spPr>
          <a:xfrm>
            <a:off x="635000" y="228600"/>
            <a:ext cx="5588000" cy="4191000"/>
          </a:xfrm>
          <a:ln/>
        </p:spPr>
      </p:sp>
      <p:sp>
        <p:nvSpPr>
          <p:cNvPr id="58880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Rot="1" noChangeAspect="1" noChangeArrowheads="1" noTextEdit="1"/>
          </p:cNvSpPr>
          <p:nvPr>
            <p:ph type="sldImg"/>
          </p:nvPr>
        </p:nvSpPr>
        <p:spPr>
          <a:xfrm>
            <a:off x="635000" y="228600"/>
            <a:ext cx="5588000" cy="4191000"/>
          </a:xfrm>
          <a:ln/>
        </p:spPr>
      </p:sp>
      <p:sp>
        <p:nvSpPr>
          <p:cNvPr id="59085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Grp="1" noRot="1" noChangeAspect="1" noChangeArrowheads="1" noTextEdit="1"/>
          </p:cNvSpPr>
          <p:nvPr>
            <p:ph type="sldImg"/>
          </p:nvPr>
        </p:nvSpPr>
        <p:spPr>
          <a:xfrm>
            <a:off x="635000" y="228600"/>
            <a:ext cx="5588000" cy="4191000"/>
          </a:xfrm>
          <a:ln/>
        </p:spPr>
      </p:sp>
      <p:sp>
        <p:nvSpPr>
          <p:cNvPr id="61030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Rot="1" noChangeAspect="1" noChangeArrowheads="1" noTextEdit="1"/>
          </p:cNvSpPr>
          <p:nvPr>
            <p:ph type="sldImg"/>
          </p:nvPr>
        </p:nvSpPr>
        <p:spPr>
          <a:xfrm>
            <a:off x="635000" y="228600"/>
            <a:ext cx="5588000" cy="4191000"/>
          </a:xfrm>
          <a:ln/>
        </p:spPr>
      </p:sp>
      <p:sp>
        <p:nvSpPr>
          <p:cNvPr id="59289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Grp="1" noRot="1" noChangeAspect="1" noChangeArrowheads="1" noTextEdit="1"/>
          </p:cNvSpPr>
          <p:nvPr>
            <p:ph type="sldImg"/>
          </p:nvPr>
        </p:nvSpPr>
        <p:spPr>
          <a:xfrm>
            <a:off x="635000" y="228600"/>
            <a:ext cx="5588000" cy="4191000"/>
          </a:xfrm>
          <a:ln/>
        </p:spPr>
      </p:sp>
      <p:sp>
        <p:nvSpPr>
          <p:cNvPr id="59494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Rot="1" noChangeAspect="1" noChangeArrowheads="1" noTextEdit="1"/>
          </p:cNvSpPr>
          <p:nvPr>
            <p:ph type="sldImg"/>
          </p:nvPr>
        </p:nvSpPr>
        <p:spPr>
          <a:xfrm>
            <a:off x="635000" y="228600"/>
            <a:ext cx="5588000" cy="4191000"/>
          </a:xfrm>
          <a:ln/>
        </p:spPr>
      </p:sp>
      <p:sp>
        <p:nvSpPr>
          <p:cNvPr id="59699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Rot="1" noChangeAspect="1" noChangeArrowheads="1" noTextEdit="1"/>
          </p:cNvSpPr>
          <p:nvPr>
            <p:ph type="sldImg"/>
          </p:nvPr>
        </p:nvSpPr>
        <p:spPr>
          <a:xfrm>
            <a:off x="635000" y="228600"/>
            <a:ext cx="5588000" cy="4191000"/>
          </a:xfrm>
          <a:ln/>
        </p:spPr>
      </p:sp>
      <p:sp>
        <p:nvSpPr>
          <p:cNvPr id="59904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Rot="1" noChangeAspect="1" noChangeArrowheads="1" noTextEdit="1"/>
          </p:cNvSpPr>
          <p:nvPr>
            <p:ph type="sldImg"/>
          </p:nvPr>
        </p:nvSpPr>
        <p:spPr>
          <a:xfrm>
            <a:off x="635000" y="228600"/>
            <a:ext cx="5588000" cy="4191000"/>
          </a:xfrm>
          <a:ln/>
        </p:spPr>
      </p:sp>
      <p:sp>
        <p:nvSpPr>
          <p:cNvPr id="60109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Grp="1" noRot="1" noChangeAspect="1" noChangeArrowheads="1" noTextEdit="1"/>
          </p:cNvSpPr>
          <p:nvPr>
            <p:ph type="sldImg"/>
          </p:nvPr>
        </p:nvSpPr>
        <p:spPr>
          <a:xfrm>
            <a:off x="635000" y="228600"/>
            <a:ext cx="5588000" cy="4191000"/>
          </a:xfrm>
          <a:ln/>
        </p:spPr>
      </p:sp>
      <p:sp>
        <p:nvSpPr>
          <p:cNvPr id="60518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6" name="Rectangle 4"/>
          <p:cNvSpPr>
            <a:spLocks noGrp="1" noRot="1" noChangeAspect="1" noChangeArrowheads="1" noTextEdit="1"/>
          </p:cNvSpPr>
          <p:nvPr>
            <p:ph type="sldImg"/>
          </p:nvPr>
        </p:nvSpPr>
        <p:spPr>
          <a:xfrm>
            <a:off x="635000" y="228600"/>
            <a:ext cx="5588000" cy="4191000"/>
          </a:xfrm>
          <a:ln/>
        </p:spPr>
      </p:sp>
      <p:sp>
        <p:nvSpPr>
          <p:cNvPr id="474117" name="Rectangle 5"/>
          <p:cNvSpPr>
            <a:spLocks noGrp="1" noChangeArrowheads="1"/>
          </p:cNvSpPr>
          <p:nvPr>
            <p:ph type="body" idx="1"/>
          </p:nvPr>
        </p:nvSpPr>
        <p:spPr>
          <a:ln/>
        </p:spPr>
        <p:txBody>
          <a:bodyPr/>
          <a:lstStyle/>
          <a:p>
            <a:r>
              <a:rPr lang="en-US"/>
              <a:t>To better understand Dispersion, Cp and Cpk, tune your browser to:</a:t>
            </a:r>
          </a:p>
          <a:p>
            <a:r>
              <a:rPr lang="en-US"/>
              <a:t>http://16949.com/ubb/Forum10/HTML/000001.html</a:t>
            </a:r>
          </a:p>
          <a:p>
            <a:endParaRPr lang="en-US"/>
          </a:p>
          <a:p>
            <a:r>
              <a:rPr lang="en-US"/>
              <a:t>http://www.16949.com/pdf_files/Cp.swf, or</a:t>
            </a:r>
          </a:p>
          <a:p>
            <a:r>
              <a:rPr lang="en-US"/>
              <a:t>http://www.16949.com/pdf_files/Cp.gif</a:t>
            </a:r>
          </a:p>
          <a:p>
            <a:r>
              <a:rPr lang="en-US"/>
              <a:t>and</a:t>
            </a:r>
          </a:p>
          <a:p>
            <a:r>
              <a:rPr lang="en-US"/>
              <a:t>http://www.16949.com/pdf_files/Cpk.swf, or</a:t>
            </a:r>
          </a:p>
          <a:p>
            <a:r>
              <a:rPr lang="en-US"/>
              <a:t>http://www.16949.com/pdf_files/Cpk.gif</a:t>
            </a:r>
          </a:p>
          <a:p>
            <a:endParaRPr lang="en-US"/>
          </a:p>
          <a:p>
            <a:r>
              <a:rPr lang="en-US"/>
              <a:t>Also interesting is:</a:t>
            </a:r>
          </a:p>
          <a:p>
            <a:r>
              <a:rPr lang="en-US"/>
              <a:t>http://www.16949.com/pdf_files/ProcessLoop.swf / .gif</a:t>
            </a:r>
          </a:p>
          <a:p>
            <a:r>
              <a:rPr lang="en-US"/>
              <a:t>**Files with the .swf extension are Flash files</a:t>
            </a:r>
          </a:p>
          <a:p>
            <a:endParaRPr lang="en-US"/>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Rot="1" noChangeAspect="1" noChangeArrowheads="1" noTextEdit="1"/>
          </p:cNvSpPr>
          <p:nvPr>
            <p:ph type="sldImg"/>
          </p:nvPr>
        </p:nvSpPr>
        <p:spPr>
          <a:xfrm>
            <a:off x="635000" y="228600"/>
            <a:ext cx="5588000" cy="4191000"/>
          </a:xfrm>
          <a:ln/>
        </p:spPr>
      </p:sp>
      <p:sp>
        <p:nvSpPr>
          <p:cNvPr id="32768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xfrm>
            <a:off x="635000" y="228600"/>
            <a:ext cx="5588000" cy="4191000"/>
          </a:xfrm>
          <a:ln/>
        </p:spPr>
      </p:sp>
      <p:sp>
        <p:nvSpPr>
          <p:cNvPr id="20582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Rot="1" noChangeAspect="1" noChangeArrowheads="1" noTextEdit="1"/>
          </p:cNvSpPr>
          <p:nvPr>
            <p:ph type="sldImg"/>
          </p:nvPr>
        </p:nvSpPr>
        <p:spPr>
          <a:xfrm>
            <a:off x="635000" y="228600"/>
            <a:ext cx="5588000" cy="4191000"/>
          </a:xfrm>
          <a:ln/>
        </p:spPr>
      </p:sp>
      <p:sp>
        <p:nvSpPr>
          <p:cNvPr id="33280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Rot="1" noChangeAspect="1" noChangeArrowheads="1" noTextEdit="1"/>
          </p:cNvSpPr>
          <p:nvPr>
            <p:ph type="sldImg"/>
          </p:nvPr>
        </p:nvSpPr>
        <p:spPr>
          <a:xfrm>
            <a:off x="635000" y="228600"/>
            <a:ext cx="5588000" cy="4191000"/>
          </a:xfrm>
          <a:ln/>
        </p:spPr>
      </p:sp>
      <p:sp>
        <p:nvSpPr>
          <p:cNvPr id="32973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Rot="1" noChangeAspect="1" noChangeArrowheads="1" noTextEdit="1"/>
          </p:cNvSpPr>
          <p:nvPr>
            <p:ph type="sldImg"/>
          </p:nvPr>
        </p:nvSpPr>
        <p:spPr>
          <a:xfrm>
            <a:off x="635000" y="228600"/>
            <a:ext cx="5588000" cy="4191000"/>
          </a:xfrm>
          <a:ln/>
        </p:spPr>
      </p:sp>
      <p:sp>
        <p:nvSpPr>
          <p:cNvPr id="33075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Rot="1" noChangeAspect="1" noChangeArrowheads="1" noTextEdit="1"/>
          </p:cNvSpPr>
          <p:nvPr>
            <p:ph type="sldImg"/>
          </p:nvPr>
        </p:nvSpPr>
        <p:spPr>
          <a:xfrm>
            <a:off x="635000" y="228600"/>
            <a:ext cx="5588000" cy="4191000"/>
          </a:xfrm>
          <a:ln/>
        </p:spPr>
      </p:sp>
      <p:sp>
        <p:nvSpPr>
          <p:cNvPr id="33177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4"/>
          <p:cNvSpPr>
            <a:spLocks noGrp="1" noRot="1" noChangeAspect="1" noChangeArrowheads="1" noTextEdit="1"/>
          </p:cNvSpPr>
          <p:nvPr>
            <p:ph type="sldImg"/>
          </p:nvPr>
        </p:nvSpPr>
        <p:spPr>
          <a:xfrm>
            <a:off x="635000" y="228600"/>
            <a:ext cx="5588000" cy="4191000"/>
          </a:xfrm>
          <a:ln/>
        </p:spPr>
      </p:sp>
      <p:sp>
        <p:nvSpPr>
          <p:cNvPr id="138245" name="Rectangle 5"/>
          <p:cNvSpPr>
            <a:spLocks noGrp="1" noChangeArrowheads="1"/>
          </p:cNvSpPr>
          <p:nvPr>
            <p:ph type="body" idx="1"/>
          </p:nvPr>
        </p:nvSpPr>
        <p:spPr>
          <a:ln/>
        </p:spPr>
        <p:txBody>
          <a:bodyPr/>
          <a:lstStyle/>
          <a:p>
            <a:endParaRPr lang="en-US"/>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Rot="1" noChangeAspect="1" noChangeArrowheads="1" noTextEdit="1"/>
          </p:cNvSpPr>
          <p:nvPr>
            <p:ph type="sldImg"/>
          </p:nvPr>
        </p:nvSpPr>
        <p:spPr>
          <a:xfrm>
            <a:off x="635000" y="228600"/>
            <a:ext cx="5588000" cy="4191000"/>
          </a:xfrm>
          <a:ln/>
        </p:spPr>
      </p:sp>
      <p:sp>
        <p:nvSpPr>
          <p:cNvPr id="33382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Rot="1" noChangeAspect="1" noChangeArrowheads="1" noTextEdit="1"/>
          </p:cNvSpPr>
          <p:nvPr>
            <p:ph type="sldImg"/>
          </p:nvPr>
        </p:nvSpPr>
        <p:spPr>
          <a:xfrm>
            <a:off x="635000" y="228600"/>
            <a:ext cx="5588000" cy="4191000"/>
          </a:xfrm>
          <a:ln/>
        </p:spPr>
      </p:sp>
      <p:sp>
        <p:nvSpPr>
          <p:cNvPr id="33485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Rot="1" noChangeAspect="1" noChangeArrowheads="1" noTextEdit="1"/>
          </p:cNvSpPr>
          <p:nvPr>
            <p:ph type="sldImg"/>
          </p:nvPr>
        </p:nvSpPr>
        <p:spPr>
          <a:xfrm>
            <a:off x="635000" y="228600"/>
            <a:ext cx="5588000" cy="4191000"/>
          </a:xfrm>
          <a:ln/>
        </p:spPr>
      </p:sp>
      <p:sp>
        <p:nvSpPr>
          <p:cNvPr id="33587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4" name="Rectangle 4"/>
          <p:cNvSpPr>
            <a:spLocks noGrp="1" noRot="1" noChangeAspect="1" noChangeArrowheads="1" noTextEdit="1"/>
          </p:cNvSpPr>
          <p:nvPr>
            <p:ph type="sldImg"/>
          </p:nvPr>
        </p:nvSpPr>
        <p:spPr>
          <a:xfrm>
            <a:off x="635000" y="228600"/>
            <a:ext cx="5588000" cy="4191000"/>
          </a:xfrm>
          <a:ln/>
        </p:spPr>
      </p:sp>
      <p:sp>
        <p:nvSpPr>
          <p:cNvPr id="476165" name="Rectangle 5"/>
          <p:cNvSpPr>
            <a:spLocks noGrp="1" noChangeArrowheads="1"/>
          </p:cNvSpPr>
          <p:nvPr>
            <p:ph type="body" idx="1"/>
          </p:nvPr>
        </p:nvSpPr>
        <p:spPr>
          <a:ln/>
        </p:spPr>
        <p:txBody>
          <a:bodyPr/>
          <a:lstStyle/>
          <a:p>
            <a:endParaRPr lang="en-US"/>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Rot="1" noChangeAspect="1" noChangeArrowheads="1" noTextEdit="1"/>
          </p:cNvSpPr>
          <p:nvPr>
            <p:ph type="sldImg"/>
          </p:nvPr>
        </p:nvSpPr>
        <p:spPr>
          <a:xfrm>
            <a:off x="635000" y="228600"/>
            <a:ext cx="5588000" cy="4191000"/>
          </a:xfrm>
          <a:ln/>
        </p:spPr>
      </p:sp>
      <p:sp>
        <p:nvSpPr>
          <p:cNvPr id="34509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Rot="1" noChangeAspect="1" noChangeArrowheads="1" noTextEdit="1"/>
          </p:cNvSpPr>
          <p:nvPr>
            <p:ph type="sldImg"/>
          </p:nvPr>
        </p:nvSpPr>
        <p:spPr>
          <a:xfrm>
            <a:off x="635000" y="228600"/>
            <a:ext cx="5588000" cy="4191000"/>
          </a:xfrm>
          <a:ln/>
        </p:spPr>
      </p:sp>
      <p:sp>
        <p:nvSpPr>
          <p:cNvPr id="34611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Rot="1" noChangeAspect="1" noChangeArrowheads="1" noTextEdit="1"/>
          </p:cNvSpPr>
          <p:nvPr>
            <p:ph type="sldImg"/>
          </p:nvPr>
        </p:nvSpPr>
        <p:spPr>
          <a:xfrm>
            <a:off x="635000" y="228600"/>
            <a:ext cx="5588000" cy="4191000"/>
          </a:xfrm>
          <a:ln/>
        </p:spPr>
      </p:sp>
      <p:sp>
        <p:nvSpPr>
          <p:cNvPr id="34816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Rot="1" noChangeAspect="1" noChangeArrowheads="1" noTextEdit="1"/>
          </p:cNvSpPr>
          <p:nvPr>
            <p:ph type="sldImg"/>
          </p:nvPr>
        </p:nvSpPr>
        <p:spPr>
          <a:xfrm>
            <a:off x="635000" y="228600"/>
            <a:ext cx="5588000" cy="4191000"/>
          </a:xfrm>
          <a:ln/>
        </p:spPr>
      </p:sp>
      <p:sp>
        <p:nvSpPr>
          <p:cNvPr id="35430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Rot="1" noChangeAspect="1" noChangeArrowheads="1" noTextEdit="1"/>
          </p:cNvSpPr>
          <p:nvPr>
            <p:ph type="sldImg"/>
          </p:nvPr>
        </p:nvSpPr>
        <p:spPr>
          <a:xfrm>
            <a:off x="635000" y="228600"/>
            <a:ext cx="5588000" cy="4191000"/>
          </a:xfrm>
          <a:ln/>
        </p:spPr>
      </p:sp>
      <p:sp>
        <p:nvSpPr>
          <p:cNvPr id="34713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Rot="1" noChangeAspect="1" noChangeArrowheads="1" noTextEdit="1"/>
          </p:cNvSpPr>
          <p:nvPr>
            <p:ph type="sldImg"/>
          </p:nvPr>
        </p:nvSpPr>
        <p:spPr>
          <a:xfrm>
            <a:off x="635000" y="228600"/>
            <a:ext cx="5588000" cy="4191000"/>
          </a:xfrm>
          <a:ln/>
        </p:spPr>
      </p:sp>
      <p:sp>
        <p:nvSpPr>
          <p:cNvPr id="34918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Rot="1" noChangeAspect="1" noChangeArrowheads="1" noTextEdit="1"/>
          </p:cNvSpPr>
          <p:nvPr>
            <p:ph type="sldImg"/>
          </p:nvPr>
        </p:nvSpPr>
        <p:spPr>
          <a:xfrm>
            <a:off x="635000" y="228600"/>
            <a:ext cx="5588000" cy="4191000"/>
          </a:xfrm>
          <a:ln/>
        </p:spPr>
      </p:sp>
      <p:sp>
        <p:nvSpPr>
          <p:cNvPr id="35021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Rot="1" noChangeAspect="1" noChangeArrowheads="1" noTextEdit="1"/>
          </p:cNvSpPr>
          <p:nvPr>
            <p:ph type="sldImg"/>
          </p:nvPr>
        </p:nvSpPr>
        <p:spPr>
          <a:xfrm>
            <a:off x="635000" y="228600"/>
            <a:ext cx="5588000" cy="4191000"/>
          </a:xfrm>
          <a:ln/>
        </p:spPr>
      </p:sp>
      <p:sp>
        <p:nvSpPr>
          <p:cNvPr id="35123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Rot="1" noChangeAspect="1" noChangeArrowheads="1" noTextEdit="1"/>
          </p:cNvSpPr>
          <p:nvPr>
            <p:ph type="sldImg"/>
          </p:nvPr>
        </p:nvSpPr>
        <p:spPr>
          <a:xfrm>
            <a:off x="635000" y="228600"/>
            <a:ext cx="5588000" cy="4191000"/>
          </a:xfrm>
          <a:ln/>
        </p:spPr>
      </p:sp>
      <p:sp>
        <p:nvSpPr>
          <p:cNvPr id="35225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spect="1" noChangeArrowheads="1" noTextEdit="1"/>
          </p:cNvSpPr>
          <p:nvPr>
            <p:ph type="sldImg"/>
          </p:nvPr>
        </p:nvSpPr>
        <p:spPr>
          <a:xfrm>
            <a:off x="635000" y="228600"/>
            <a:ext cx="5588000" cy="4191000"/>
          </a:xfrm>
          <a:ln/>
        </p:spPr>
      </p:sp>
      <p:sp>
        <p:nvSpPr>
          <p:cNvPr id="35328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8" name="Rectangle 4"/>
          <p:cNvSpPr>
            <a:spLocks noGrp="1" noRot="1" noChangeAspect="1" noChangeArrowheads="1" noTextEdit="1"/>
          </p:cNvSpPr>
          <p:nvPr>
            <p:ph type="sldImg"/>
          </p:nvPr>
        </p:nvSpPr>
        <p:spPr>
          <a:xfrm>
            <a:off x="635000" y="228600"/>
            <a:ext cx="5588000" cy="4191000"/>
          </a:xfrm>
          <a:ln/>
        </p:spPr>
      </p:sp>
      <p:sp>
        <p:nvSpPr>
          <p:cNvPr id="472069" name="Rectangle 5"/>
          <p:cNvSpPr>
            <a:spLocks noGrp="1" noChangeArrowheads="1"/>
          </p:cNvSpPr>
          <p:nvPr>
            <p:ph type="body" idx="1"/>
          </p:nvPr>
        </p:nvSpPr>
        <p:spPr>
          <a:ln/>
        </p:spPr>
        <p:txBody>
          <a:bodyPr/>
          <a:lstStyle/>
          <a:p>
            <a:endParaRPr lang="en-US"/>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Rot="1" noChangeAspect="1" noChangeArrowheads="1" noTextEdit="1"/>
          </p:cNvSpPr>
          <p:nvPr>
            <p:ph type="sldImg"/>
          </p:nvPr>
        </p:nvSpPr>
        <p:spPr>
          <a:xfrm>
            <a:off x="635000" y="228600"/>
            <a:ext cx="5588000" cy="4191000"/>
          </a:xfrm>
          <a:ln/>
        </p:spPr>
      </p:sp>
      <p:sp>
        <p:nvSpPr>
          <p:cNvPr id="35533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Rot="1" noChangeAspect="1" noChangeArrowheads="1" noTextEdit="1"/>
          </p:cNvSpPr>
          <p:nvPr>
            <p:ph type="sldImg"/>
          </p:nvPr>
        </p:nvSpPr>
        <p:spPr>
          <a:xfrm>
            <a:off x="635000" y="228600"/>
            <a:ext cx="5588000" cy="4191000"/>
          </a:xfrm>
          <a:ln/>
        </p:spPr>
      </p:sp>
      <p:sp>
        <p:nvSpPr>
          <p:cNvPr id="35635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Rot="1" noChangeAspect="1" noChangeArrowheads="1" noTextEdit="1"/>
          </p:cNvSpPr>
          <p:nvPr>
            <p:ph type="sldImg"/>
          </p:nvPr>
        </p:nvSpPr>
        <p:spPr>
          <a:xfrm>
            <a:off x="635000" y="228600"/>
            <a:ext cx="5588000" cy="4191000"/>
          </a:xfrm>
          <a:ln/>
        </p:spPr>
      </p:sp>
      <p:sp>
        <p:nvSpPr>
          <p:cNvPr id="35737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xfrm>
            <a:off x="635000" y="228600"/>
            <a:ext cx="5588000" cy="4191000"/>
          </a:xfrm>
          <a:ln/>
        </p:spPr>
      </p:sp>
      <p:sp>
        <p:nvSpPr>
          <p:cNvPr id="35840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Rot="1" noChangeAspect="1" noChangeArrowheads="1" noTextEdit="1"/>
          </p:cNvSpPr>
          <p:nvPr>
            <p:ph type="sldImg"/>
          </p:nvPr>
        </p:nvSpPr>
        <p:spPr>
          <a:xfrm>
            <a:off x="635000" y="228600"/>
            <a:ext cx="5588000" cy="4191000"/>
          </a:xfrm>
          <a:ln/>
        </p:spPr>
      </p:sp>
      <p:sp>
        <p:nvSpPr>
          <p:cNvPr id="35942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spect="1" noChangeArrowheads="1" noTextEdit="1"/>
          </p:cNvSpPr>
          <p:nvPr>
            <p:ph type="sldImg"/>
          </p:nvPr>
        </p:nvSpPr>
        <p:spPr>
          <a:xfrm>
            <a:off x="635000" y="228600"/>
            <a:ext cx="5588000" cy="4191000"/>
          </a:xfrm>
          <a:ln/>
        </p:spPr>
      </p:sp>
      <p:sp>
        <p:nvSpPr>
          <p:cNvPr id="36147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Rot="1" noChangeAspect="1" noChangeArrowheads="1" noTextEdit="1"/>
          </p:cNvSpPr>
          <p:nvPr>
            <p:ph type="sldImg"/>
          </p:nvPr>
        </p:nvSpPr>
        <p:spPr>
          <a:xfrm>
            <a:off x="635000" y="228600"/>
            <a:ext cx="5588000" cy="4191000"/>
          </a:xfrm>
          <a:ln/>
        </p:spPr>
      </p:sp>
      <p:sp>
        <p:nvSpPr>
          <p:cNvPr id="36659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Rot="1" noChangeAspect="1" noChangeArrowheads="1" noTextEdit="1"/>
          </p:cNvSpPr>
          <p:nvPr>
            <p:ph type="sldImg"/>
          </p:nvPr>
        </p:nvSpPr>
        <p:spPr>
          <a:xfrm>
            <a:off x="635000" y="228600"/>
            <a:ext cx="5588000" cy="4191000"/>
          </a:xfrm>
          <a:ln/>
        </p:spPr>
      </p:sp>
      <p:sp>
        <p:nvSpPr>
          <p:cNvPr id="36045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Rot="1" noChangeAspect="1" noChangeArrowheads="1" noTextEdit="1"/>
          </p:cNvSpPr>
          <p:nvPr>
            <p:ph type="sldImg"/>
          </p:nvPr>
        </p:nvSpPr>
        <p:spPr>
          <a:xfrm>
            <a:off x="635000" y="228600"/>
            <a:ext cx="5588000" cy="4191000"/>
          </a:xfrm>
          <a:ln/>
        </p:spPr>
      </p:sp>
      <p:sp>
        <p:nvSpPr>
          <p:cNvPr id="36249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xfrm>
            <a:off x="635000" y="228600"/>
            <a:ext cx="5588000" cy="4191000"/>
          </a:xfrm>
          <a:ln/>
        </p:spPr>
      </p:sp>
      <p:sp>
        <p:nvSpPr>
          <p:cNvPr id="36352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Rot="1" noChangeAspect="1" noChangeArrowheads="1" noTextEdit="1"/>
          </p:cNvSpPr>
          <p:nvPr>
            <p:ph type="sldImg"/>
          </p:nvPr>
        </p:nvSpPr>
        <p:spPr>
          <a:xfrm>
            <a:off x="635000" y="228600"/>
            <a:ext cx="5588000" cy="4191000"/>
          </a:xfrm>
          <a:ln/>
        </p:spPr>
      </p:sp>
      <p:sp>
        <p:nvSpPr>
          <p:cNvPr id="47923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Rot="1" noChangeAspect="1" noChangeArrowheads="1" noTextEdit="1"/>
          </p:cNvSpPr>
          <p:nvPr>
            <p:ph type="sldImg"/>
          </p:nvPr>
        </p:nvSpPr>
        <p:spPr>
          <a:xfrm>
            <a:off x="635000" y="228600"/>
            <a:ext cx="5588000" cy="4191000"/>
          </a:xfrm>
          <a:ln/>
        </p:spPr>
      </p:sp>
      <p:sp>
        <p:nvSpPr>
          <p:cNvPr id="36454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Rot="1" noChangeAspect="1" noChangeArrowheads="1" noTextEdit="1"/>
          </p:cNvSpPr>
          <p:nvPr>
            <p:ph type="sldImg"/>
          </p:nvPr>
        </p:nvSpPr>
        <p:spPr>
          <a:xfrm>
            <a:off x="635000" y="228600"/>
            <a:ext cx="5588000" cy="4191000"/>
          </a:xfrm>
          <a:ln/>
        </p:spPr>
      </p:sp>
      <p:sp>
        <p:nvSpPr>
          <p:cNvPr id="36557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spect="1" noChangeArrowheads="1" noTextEdit="1"/>
          </p:cNvSpPr>
          <p:nvPr>
            <p:ph type="sldImg"/>
          </p:nvPr>
        </p:nvSpPr>
        <p:spPr>
          <a:xfrm>
            <a:off x="635000" y="228600"/>
            <a:ext cx="5588000" cy="4191000"/>
          </a:xfrm>
          <a:ln/>
        </p:spPr>
      </p:sp>
      <p:sp>
        <p:nvSpPr>
          <p:cNvPr id="36761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Rot="1" noChangeAspect="1" noChangeArrowheads="1" noTextEdit="1"/>
          </p:cNvSpPr>
          <p:nvPr>
            <p:ph type="sldImg"/>
          </p:nvPr>
        </p:nvSpPr>
        <p:spPr>
          <a:xfrm>
            <a:off x="635000" y="228600"/>
            <a:ext cx="5588000" cy="4191000"/>
          </a:xfrm>
          <a:ln/>
        </p:spPr>
      </p:sp>
      <p:sp>
        <p:nvSpPr>
          <p:cNvPr id="36864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xfrm>
            <a:off x="635000" y="228600"/>
            <a:ext cx="5588000" cy="4191000"/>
          </a:xfrm>
          <a:ln/>
        </p:spPr>
      </p:sp>
      <p:sp>
        <p:nvSpPr>
          <p:cNvPr id="36966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Rot="1" noChangeAspect="1" noChangeArrowheads="1" noTextEdit="1"/>
          </p:cNvSpPr>
          <p:nvPr>
            <p:ph type="sldImg"/>
          </p:nvPr>
        </p:nvSpPr>
        <p:spPr>
          <a:xfrm>
            <a:off x="635000" y="228600"/>
            <a:ext cx="5588000" cy="4191000"/>
          </a:xfrm>
          <a:ln/>
        </p:spPr>
      </p:sp>
      <p:sp>
        <p:nvSpPr>
          <p:cNvPr id="37171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Rot="1" noChangeAspect="1" noChangeArrowheads="1" noTextEdit="1"/>
          </p:cNvSpPr>
          <p:nvPr>
            <p:ph type="sldImg"/>
          </p:nvPr>
        </p:nvSpPr>
        <p:spPr>
          <a:xfrm>
            <a:off x="635000" y="228600"/>
            <a:ext cx="5588000" cy="4191000"/>
          </a:xfrm>
          <a:ln/>
        </p:spPr>
      </p:sp>
      <p:sp>
        <p:nvSpPr>
          <p:cNvPr id="37069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Rot="1" noChangeAspect="1" noChangeArrowheads="1" noTextEdit="1"/>
          </p:cNvSpPr>
          <p:nvPr>
            <p:ph type="sldImg"/>
          </p:nvPr>
        </p:nvSpPr>
        <p:spPr>
          <a:xfrm>
            <a:off x="635000" y="228600"/>
            <a:ext cx="5588000" cy="4191000"/>
          </a:xfrm>
          <a:ln/>
        </p:spPr>
      </p:sp>
      <p:sp>
        <p:nvSpPr>
          <p:cNvPr id="37273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Rot="1" noChangeAspect="1" noChangeArrowheads="1" noTextEdit="1"/>
          </p:cNvSpPr>
          <p:nvPr>
            <p:ph type="sldImg"/>
          </p:nvPr>
        </p:nvSpPr>
        <p:spPr>
          <a:xfrm>
            <a:off x="635000" y="228600"/>
            <a:ext cx="5588000" cy="4191000"/>
          </a:xfrm>
          <a:ln/>
        </p:spPr>
      </p:sp>
      <p:sp>
        <p:nvSpPr>
          <p:cNvPr id="37376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Rot="1" noChangeAspect="1" noChangeArrowheads="1" noTextEdit="1"/>
          </p:cNvSpPr>
          <p:nvPr>
            <p:ph type="sldImg"/>
          </p:nvPr>
        </p:nvSpPr>
        <p:spPr>
          <a:xfrm>
            <a:off x="635000" y="228600"/>
            <a:ext cx="5588000" cy="4191000"/>
          </a:xfrm>
          <a:ln/>
        </p:spPr>
      </p:sp>
      <p:sp>
        <p:nvSpPr>
          <p:cNvPr id="37478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Rot="1" noChangeAspect="1" noChangeArrowheads="1" noTextEdit="1"/>
          </p:cNvSpPr>
          <p:nvPr>
            <p:ph type="sldImg"/>
          </p:nvPr>
        </p:nvSpPr>
        <p:spPr>
          <a:xfrm>
            <a:off x="635000" y="228600"/>
            <a:ext cx="5588000" cy="4191000"/>
          </a:xfrm>
          <a:ln/>
        </p:spPr>
      </p:sp>
      <p:sp>
        <p:nvSpPr>
          <p:cNvPr id="405507" name="Rectangle 3"/>
          <p:cNvSpPr>
            <a:spLocks noGrp="1" noChangeArrowheads="1"/>
          </p:cNvSpPr>
          <p:nvPr>
            <p:ph type="body" idx="1"/>
          </p:nvPr>
        </p:nvSpPr>
        <p:spPr>
          <a:ln/>
        </p:spPr>
        <p:txBody>
          <a:bodyPr/>
          <a:lstStyle/>
          <a:p>
            <a:r>
              <a:rPr lang="en-US">
                <a:solidFill>
                  <a:srgbClr val="000000"/>
                </a:solidFill>
              </a:rPr>
              <a:t>There are many places where a problem can be identified. </a:t>
            </a:r>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Rot="1" noChangeAspect="1" noChangeArrowheads="1" noTextEdit="1"/>
          </p:cNvSpPr>
          <p:nvPr>
            <p:ph type="sldImg"/>
          </p:nvPr>
        </p:nvSpPr>
        <p:spPr>
          <a:xfrm>
            <a:off x="635000" y="228600"/>
            <a:ext cx="5588000" cy="4191000"/>
          </a:xfrm>
          <a:ln/>
        </p:spPr>
      </p:sp>
      <p:sp>
        <p:nvSpPr>
          <p:cNvPr id="37581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Rot="1" noChangeAspect="1" noChangeArrowheads="1" noTextEdit="1"/>
          </p:cNvSpPr>
          <p:nvPr>
            <p:ph type="sldImg"/>
          </p:nvPr>
        </p:nvSpPr>
        <p:spPr>
          <a:xfrm>
            <a:off x="635000" y="228600"/>
            <a:ext cx="5588000" cy="4191000"/>
          </a:xfrm>
          <a:ln/>
        </p:spPr>
      </p:sp>
      <p:sp>
        <p:nvSpPr>
          <p:cNvPr id="37683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ChangeArrowheads="1"/>
          </p:cNvSpPr>
          <p:nvPr/>
        </p:nvSpPr>
        <p:spPr bwMode="auto">
          <a:xfrm>
            <a:off x="3884613" y="0"/>
            <a:ext cx="2973387" cy="457200"/>
          </a:xfrm>
          <a:prstGeom prst="rect">
            <a:avLst/>
          </a:prstGeom>
          <a:noFill/>
          <a:ln w="12700">
            <a:noFill/>
            <a:miter lim="800000"/>
            <a:headEnd/>
            <a:tailEnd/>
          </a:ln>
          <a:effectLst/>
        </p:spPr>
        <p:txBody>
          <a:bodyPr wrap="none" anchor="ctr">
            <a:prstTxWarp prst="textNoShape">
              <a:avLst/>
            </a:prstTxWarp>
          </a:bodyPr>
          <a:lstStyle/>
          <a:p>
            <a:endParaRPr lang="en-US"/>
          </a:p>
        </p:txBody>
      </p:sp>
      <p:sp>
        <p:nvSpPr>
          <p:cNvPr id="401412" name="Rectangle 4"/>
          <p:cNvSpPr>
            <a:spLocks noChangeArrowheads="1"/>
          </p:cNvSpPr>
          <p:nvPr/>
        </p:nvSpPr>
        <p:spPr bwMode="auto">
          <a:xfrm>
            <a:off x="0" y="8697913"/>
            <a:ext cx="2971800" cy="458787"/>
          </a:xfrm>
          <a:prstGeom prst="rect">
            <a:avLst/>
          </a:prstGeom>
          <a:noFill/>
          <a:ln w="12700">
            <a:noFill/>
            <a:miter lim="800000"/>
            <a:headEnd/>
            <a:tailEnd/>
          </a:ln>
          <a:effectLst/>
        </p:spPr>
        <p:txBody>
          <a:bodyPr wrap="none" anchor="ctr">
            <a:prstTxWarp prst="textNoShape">
              <a:avLst/>
            </a:prstTxWarp>
          </a:bodyPr>
          <a:lstStyle/>
          <a:p>
            <a:endParaRPr lang="en-US"/>
          </a:p>
        </p:txBody>
      </p:sp>
      <p:sp>
        <p:nvSpPr>
          <p:cNvPr id="40141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prstTxWarp prst="textNoShape">
              <a:avLst/>
            </a:prstTxWarp>
          </a:bodyPr>
          <a:lstStyle/>
          <a:p>
            <a:endParaRPr lang="en-US"/>
          </a:p>
        </p:txBody>
      </p:sp>
      <p:sp>
        <p:nvSpPr>
          <p:cNvPr id="401419" name="Rectangle 11"/>
          <p:cNvSpPr>
            <a:spLocks noGrp="1" noRot="1" noChangeAspect="1" noChangeArrowheads="1" noTextEdit="1"/>
          </p:cNvSpPr>
          <p:nvPr>
            <p:ph type="sldImg"/>
          </p:nvPr>
        </p:nvSpPr>
        <p:spPr>
          <a:xfrm>
            <a:off x="635000" y="228600"/>
            <a:ext cx="5588000" cy="4191000"/>
          </a:xfrm>
          <a:ln/>
        </p:spPr>
      </p:sp>
      <p:sp>
        <p:nvSpPr>
          <p:cNvPr id="401420" name="Rectangle 12"/>
          <p:cNvSpPr>
            <a:spLocks noGrp="1" noChangeArrowheads="1"/>
          </p:cNvSpPr>
          <p:nvPr>
            <p:ph type="body" idx="1"/>
          </p:nvPr>
        </p:nvSpPr>
        <p:spPr>
          <a:ln/>
        </p:spPr>
        <p:txBody>
          <a:bodyPr/>
          <a:lstStyle/>
          <a:p>
            <a:pPr algn="ctr"/>
            <a:r>
              <a:rPr lang="en-US"/>
              <a:t>What systems are involved?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xfrm>
            <a:off x="635000" y="228600"/>
            <a:ext cx="5588000" cy="4191000"/>
          </a:xfrm>
          <a:ln/>
        </p:spPr>
      </p:sp>
      <p:sp>
        <p:nvSpPr>
          <p:cNvPr id="21197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xfrm>
            <a:off x="635000" y="228600"/>
            <a:ext cx="5588000" cy="4191000"/>
          </a:xfrm>
          <a:ln/>
        </p:spPr>
      </p:sp>
      <p:sp>
        <p:nvSpPr>
          <p:cNvPr id="21299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Rot="1" noChangeAspect="1" noChangeArrowheads="1" noTextEdit="1"/>
          </p:cNvSpPr>
          <p:nvPr>
            <p:ph type="sldImg"/>
          </p:nvPr>
        </p:nvSpPr>
        <p:spPr>
          <a:xfrm>
            <a:off x="635000" y="228600"/>
            <a:ext cx="5588000" cy="4191000"/>
          </a:xfrm>
          <a:ln/>
        </p:spPr>
      </p:sp>
      <p:sp>
        <p:nvSpPr>
          <p:cNvPr id="37888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xfrm>
            <a:off x="635000" y="228600"/>
            <a:ext cx="5588000" cy="4191000"/>
          </a:xfrm>
          <a:ln/>
        </p:spPr>
      </p:sp>
      <p:sp>
        <p:nvSpPr>
          <p:cNvPr id="21401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Rot="1" noChangeAspect="1" noChangeArrowheads="1" noTextEdit="1"/>
          </p:cNvSpPr>
          <p:nvPr>
            <p:ph type="sldImg"/>
          </p:nvPr>
        </p:nvSpPr>
        <p:spPr>
          <a:xfrm>
            <a:off x="635000" y="228600"/>
            <a:ext cx="5588000" cy="4191000"/>
          </a:xfrm>
          <a:ln/>
        </p:spPr>
      </p:sp>
      <p:sp>
        <p:nvSpPr>
          <p:cNvPr id="607235" name="Rectangle 3"/>
          <p:cNvSpPr>
            <a:spLocks noGrp="1" noChangeArrowheads="1"/>
          </p:cNvSpPr>
          <p:nvPr>
            <p:ph type="body" idx="1"/>
          </p:nvPr>
        </p:nvSpPr>
        <p:spPr>
          <a:ln/>
        </p:spPr>
        <p:txBody>
          <a:bodyPr/>
          <a:lstStyle/>
          <a:p>
            <a:r>
              <a:rPr lang="en-US"/>
              <a:t>While Ford has made the 8-D system popular in automotive manufacturing, it is not a new system or, by any means, a Ford system. From Mil-Std-1520C:</a:t>
            </a:r>
          </a:p>
          <a:p>
            <a:r>
              <a:rPr lang="en-US">
                <a:solidFill>
                  <a:srgbClr val="00279F"/>
                </a:solidFill>
              </a:rPr>
              <a:t>1. Scope</a:t>
            </a:r>
          </a:p>
          <a:p>
            <a:r>
              <a:rPr lang="en-US">
                <a:solidFill>
                  <a:srgbClr val="00279F"/>
                </a:solidFill>
              </a:rPr>
              <a:t>1.1 Purpose. This standard sets forth the requirements for a cost-effective corrective action and disposition systems for nonconforming material. It defines requirements relative to the interface between the contractor and the contract administration office on nonconforming material. This standard sets forth the DOD contracting activity requirements for a properly constituted Material Review Board. The primary purposes of the corrective action and disposition system are</a:t>
            </a:r>
            <a:r>
              <a:rPr lang="en-US"/>
              <a:t> </a:t>
            </a:r>
            <a:r>
              <a:rPr lang="en-US" i="1">
                <a:solidFill>
                  <a:srgbClr val="790015"/>
                </a:solidFill>
              </a:rPr>
              <a:t>to identify and correct </a:t>
            </a:r>
            <a:r>
              <a:rPr lang="en-US" b="1" i="1">
                <a:solidFill>
                  <a:schemeClr val="hlink"/>
                </a:solidFill>
              </a:rPr>
              <a:t>causes</a:t>
            </a:r>
            <a:r>
              <a:rPr lang="en-US" i="1">
                <a:solidFill>
                  <a:srgbClr val="790015"/>
                </a:solidFill>
              </a:rPr>
              <a:t> of non-conformances, </a:t>
            </a:r>
            <a:r>
              <a:rPr lang="en-US" i="1">
                <a:solidFill>
                  <a:schemeClr val="hlink"/>
                </a:solidFill>
              </a:rPr>
              <a:t>prevent the recurrence</a:t>
            </a:r>
            <a:r>
              <a:rPr lang="en-US" i="1">
                <a:solidFill>
                  <a:srgbClr val="790015"/>
                </a:solidFill>
              </a:rPr>
              <a:t> of wasteful nonconforming material, reduce the cost of manufacturing inefficiency, and foster quality and productivity improvement.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xfrm>
            <a:off x="635000" y="228600"/>
            <a:ext cx="5588000" cy="4191000"/>
          </a:xfrm>
          <a:ln/>
        </p:spPr>
      </p:sp>
      <p:sp>
        <p:nvSpPr>
          <p:cNvPr id="21504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xfrm>
            <a:off x="635000" y="228600"/>
            <a:ext cx="5588000" cy="4191000"/>
          </a:xfrm>
          <a:ln/>
        </p:spPr>
      </p:sp>
      <p:sp>
        <p:nvSpPr>
          <p:cNvPr id="21606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xfrm>
            <a:off x="635000" y="228600"/>
            <a:ext cx="5588000" cy="4191000"/>
          </a:xfrm>
          <a:ln/>
        </p:spPr>
      </p:sp>
      <p:sp>
        <p:nvSpPr>
          <p:cNvPr id="21709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xfrm>
            <a:off x="635000" y="228600"/>
            <a:ext cx="5588000" cy="4191000"/>
          </a:xfrm>
          <a:ln/>
        </p:spPr>
      </p:sp>
      <p:sp>
        <p:nvSpPr>
          <p:cNvPr id="22221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6" name="Rectangle 4"/>
          <p:cNvSpPr>
            <a:spLocks noGrp="1" noRot="1" noChangeAspect="1" noChangeArrowheads="1" noTextEdit="1"/>
          </p:cNvSpPr>
          <p:nvPr>
            <p:ph type="sldImg"/>
          </p:nvPr>
        </p:nvSpPr>
        <p:spPr>
          <a:xfrm>
            <a:off x="635000" y="228600"/>
            <a:ext cx="5588000" cy="4191000"/>
          </a:xfrm>
          <a:ln/>
        </p:spPr>
      </p:sp>
      <p:sp>
        <p:nvSpPr>
          <p:cNvPr id="463877" name="Rectangle 5"/>
          <p:cNvSpPr>
            <a:spLocks noGrp="1" noChangeArrowheads="1"/>
          </p:cNvSpPr>
          <p:nvPr>
            <p:ph type="body" idx="1"/>
          </p:nvPr>
        </p:nvSpPr>
        <p:spPr>
          <a:ln/>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635000" y="228600"/>
            <a:ext cx="5588000" cy="4191000"/>
          </a:xfrm>
          <a:ln/>
        </p:spPr>
      </p:sp>
      <p:sp>
        <p:nvSpPr>
          <p:cNvPr id="21811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Rot="1" noChangeAspect="1" noChangeArrowheads="1" noTextEdit="1"/>
          </p:cNvSpPr>
          <p:nvPr>
            <p:ph type="sldImg"/>
          </p:nvPr>
        </p:nvSpPr>
        <p:spPr>
          <a:xfrm>
            <a:off x="609600" y="228600"/>
            <a:ext cx="5597525" cy="4197350"/>
          </a:xfrm>
          <a:ln/>
        </p:spPr>
      </p:sp>
      <p:sp>
        <p:nvSpPr>
          <p:cNvPr id="459779" name="Rectangle 3"/>
          <p:cNvSpPr>
            <a:spLocks noGrp="1" noChangeArrowheads="1"/>
          </p:cNvSpPr>
          <p:nvPr>
            <p:ph type="body" idx="1"/>
          </p:nvPr>
        </p:nvSpPr>
        <p:spPr>
          <a:xfrm>
            <a:off x="609600" y="4959350"/>
            <a:ext cx="5715000" cy="3663950"/>
          </a:xfrm>
          <a:ln/>
        </p:spPr>
        <p:txBody>
          <a:bodyPr/>
          <a:lstStyle/>
          <a:p>
            <a:pPr algn="ctr"/>
            <a:r>
              <a:rPr lang="en-US" sz="1600">
                <a:solidFill>
                  <a:srgbClr val="790015"/>
                </a:solidFill>
              </a:rPr>
              <a:t>Common Causes</a:t>
            </a:r>
            <a:endParaRPr lang="en-US" sz="1200"/>
          </a:p>
          <a:p>
            <a:pPr algn="ctr"/>
            <a:r>
              <a:rPr lang="en-US" sz="1200">
                <a:solidFill>
                  <a:srgbClr val="00279F"/>
                </a:solidFill>
              </a:rPr>
              <a:t>When all variation in a system is due to </a:t>
            </a:r>
            <a:r>
              <a:rPr lang="en-US" sz="1200">
                <a:solidFill>
                  <a:schemeClr val="hlink"/>
                </a:solidFill>
              </a:rPr>
              <a:t>common causes</a:t>
            </a:r>
            <a:r>
              <a:rPr lang="en-US" sz="1200">
                <a:solidFill>
                  <a:srgbClr val="00279F"/>
                </a:solidFill>
              </a:rPr>
              <a:t>, the result is a stable system said to be in </a:t>
            </a:r>
            <a:r>
              <a:rPr lang="en-US" sz="1200">
                <a:solidFill>
                  <a:schemeClr val="hlink"/>
                </a:solidFill>
              </a:rPr>
              <a:t>statistical control. </a:t>
            </a:r>
            <a:r>
              <a:rPr lang="en-US" sz="1200"/>
              <a:t>The practical value of having a stable system is that the process output is predictable within a range or band. For example, if a stable order entry system handles 30 to 60 orders a day, it will rarely slip to fewer than 30 or rise to more than 60.</a:t>
            </a:r>
          </a:p>
          <a:p>
            <a:pPr algn="ctr"/>
            <a:r>
              <a:rPr lang="en-US" sz="1600">
                <a:solidFill>
                  <a:srgbClr val="790015"/>
                </a:solidFill>
              </a:rPr>
              <a:t>Special (Assignable) Causes</a:t>
            </a:r>
            <a:endParaRPr lang="en-US" sz="1200"/>
          </a:p>
          <a:p>
            <a:pPr algn="ctr"/>
            <a:r>
              <a:rPr lang="en-US" sz="1200">
                <a:solidFill>
                  <a:srgbClr val="00279F"/>
                </a:solidFill>
              </a:rPr>
              <a:t>If some variation is due to </a:t>
            </a:r>
            <a:r>
              <a:rPr lang="en-US" sz="1200">
                <a:solidFill>
                  <a:schemeClr val="hlink"/>
                </a:solidFill>
              </a:rPr>
              <a:t>special causes,</a:t>
            </a:r>
            <a:r>
              <a:rPr lang="en-US" sz="1200">
                <a:solidFill>
                  <a:srgbClr val="00279F"/>
                </a:solidFill>
              </a:rPr>
              <a:t> the system is said to be </a:t>
            </a:r>
            <a:r>
              <a:rPr lang="en-US" sz="1200">
                <a:solidFill>
                  <a:schemeClr val="hlink"/>
                </a:solidFill>
              </a:rPr>
              <a:t>unstable </a:t>
            </a:r>
            <a:r>
              <a:rPr lang="en-US" sz="1200"/>
              <a:t>since you </a:t>
            </a:r>
            <a:r>
              <a:rPr lang="en-US" sz="1200">
                <a:solidFill>
                  <a:srgbClr val="005400"/>
                </a:solidFill>
              </a:rPr>
              <a:t>cannot predict when the next special cause will strike </a:t>
            </a:r>
            <a:r>
              <a:rPr lang="en-US" sz="1200"/>
              <a:t>and, therefore, cannot predict the range of variation. If a system is unstable and subject to special cause variation, its capability might sporadically (and unpredictably) drop sharply below or rise sharply.</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Rot="1" noChangeAspect="1" noChangeArrowheads="1" noTextEdit="1"/>
          </p:cNvSpPr>
          <p:nvPr>
            <p:ph type="sldImg"/>
          </p:nvPr>
        </p:nvSpPr>
        <p:spPr>
          <a:xfrm>
            <a:off x="630238" y="222250"/>
            <a:ext cx="5597525" cy="4197350"/>
          </a:xfrm>
          <a:ln/>
        </p:spPr>
      </p:sp>
      <p:sp>
        <p:nvSpPr>
          <p:cNvPr id="461827" name="Rectangle 3"/>
          <p:cNvSpPr>
            <a:spLocks noGrp="1" noChangeArrowheads="1"/>
          </p:cNvSpPr>
          <p:nvPr>
            <p:ph type="body" idx="1"/>
          </p:nvPr>
        </p:nvSpPr>
        <p:spPr>
          <a:xfrm>
            <a:off x="609600" y="4959350"/>
            <a:ext cx="5715000" cy="3663950"/>
          </a:xfrm>
          <a:ln/>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xfrm>
            <a:off x="635000" y="228600"/>
            <a:ext cx="5588000" cy="4191000"/>
          </a:xfrm>
          <a:ln/>
        </p:spPr>
      </p:sp>
      <p:sp>
        <p:nvSpPr>
          <p:cNvPr id="220163" name="Rectangle 3"/>
          <p:cNvSpPr>
            <a:spLocks noGrp="1" noChangeArrowheads="1"/>
          </p:cNvSpPr>
          <p:nvPr>
            <p:ph type="body" idx="1"/>
          </p:nvPr>
        </p:nvSpPr>
        <p:spPr>
          <a:ln/>
        </p:spPr>
        <p:txBody>
          <a:bodyPr/>
          <a:lstStyle/>
          <a:p>
            <a:r>
              <a:rPr lang="en-US" sz="1200" b="1">
                <a:solidFill>
                  <a:srgbClr val="00279F"/>
                </a:solidFill>
              </a:rPr>
              <a:t>Deming showed how </a:t>
            </a:r>
            <a:r>
              <a:rPr lang="en-US" sz="1200" b="1">
                <a:solidFill>
                  <a:schemeClr val="hlink"/>
                </a:solidFill>
              </a:rPr>
              <a:t>tampering</a:t>
            </a:r>
            <a:r>
              <a:rPr lang="en-US" sz="1200" b="1">
                <a:solidFill>
                  <a:srgbClr val="00279F"/>
                </a:solidFill>
              </a:rPr>
              <a:t> actually </a:t>
            </a:r>
            <a:r>
              <a:rPr lang="en-US" sz="1200" b="1">
                <a:solidFill>
                  <a:schemeClr val="hlink"/>
                </a:solidFill>
              </a:rPr>
              <a:t>increases</a:t>
            </a:r>
            <a:r>
              <a:rPr lang="en-US" sz="1200" b="1">
                <a:solidFill>
                  <a:srgbClr val="00279F"/>
                </a:solidFill>
              </a:rPr>
              <a:t> variation. </a:t>
            </a:r>
            <a:r>
              <a:rPr lang="en-US" sz="1200">
                <a:solidFill>
                  <a:schemeClr val="tx2"/>
                </a:solidFill>
              </a:rPr>
              <a:t>It can easily be seen that when we react to these false alarms, we take action on the process by shifting its location. Over time, this results in process output that varies much more than if the process had just been left alone.</a:t>
            </a:r>
          </a:p>
          <a:p>
            <a:endParaRPr lang="en-US" sz="1200">
              <a:solidFill>
                <a:schemeClr val="tx2"/>
              </a:solidFill>
            </a:endParaRPr>
          </a:p>
          <a:p>
            <a:r>
              <a:rPr lang="en-US" sz="1000"/>
              <a:t>Rather than using the suggested control limits defined at ±3 standard deviations from the center line, we instead choose to use limits that are tighter (or narrower) than these (sometimes called Warning Limits). We might do this based on the faulty notion that this will improve the performance of the chart, since it is more likely that subgroups will plot outside of these limits. For example, using limits defined at ±2 standard deviations from the center line would produce narrower control limits than the ±3 standard deviation limits. However, you can use probability theory to show  that the chance of being outside of a ±3 standard deviation control limit for a Normally-distributed statistic is 0.27% if the process has not shifted. On average, you would see a false alarm associated with these limits once every 370 subgroups (=1/0.0027). Using ±2 standard deviation control limits, the chance of being outside the limits when the process has not shifted is 4.6%, corresponding to false alarms every 22 subgroups!</a:t>
            </a:r>
            <a:endParaRPr lang="en-US" sz="1200">
              <a:solidFill>
                <a:schemeClr val="tx2"/>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xfrm>
            <a:off x="635000" y="228600"/>
            <a:ext cx="5588000" cy="4191000"/>
          </a:xfrm>
          <a:ln/>
        </p:spPr>
      </p:sp>
      <p:sp>
        <p:nvSpPr>
          <p:cNvPr id="221187" name="Rectangle 3"/>
          <p:cNvSpPr>
            <a:spLocks noGrp="1" noChangeArrowheads="1"/>
          </p:cNvSpPr>
          <p:nvPr>
            <p:ph type="body" idx="1"/>
          </p:nvPr>
        </p:nvSpPr>
        <p:spPr>
          <a:ln/>
        </p:spPr>
        <p:txBody>
          <a:bodyPr/>
          <a:lstStyle/>
          <a:p>
            <a:pPr>
              <a:tabLst>
                <a:tab pos="282575" algn="l"/>
              </a:tabLst>
            </a:pPr>
            <a:r>
              <a:rPr lang="en-US" sz="1200" b="1" i="1">
                <a:solidFill>
                  <a:srgbClr val="790015"/>
                </a:solidFill>
              </a:rPr>
              <a:t>Structural Variation</a:t>
            </a:r>
            <a:r>
              <a:rPr lang="en-US" sz="1200"/>
              <a:t> is of special note here. Some folks break out variation into four categories:</a:t>
            </a:r>
          </a:p>
          <a:p>
            <a:pPr>
              <a:tabLst>
                <a:tab pos="282575" algn="l"/>
              </a:tabLst>
            </a:pPr>
            <a:r>
              <a:rPr lang="en-US" sz="1200">
                <a:solidFill>
                  <a:srgbClr val="790015"/>
                </a:solidFill>
              </a:rPr>
              <a:t>	Special Cause</a:t>
            </a:r>
          </a:p>
          <a:p>
            <a:pPr>
              <a:tabLst>
                <a:tab pos="282575" algn="l"/>
              </a:tabLst>
            </a:pPr>
            <a:r>
              <a:rPr lang="en-US" sz="1200">
                <a:solidFill>
                  <a:srgbClr val="790015"/>
                </a:solidFill>
              </a:rPr>
              <a:t>	Common Cause</a:t>
            </a:r>
          </a:p>
          <a:p>
            <a:pPr>
              <a:tabLst>
                <a:tab pos="282575" algn="l"/>
              </a:tabLst>
            </a:pPr>
            <a:r>
              <a:rPr lang="en-US" sz="1200">
                <a:solidFill>
                  <a:srgbClr val="790015"/>
                </a:solidFill>
              </a:rPr>
              <a:t>	Tampering</a:t>
            </a:r>
          </a:p>
          <a:p>
            <a:pPr>
              <a:tabLst>
                <a:tab pos="282575" algn="l"/>
              </a:tabLst>
            </a:pPr>
            <a:r>
              <a:rPr lang="en-US" sz="1200">
                <a:solidFill>
                  <a:srgbClr val="790015"/>
                </a:solidFill>
              </a:rPr>
              <a:t>	Structural Variation</a:t>
            </a:r>
            <a:endParaRPr lang="en-US" sz="1200"/>
          </a:p>
          <a:p>
            <a:pPr>
              <a:tabLst>
                <a:tab pos="282575" algn="l"/>
              </a:tabLst>
            </a:pPr>
            <a:r>
              <a:rPr lang="en-US" sz="1200"/>
              <a:t>You can consider both Structural and Tampering variation as Common Cause variation. For example, the semi-conductor industry, as well as many other industries, have ‘clean rooms’ or other climate and interference controlled (noise, vibration, temperature, humidity, air particle level, etc.) facilities. By not operating in air conditioning during the summer, management has built into the system a significant source of pollution / interference.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body" idx="1"/>
          </p:nvPr>
        </p:nvSpPr>
        <p:spPr>
          <a:noFill/>
          <a:ln w="12700" cap="flat">
            <a:solidFill>
              <a:schemeClr val="tx1"/>
            </a:solidFill>
          </a:ln>
        </p:spPr>
        <p:txBody>
          <a:bodyPr lIns="90487" rIns="90487"/>
          <a:lstStyle/>
          <a:p>
            <a:pPr algn="ctr"/>
            <a:r>
              <a:rPr lang="en-US"/>
              <a:t>The ultimate goals of 8-D Problem Solving are:</a:t>
            </a:r>
          </a:p>
          <a:p>
            <a:pPr algn="ctr"/>
            <a:endParaRPr lang="en-US"/>
          </a:p>
          <a:p>
            <a:pPr algn="ctr"/>
            <a:r>
              <a:rPr lang="en-US" sz="1800"/>
              <a:t> </a:t>
            </a:r>
            <a:r>
              <a:rPr lang="en-US" sz="1800">
                <a:solidFill>
                  <a:srgbClr val="00279F"/>
                </a:solidFill>
              </a:rPr>
              <a:t>Preventing Recurrence</a:t>
            </a:r>
            <a:endParaRPr lang="en-US"/>
          </a:p>
          <a:p>
            <a:pPr algn="ctr"/>
            <a:r>
              <a:rPr lang="en-US"/>
              <a:t> and</a:t>
            </a:r>
          </a:p>
          <a:p>
            <a:pPr algn="ctr"/>
            <a:r>
              <a:rPr lang="en-US" sz="1800">
                <a:solidFill>
                  <a:srgbClr val="00279F"/>
                </a:solidFill>
              </a:rPr>
              <a:t>Continuous Improvement</a:t>
            </a:r>
          </a:p>
          <a:p>
            <a:pPr algn="ctr"/>
            <a:r>
              <a:rPr lang="en-US" sz="1800">
                <a:solidFill>
                  <a:srgbClr val="790015"/>
                </a:solidFill>
              </a:rPr>
              <a:t>Through the Use of Data</a:t>
            </a:r>
            <a:endParaRPr lang="en-US"/>
          </a:p>
        </p:txBody>
      </p:sp>
      <p:sp>
        <p:nvSpPr>
          <p:cNvPr id="189443" name="Rectangle 3"/>
          <p:cNvSpPr>
            <a:spLocks noGrp="1" noRot="1" noChangeAspect="1" noChangeArrowheads="1" noTextEdit="1"/>
          </p:cNvSpPr>
          <p:nvPr>
            <p:ph type="sldImg"/>
          </p:nvPr>
        </p:nvSpPr>
        <p:spPr>
          <a:xfrm>
            <a:off x="635000" y="228600"/>
            <a:ext cx="5588000" cy="4191000"/>
          </a:xfrm>
          <a:ln cap="flat"/>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xfrm>
            <a:off x="635000" y="228600"/>
            <a:ext cx="5588000" cy="4191000"/>
          </a:xfrm>
          <a:ln/>
        </p:spPr>
      </p:sp>
      <p:sp>
        <p:nvSpPr>
          <p:cNvPr id="22528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xfrm>
            <a:off x="635000" y="228600"/>
            <a:ext cx="5588000" cy="4191000"/>
          </a:xfrm>
          <a:ln/>
        </p:spPr>
      </p:sp>
      <p:sp>
        <p:nvSpPr>
          <p:cNvPr id="22630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xfrm>
            <a:off x="635000" y="228600"/>
            <a:ext cx="5588000" cy="4191000"/>
          </a:xfrm>
          <a:ln/>
        </p:spPr>
      </p:sp>
      <p:sp>
        <p:nvSpPr>
          <p:cNvPr id="22733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xfrm>
            <a:off x="635000" y="228600"/>
            <a:ext cx="5588000" cy="4191000"/>
          </a:xfrm>
          <a:ln/>
        </p:spPr>
      </p:sp>
      <p:sp>
        <p:nvSpPr>
          <p:cNvPr id="22835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xfrm>
            <a:off x="635000" y="228600"/>
            <a:ext cx="5588000" cy="4191000"/>
          </a:xfrm>
          <a:ln/>
        </p:spPr>
      </p:sp>
      <p:sp>
        <p:nvSpPr>
          <p:cNvPr id="22937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ChangeArrowheads="1" noTextEdit="1"/>
          </p:cNvSpPr>
          <p:nvPr>
            <p:ph type="sldImg"/>
          </p:nvPr>
        </p:nvSpPr>
        <p:spPr>
          <a:xfrm>
            <a:off x="635000" y="228600"/>
            <a:ext cx="5588000" cy="4191000"/>
          </a:xfrm>
          <a:ln/>
        </p:spPr>
      </p:sp>
      <p:sp>
        <p:nvSpPr>
          <p:cNvPr id="23040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xfrm>
            <a:off x="635000" y="228600"/>
            <a:ext cx="5588000" cy="4191000"/>
          </a:xfrm>
          <a:ln/>
        </p:spPr>
      </p:sp>
      <p:sp>
        <p:nvSpPr>
          <p:cNvPr id="23142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xfrm>
            <a:off x="635000" y="228600"/>
            <a:ext cx="5588000" cy="4191000"/>
          </a:xfrm>
          <a:ln/>
        </p:spPr>
      </p:sp>
      <p:sp>
        <p:nvSpPr>
          <p:cNvPr id="23245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635000" y="228600"/>
            <a:ext cx="5588000" cy="4191000"/>
          </a:xfrm>
          <a:ln/>
        </p:spPr>
      </p:sp>
      <p:sp>
        <p:nvSpPr>
          <p:cNvPr id="23449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a:xfrm>
            <a:off x="635000" y="228600"/>
            <a:ext cx="5588000" cy="4191000"/>
          </a:xfrm>
          <a:ln/>
        </p:spPr>
      </p:sp>
      <p:sp>
        <p:nvSpPr>
          <p:cNvPr id="235523" name="Rectangle 3"/>
          <p:cNvSpPr>
            <a:spLocks noGrp="1" noChangeArrowheads="1"/>
          </p:cNvSpPr>
          <p:nvPr>
            <p:ph type="body" idx="1"/>
          </p:nvPr>
        </p:nvSpPr>
        <p:spPr>
          <a:ln/>
        </p:spPr>
        <p:txBody>
          <a:bodyPr/>
          <a:lstStyle/>
          <a:p>
            <a:r>
              <a:rPr lang="en-US" sz="1200"/>
              <a:t>Why teams? Why cross-functional teams?</a:t>
            </a:r>
          </a:p>
          <a:p>
            <a:endParaRPr lang="en-US" sz="1200"/>
          </a:p>
          <a:p>
            <a:r>
              <a:rPr lang="en-US" sz="1200">
                <a:solidFill>
                  <a:srgbClr val="790015"/>
                </a:solidFill>
              </a:rPr>
              <a:t>Cross-functional teams minimize visible layers of supervision originating solely from any specific functional group - Engineering, Manufacturing, Quality, etc.</a:t>
            </a:r>
            <a:endParaRPr lang="en-US" sz="1200"/>
          </a:p>
          <a:p>
            <a:endParaRPr lang="en-US" sz="1200"/>
          </a:p>
          <a:p>
            <a:r>
              <a:rPr lang="en-US" sz="1200"/>
              <a:t>A Team is a small group of folks with the process / product knowledge, </a:t>
            </a:r>
            <a:r>
              <a:rPr lang="en-US" sz="1200" b="1">
                <a:solidFill>
                  <a:srgbClr val="790015"/>
                </a:solidFill>
              </a:rPr>
              <a:t>allocated time</a:t>
            </a:r>
            <a:r>
              <a:rPr lang="en-US" sz="1200"/>
              <a:t>, </a:t>
            </a:r>
            <a:r>
              <a:rPr lang="en-US" sz="1200" b="1">
                <a:solidFill>
                  <a:srgbClr val="790015"/>
                </a:solidFill>
              </a:rPr>
              <a:t>authority</a:t>
            </a:r>
            <a:r>
              <a:rPr lang="en-US" sz="1200"/>
              <a:t> and skill(s) in the required technical disciplines to solve the problem and implement corrective actions. The group must have a designated </a:t>
            </a:r>
            <a:r>
              <a:rPr lang="en-US" sz="1200" b="1">
                <a:solidFill>
                  <a:srgbClr val="790015"/>
                </a:solidFill>
              </a:rPr>
              <a:t>champion</a:t>
            </a:r>
            <a:r>
              <a:rPr lang="en-US" sz="1200"/>
              <a:t>.</a:t>
            </a:r>
          </a:p>
          <a:p>
            <a:endParaRPr lang="en-US" sz="1200"/>
          </a:p>
          <a:p>
            <a:r>
              <a:rPr lang="en-US" sz="1200"/>
              <a:t>Team members must be empowered with the potential to ‘change the rules’.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xfrm>
            <a:off x="635000" y="228600"/>
            <a:ext cx="5588000" cy="4191000"/>
          </a:xfrm>
          <a:ln/>
        </p:spPr>
      </p:sp>
      <p:sp>
        <p:nvSpPr>
          <p:cNvPr id="209923" name="Rectangle 3"/>
          <p:cNvSpPr>
            <a:spLocks noGrp="1" noChangeArrowheads="1"/>
          </p:cNvSpPr>
          <p:nvPr>
            <p:ph type="body" idx="1"/>
          </p:nvPr>
        </p:nvSpPr>
        <p:spPr>
          <a:ln/>
        </p:spPr>
        <p:txBody>
          <a:bodyPr/>
          <a:lstStyle/>
          <a:p>
            <a:pPr algn="ctr"/>
            <a:r>
              <a:rPr lang="en-US" sz="1200">
                <a:solidFill>
                  <a:srgbClr val="00279F"/>
                </a:solidFill>
              </a:rPr>
              <a:t>The ‘D’ in 8-D stands for </a:t>
            </a:r>
            <a:r>
              <a:rPr lang="en-US" sz="1200">
                <a:solidFill>
                  <a:schemeClr val="hlink"/>
                </a:solidFill>
              </a:rPr>
              <a:t>Disciplines</a:t>
            </a:r>
            <a:endParaRPr lang="en-US" sz="1200"/>
          </a:p>
          <a:p>
            <a:r>
              <a:rPr lang="en-US" sz="1200"/>
              <a:t>In the early part of this course, we will talk a lot about Teams. Teams are important. Why do you think this is so?</a:t>
            </a:r>
          </a:p>
          <a:p>
            <a:r>
              <a:rPr lang="en-US" sz="1200"/>
              <a:t>Normally people in a company have skills, experience and abilities which complement each other. A company as a whole is complex - a set of systems with different functional experts in different areas. The areas complement each other and many have interactions. Quality affects manufacturing. Design affects quality. Quality affects design.</a:t>
            </a:r>
          </a:p>
          <a:p>
            <a:r>
              <a:rPr lang="en-US" sz="1200"/>
              <a:t>The 8-Disciplines methodology requires a team effort to ensure that there is communication between ‘interested parties’ and that interactions are identified and effects assessed.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a:xfrm>
            <a:off x="635000" y="228600"/>
            <a:ext cx="5588000" cy="4191000"/>
          </a:xfrm>
          <a:ln/>
        </p:spPr>
      </p:sp>
      <p:sp>
        <p:nvSpPr>
          <p:cNvPr id="236547" name="Rectangle 3"/>
          <p:cNvSpPr>
            <a:spLocks noGrp="1" noChangeArrowheads="1"/>
          </p:cNvSpPr>
          <p:nvPr>
            <p:ph type="body" idx="1"/>
          </p:nvPr>
        </p:nvSpPr>
        <p:spPr>
          <a:ln/>
        </p:spPr>
        <p:txBody>
          <a:bodyPr/>
          <a:lstStyle/>
          <a:p>
            <a:r>
              <a:rPr lang="en-US" sz="1200" b="1">
                <a:solidFill>
                  <a:schemeClr val="hlink"/>
                </a:solidFill>
              </a:rPr>
              <a:t>Common</a:t>
            </a:r>
            <a:r>
              <a:rPr lang="en-US" sz="1200"/>
              <a:t> causes are the myriad of </a:t>
            </a:r>
            <a:r>
              <a:rPr lang="en-US" sz="1200" b="1">
                <a:solidFill>
                  <a:schemeClr val="hlink"/>
                </a:solidFill>
              </a:rPr>
              <a:t>ever-present</a:t>
            </a:r>
            <a:r>
              <a:rPr lang="en-US" sz="1200"/>
              <a:t> factors (e.g., process inputs or conditions) that contribute in varying degrees to relatively small, apparently random shifts in outcomes day after day, week after week, month after month. </a:t>
            </a:r>
            <a:r>
              <a:rPr lang="en-US" sz="1200">
                <a:solidFill>
                  <a:srgbClr val="00279F"/>
                </a:solidFill>
              </a:rPr>
              <a:t>The collective effect of all common causes is often referred to as </a:t>
            </a:r>
            <a:r>
              <a:rPr lang="en-US" sz="1200" b="1">
                <a:solidFill>
                  <a:schemeClr val="hlink"/>
                </a:solidFill>
              </a:rPr>
              <a:t>system variation </a:t>
            </a:r>
            <a:r>
              <a:rPr lang="en-US" sz="1200">
                <a:solidFill>
                  <a:srgbClr val="00279F"/>
                </a:solidFill>
              </a:rPr>
              <a:t>because it defines the </a:t>
            </a:r>
            <a:r>
              <a:rPr lang="en-US" sz="1200">
                <a:solidFill>
                  <a:srgbClr val="790015"/>
                </a:solidFill>
              </a:rPr>
              <a:t>amount of variation inherent in the system</a:t>
            </a:r>
            <a:r>
              <a:rPr lang="en-US" sz="1200">
                <a:solidFill>
                  <a:srgbClr val="00279F"/>
                </a:solidFill>
              </a:rPr>
              <a:t>.</a:t>
            </a:r>
          </a:p>
          <a:p>
            <a:endParaRPr lang="en-US" sz="1200"/>
          </a:p>
          <a:p>
            <a:r>
              <a:rPr lang="en-US" sz="1200" b="1">
                <a:solidFill>
                  <a:schemeClr val="hlink"/>
                </a:solidFill>
              </a:rPr>
              <a:t>Special</a:t>
            </a:r>
            <a:r>
              <a:rPr lang="en-US" sz="1200"/>
              <a:t> causes are factors that </a:t>
            </a:r>
            <a:r>
              <a:rPr lang="en-US" sz="1200" b="1">
                <a:solidFill>
                  <a:schemeClr val="hlink"/>
                </a:solidFill>
              </a:rPr>
              <a:t>sporadically</a:t>
            </a:r>
            <a:r>
              <a:rPr lang="en-US" sz="1200"/>
              <a:t> induce variation over and above that inherent in the system. Frequently, special cause variation appears as an extreme point or some specific, identifiable pattern in data. Special causes are often referred to as </a:t>
            </a:r>
            <a:r>
              <a:rPr lang="en-US" sz="1200" b="1">
                <a:solidFill>
                  <a:srgbClr val="790015"/>
                </a:solidFill>
              </a:rPr>
              <a:t>assignable</a:t>
            </a:r>
            <a:r>
              <a:rPr lang="en-US" sz="1200"/>
              <a:t> causes because the </a:t>
            </a:r>
            <a:r>
              <a:rPr lang="en-US" sz="1200">
                <a:solidFill>
                  <a:srgbClr val="00279F"/>
                </a:solidFill>
              </a:rPr>
              <a:t>variation they produce can be tracked down and assigned to an identifiable source</a:t>
            </a:r>
            <a:r>
              <a:rPr lang="en-US" sz="1200"/>
              <a:t>. (In contrast, it is usually difficult, if not impossible, to link common cause variation to any particular source.) Special Cause variation results from </a:t>
            </a:r>
            <a:r>
              <a:rPr lang="en-US" sz="1200">
                <a:solidFill>
                  <a:srgbClr val="00279F"/>
                </a:solidFill>
              </a:rPr>
              <a:t>events which are occurring outside the process</a:t>
            </a:r>
            <a:r>
              <a:rPr lang="en-US" sz="1200"/>
              <a:t>. For example, a relatively major </a:t>
            </a:r>
            <a:r>
              <a:rPr lang="en-US" sz="1200">
                <a:solidFill>
                  <a:srgbClr val="005400"/>
                </a:solidFill>
              </a:rPr>
              <a:t>change in temperature or humidity </a:t>
            </a:r>
            <a:r>
              <a:rPr lang="en-US" sz="1200"/>
              <a:t>could cause significant variation (points outside control limits) in the process.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xfrm>
            <a:off x="635000" y="228600"/>
            <a:ext cx="5588000" cy="4191000"/>
          </a:xfrm>
          <a:ln/>
        </p:spPr>
      </p:sp>
      <p:sp>
        <p:nvSpPr>
          <p:cNvPr id="23757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Rot="1" noChangeAspect="1" noChangeArrowheads="1" noTextEdit="1"/>
          </p:cNvSpPr>
          <p:nvPr>
            <p:ph type="sldImg"/>
          </p:nvPr>
        </p:nvSpPr>
        <p:spPr>
          <a:xfrm>
            <a:off x="635000" y="228600"/>
            <a:ext cx="5588000" cy="4191000"/>
          </a:xfrm>
          <a:ln/>
        </p:spPr>
      </p:sp>
      <p:sp>
        <p:nvSpPr>
          <p:cNvPr id="41677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Rot="1" noChangeAspect="1" noChangeArrowheads="1" noTextEdit="1"/>
          </p:cNvSpPr>
          <p:nvPr>
            <p:ph type="sldImg"/>
          </p:nvPr>
        </p:nvSpPr>
        <p:spPr>
          <a:xfrm>
            <a:off x="635000" y="228600"/>
            <a:ext cx="5588000" cy="4191000"/>
          </a:xfrm>
          <a:ln/>
        </p:spPr>
      </p:sp>
      <p:sp>
        <p:nvSpPr>
          <p:cNvPr id="41574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Rot="1" noChangeAspect="1" noChangeArrowheads="1" noTextEdit="1"/>
          </p:cNvSpPr>
          <p:nvPr>
            <p:ph type="sldImg"/>
          </p:nvPr>
        </p:nvSpPr>
        <p:spPr>
          <a:xfrm>
            <a:off x="635000" y="228600"/>
            <a:ext cx="5588000" cy="4191000"/>
          </a:xfrm>
          <a:ln/>
        </p:spPr>
      </p:sp>
      <p:sp>
        <p:nvSpPr>
          <p:cNvPr id="41779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xfrm>
            <a:off x="635000" y="228600"/>
            <a:ext cx="5588000" cy="4191000"/>
          </a:xfrm>
          <a:ln/>
        </p:spPr>
      </p:sp>
      <p:sp>
        <p:nvSpPr>
          <p:cNvPr id="23859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xfrm>
            <a:off x="635000" y="228600"/>
            <a:ext cx="5588000" cy="4191000"/>
          </a:xfrm>
          <a:ln/>
        </p:spPr>
      </p:sp>
      <p:sp>
        <p:nvSpPr>
          <p:cNvPr id="23961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xfrm>
            <a:off x="609600" y="228600"/>
            <a:ext cx="5588000" cy="4191000"/>
          </a:xfrm>
          <a:ln/>
        </p:spPr>
      </p:sp>
      <p:sp>
        <p:nvSpPr>
          <p:cNvPr id="24064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xfrm>
            <a:off x="635000" y="228600"/>
            <a:ext cx="5588000" cy="4191000"/>
          </a:xfrm>
          <a:ln/>
        </p:spPr>
      </p:sp>
      <p:sp>
        <p:nvSpPr>
          <p:cNvPr id="24166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Rot="1" noChangeAspect="1" noChangeArrowheads="1" noTextEdit="1"/>
          </p:cNvSpPr>
          <p:nvPr>
            <p:ph type="sldImg"/>
          </p:nvPr>
        </p:nvSpPr>
        <p:spPr>
          <a:xfrm>
            <a:off x="635000" y="228600"/>
            <a:ext cx="5588000" cy="4191000"/>
          </a:xfrm>
          <a:ln/>
        </p:spPr>
      </p:sp>
      <p:sp>
        <p:nvSpPr>
          <p:cNvPr id="242691" name="Rectangle 3"/>
          <p:cNvSpPr>
            <a:spLocks noGrp="1" noChangeArrowheads="1"/>
          </p:cNvSpPr>
          <p:nvPr>
            <p:ph type="body" idx="1"/>
          </p:nvPr>
        </p:nvSpPr>
        <p:spPr>
          <a:ln/>
        </p:spPr>
        <p:txBody>
          <a:bodyPr/>
          <a:lstStyle/>
          <a:p>
            <a:r>
              <a:rPr lang="en-US"/>
              <a:t>The decision making model should be chosen  at the beginning of the team formation. Because of potential political and internal power ‘camps’, it is often best for the champion to define which decision making model will be used.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635000" y="228600"/>
            <a:ext cx="5588000" cy="4191000"/>
          </a:xfrm>
          <a:ln/>
        </p:spPr>
      </p:sp>
      <p:sp>
        <p:nvSpPr>
          <p:cNvPr id="210947" name="Rectangle 3"/>
          <p:cNvSpPr>
            <a:spLocks noGrp="1" noChangeArrowheads="1"/>
          </p:cNvSpPr>
          <p:nvPr>
            <p:ph type="body" idx="1"/>
          </p:nvPr>
        </p:nvSpPr>
        <p:spPr>
          <a:ln/>
        </p:spPr>
        <p:txBody>
          <a:bodyPr/>
          <a:lstStyle/>
          <a:p>
            <a:pPr marL="57150"/>
            <a:r>
              <a:rPr lang="en-US" sz="1200"/>
              <a:t>While the sequence above appears clear, some things will be happening concurrently.</a:t>
            </a:r>
          </a:p>
          <a:p>
            <a:pPr marL="57150"/>
            <a:endParaRPr lang="en-US" sz="1200"/>
          </a:p>
          <a:p>
            <a:pPr marL="57150"/>
            <a:r>
              <a:rPr lang="en-US" sz="1200"/>
              <a:t>Important  terms / concepts to understand:</a:t>
            </a:r>
          </a:p>
          <a:p>
            <a:pPr marL="565150" lvl="1" indent="-227013">
              <a:buClr>
                <a:schemeClr val="hlink"/>
              </a:buClr>
              <a:buFontTx/>
              <a:buChar char="°"/>
            </a:pPr>
            <a:r>
              <a:rPr lang="en-US" sz="1200">
                <a:solidFill>
                  <a:srgbClr val="00279F"/>
                </a:solidFill>
              </a:rPr>
              <a:t>Containment</a:t>
            </a:r>
          </a:p>
          <a:p>
            <a:pPr marL="565150" lvl="1" indent="-227013">
              <a:buClr>
                <a:schemeClr val="hlink"/>
              </a:buClr>
              <a:buFontTx/>
              <a:buChar char="°"/>
            </a:pPr>
            <a:r>
              <a:rPr lang="en-US" sz="1200">
                <a:solidFill>
                  <a:srgbClr val="00279F"/>
                </a:solidFill>
              </a:rPr>
              <a:t>Escape Point</a:t>
            </a:r>
          </a:p>
          <a:p>
            <a:pPr marL="565150" lvl="1" indent="-227013">
              <a:buClr>
                <a:schemeClr val="hlink"/>
              </a:buClr>
              <a:buFontTx/>
              <a:buChar char="°"/>
            </a:pPr>
            <a:r>
              <a:rPr lang="en-US" sz="1200">
                <a:solidFill>
                  <a:srgbClr val="00279F"/>
                </a:solidFill>
              </a:rPr>
              <a:t>Escape Path</a:t>
            </a:r>
            <a:endParaRPr lang="en-US" sz="1200"/>
          </a:p>
          <a:p>
            <a:pPr marL="565150" lvl="1" indent="-227013">
              <a:buClr>
                <a:schemeClr val="hlink"/>
              </a:buClr>
              <a:buFontTx/>
              <a:buChar char="°"/>
            </a:pPr>
            <a:r>
              <a:rPr lang="en-US" sz="1200">
                <a:solidFill>
                  <a:srgbClr val="00279F"/>
                </a:solidFill>
              </a:rPr>
              <a:t>Interim Corrective Action</a:t>
            </a:r>
          </a:p>
          <a:p>
            <a:pPr marL="565150" lvl="1" indent="-227013">
              <a:buClr>
                <a:schemeClr val="hlink"/>
              </a:buClr>
              <a:buFontTx/>
              <a:buChar char="°"/>
            </a:pPr>
            <a:r>
              <a:rPr lang="en-US" sz="1200">
                <a:solidFill>
                  <a:srgbClr val="00279F"/>
                </a:solidFill>
              </a:rPr>
              <a:t>Root Cause</a:t>
            </a:r>
            <a:endParaRPr lang="en-US" sz="1200"/>
          </a:p>
          <a:p>
            <a:pPr marL="565150" lvl="1" indent="-227013">
              <a:buClr>
                <a:schemeClr val="hlink"/>
              </a:buClr>
              <a:buFontTx/>
              <a:buChar char="°"/>
            </a:pPr>
            <a:r>
              <a:rPr lang="en-US" sz="1200">
                <a:solidFill>
                  <a:srgbClr val="00279F"/>
                </a:solidFill>
              </a:rPr>
              <a:t>Permanent Corrective Action</a:t>
            </a:r>
          </a:p>
          <a:p>
            <a:pPr marL="565150" lvl="1" indent="-227013">
              <a:buClr>
                <a:schemeClr val="hlink"/>
              </a:buClr>
              <a:buFontTx/>
              <a:buChar char="°"/>
            </a:pPr>
            <a:r>
              <a:rPr lang="en-US" sz="1200">
                <a:solidFill>
                  <a:srgbClr val="00279F"/>
                </a:solidFill>
              </a:rPr>
              <a:t>Prevent Recurrence</a:t>
            </a:r>
            <a:endParaRPr lang="en-US" sz="12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ChangeArrowheads="1" noTextEdit="1"/>
          </p:cNvSpPr>
          <p:nvPr>
            <p:ph type="sldImg"/>
          </p:nvPr>
        </p:nvSpPr>
        <p:spPr>
          <a:xfrm>
            <a:off x="609600" y="228600"/>
            <a:ext cx="5588000" cy="4191000"/>
          </a:xfrm>
          <a:ln/>
        </p:spPr>
      </p:sp>
      <p:sp>
        <p:nvSpPr>
          <p:cNvPr id="24371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Rot="1" noChangeAspect="1" noChangeArrowheads="1" noTextEdit="1"/>
          </p:cNvSpPr>
          <p:nvPr>
            <p:ph type="sldImg"/>
          </p:nvPr>
        </p:nvSpPr>
        <p:spPr>
          <a:xfrm>
            <a:off x="635000" y="228600"/>
            <a:ext cx="5588000" cy="4191000"/>
          </a:xfrm>
          <a:ln/>
        </p:spPr>
      </p:sp>
      <p:sp>
        <p:nvSpPr>
          <p:cNvPr id="36869" name="Rectangle 5"/>
          <p:cNvSpPr>
            <a:spLocks noGrp="1" noChangeArrowheads="1"/>
          </p:cNvSpPr>
          <p:nvPr>
            <p:ph type="body" idx="1"/>
          </p:nvPr>
        </p:nvSpPr>
        <p:spPr>
          <a:ln/>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ChangeArrowheads="1" noTextEdit="1"/>
          </p:cNvSpPr>
          <p:nvPr>
            <p:ph type="sldImg"/>
          </p:nvPr>
        </p:nvSpPr>
        <p:spPr>
          <a:xfrm>
            <a:off x="635000" y="228600"/>
            <a:ext cx="5588000" cy="4191000"/>
          </a:xfrm>
          <a:ln/>
        </p:spPr>
      </p:sp>
      <p:sp>
        <p:nvSpPr>
          <p:cNvPr id="24473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ChangeArrowheads="1" noTextEdit="1"/>
          </p:cNvSpPr>
          <p:nvPr>
            <p:ph type="sldImg"/>
          </p:nvPr>
        </p:nvSpPr>
        <p:spPr>
          <a:xfrm>
            <a:off x="635000" y="228600"/>
            <a:ext cx="5588000" cy="4191000"/>
          </a:xfrm>
          <a:ln/>
        </p:spPr>
      </p:sp>
      <p:sp>
        <p:nvSpPr>
          <p:cNvPr id="24576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xfrm>
            <a:off x="635000" y="228600"/>
            <a:ext cx="5588000" cy="4191000"/>
          </a:xfrm>
          <a:ln/>
        </p:spPr>
      </p:sp>
      <p:sp>
        <p:nvSpPr>
          <p:cNvPr id="24678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a:xfrm>
            <a:off x="635000" y="228600"/>
            <a:ext cx="5588000" cy="4191000"/>
          </a:xfrm>
          <a:ln/>
        </p:spPr>
      </p:sp>
      <p:sp>
        <p:nvSpPr>
          <p:cNvPr id="24781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spect="1" noChangeArrowheads="1" noTextEdit="1"/>
          </p:cNvSpPr>
          <p:nvPr>
            <p:ph type="sldImg"/>
          </p:nvPr>
        </p:nvSpPr>
        <p:spPr>
          <a:xfrm>
            <a:off x="635000" y="228600"/>
            <a:ext cx="5588000" cy="4191000"/>
          </a:xfrm>
          <a:ln/>
        </p:spPr>
      </p:sp>
      <p:sp>
        <p:nvSpPr>
          <p:cNvPr id="24883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ChangeArrowheads="1" noTextEdit="1"/>
          </p:cNvSpPr>
          <p:nvPr>
            <p:ph type="sldImg"/>
          </p:nvPr>
        </p:nvSpPr>
        <p:spPr>
          <a:xfrm>
            <a:off x="635000" y="228600"/>
            <a:ext cx="5588000" cy="4191000"/>
          </a:xfrm>
          <a:ln/>
        </p:spPr>
      </p:sp>
      <p:sp>
        <p:nvSpPr>
          <p:cNvPr id="249859" name="Rectangle 3"/>
          <p:cNvSpPr>
            <a:spLocks noGrp="1" noChangeArrowheads="1"/>
          </p:cNvSpPr>
          <p:nvPr>
            <p:ph type="body" idx="1"/>
          </p:nvPr>
        </p:nvSpPr>
        <p:spPr>
          <a:ln/>
        </p:spPr>
        <p:txBody>
          <a:bodyPr/>
          <a:lstStyle/>
          <a:p>
            <a:r>
              <a:rPr lang="en-US"/>
              <a:t>Personally, I am a big fan of check lists. Every time you fly on an aeroplane, you should be thankful for check lists.</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a:xfrm>
            <a:off x="635000" y="228600"/>
            <a:ext cx="5588000" cy="4191000"/>
          </a:xfrm>
          <a:ln/>
        </p:spPr>
      </p:sp>
      <p:sp>
        <p:nvSpPr>
          <p:cNvPr id="25088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635000" y="228600"/>
            <a:ext cx="5588000" cy="4191000"/>
          </a:xfrm>
          <a:ln/>
        </p:spPr>
      </p:sp>
      <p:sp>
        <p:nvSpPr>
          <p:cNvPr id="25293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Rot="1" noChangeAspect="1" noChangeArrowheads="1" noTextEdit="1"/>
          </p:cNvSpPr>
          <p:nvPr>
            <p:ph type="sldImg"/>
          </p:nvPr>
        </p:nvSpPr>
        <p:spPr>
          <a:xfrm>
            <a:off x="635000" y="228600"/>
            <a:ext cx="5588000" cy="4191000"/>
          </a:xfrm>
          <a:ln/>
        </p:spPr>
      </p:sp>
      <p:sp>
        <p:nvSpPr>
          <p:cNvPr id="608259" name="Rectangle 3"/>
          <p:cNvSpPr>
            <a:spLocks noGrp="1" noChangeArrowheads="1"/>
          </p:cNvSpPr>
          <p:nvPr>
            <p:ph type="body" idx="1"/>
          </p:nvPr>
        </p:nvSpPr>
        <p:spPr>
          <a:ln/>
        </p:spPr>
        <p:txBody>
          <a:bodyPr/>
          <a:lstStyle/>
          <a:p>
            <a:r>
              <a:rPr lang="en-US"/>
              <a:t>This is the ‘front end’ of the database. The ‘standard’ 8-D fields are not shown here. See NC_DBASE.pdf for the complete record.</a:t>
            </a:r>
          </a:p>
          <a:p>
            <a:endParaRPr lang="en-US"/>
          </a:p>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ChangeArrowheads="1" noTextEdit="1"/>
          </p:cNvSpPr>
          <p:nvPr>
            <p:ph type="sldImg"/>
          </p:nvPr>
        </p:nvSpPr>
        <p:spPr>
          <a:xfrm>
            <a:off x="635000" y="228600"/>
            <a:ext cx="5588000" cy="4191000"/>
          </a:xfrm>
          <a:ln/>
        </p:spPr>
      </p:sp>
      <p:sp>
        <p:nvSpPr>
          <p:cNvPr id="25190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1026"/>
          <p:cNvSpPr>
            <a:spLocks noGrp="1" noRot="1" noChangeAspect="1" noChangeArrowheads="1" noTextEdit="1"/>
          </p:cNvSpPr>
          <p:nvPr>
            <p:ph type="sldImg"/>
          </p:nvPr>
        </p:nvSpPr>
        <p:spPr>
          <a:xfrm>
            <a:off x="609600" y="228600"/>
            <a:ext cx="5588000" cy="4191000"/>
          </a:xfrm>
          <a:ln/>
        </p:spPr>
      </p:sp>
      <p:sp>
        <p:nvSpPr>
          <p:cNvPr id="253955" name="Rectangle 1027"/>
          <p:cNvSpPr>
            <a:spLocks noGrp="1" noChangeArrowheads="1"/>
          </p:cNvSpPr>
          <p:nvPr>
            <p:ph type="body" idx="1"/>
          </p:nvPr>
        </p:nvSpPr>
        <p:spPr>
          <a:ln/>
        </p:spPr>
        <p:txBody>
          <a:bodyPr/>
          <a:lstStyle/>
          <a:p>
            <a:r>
              <a:rPr lang="en-US"/>
              <a:t>If you can’t describe the problem, there is no problem.</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xfrm>
            <a:off x="609600" y="228600"/>
            <a:ext cx="5588000" cy="4191000"/>
          </a:xfrm>
          <a:ln/>
        </p:spPr>
      </p:sp>
      <p:sp>
        <p:nvSpPr>
          <p:cNvPr id="26214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1026"/>
          <p:cNvSpPr>
            <a:spLocks noGrp="1" noRot="1" noChangeAspect="1" noChangeArrowheads="1" noTextEdit="1"/>
          </p:cNvSpPr>
          <p:nvPr>
            <p:ph type="sldImg"/>
          </p:nvPr>
        </p:nvSpPr>
        <p:spPr>
          <a:xfrm>
            <a:off x="635000" y="228600"/>
            <a:ext cx="5588000" cy="4191000"/>
          </a:xfrm>
          <a:ln/>
        </p:spPr>
      </p:sp>
      <p:sp>
        <p:nvSpPr>
          <p:cNvPr id="254979" name="Rectangle 1027"/>
          <p:cNvSpPr>
            <a:spLocks noGrp="1" noChangeArrowheads="1"/>
          </p:cNvSpPr>
          <p:nvPr>
            <p:ph type="body" idx="1"/>
          </p:nvPr>
        </p:nvSpPr>
        <p:spPr>
          <a:ln/>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1026"/>
          <p:cNvSpPr>
            <a:spLocks noGrp="1" noRot="1" noChangeAspect="1" noChangeArrowheads="1" noTextEdit="1"/>
          </p:cNvSpPr>
          <p:nvPr>
            <p:ph type="sldImg"/>
          </p:nvPr>
        </p:nvSpPr>
        <p:spPr>
          <a:xfrm>
            <a:off x="635000" y="228600"/>
            <a:ext cx="5588000" cy="4191000"/>
          </a:xfrm>
          <a:ln/>
        </p:spPr>
      </p:sp>
      <p:sp>
        <p:nvSpPr>
          <p:cNvPr id="256003" name="Rectangle 1027"/>
          <p:cNvSpPr>
            <a:spLocks noGrp="1" noChangeArrowheads="1"/>
          </p:cNvSpPr>
          <p:nvPr>
            <p:ph type="body" idx="1"/>
          </p:nvPr>
        </p:nvSpPr>
        <p:spPr>
          <a:ln/>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1026"/>
          <p:cNvSpPr>
            <a:spLocks noGrp="1" noRot="1" noChangeAspect="1" noChangeArrowheads="1" noTextEdit="1"/>
          </p:cNvSpPr>
          <p:nvPr>
            <p:ph type="sldImg"/>
          </p:nvPr>
        </p:nvSpPr>
        <p:spPr>
          <a:xfrm>
            <a:off x="635000" y="228600"/>
            <a:ext cx="5588000" cy="4191000"/>
          </a:xfrm>
          <a:ln/>
        </p:spPr>
      </p:sp>
      <p:sp>
        <p:nvSpPr>
          <p:cNvPr id="257027" name="Rectangle 1027"/>
          <p:cNvSpPr>
            <a:spLocks noGrp="1" noChangeArrowheads="1"/>
          </p:cNvSpPr>
          <p:nvPr>
            <p:ph type="body" idx="1"/>
          </p:nvPr>
        </p:nvSpPr>
        <p:spPr>
          <a:ln/>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xfrm>
            <a:off x="635000" y="228600"/>
            <a:ext cx="5588000" cy="4191000"/>
          </a:xfrm>
          <a:ln/>
        </p:spPr>
      </p:sp>
      <p:sp>
        <p:nvSpPr>
          <p:cNvPr id="25907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xfrm>
            <a:off x="635000" y="228600"/>
            <a:ext cx="5588000" cy="4191000"/>
          </a:xfrm>
          <a:ln/>
        </p:spPr>
      </p:sp>
      <p:sp>
        <p:nvSpPr>
          <p:cNvPr id="26009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xfrm>
            <a:off x="635000" y="228600"/>
            <a:ext cx="5588000" cy="4191000"/>
          </a:xfrm>
          <a:ln/>
        </p:spPr>
      </p:sp>
      <p:sp>
        <p:nvSpPr>
          <p:cNvPr id="26112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xfrm>
            <a:off x="635000" y="228600"/>
            <a:ext cx="5588000" cy="4191000"/>
          </a:xfrm>
          <a:ln/>
        </p:spPr>
      </p:sp>
      <p:sp>
        <p:nvSpPr>
          <p:cNvPr id="20480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Rot="1" noChangeAspect="1" noChangeArrowheads="1" noTextEdit="1"/>
          </p:cNvSpPr>
          <p:nvPr>
            <p:ph type="sldImg"/>
          </p:nvPr>
        </p:nvSpPr>
        <p:spPr>
          <a:xfrm>
            <a:off x="635000" y="228600"/>
            <a:ext cx="5588000" cy="4191000"/>
          </a:xfrm>
          <a:ln/>
        </p:spPr>
      </p:sp>
      <p:sp>
        <p:nvSpPr>
          <p:cNvPr id="48230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xfrm>
            <a:off x="635000" y="228600"/>
            <a:ext cx="5588000" cy="4191000"/>
          </a:xfrm>
          <a:ln/>
        </p:spPr>
      </p:sp>
      <p:sp>
        <p:nvSpPr>
          <p:cNvPr id="20377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635000" y="228600"/>
            <a:ext cx="5588000" cy="4191000"/>
          </a:xfrm>
          <a:ln/>
        </p:spPr>
      </p:sp>
      <p:sp>
        <p:nvSpPr>
          <p:cNvPr id="20275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xfrm>
            <a:off x="635000" y="228600"/>
            <a:ext cx="5588000" cy="4191000"/>
          </a:xfrm>
          <a:ln/>
        </p:spPr>
      </p:sp>
      <p:sp>
        <p:nvSpPr>
          <p:cNvPr id="20173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xfrm>
            <a:off x="635000" y="228600"/>
            <a:ext cx="5588000" cy="4191000"/>
          </a:xfrm>
          <a:ln/>
        </p:spPr>
      </p:sp>
      <p:sp>
        <p:nvSpPr>
          <p:cNvPr id="20070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635000" y="228600"/>
            <a:ext cx="5588000" cy="4191000"/>
          </a:xfrm>
          <a:ln/>
        </p:spPr>
      </p:sp>
      <p:sp>
        <p:nvSpPr>
          <p:cNvPr id="19968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xfrm>
            <a:off x="635000" y="228600"/>
            <a:ext cx="5588000" cy="4191000"/>
          </a:xfrm>
          <a:ln/>
        </p:spPr>
      </p:sp>
      <p:sp>
        <p:nvSpPr>
          <p:cNvPr id="26317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Rot="1" noChangeAspect="1" noChangeArrowheads="1" noTextEdit="1"/>
          </p:cNvSpPr>
          <p:nvPr>
            <p:ph type="sldImg"/>
          </p:nvPr>
        </p:nvSpPr>
        <p:spPr>
          <a:xfrm>
            <a:off x="609600" y="228600"/>
            <a:ext cx="5588000" cy="4191000"/>
          </a:xfrm>
          <a:ln/>
        </p:spPr>
      </p:sp>
      <p:sp>
        <p:nvSpPr>
          <p:cNvPr id="26419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a:xfrm>
            <a:off x="635000" y="228600"/>
            <a:ext cx="5588000" cy="4191000"/>
          </a:xfrm>
          <a:ln/>
        </p:spPr>
      </p:sp>
      <p:sp>
        <p:nvSpPr>
          <p:cNvPr id="26726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xfrm>
            <a:off x="609600" y="228600"/>
            <a:ext cx="5588000" cy="4191000"/>
          </a:xfrm>
          <a:ln/>
        </p:spPr>
      </p:sp>
      <p:sp>
        <p:nvSpPr>
          <p:cNvPr id="26829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Rot="1" noChangeAspect="1" noChangeArrowheads="1" noTextEdit="1"/>
          </p:cNvSpPr>
          <p:nvPr>
            <p:ph type="sldImg"/>
          </p:nvPr>
        </p:nvSpPr>
        <p:spPr>
          <a:xfrm>
            <a:off x="609600" y="228600"/>
            <a:ext cx="5588000" cy="4191000"/>
          </a:xfrm>
          <a:ln/>
        </p:spPr>
      </p:sp>
      <p:sp>
        <p:nvSpPr>
          <p:cNvPr id="26931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Rot="1" noChangeAspect="1" noChangeArrowheads="1" noTextEdit="1"/>
          </p:cNvSpPr>
          <p:nvPr>
            <p:ph type="sldImg"/>
          </p:nvPr>
        </p:nvSpPr>
        <p:spPr>
          <a:xfrm>
            <a:off x="635000" y="228600"/>
            <a:ext cx="5588000" cy="4191000"/>
          </a:xfrm>
          <a:ln/>
        </p:spPr>
      </p:sp>
      <p:sp>
        <p:nvSpPr>
          <p:cNvPr id="42086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Rot="1" noChangeAspect="1" noChangeArrowheads="1" noTextEdit="1"/>
          </p:cNvSpPr>
          <p:nvPr>
            <p:ph type="sldImg"/>
          </p:nvPr>
        </p:nvSpPr>
        <p:spPr>
          <a:xfrm>
            <a:off x="635000" y="228600"/>
            <a:ext cx="5588000" cy="4191000"/>
          </a:xfrm>
          <a:ln/>
        </p:spPr>
      </p:sp>
      <p:sp>
        <p:nvSpPr>
          <p:cNvPr id="27033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xfrm>
            <a:off x="635000" y="228600"/>
            <a:ext cx="5588000" cy="4191000"/>
          </a:xfrm>
          <a:ln/>
        </p:spPr>
      </p:sp>
      <p:sp>
        <p:nvSpPr>
          <p:cNvPr id="27136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Rot="1" noChangeAspect="1" noChangeArrowheads="1" noTextEdit="1"/>
          </p:cNvSpPr>
          <p:nvPr>
            <p:ph type="sldImg"/>
          </p:nvPr>
        </p:nvSpPr>
        <p:spPr>
          <a:xfrm>
            <a:off x="635000" y="228600"/>
            <a:ext cx="5588000" cy="4191000"/>
          </a:xfrm>
          <a:ln/>
        </p:spPr>
      </p:sp>
      <p:sp>
        <p:nvSpPr>
          <p:cNvPr id="493571" name="Rectangle 3"/>
          <p:cNvSpPr>
            <a:spLocks noGrp="1" noChangeArrowheads="1"/>
          </p:cNvSpPr>
          <p:nvPr>
            <p:ph type="body" idx="1"/>
          </p:nvPr>
        </p:nvSpPr>
        <p:spPr>
          <a:ln/>
        </p:spPr>
        <p:txBody>
          <a:bodyPr/>
          <a:lstStyle/>
          <a:p>
            <a:r>
              <a:rPr lang="en-US"/>
              <a:t>This is an example of a somewhat detailed cause and effect diagram.</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Rot="1" noChangeAspect="1" noChangeArrowheads="1" noTextEdit="1"/>
          </p:cNvSpPr>
          <p:nvPr>
            <p:ph type="sldImg"/>
          </p:nvPr>
        </p:nvSpPr>
        <p:spPr>
          <a:xfrm>
            <a:off x="635000" y="228600"/>
            <a:ext cx="5588000" cy="4191000"/>
          </a:xfrm>
          <a:ln/>
        </p:spPr>
      </p:sp>
      <p:sp>
        <p:nvSpPr>
          <p:cNvPr id="495619" name="Rectangle 3"/>
          <p:cNvSpPr>
            <a:spLocks noGrp="1" noChangeArrowheads="1"/>
          </p:cNvSpPr>
          <p:nvPr>
            <p:ph type="body" idx="1"/>
          </p:nvPr>
        </p:nvSpPr>
        <p:spPr>
          <a:ln/>
        </p:spPr>
        <p:txBody>
          <a:bodyPr/>
          <a:lstStyle/>
          <a:p>
            <a:r>
              <a:rPr lang="en-US"/>
              <a:t>Also see: http://lorien.ncl.ac.uk/ming/spc/spc6.htm</a:t>
            </a:r>
            <a:endParaRPr lang="en-US" sz="80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Rot="1" noChangeAspect="1" noChangeArrowheads="1" noTextEdit="1"/>
          </p:cNvSpPr>
          <p:nvPr>
            <p:ph type="sldImg"/>
          </p:nvPr>
        </p:nvSpPr>
        <p:spPr>
          <a:xfrm>
            <a:off x="635000" y="228600"/>
            <a:ext cx="5588000" cy="4191000"/>
          </a:xfrm>
          <a:ln/>
        </p:spPr>
      </p:sp>
      <p:sp>
        <p:nvSpPr>
          <p:cNvPr id="51814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Rot="1" noChangeAspect="1" noChangeArrowheads="1" noTextEdit="1"/>
          </p:cNvSpPr>
          <p:nvPr>
            <p:ph type="sldImg"/>
          </p:nvPr>
        </p:nvSpPr>
        <p:spPr>
          <a:xfrm>
            <a:off x="635000" y="228600"/>
            <a:ext cx="5588000" cy="4191000"/>
          </a:xfrm>
          <a:ln/>
        </p:spPr>
      </p:sp>
      <p:sp>
        <p:nvSpPr>
          <p:cNvPr id="27238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Rot="1" noChangeAspect="1" noChangeArrowheads="1" noTextEdit="1"/>
          </p:cNvSpPr>
          <p:nvPr>
            <p:ph type="sldImg"/>
          </p:nvPr>
        </p:nvSpPr>
        <p:spPr>
          <a:xfrm>
            <a:off x="635000" y="228600"/>
            <a:ext cx="5588000" cy="4191000"/>
          </a:xfrm>
          <a:ln/>
        </p:spPr>
      </p:sp>
      <p:sp>
        <p:nvSpPr>
          <p:cNvPr id="27341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Rot="1" noChangeAspect="1" noChangeArrowheads="1" noTextEdit="1"/>
          </p:cNvSpPr>
          <p:nvPr>
            <p:ph type="sldImg"/>
          </p:nvPr>
        </p:nvSpPr>
        <p:spPr>
          <a:xfrm>
            <a:off x="635000" y="228600"/>
            <a:ext cx="5588000" cy="4191000"/>
          </a:xfrm>
          <a:ln/>
        </p:spPr>
      </p:sp>
      <p:sp>
        <p:nvSpPr>
          <p:cNvPr id="27443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Rot="1" noChangeAspect="1" noChangeArrowheads="1" noTextEdit="1"/>
          </p:cNvSpPr>
          <p:nvPr>
            <p:ph type="sldImg"/>
          </p:nvPr>
        </p:nvSpPr>
        <p:spPr>
          <a:xfrm>
            <a:off x="635000" y="228600"/>
            <a:ext cx="5588000" cy="4191000"/>
          </a:xfrm>
          <a:ln/>
        </p:spPr>
      </p:sp>
      <p:sp>
        <p:nvSpPr>
          <p:cNvPr id="27545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Rot="1" noChangeAspect="1" noChangeArrowheads="1" noTextEdit="1"/>
          </p:cNvSpPr>
          <p:nvPr>
            <p:ph type="sldImg"/>
          </p:nvPr>
        </p:nvSpPr>
        <p:spPr>
          <a:xfrm>
            <a:off x="635000" y="228600"/>
            <a:ext cx="5588000" cy="4191000"/>
          </a:xfrm>
          <a:ln/>
        </p:spPr>
      </p:sp>
      <p:sp>
        <p:nvSpPr>
          <p:cNvPr id="276483" name="Rectangle 3"/>
          <p:cNvSpPr>
            <a:spLocks noGrp="1" noChangeArrowheads="1"/>
          </p:cNvSpPr>
          <p:nvPr>
            <p:ph type="body" idx="1"/>
          </p:nvPr>
        </p:nvSpPr>
        <p:spPr>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xmlns:p14="http://schemas.microsoft.com/office/powerpoint/2010/main" spd="med" advTm="5000">
    <p:fade/>
    <p:sndAc>
      <p:stSnd>
        <p:snd r:embed="rId1" name="Camera"/>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med" advTm="5000">
    <p:fade/>
    <p:sndAc>
      <p:stSnd>
        <p:snd r:embed="rId1" name="Camera"/>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28600"/>
            <a:ext cx="21717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28600"/>
            <a:ext cx="63627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med" advTm="5000">
    <p:fade/>
    <p:sndAc>
      <p:stSnd>
        <p:snd r:embed="rId1" name="Camera"/>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191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295400"/>
            <a:ext cx="7772400" cy="4876800"/>
          </a:xfrm>
        </p:spPr>
        <p:txBody>
          <a:bodyPr/>
          <a:lstStyle/>
          <a:p>
            <a:endParaRPr lang="en-US"/>
          </a:p>
        </p:txBody>
      </p:sp>
    </p:spTree>
  </p:cSld>
  <p:clrMapOvr>
    <a:masterClrMapping/>
  </p:clrMapOvr>
  <p:transition xmlns:p14="http://schemas.microsoft.com/office/powerpoint/2010/main" spd="med" advTm="5000">
    <p:fade/>
    <p:sndAc>
      <p:stSnd>
        <p:snd r:embed="rId1" name="Camera"/>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191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954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295400"/>
            <a:ext cx="3810000" cy="4876800"/>
          </a:xfrm>
        </p:spPr>
        <p:txBody>
          <a:bodyPr/>
          <a:lstStyle/>
          <a:p>
            <a:endParaRPr lang="en-US"/>
          </a:p>
        </p:txBody>
      </p:sp>
    </p:spTree>
  </p:cSld>
  <p:clrMapOvr>
    <a:masterClrMapping/>
  </p:clrMapOvr>
  <p:transition xmlns:p14="http://schemas.microsoft.com/office/powerpoint/2010/main" spd="med" advTm="5000">
    <p:fade/>
    <p:sndAc>
      <p:stSnd>
        <p:snd r:embed="rId1" name="Camera"/>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med" advTm="5000">
    <p:fade/>
    <p:sndAc>
      <p:stSnd>
        <p:snd r:embed="rId1" name="Camera"/>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xmlns:p14="http://schemas.microsoft.com/office/powerpoint/2010/main" spd="med" advTm="5000">
    <p:fade/>
    <p:sndAc>
      <p:stSnd>
        <p:snd r:embed="rId1" name="Camera"/>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med" advTm="5000">
    <p:fade/>
    <p:sndAc>
      <p:stSnd>
        <p:snd r:embed="rId1" name="Camera"/>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med" advTm="5000">
    <p:fade/>
    <p:sndAc>
      <p:stSnd>
        <p:snd r:embed="rId1" name="Camera"/>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spd="med" advTm="5000">
    <p:fade/>
    <p:sndAc>
      <p:stSnd>
        <p:snd r:embed="rId1" name="Camera"/>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med" advTm="5000">
    <p:fade/>
    <p:sndAc>
      <p:stSnd>
        <p:snd r:embed="rId1" name="Camera"/>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spd="med" advTm="5000">
    <p:fade/>
    <p:sndAc>
      <p:stSnd>
        <p:snd r:embed="rId1" name="Camera"/>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spd="med" advTm="5000">
    <p:fade/>
    <p:sndAc>
      <p:stSnd>
        <p:snd r:embed="rId1" name="Camera"/>
      </p:stSnd>
    </p:sndAc>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audio" Target="../media/audio1.bin"/><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28600"/>
            <a:ext cx="8686800" cy="719138"/>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295400"/>
            <a:ext cx="7772400" cy="4876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ChangeArrowheads="1"/>
          </p:cNvSpPr>
          <p:nvPr/>
        </p:nvSpPr>
        <p:spPr bwMode="auto">
          <a:xfrm>
            <a:off x="34925" y="6464300"/>
            <a:ext cx="2676525" cy="212879"/>
          </a:xfrm>
          <a:prstGeom prst="rect">
            <a:avLst/>
          </a:prstGeom>
          <a:noFill/>
          <a:ln w="12700">
            <a:noFill/>
            <a:miter lim="800000"/>
            <a:headEnd/>
            <a:tailEnd/>
          </a:ln>
          <a:effectLst/>
        </p:spPr>
        <p:txBody>
          <a:bodyPr lIns="90487" tIns="44450" rIns="90487" bIns="44450">
            <a:prstTxWarp prst="textNoShape">
              <a:avLst/>
            </a:prstTxWarp>
            <a:spAutoFit/>
          </a:bodyPr>
          <a:lstStyle/>
          <a:p>
            <a:pPr defTabSz="903288"/>
            <a:r>
              <a:rPr lang="en-US" sz="800" dirty="0" smtClean="0">
                <a:solidFill>
                  <a:srgbClr val="005400"/>
                </a:solidFill>
              </a:rPr>
              <a:t>Rev</a:t>
            </a:r>
            <a:r>
              <a:rPr lang="en-US" sz="800" dirty="0">
                <a:solidFill>
                  <a:srgbClr val="005400"/>
                </a:solidFill>
              </a:rPr>
              <a:t>:</a:t>
            </a:r>
            <a:r>
              <a:rPr lang="en-US" sz="800" dirty="0" smtClean="0">
                <a:solidFill>
                  <a:srgbClr val="005400"/>
                </a:solidFill>
              </a:rPr>
              <a:t> G3  - Print Date -&gt; </a:t>
            </a:r>
            <a:fld id="{3B22E545-61FD-6648-85E1-D0FD10198868}" type="datetime2">
              <a:rPr lang="en-US" sz="800" smtClean="0">
                <a:solidFill>
                  <a:srgbClr val="790015"/>
                </a:solidFill>
              </a:rPr>
              <a:pPr defTabSz="903288"/>
              <a:t>Tuesday, June 6, 17</a:t>
            </a:fld>
            <a:endParaRPr lang="en-US" sz="800" dirty="0">
              <a:solidFill>
                <a:srgbClr val="005400"/>
              </a:solidFill>
            </a:endParaRPr>
          </a:p>
        </p:txBody>
      </p:sp>
      <p:sp>
        <p:nvSpPr>
          <p:cNvPr id="1029" name="Rectangle 5"/>
          <p:cNvSpPr>
            <a:spLocks noChangeArrowheads="1"/>
          </p:cNvSpPr>
          <p:nvPr/>
        </p:nvSpPr>
        <p:spPr bwMode="auto">
          <a:xfrm>
            <a:off x="7332663" y="6488113"/>
            <a:ext cx="1755775" cy="333375"/>
          </a:xfrm>
          <a:prstGeom prst="rect">
            <a:avLst/>
          </a:prstGeom>
          <a:noFill/>
          <a:ln w="12700">
            <a:noFill/>
            <a:miter lim="800000"/>
            <a:headEnd/>
            <a:tailEnd/>
          </a:ln>
          <a:effectLst/>
        </p:spPr>
        <p:txBody>
          <a:bodyPr lIns="90487" tIns="44450" rIns="90487" bIns="44450">
            <a:prstTxWarp prst="textNoShape">
              <a:avLst/>
            </a:prstTxWarp>
            <a:spAutoFit/>
          </a:bodyPr>
          <a:lstStyle/>
          <a:p>
            <a:pPr algn="r" defTabSz="903288"/>
            <a:r>
              <a:rPr lang="en-US" sz="800" dirty="0">
                <a:solidFill>
                  <a:srgbClr val="005400"/>
                </a:solidFill>
              </a:rPr>
              <a:t>Slide </a:t>
            </a:r>
            <a:fld id="{1F6F9DF6-18B9-B049-BD95-7C51C46CD1DD}" type="slidenum">
              <a:rPr lang="en-US" sz="800">
                <a:solidFill>
                  <a:srgbClr val="005400"/>
                </a:solidFill>
              </a:rPr>
              <a:pPr algn="r" defTabSz="903288"/>
              <a:t>‹#›</a:t>
            </a:fld>
            <a:endParaRPr lang="en-US" sz="800" dirty="0" smtClean="0">
              <a:solidFill>
                <a:srgbClr val="005400"/>
              </a:solidFill>
            </a:endParaRPr>
          </a:p>
          <a:p>
            <a:pPr algn="r" defTabSz="903288"/>
            <a:r>
              <a:rPr lang="en-US" sz="800" dirty="0" err="1" smtClean="0">
                <a:solidFill>
                  <a:srgbClr val="005400"/>
                </a:solidFill>
              </a:rPr>
              <a:t>Elsmar.com</a:t>
            </a:r>
            <a:r>
              <a:rPr lang="en-US" sz="800" dirty="0" smtClean="0">
                <a:solidFill>
                  <a:srgbClr val="005400"/>
                </a:solidFill>
              </a:rPr>
              <a:t>  </a:t>
            </a:r>
            <a:r>
              <a:rPr lang="en-US" sz="800" dirty="0">
                <a:solidFill>
                  <a:srgbClr val="005400"/>
                </a:solidFill>
              </a:rPr>
              <a:t>--- The Cove!</a:t>
            </a:r>
          </a:p>
        </p:txBody>
      </p:sp>
      <p:sp>
        <p:nvSpPr>
          <p:cNvPr id="1030" name="Rectangle 6"/>
          <p:cNvSpPr>
            <a:spLocks noChangeArrowheads="1"/>
          </p:cNvSpPr>
          <p:nvPr/>
        </p:nvSpPr>
        <p:spPr bwMode="auto">
          <a:xfrm>
            <a:off x="3471863" y="6526213"/>
            <a:ext cx="2187575" cy="271462"/>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200">
                <a:solidFill>
                  <a:srgbClr val="00279F"/>
                </a:solidFill>
              </a:rPr>
              <a:t>8-Disciplines Problem Solving</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xmlns:p14="http://schemas.microsoft.com/office/powerpoint/2010/main" spd="med" advTm="5000">
    <p:fade/>
    <p:sndAc>
      <p:stSnd>
        <p:snd r:embed="rId15" name="Camera"/>
      </p:stSnd>
    </p:sndAc>
  </p:transition>
  <p:txStyles>
    <p:titleStyle>
      <a:lvl1pPr algn="ctr" defTabSz="903288" rtl="0" eaLnBrk="0" fontAlgn="base" hangingPunct="0">
        <a:spcBef>
          <a:spcPct val="0"/>
        </a:spcBef>
        <a:spcAft>
          <a:spcPct val="0"/>
        </a:spcAft>
        <a:defRPr sz="3600">
          <a:solidFill>
            <a:srgbClr val="00279F"/>
          </a:solidFill>
          <a:latin typeface="+mj-lt"/>
          <a:ea typeface="+mj-ea"/>
          <a:cs typeface="+mj-cs"/>
        </a:defRPr>
      </a:lvl1pPr>
      <a:lvl2pPr algn="ctr" defTabSz="903288" rtl="0" eaLnBrk="0" fontAlgn="base" hangingPunct="0">
        <a:spcBef>
          <a:spcPct val="0"/>
        </a:spcBef>
        <a:spcAft>
          <a:spcPct val="0"/>
        </a:spcAft>
        <a:defRPr sz="3600">
          <a:solidFill>
            <a:srgbClr val="00279F"/>
          </a:solidFill>
          <a:latin typeface="Arial" charset="0"/>
        </a:defRPr>
      </a:lvl2pPr>
      <a:lvl3pPr algn="ctr" defTabSz="903288" rtl="0" eaLnBrk="0" fontAlgn="base" hangingPunct="0">
        <a:spcBef>
          <a:spcPct val="0"/>
        </a:spcBef>
        <a:spcAft>
          <a:spcPct val="0"/>
        </a:spcAft>
        <a:defRPr sz="3600">
          <a:solidFill>
            <a:srgbClr val="00279F"/>
          </a:solidFill>
          <a:latin typeface="Arial" charset="0"/>
        </a:defRPr>
      </a:lvl3pPr>
      <a:lvl4pPr algn="ctr" defTabSz="903288" rtl="0" eaLnBrk="0" fontAlgn="base" hangingPunct="0">
        <a:spcBef>
          <a:spcPct val="0"/>
        </a:spcBef>
        <a:spcAft>
          <a:spcPct val="0"/>
        </a:spcAft>
        <a:defRPr sz="3600">
          <a:solidFill>
            <a:srgbClr val="00279F"/>
          </a:solidFill>
          <a:latin typeface="Arial" charset="0"/>
        </a:defRPr>
      </a:lvl4pPr>
      <a:lvl5pPr algn="ctr" defTabSz="903288" rtl="0" eaLnBrk="0" fontAlgn="base" hangingPunct="0">
        <a:spcBef>
          <a:spcPct val="0"/>
        </a:spcBef>
        <a:spcAft>
          <a:spcPct val="0"/>
        </a:spcAft>
        <a:defRPr sz="3600">
          <a:solidFill>
            <a:srgbClr val="00279F"/>
          </a:solidFill>
          <a:latin typeface="Arial" charset="0"/>
        </a:defRPr>
      </a:lvl5pPr>
      <a:lvl6pPr marL="457200" algn="ctr" defTabSz="903288" rtl="0" eaLnBrk="0" fontAlgn="base" hangingPunct="0">
        <a:spcBef>
          <a:spcPct val="0"/>
        </a:spcBef>
        <a:spcAft>
          <a:spcPct val="0"/>
        </a:spcAft>
        <a:defRPr sz="3600">
          <a:solidFill>
            <a:srgbClr val="00279F"/>
          </a:solidFill>
          <a:latin typeface="Arial" charset="0"/>
        </a:defRPr>
      </a:lvl6pPr>
      <a:lvl7pPr marL="914400" algn="ctr" defTabSz="903288" rtl="0" eaLnBrk="0" fontAlgn="base" hangingPunct="0">
        <a:spcBef>
          <a:spcPct val="0"/>
        </a:spcBef>
        <a:spcAft>
          <a:spcPct val="0"/>
        </a:spcAft>
        <a:defRPr sz="3600">
          <a:solidFill>
            <a:srgbClr val="00279F"/>
          </a:solidFill>
          <a:latin typeface="Arial" charset="0"/>
        </a:defRPr>
      </a:lvl7pPr>
      <a:lvl8pPr marL="1371600" algn="ctr" defTabSz="903288" rtl="0" eaLnBrk="0" fontAlgn="base" hangingPunct="0">
        <a:spcBef>
          <a:spcPct val="0"/>
        </a:spcBef>
        <a:spcAft>
          <a:spcPct val="0"/>
        </a:spcAft>
        <a:defRPr sz="3600">
          <a:solidFill>
            <a:srgbClr val="00279F"/>
          </a:solidFill>
          <a:latin typeface="Arial" charset="0"/>
        </a:defRPr>
      </a:lvl8pPr>
      <a:lvl9pPr marL="1828800" algn="ctr" defTabSz="903288" rtl="0" eaLnBrk="0" fontAlgn="base" hangingPunct="0">
        <a:spcBef>
          <a:spcPct val="0"/>
        </a:spcBef>
        <a:spcAft>
          <a:spcPct val="0"/>
        </a:spcAft>
        <a:defRPr sz="3600">
          <a:solidFill>
            <a:srgbClr val="00279F"/>
          </a:solidFill>
          <a:latin typeface="Arial" charset="0"/>
        </a:defRPr>
      </a:lvl9pPr>
    </p:titleStyle>
    <p:bodyStyle>
      <a:lvl1pPr marL="338138" indent="-338138" algn="l" defTabSz="903288" rtl="0" eaLnBrk="0" fontAlgn="base" hangingPunct="0">
        <a:spcBef>
          <a:spcPct val="25000"/>
        </a:spcBef>
        <a:spcAft>
          <a:spcPct val="0"/>
        </a:spcAft>
        <a:buSzPct val="100000"/>
        <a:buChar char="•"/>
        <a:defRPr sz="2000">
          <a:solidFill>
            <a:schemeClr val="tx1"/>
          </a:solidFill>
          <a:latin typeface="+mn-lt"/>
          <a:ea typeface="+mn-ea"/>
          <a:cs typeface="+mn-cs"/>
        </a:defRPr>
      </a:lvl1pPr>
      <a:lvl2pPr marL="733425" indent="-280988" algn="l" defTabSz="903288" rtl="0" eaLnBrk="0" fontAlgn="base" hangingPunct="0">
        <a:spcBef>
          <a:spcPct val="25000"/>
        </a:spcBef>
        <a:spcAft>
          <a:spcPct val="0"/>
        </a:spcAft>
        <a:buSzPct val="100000"/>
        <a:buChar char="–"/>
        <a:defRPr>
          <a:solidFill>
            <a:schemeClr val="tx1"/>
          </a:solidFill>
          <a:latin typeface="+mn-lt"/>
          <a:ea typeface="ＭＳ Ｐゴシック" charset="-128"/>
        </a:defRPr>
      </a:lvl2pPr>
      <a:lvl3pPr marL="1128713" indent="-225425" algn="l" defTabSz="903288" rtl="0" eaLnBrk="0" fontAlgn="base" hangingPunct="0">
        <a:spcBef>
          <a:spcPct val="25000"/>
        </a:spcBef>
        <a:spcAft>
          <a:spcPct val="0"/>
        </a:spcAft>
        <a:buSzPct val="100000"/>
        <a:buChar char="•"/>
        <a:defRPr sz="1600">
          <a:solidFill>
            <a:schemeClr val="tx1"/>
          </a:solidFill>
          <a:latin typeface="+mn-lt"/>
          <a:ea typeface="ＭＳ Ｐゴシック" charset="-128"/>
        </a:defRPr>
      </a:lvl3pPr>
      <a:lvl4pPr marL="1579563" indent="-225425" algn="l" defTabSz="903288" rtl="0" eaLnBrk="0" fontAlgn="base" hangingPunct="0">
        <a:spcBef>
          <a:spcPct val="25000"/>
        </a:spcBef>
        <a:spcAft>
          <a:spcPct val="0"/>
        </a:spcAft>
        <a:buSzPct val="100000"/>
        <a:buChar char="–"/>
        <a:defRPr sz="1400">
          <a:solidFill>
            <a:schemeClr val="tx1"/>
          </a:solidFill>
          <a:latin typeface="+mn-lt"/>
          <a:ea typeface="ＭＳ Ｐゴシック" charset="-128"/>
        </a:defRPr>
      </a:lvl4pPr>
      <a:lvl5pPr marL="2030413" indent="-225425" algn="l" defTabSz="903288" rtl="0" eaLnBrk="0" fontAlgn="base" hangingPunct="0">
        <a:spcBef>
          <a:spcPct val="25000"/>
        </a:spcBef>
        <a:spcAft>
          <a:spcPct val="0"/>
        </a:spcAft>
        <a:buSzPct val="100000"/>
        <a:buChar char="•"/>
        <a:defRPr sz="1400">
          <a:solidFill>
            <a:schemeClr val="tx1"/>
          </a:solidFill>
          <a:latin typeface="+mn-lt"/>
          <a:ea typeface="ＭＳ Ｐゴシック" charset="-128"/>
        </a:defRPr>
      </a:lvl5pPr>
      <a:lvl6pPr marL="2487613" indent="-225425" algn="l" defTabSz="903288" rtl="0" eaLnBrk="0" fontAlgn="base" hangingPunct="0">
        <a:spcBef>
          <a:spcPct val="25000"/>
        </a:spcBef>
        <a:spcAft>
          <a:spcPct val="0"/>
        </a:spcAft>
        <a:buSzPct val="100000"/>
        <a:buChar char="•"/>
        <a:defRPr sz="1400">
          <a:solidFill>
            <a:schemeClr val="tx1"/>
          </a:solidFill>
          <a:latin typeface="+mn-lt"/>
          <a:ea typeface="ＭＳ Ｐゴシック" charset="-128"/>
        </a:defRPr>
      </a:lvl6pPr>
      <a:lvl7pPr marL="2944813" indent="-225425" algn="l" defTabSz="903288" rtl="0" eaLnBrk="0" fontAlgn="base" hangingPunct="0">
        <a:spcBef>
          <a:spcPct val="25000"/>
        </a:spcBef>
        <a:spcAft>
          <a:spcPct val="0"/>
        </a:spcAft>
        <a:buSzPct val="100000"/>
        <a:buChar char="•"/>
        <a:defRPr sz="1400">
          <a:solidFill>
            <a:schemeClr val="tx1"/>
          </a:solidFill>
          <a:latin typeface="+mn-lt"/>
          <a:ea typeface="ＭＳ Ｐゴシック" charset="-128"/>
        </a:defRPr>
      </a:lvl7pPr>
      <a:lvl8pPr marL="3402013" indent="-225425" algn="l" defTabSz="903288" rtl="0" eaLnBrk="0" fontAlgn="base" hangingPunct="0">
        <a:spcBef>
          <a:spcPct val="25000"/>
        </a:spcBef>
        <a:spcAft>
          <a:spcPct val="0"/>
        </a:spcAft>
        <a:buSzPct val="100000"/>
        <a:buChar char="•"/>
        <a:defRPr sz="1400">
          <a:solidFill>
            <a:schemeClr val="tx1"/>
          </a:solidFill>
          <a:latin typeface="+mn-lt"/>
          <a:ea typeface="ＭＳ Ｐゴシック" charset="-128"/>
        </a:defRPr>
      </a:lvl8pPr>
      <a:lvl9pPr marL="3859213" indent="-225425" algn="l" defTabSz="903288" rtl="0" eaLnBrk="0" fontAlgn="base" hangingPunct="0">
        <a:spcBef>
          <a:spcPct val="25000"/>
        </a:spcBef>
        <a:spcAft>
          <a:spcPct val="0"/>
        </a:spcAft>
        <a:buSzPct val="100000"/>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audio" Target="../media/audio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audio" Target="../media/audio1.bin"/></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 Id="rId3" Type="http://schemas.openxmlformats.org/officeDocument/2006/relationships/audio" Target="../media/audio1.bin"/></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 Id="rId3" Type="http://schemas.openxmlformats.org/officeDocument/2006/relationships/audio" Target="../media/audio1.bin"/></Relationships>
</file>

<file path=ppt/slides/_rels/slide102.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notesSlide" Target="../notesSlides/notesSlide97.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8.xml"/><Relationship Id="rId4" Type="http://schemas.openxmlformats.org/officeDocument/2006/relationships/audio" Target="../media/audio1.bin"/><Relationship Id="rId5" Type="http://schemas.openxmlformats.org/officeDocument/2006/relationships/oleObject" Target="../embeddings/oleObject11.bin"/><Relationship Id="rId6" Type="http://schemas.openxmlformats.org/officeDocument/2006/relationships/image" Target="../media/image45.emf"/><Relationship Id="rId1" Type="http://schemas.openxmlformats.org/officeDocument/2006/relationships/vmlDrawing" Target="../drawings/vmlDrawing10.vml"/><Relationship Id="rId2"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46.emf"/><Relationship Id="rId1" Type="http://schemas.openxmlformats.org/officeDocument/2006/relationships/slideLayout" Target="../slideLayouts/slideLayout6.xml"/><Relationship Id="rId2" Type="http://schemas.openxmlformats.org/officeDocument/2006/relationships/notesSlide" Target="../notesSlides/notesSlide9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0.xml"/><Relationship Id="rId3" Type="http://schemas.openxmlformats.org/officeDocument/2006/relationships/audio" Target="../media/audio1.bin"/></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1.xml"/><Relationship Id="rId4" Type="http://schemas.openxmlformats.org/officeDocument/2006/relationships/audio" Target="../media/audio1.bin"/><Relationship Id="rId5" Type="http://schemas.openxmlformats.org/officeDocument/2006/relationships/oleObject" Target="../embeddings/oleObject12.bin"/><Relationship Id="rId6" Type="http://schemas.openxmlformats.org/officeDocument/2006/relationships/image" Target="../media/image47.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 Id="rId3" Type="http://schemas.openxmlformats.org/officeDocument/2006/relationships/audio" Target="../media/audio1.bin"/></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3.xml"/><Relationship Id="rId4" Type="http://schemas.openxmlformats.org/officeDocument/2006/relationships/audio" Target="../media/audio1.bin"/><Relationship Id="rId5" Type="http://schemas.openxmlformats.org/officeDocument/2006/relationships/oleObject" Target="../embeddings/Microsoft_Excel_97_-_2004_Worksheet8.xls"/><Relationship Id="rId6" Type="http://schemas.openxmlformats.org/officeDocument/2006/relationships/image" Target="../media/image48.emf"/><Relationship Id="rId1" Type="http://schemas.openxmlformats.org/officeDocument/2006/relationships/vmlDrawing" Target="../drawings/vmlDrawing12.vml"/><Relationship Id="rId2"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4.xml"/><Relationship Id="rId3" Type="http://schemas.openxmlformats.org/officeDocument/2006/relationships/audio" Target="../media/audio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audio" Target="../media/audio1.bin"/></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5.xml"/><Relationship Id="rId3" Type="http://schemas.openxmlformats.org/officeDocument/2006/relationships/audio" Target="../media/audio1.bin"/></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6.xml"/><Relationship Id="rId3" Type="http://schemas.openxmlformats.org/officeDocument/2006/relationships/audio" Target="../media/audio1.bin"/></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7.xml"/><Relationship Id="rId3" Type="http://schemas.openxmlformats.org/officeDocument/2006/relationships/audio" Target="../media/audio1.bin"/></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8.xml"/><Relationship Id="rId3" Type="http://schemas.openxmlformats.org/officeDocument/2006/relationships/audio" Target="../media/audio1.bin"/></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 Id="rId3" Type="http://schemas.openxmlformats.org/officeDocument/2006/relationships/audio" Target="../media/audio1.bin"/></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 Id="rId3" Type="http://schemas.openxmlformats.org/officeDocument/2006/relationships/audio" Target="../media/audio1.bin"/></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 Id="rId3" Type="http://schemas.openxmlformats.org/officeDocument/2006/relationships/audio" Target="../media/audio1.bin"/></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2.xml"/><Relationship Id="rId3" Type="http://schemas.openxmlformats.org/officeDocument/2006/relationships/audio" Target="../media/audio1.bin"/></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 Id="rId3" Type="http://schemas.openxmlformats.org/officeDocument/2006/relationships/audio" Target="../media/audio1.bin"/></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4.xml"/><Relationship Id="rId3" Type="http://schemas.openxmlformats.org/officeDocument/2006/relationships/audio" Target="../media/audio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audio" Target="../media/audio1.bin"/><Relationship Id="rId5" Type="http://schemas.openxmlformats.org/officeDocument/2006/relationships/oleObject" Target="../embeddings/Microsoft_Excel_97_-_2004_Worksheet1.xls"/><Relationship Id="rId6"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 Id="rId3" Type="http://schemas.openxmlformats.org/officeDocument/2006/relationships/audio" Target="../media/audio1.bin"/></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 Id="rId3" Type="http://schemas.openxmlformats.org/officeDocument/2006/relationships/audio" Target="../media/audio1.bin"/></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17.xml"/><Relationship Id="rId4" Type="http://schemas.openxmlformats.org/officeDocument/2006/relationships/audio" Target="../media/audio1.bin"/><Relationship Id="rId5" Type="http://schemas.openxmlformats.org/officeDocument/2006/relationships/oleObject" Target="../embeddings/oleObject13.bin"/><Relationship Id="rId6" Type="http://schemas.openxmlformats.org/officeDocument/2006/relationships/image" Target="../media/image49.emf"/><Relationship Id="rId1" Type="http://schemas.openxmlformats.org/officeDocument/2006/relationships/vmlDrawing" Target="../drawings/vmlDrawing13.vml"/><Relationship Id="rId2"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8.xml"/><Relationship Id="rId3" Type="http://schemas.openxmlformats.org/officeDocument/2006/relationships/audio" Target="../media/audio1.bin"/></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9.xml"/><Relationship Id="rId3" Type="http://schemas.openxmlformats.org/officeDocument/2006/relationships/audio" Target="../media/audio1.bin"/></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 Id="rId3" Type="http://schemas.openxmlformats.org/officeDocument/2006/relationships/audio" Target="../media/audio1.bin"/></Relationships>
</file>

<file path=ppt/slides/_rels/slide126.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50.png"/><Relationship Id="rId1" Type="http://schemas.openxmlformats.org/officeDocument/2006/relationships/slideLayout" Target="../slideLayouts/slideLayout6.xml"/><Relationship Id="rId2" Type="http://schemas.openxmlformats.org/officeDocument/2006/relationships/notesSlide" Target="../notesSlides/notesSlide12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2.xml"/><Relationship Id="rId3" Type="http://schemas.openxmlformats.org/officeDocument/2006/relationships/audio" Target="../media/audio1.bin"/></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3.xml"/><Relationship Id="rId3" Type="http://schemas.openxmlformats.org/officeDocument/2006/relationships/audio" Target="../media/audio1.bin"/></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4.xml"/><Relationship Id="rId3" Type="http://schemas.openxmlformats.org/officeDocument/2006/relationships/audio" Target="../media/audio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audio" Target="../media/audio1.bin"/></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5.xml"/><Relationship Id="rId3" Type="http://schemas.openxmlformats.org/officeDocument/2006/relationships/audio" Target="../media/audio1.bin"/></Relationships>
</file>

<file path=ppt/slides/_rels/slide131.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126.xml"/></Relationships>
</file>

<file path=ppt/slides/_rels/slide132.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notesSlide" Target="../notesSlides/notesSlide127.xml"/></Relationships>
</file>

<file path=ppt/slides/_rels/slide133.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notesSlide" Target="../notesSlides/notesSlide128.xml"/></Relationships>
</file>

<file path=ppt/slides/_rels/slide134.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56.png"/><Relationship Id="rId5"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notesSlide" Target="../notesSlides/notesSlide129.xml"/></Relationships>
</file>

<file path=ppt/slides/_rels/slide135.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58.png"/><Relationship Id="rId5"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notesSlide" Target="../notesSlides/notesSlide130.xml"/></Relationships>
</file>

<file path=ppt/slides/_rels/slide136.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60.png"/><Relationship Id="rId5" Type="http://schemas.openxmlformats.org/officeDocument/2006/relationships/image" Target="../media/image61.png"/><Relationship Id="rId1" Type="http://schemas.openxmlformats.org/officeDocument/2006/relationships/slideLayout" Target="../slideLayouts/slideLayout2.xml"/><Relationship Id="rId2" Type="http://schemas.openxmlformats.org/officeDocument/2006/relationships/notesSlide" Target="../notesSlides/notesSlide131.xml"/></Relationships>
</file>

<file path=ppt/slides/_rels/slide137.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62.png"/><Relationship Id="rId5" Type="http://schemas.openxmlformats.org/officeDocument/2006/relationships/image" Target="../media/image63.png"/><Relationship Id="rId1" Type="http://schemas.openxmlformats.org/officeDocument/2006/relationships/slideLayout" Target="../slideLayouts/slideLayout2.xml"/><Relationship Id="rId2" Type="http://schemas.openxmlformats.org/officeDocument/2006/relationships/notesSlide" Target="../notesSlides/notesSlide132.xml"/></Relationships>
</file>

<file path=ppt/slides/_rels/slide138.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64.png"/><Relationship Id="rId5" Type="http://schemas.openxmlformats.org/officeDocument/2006/relationships/image" Target="../media/image65.png"/><Relationship Id="rId1" Type="http://schemas.openxmlformats.org/officeDocument/2006/relationships/slideLayout" Target="../slideLayouts/slideLayout2.xml"/><Relationship Id="rId2" Type="http://schemas.openxmlformats.org/officeDocument/2006/relationships/notesSlide" Target="../notesSlides/notesSlide133.xml"/></Relationships>
</file>

<file path=ppt/slides/_rels/slide139.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66.png"/><Relationship Id="rId5" Type="http://schemas.openxmlformats.org/officeDocument/2006/relationships/image" Target="../media/image67.png"/><Relationship Id="rId1" Type="http://schemas.openxmlformats.org/officeDocument/2006/relationships/slideLayout" Target="../slideLayouts/slideLayout2.xml"/><Relationship Id="rId2" Type="http://schemas.openxmlformats.org/officeDocument/2006/relationships/notesSlide" Target="../notesSlides/notesSlide1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audio" Target="../media/audio1.bin"/></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5.xml"/><Relationship Id="rId3" Type="http://schemas.openxmlformats.org/officeDocument/2006/relationships/audio" Target="../media/audio1.bin"/></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6.xml"/><Relationship Id="rId3" Type="http://schemas.openxmlformats.org/officeDocument/2006/relationships/audio" Target="../media/audio1.bin"/></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7.xml"/><Relationship Id="rId3" Type="http://schemas.openxmlformats.org/officeDocument/2006/relationships/audio" Target="../media/audio1.bin"/></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8.xml"/><Relationship Id="rId3" Type="http://schemas.openxmlformats.org/officeDocument/2006/relationships/audio" Target="../media/audio1.bin"/></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9.xml"/><Relationship Id="rId3" Type="http://schemas.openxmlformats.org/officeDocument/2006/relationships/audio" Target="../media/audio1.bin"/></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0.xml"/><Relationship Id="rId3" Type="http://schemas.openxmlformats.org/officeDocument/2006/relationships/audio" Target="../media/audio1.bin"/></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1.xml"/><Relationship Id="rId3" Type="http://schemas.openxmlformats.org/officeDocument/2006/relationships/audio" Target="../media/audio1.bin"/></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2.xml"/><Relationship Id="rId3" Type="http://schemas.openxmlformats.org/officeDocument/2006/relationships/audio" Target="../media/audio1.bin"/></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3.xml"/><Relationship Id="rId3" Type="http://schemas.openxmlformats.org/officeDocument/2006/relationships/audio" Target="../media/audio1.bin"/></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4.xml"/><Relationship Id="rId3" Type="http://schemas.openxmlformats.org/officeDocument/2006/relationships/audio" Target="../media/audio1.bin"/></Relationships>
</file>

<file path=ppt/slides/_rels/slide15.xml.rels><?xml version="1.0" encoding="UTF-8" standalone="yes"?>
<Relationships xmlns="http://schemas.openxmlformats.org/package/2006/relationships"><Relationship Id="rId11" Type="http://schemas.openxmlformats.org/officeDocument/2006/relationships/oleObject" Target="../embeddings/oleObject4.bin"/><Relationship Id="rId12" Type="http://schemas.openxmlformats.org/officeDocument/2006/relationships/image" Target="../media/image9.emf"/><Relationship Id="rId13" Type="http://schemas.openxmlformats.org/officeDocument/2006/relationships/oleObject" Target="../embeddings/oleObject5.bin"/><Relationship Id="rId14" Type="http://schemas.openxmlformats.org/officeDocument/2006/relationships/image" Target="../media/image10.emf"/><Relationship Id="rId15" Type="http://schemas.openxmlformats.org/officeDocument/2006/relationships/oleObject" Target="../embeddings/oleObject6.bin"/><Relationship Id="rId16" Type="http://schemas.openxmlformats.org/officeDocument/2006/relationships/image" Target="../media/image11.emf"/><Relationship Id="rId17" Type="http://schemas.openxmlformats.org/officeDocument/2006/relationships/oleObject" Target="../embeddings/oleObject7.bin"/><Relationship Id="rId18" Type="http://schemas.openxmlformats.org/officeDocument/2006/relationships/image" Target="../media/image12.emf"/><Relationship Id="rId1" Type="http://schemas.openxmlformats.org/officeDocument/2006/relationships/vmlDrawing" Target="../drawings/vmlDrawing2.vml"/><Relationship Id="rId2" Type="http://schemas.openxmlformats.org/officeDocument/2006/relationships/slideLayout" Target="../slideLayouts/slideLayout6.xml"/><Relationship Id="rId3" Type="http://schemas.openxmlformats.org/officeDocument/2006/relationships/notesSlide" Target="../notesSlides/notesSlide15.xml"/><Relationship Id="rId4" Type="http://schemas.openxmlformats.org/officeDocument/2006/relationships/audio" Target="../media/audio1.bin"/><Relationship Id="rId5" Type="http://schemas.openxmlformats.org/officeDocument/2006/relationships/oleObject" Target="../embeddings/oleObject1.bin"/><Relationship Id="rId6" Type="http://schemas.openxmlformats.org/officeDocument/2006/relationships/image" Target="../media/image6.emf"/><Relationship Id="rId7" Type="http://schemas.openxmlformats.org/officeDocument/2006/relationships/oleObject" Target="../embeddings/oleObject2.bin"/><Relationship Id="rId8" Type="http://schemas.openxmlformats.org/officeDocument/2006/relationships/image" Target="../media/image7.emf"/><Relationship Id="rId9" Type="http://schemas.openxmlformats.org/officeDocument/2006/relationships/oleObject" Target="../embeddings/oleObject3.bin"/><Relationship Id="rId10" Type="http://schemas.openxmlformats.org/officeDocument/2006/relationships/image" Target="../media/image8.emf"/></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5.xml"/><Relationship Id="rId3" Type="http://schemas.openxmlformats.org/officeDocument/2006/relationships/audio" Target="../media/audio1.bin"/></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6.xml"/><Relationship Id="rId3" Type="http://schemas.openxmlformats.org/officeDocument/2006/relationships/audio" Target="../media/audio1.bin"/></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7.xml"/><Relationship Id="rId3" Type="http://schemas.openxmlformats.org/officeDocument/2006/relationships/audio" Target="../media/audio1.bin"/></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8.xml"/><Relationship Id="rId3" Type="http://schemas.openxmlformats.org/officeDocument/2006/relationships/audio" Target="../media/audio1.bin"/></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9.xml"/><Relationship Id="rId3" Type="http://schemas.openxmlformats.org/officeDocument/2006/relationships/audio" Target="../media/audio1.bin"/></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0.xml"/><Relationship Id="rId3" Type="http://schemas.openxmlformats.org/officeDocument/2006/relationships/audio" Target="../media/audio1.bin"/></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1.xml"/><Relationship Id="rId3" Type="http://schemas.openxmlformats.org/officeDocument/2006/relationships/audio" Target="../media/audio1.bin"/></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2.xml"/><Relationship Id="rId3" Type="http://schemas.openxmlformats.org/officeDocument/2006/relationships/audio" Target="../media/audio1.bin"/></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3.xml"/><Relationship Id="rId3" Type="http://schemas.openxmlformats.org/officeDocument/2006/relationships/audio" Target="../media/audio1.bin"/></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4.xml"/><Relationship Id="rId3" Type="http://schemas.openxmlformats.org/officeDocument/2006/relationships/audio" Target="../media/audio1.bin"/></Relationships>
</file>

<file path=ppt/slides/_rels/slide16.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5.xml"/><Relationship Id="rId3" Type="http://schemas.openxmlformats.org/officeDocument/2006/relationships/audio" Target="../media/audio1.bin"/></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6.xml"/><Relationship Id="rId3" Type="http://schemas.openxmlformats.org/officeDocument/2006/relationships/audio" Target="../media/audio1.bin"/></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7.xml"/><Relationship Id="rId3" Type="http://schemas.openxmlformats.org/officeDocument/2006/relationships/audio" Target="../media/audio1.bin"/></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8.xml"/><Relationship Id="rId3" Type="http://schemas.openxmlformats.org/officeDocument/2006/relationships/audio" Target="../media/audio1.bin"/></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9.xml"/><Relationship Id="rId3" Type="http://schemas.openxmlformats.org/officeDocument/2006/relationships/audio" Target="../media/audio1.bin"/></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0.xml"/><Relationship Id="rId3" Type="http://schemas.openxmlformats.org/officeDocument/2006/relationships/audio" Target="../media/audio1.bin"/></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1.xml"/><Relationship Id="rId3" Type="http://schemas.openxmlformats.org/officeDocument/2006/relationships/audio" Target="../media/audio1.bin"/></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2.xml"/><Relationship Id="rId3" Type="http://schemas.openxmlformats.org/officeDocument/2006/relationships/audio" Target="../media/audio1.bin"/></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3.xml"/><Relationship Id="rId3" Type="http://schemas.openxmlformats.org/officeDocument/2006/relationships/audio" Target="../media/audio1.bin"/></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4.xml"/><Relationship Id="rId3" Type="http://schemas.openxmlformats.org/officeDocument/2006/relationships/audio" Target="../media/audio1.bin"/></Relationships>
</file>

<file path=ppt/slides/_rels/slide17.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65.xml"/><Relationship Id="rId4" Type="http://schemas.openxmlformats.org/officeDocument/2006/relationships/audio" Target="../media/audio1.bin"/><Relationship Id="rId5" Type="http://schemas.openxmlformats.org/officeDocument/2006/relationships/oleObject" Target="../embeddings/oleObject14.bin"/><Relationship Id="rId6" Type="http://schemas.openxmlformats.org/officeDocument/2006/relationships/image" Target="../media/image68.emf"/><Relationship Id="rId1" Type="http://schemas.openxmlformats.org/officeDocument/2006/relationships/vmlDrawing" Target="../drawings/vmlDrawing14.vml"/><Relationship Id="rId2"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3" Type="http://schemas.openxmlformats.org/officeDocument/2006/relationships/notesSlide" Target="../notesSlides/notesSlide166.xml"/><Relationship Id="rId4" Type="http://schemas.openxmlformats.org/officeDocument/2006/relationships/audio" Target="../media/audio1.bin"/><Relationship Id="rId5" Type="http://schemas.openxmlformats.org/officeDocument/2006/relationships/oleObject" Target="../embeddings/oleObject15.bin"/><Relationship Id="rId6" Type="http://schemas.openxmlformats.org/officeDocument/2006/relationships/image" Target="../media/image69.emf"/><Relationship Id="rId7" Type="http://schemas.openxmlformats.org/officeDocument/2006/relationships/oleObject" Target="../embeddings/oleObject16.bin"/><Relationship Id="rId8" Type="http://schemas.openxmlformats.org/officeDocument/2006/relationships/image" Target="../media/image70.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7.xml"/><Relationship Id="rId3" Type="http://schemas.openxmlformats.org/officeDocument/2006/relationships/audio" Target="../media/audio1.bin"/></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8.xml"/><Relationship Id="rId3" Type="http://schemas.openxmlformats.org/officeDocument/2006/relationships/audio" Target="../media/audio1.bin"/></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9.xml"/><Relationship Id="rId3" Type="http://schemas.openxmlformats.org/officeDocument/2006/relationships/audio" Target="../media/audio1.bin"/></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0.xml"/><Relationship Id="rId3" Type="http://schemas.openxmlformats.org/officeDocument/2006/relationships/audio" Target="../media/audio1.bin"/></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1.xml"/><Relationship Id="rId3" Type="http://schemas.openxmlformats.org/officeDocument/2006/relationships/audio" Target="../media/audio1.bin"/></Relationships>
</file>

<file path=ppt/slides/_rels/slide177.xml.rels><?xml version="1.0" encoding="UTF-8" standalone="yes"?>
<Relationships xmlns="http://schemas.openxmlformats.org/package/2006/relationships"><Relationship Id="rId3" Type="http://schemas.openxmlformats.org/officeDocument/2006/relationships/notesSlide" Target="../notesSlides/notesSlide172.xml"/><Relationship Id="rId4" Type="http://schemas.openxmlformats.org/officeDocument/2006/relationships/audio" Target="../media/audio1.bin"/><Relationship Id="rId5" Type="http://schemas.openxmlformats.org/officeDocument/2006/relationships/oleObject" Target="../embeddings/oleObject17.bin"/><Relationship Id="rId6" Type="http://schemas.openxmlformats.org/officeDocument/2006/relationships/image" Target="../media/image71.emf"/><Relationship Id="rId1" Type="http://schemas.openxmlformats.org/officeDocument/2006/relationships/vmlDrawing" Target="../drawings/vmlDrawing16.vml"/><Relationship Id="rId2"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3.xml"/><Relationship Id="rId3" Type="http://schemas.openxmlformats.org/officeDocument/2006/relationships/audio" Target="../media/audio1.bin"/></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174.xml"/><Relationship Id="rId4" Type="http://schemas.openxmlformats.org/officeDocument/2006/relationships/audio" Target="../media/audio1.bin"/><Relationship Id="rId5" Type="http://schemas.openxmlformats.org/officeDocument/2006/relationships/oleObject" Target="../embeddings/oleObject18.bin"/><Relationship Id="rId6" Type="http://schemas.openxmlformats.org/officeDocument/2006/relationships/image" Target="../media/image72.emf"/><Relationship Id="rId7" Type="http://schemas.openxmlformats.org/officeDocument/2006/relationships/oleObject" Target="../embeddings/oleObject19.bin"/><Relationship Id="rId8" Type="http://schemas.openxmlformats.org/officeDocument/2006/relationships/image" Target="../media/image73.emf"/><Relationship Id="rId1" Type="http://schemas.openxmlformats.org/officeDocument/2006/relationships/vmlDrawing" Target="../drawings/vmlDrawing17.vml"/><Relationship Id="rId2"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75.xml"/><Relationship Id="rId4" Type="http://schemas.openxmlformats.org/officeDocument/2006/relationships/audio" Target="../media/audio1.bin"/><Relationship Id="rId5" Type="http://schemas.openxmlformats.org/officeDocument/2006/relationships/oleObject" Target="../embeddings/oleObject20.bin"/><Relationship Id="rId6" Type="http://schemas.openxmlformats.org/officeDocument/2006/relationships/image" Target="../media/image74.emf"/><Relationship Id="rId1" Type="http://schemas.openxmlformats.org/officeDocument/2006/relationships/vmlDrawing" Target="../drawings/vmlDrawing18.vml"/><Relationship Id="rId2"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6.xml"/><Relationship Id="rId3" Type="http://schemas.openxmlformats.org/officeDocument/2006/relationships/audio" Target="../media/audio1.bin"/></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7.xml"/><Relationship Id="rId3" Type="http://schemas.openxmlformats.org/officeDocument/2006/relationships/audio" Target="../media/audio1.bin"/></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8.xml"/><Relationship Id="rId3" Type="http://schemas.openxmlformats.org/officeDocument/2006/relationships/audio" Target="../media/audio1.bin"/></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179.xml"/><Relationship Id="rId4" Type="http://schemas.openxmlformats.org/officeDocument/2006/relationships/audio" Target="../media/audio1.bin"/><Relationship Id="rId5" Type="http://schemas.openxmlformats.org/officeDocument/2006/relationships/oleObject" Target="../embeddings/oleObject21.bin"/><Relationship Id="rId6" Type="http://schemas.openxmlformats.org/officeDocument/2006/relationships/image" Target="../media/image75.emf"/><Relationship Id="rId1" Type="http://schemas.openxmlformats.org/officeDocument/2006/relationships/vmlDrawing" Target="../drawings/vmlDrawing19.vml"/><Relationship Id="rId2"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0.xml"/><Relationship Id="rId3" Type="http://schemas.openxmlformats.org/officeDocument/2006/relationships/audio" Target="../media/audio1.bin"/></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1.xml"/><Relationship Id="rId3" Type="http://schemas.openxmlformats.org/officeDocument/2006/relationships/audio" Target="../media/audio1.bin"/></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2.xml"/><Relationship Id="rId3" Type="http://schemas.openxmlformats.org/officeDocument/2006/relationships/audio" Target="../media/audio1.bin"/></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3.xml"/><Relationship Id="rId3" Type="http://schemas.openxmlformats.org/officeDocument/2006/relationships/audio" Target="../media/audio1.bin"/></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4.xml"/><Relationship Id="rId3" Type="http://schemas.openxmlformats.org/officeDocument/2006/relationships/audio" Target="../media/audio1.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audio" Target="../media/audio1.bin"/></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185.xml"/><Relationship Id="rId4" Type="http://schemas.openxmlformats.org/officeDocument/2006/relationships/audio" Target="../media/audio1.bin"/><Relationship Id="rId5" Type="http://schemas.openxmlformats.org/officeDocument/2006/relationships/oleObject" Target="../embeddings/oleObject22.bin"/><Relationship Id="rId6" Type="http://schemas.openxmlformats.org/officeDocument/2006/relationships/image" Target="../media/image76.emf"/><Relationship Id="rId1" Type="http://schemas.openxmlformats.org/officeDocument/2006/relationships/vmlDrawing" Target="../drawings/vmlDrawing20.vml"/><Relationship Id="rId2"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3" Type="http://schemas.openxmlformats.org/officeDocument/2006/relationships/notesSlide" Target="../notesSlides/notesSlide186.xml"/><Relationship Id="rId4" Type="http://schemas.openxmlformats.org/officeDocument/2006/relationships/audio" Target="../media/audio1.bin"/><Relationship Id="rId5" Type="http://schemas.openxmlformats.org/officeDocument/2006/relationships/oleObject" Target="../embeddings/oleObject23.bin"/><Relationship Id="rId6" Type="http://schemas.openxmlformats.org/officeDocument/2006/relationships/image" Target="../media/image77.emf"/><Relationship Id="rId1" Type="http://schemas.openxmlformats.org/officeDocument/2006/relationships/vmlDrawing" Target="../drawings/vmlDrawing21.vml"/><Relationship Id="rId2" Type="http://schemas.openxmlformats.org/officeDocument/2006/relationships/slideLayout" Target="../slideLayouts/slideLayout1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7.xml"/><Relationship Id="rId3" Type="http://schemas.openxmlformats.org/officeDocument/2006/relationships/audio" Target="../media/audio1.bin"/></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8.xml"/><Relationship Id="rId3" Type="http://schemas.openxmlformats.org/officeDocument/2006/relationships/audio" Target="../media/audio1.bin"/></Relationships>
</file>

<file path=ppt/slides/_rels/slide194.xml.rels><?xml version="1.0" encoding="UTF-8" standalone="yes"?>
<Relationships xmlns="http://schemas.openxmlformats.org/package/2006/relationships"><Relationship Id="rId3" Type="http://schemas.openxmlformats.org/officeDocument/2006/relationships/notesSlide" Target="../notesSlides/notesSlide189.xml"/><Relationship Id="rId4" Type="http://schemas.openxmlformats.org/officeDocument/2006/relationships/audio" Target="../media/audio1.bin"/><Relationship Id="rId5" Type="http://schemas.openxmlformats.org/officeDocument/2006/relationships/oleObject" Target="../embeddings/oleObject24.bin"/><Relationship Id="rId6" Type="http://schemas.openxmlformats.org/officeDocument/2006/relationships/image" Target="../media/image78.emf"/><Relationship Id="rId1" Type="http://schemas.openxmlformats.org/officeDocument/2006/relationships/vmlDrawing" Target="../drawings/vmlDrawing22.vml"/><Relationship Id="rId2"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0.xml"/><Relationship Id="rId3" Type="http://schemas.openxmlformats.org/officeDocument/2006/relationships/audio" Target="../media/audio1.bin"/></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1.xml"/><Relationship Id="rId3" Type="http://schemas.openxmlformats.org/officeDocument/2006/relationships/audio" Target="../media/audio1.bin"/></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2.xml"/><Relationship Id="rId3" Type="http://schemas.openxmlformats.org/officeDocument/2006/relationships/audio" Target="../media/audio1.bin"/></Relationships>
</file>

<file path=ppt/slides/_rels/slide198.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79.jpeg"/><Relationship Id="rId5" Type="http://schemas.openxmlformats.org/officeDocument/2006/relationships/image" Target="../media/image80.png"/><Relationship Id="rId1" Type="http://schemas.openxmlformats.org/officeDocument/2006/relationships/slideLayout" Target="../slideLayouts/slideLayout6.xml"/><Relationship Id="rId2" Type="http://schemas.openxmlformats.org/officeDocument/2006/relationships/notesSlide" Target="../notesSlides/notesSlide193.xml"/></Relationships>
</file>

<file path=ppt/slides/_rels/slide199.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81.png"/><Relationship Id="rId1" Type="http://schemas.openxmlformats.org/officeDocument/2006/relationships/slideLayout" Target="../slideLayouts/slideLayout6.xml"/><Relationship Id="rId2" Type="http://schemas.openxmlformats.org/officeDocument/2006/relationships/notesSlide" Target="../notesSlides/notesSlide194.xml"/></Relationships>
</file>

<file path=ppt/slides/_rels/slide2.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00.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82.png"/><Relationship Id="rId1" Type="http://schemas.openxmlformats.org/officeDocument/2006/relationships/slideLayout" Target="../slideLayouts/slideLayout6.xml"/><Relationship Id="rId2" Type="http://schemas.openxmlformats.org/officeDocument/2006/relationships/notesSlide" Target="../notesSlides/notesSlide195.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6.xml"/><Relationship Id="rId3" Type="http://schemas.openxmlformats.org/officeDocument/2006/relationships/audio" Target="../media/audio1.bin"/></Relationships>
</file>

<file path=ppt/slides/_rels/slide202.xml.rels><?xml version="1.0" encoding="UTF-8" standalone="yes"?>
<Relationships xmlns="http://schemas.openxmlformats.org/package/2006/relationships"><Relationship Id="rId3" Type="http://schemas.openxmlformats.org/officeDocument/2006/relationships/notesSlide" Target="../notesSlides/notesSlide197.xml"/><Relationship Id="rId4" Type="http://schemas.openxmlformats.org/officeDocument/2006/relationships/audio" Target="../media/audio1.bin"/><Relationship Id="rId5" Type="http://schemas.openxmlformats.org/officeDocument/2006/relationships/oleObject" Target="../embeddings/oleObject25.bin"/><Relationship Id="rId6" Type="http://schemas.openxmlformats.org/officeDocument/2006/relationships/image" Target="../media/image83.emf"/><Relationship Id="rId1" Type="http://schemas.openxmlformats.org/officeDocument/2006/relationships/vmlDrawing" Target="../drawings/vmlDrawing23.vml"/><Relationship Id="rId2"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1" Type="http://schemas.openxmlformats.org/officeDocument/2006/relationships/oleObject" Target="../embeddings/oleObject29.bin"/><Relationship Id="rId12" Type="http://schemas.openxmlformats.org/officeDocument/2006/relationships/image" Target="../media/image87.emf"/><Relationship Id="rId13" Type="http://schemas.openxmlformats.org/officeDocument/2006/relationships/oleObject" Target="../embeddings/oleObject30.bin"/><Relationship Id="rId14" Type="http://schemas.openxmlformats.org/officeDocument/2006/relationships/image" Target="../media/image88.emf"/><Relationship Id="rId1" Type="http://schemas.openxmlformats.org/officeDocument/2006/relationships/vmlDrawing" Target="../drawings/vmlDrawing24.vml"/><Relationship Id="rId2" Type="http://schemas.openxmlformats.org/officeDocument/2006/relationships/slideLayout" Target="../slideLayouts/slideLayout13.xml"/><Relationship Id="rId3" Type="http://schemas.openxmlformats.org/officeDocument/2006/relationships/notesSlide" Target="../notesSlides/notesSlide198.xml"/><Relationship Id="rId4" Type="http://schemas.openxmlformats.org/officeDocument/2006/relationships/audio" Target="../media/audio1.bin"/><Relationship Id="rId5" Type="http://schemas.openxmlformats.org/officeDocument/2006/relationships/oleObject" Target="../embeddings/oleObject26.bin"/><Relationship Id="rId6" Type="http://schemas.openxmlformats.org/officeDocument/2006/relationships/image" Target="../media/image84.emf"/><Relationship Id="rId7" Type="http://schemas.openxmlformats.org/officeDocument/2006/relationships/oleObject" Target="../embeddings/oleObject27.bin"/><Relationship Id="rId8" Type="http://schemas.openxmlformats.org/officeDocument/2006/relationships/image" Target="../media/image85.emf"/><Relationship Id="rId9" Type="http://schemas.openxmlformats.org/officeDocument/2006/relationships/oleObject" Target="../embeddings/oleObject28.bin"/><Relationship Id="rId10" Type="http://schemas.openxmlformats.org/officeDocument/2006/relationships/image" Target="../media/image86.emf"/></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9.xml"/><Relationship Id="rId3" Type="http://schemas.openxmlformats.org/officeDocument/2006/relationships/audio" Target="../media/audio1.bin"/></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0.xml"/><Relationship Id="rId3" Type="http://schemas.openxmlformats.org/officeDocument/2006/relationships/audio" Target="../media/audio1.bin"/></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1.xml"/><Relationship Id="rId3" Type="http://schemas.openxmlformats.org/officeDocument/2006/relationships/audio" Target="../media/audio1.bin"/></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2.xml"/><Relationship Id="rId3" Type="http://schemas.openxmlformats.org/officeDocument/2006/relationships/audio" Target="../media/audio1.bin"/></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3.xml"/><Relationship Id="rId3" Type="http://schemas.openxmlformats.org/officeDocument/2006/relationships/audio" Target="../media/audio1.bin"/></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4.xml"/><Relationship Id="rId3" Type="http://schemas.openxmlformats.org/officeDocument/2006/relationships/audio" Target="../media/audio1.bin"/></Relationships>
</file>

<file path=ppt/slides/_rels/slide21.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5.xml"/><Relationship Id="rId3" Type="http://schemas.openxmlformats.org/officeDocument/2006/relationships/audio" Target="../media/audio1.bin"/></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6.xml"/><Relationship Id="rId3" Type="http://schemas.openxmlformats.org/officeDocument/2006/relationships/audio" Target="../media/audio1.bin"/></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7.xml"/><Relationship Id="rId3" Type="http://schemas.openxmlformats.org/officeDocument/2006/relationships/audio" Target="../media/audio1.bin"/></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8.xml"/><Relationship Id="rId3" Type="http://schemas.openxmlformats.org/officeDocument/2006/relationships/audio" Target="../media/audio1.bin"/></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9.xml"/><Relationship Id="rId3" Type="http://schemas.openxmlformats.org/officeDocument/2006/relationships/audio" Target="../media/audio1.bin"/></Relationships>
</file>

<file path=ppt/slides/_rels/slide215.xml.rels><?xml version="1.0" encoding="UTF-8" standalone="yes"?>
<Relationships xmlns="http://schemas.openxmlformats.org/package/2006/relationships"><Relationship Id="rId3" Type="http://schemas.openxmlformats.org/officeDocument/2006/relationships/notesSlide" Target="../notesSlides/notesSlide210.xml"/><Relationship Id="rId4" Type="http://schemas.openxmlformats.org/officeDocument/2006/relationships/audio" Target="../media/audio1.bin"/><Relationship Id="rId5" Type="http://schemas.openxmlformats.org/officeDocument/2006/relationships/oleObject" Target="../embeddings/oleObject31.bin"/><Relationship Id="rId6" Type="http://schemas.openxmlformats.org/officeDocument/2006/relationships/image" Target="../media/image89.emf"/><Relationship Id="rId1" Type="http://schemas.openxmlformats.org/officeDocument/2006/relationships/vmlDrawing" Target="../drawings/vmlDrawing25.vml"/><Relationship Id="rId2" Type="http://schemas.openxmlformats.org/officeDocument/2006/relationships/slideLayout" Target="../slideLayouts/slideLayout6.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1.xml"/><Relationship Id="rId3" Type="http://schemas.openxmlformats.org/officeDocument/2006/relationships/audio" Target="../media/audio1.bin"/></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2.xml"/><Relationship Id="rId3" Type="http://schemas.openxmlformats.org/officeDocument/2006/relationships/audio" Target="../media/audio1.bin"/></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3.xml"/><Relationship Id="rId3" Type="http://schemas.openxmlformats.org/officeDocument/2006/relationships/audio" Target="../media/audio1.bin"/></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4.xml"/><Relationship Id="rId3" Type="http://schemas.openxmlformats.org/officeDocument/2006/relationships/audio" Target="../media/audio1.bin"/></Relationships>
</file>

<file path=ppt/slides/_rels/slide22.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5.xml"/><Relationship Id="rId3" Type="http://schemas.openxmlformats.org/officeDocument/2006/relationships/audio" Target="../media/audio1.bin"/></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6.xml"/><Relationship Id="rId3" Type="http://schemas.openxmlformats.org/officeDocument/2006/relationships/audio" Target="../media/audio1.bin"/></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7.xml"/><Relationship Id="rId3" Type="http://schemas.openxmlformats.org/officeDocument/2006/relationships/audio" Target="../media/audio1.bin"/></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8.xml"/><Relationship Id="rId3" Type="http://schemas.openxmlformats.org/officeDocument/2006/relationships/audio" Target="../media/audio1.bin"/></Relationships>
</file>

<file path=ppt/slides/_rels/slide224.xml.rels><?xml version="1.0" encoding="UTF-8" standalone="yes"?>
<Relationships xmlns="http://schemas.openxmlformats.org/package/2006/relationships"><Relationship Id="rId3" Type="http://schemas.openxmlformats.org/officeDocument/2006/relationships/notesSlide" Target="../notesSlides/notesSlide219.xml"/><Relationship Id="rId4" Type="http://schemas.openxmlformats.org/officeDocument/2006/relationships/audio" Target="../media/audio1.bin"/><Relationship Id="rId5" Type="http://schemas.openxmlformats.org/officeDocument/2006/relationships/oleObject" Target="../embeddings/Microsoft_Excel_97_-_2004_Worksheet9.xls"/><Relationship Id="rId6" Type="http://schemas.openxmlformats.org/officeDocument/2006/relationships/image" Target="../media/image90.emf"/><Relationship Id="rId7" Type="http://schemas.openxmlformats.org/officeDocument/2006/relationships/oleObject" Target="../embeddings/Microsoft_Excel_97_-_2004_Worksheet10.xls"/><Relationship Id="rId8" Type="http://schemas.openxmlformats.org/officeDocument/2006/relationships/image" Target="../media/image91.emf"/><Relationship Id="rId9" Type="http://schemas.openxmlformats.org/officeDocument/2006/relationships/oleObject" Target="../embeddings/Microsoft_Excel_97_-_2004_Worksheet11.xls"/><Relationship Id="rId10" Type="http://schemas.openxmlformats.org/officeDocument/2006/relationships/image" Target="../media/image92.emf"/><Relationship Id="rId1" Type="http://schemas.openxmlformats.org/officeDocument/2006/relationships/vmlDrawing" Target="../drawings/vmlDrawing26.vml"/><Relationship Id="rId2" Type="http://schemas.openxmlformats.org/officeDocument/2006/relationships/slideLayout" Target="../slideLayouts/slideLayout6.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0.xml"/><Relationship Id="rId3" Type="http://schemas.openxmlformats.org/officeDocument/2006/relationships/audio" Target="../media/audio1.bin"/></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1.xml"/><Relationship Id="rId3" Type="http://schemas.openxmlformats.org/officeDocument/2006/relationships/audio" Target="../media/audio1.bin"/></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2.xml"/><Relationship Id="rId3" Type="http://schemas.openxmlformats.org/officeDocument/2006/relationships/audio" Target="../media/audio1.bin"/></Relationships>
</file>

<file path=ppt/slides/_rels/slide228.xml.rels><?xml version="1.0" encoding="UTF-8" standalone="yes"?>
<Relationships xmlns="http://schemas.openxmlformats.org/package/2006/relationships"><Relationship Id="rId3" Type="http://schemas.openxmlformats.org/officeDocument/2006/relationships/notesSlide" Target="../notesSlides/notesSlide223.xml"/><Relationship Id="rId4" Type="http://schemas.openxmlformats.org/officeDocument/2006/relationships/audio" Target="../media/audio1.bin"/><Relationship Id="rId5" Type="http://schemas.openxmlformats.org/officeDocument/2006/relationships/oleObject" Target="../embeddings/oleObject32.bin"/><Relationship Id="rId6" Type="http://schemas.openxmlformats.org/officeDocument/2006/relationships/image" Target="../media/image93.emf"/><Relationship Id="rId1" Type="http://schemas.openxmlformats.org/officeDocument/2006/relationships/vmlDrawing" Target="../drawings/vmlDrawing27.vml"/><Relationship Id="rId2" Type="http://schemas.openxmlformats.org/officeDocument/2006/relationships/slideLayout" Target="../slideLayouts/slideLayout6.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4.xml"/><Relationship Id="rId3" Type="http://schemas.openxmlformats.org/officeDocument/2006/relationships/audio" Target="../media/audio1.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audio" Target="../media/audio1.bin"/><Relationship Id="rId5" Type="http://schemas.openxmlformats.org/officeDocument/2006/relationships/oleObject" Target="../embeddings/Microsoft_Excel_97_-_2004_Worksheet2.xls"/><Relationship Id="rId6" Type="http://schemas.openxmlformats.org/officeDocument/2006/relationships/image" Target="../media/image22.emf"/><Relationship Id="rId7" Type="http://schemas.openxmlformats.org/officeDocument/2006/relationships/image" Target="../media/image23.png"/><Relationship Id="rId8" Type="http://schemas.openxmlformats.org/officeDocument/2006/relationships/image" Target="../media/image20.png"/><Relationship Id="rId9" Type="http://schemas.openxmlformats.org/officeDocument/2006/relationships/image" Target="../media/image24.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5.xml"/><Relationship Id="rId3" Type="http://schemas.openxmlformats.org/officeDocument/2006/relationships/audio" Target="../media/audio1.bin"/></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6.xml"/><Relationship Id="rId3" Type="http://schemas.openxmlformats.org/officeDocument/2006/relationships/audio" Target="../media/audio1.bin"/></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7.xml"/><Relationship Id="rId3" Type="http://schemas.openxmlformats.org/officeDocument/2006/relationships/audio" Target="../media/audio1.bin"/></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8.xml"/><Relationship Id="rId3" Type="http://schemas.openxmlformats.org/officeDocument/2006/relationships/audio" Target="../media/audio1.bin"/></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9.xml"/><Relationship Id="rId3" Type="http://schemas.openxmlformats.org/officeDocument/2006/relationships/audio" Target="../media/audio1.bin"/></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0.xml"/><Relationship Id="rId3" Type="http://schemas.openxmlformats.org/officeDocument/2006/relationships/audio" Target="../media/audio1.bin"/></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1.xml"/><Relationship Id="rId3" Type="http://schemas.openxmlformats.org/officeDocument/2006/relationships/audio" Target="../media/audio1.bin"/></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2.xml"/><Relationship Id="rId3" Type="http://schemas.openxmlformats.org/officeDocument/2006/relationships/audio" Target="../media/audio1.bin"/></Relationships>
</file>

<file path=ppt/slides/_rels/slide238.xml.rels><?xml version="1.0" encoding="UTF-8" standalone="yes"?>
<Relationships xmlns="http://schemas.openxmlformats.org/package/2006/relationships"><Relationship Id="rId3" Type="http://schemas.openxmlformats.org/officeDocument/2006/relationships/notesSlide" Target="../notesSlides/notesSlide233.xml"/><Relationship Id="rId4" Type="http://schemas.openxmlformats.org/officeDocument/2006/relationships/audio" Target="../media/audio1.bin"/><Relationship Id="rId5" Type="http://schemas.openxmlformats.org/officeDocument/2006/relationships/oleObject" Target="../embeddings/Microsoft_Excel_97_-_2004_Worksheet12.xls"/><Relationship Id="rId6" Type="http://schemas.openxmlformats.org/officeDocument/2006/relationships/image" Target="../media/image94.emf"/><Relationship Id="rId1" Type="http://schemas.openxmlformats.org/officeDocument/2006/relationships/vmlDrawing" Target="../drawings/vmlDrawing28.vml"/><Relationship Id="rId2" Type="http://schemas.openxmlformats.org/officeDocument/2006/relationships/slideLayout" Target="../slideLayouts/slideLayout6.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4.xml"/><Relationship Id="rId3" Type="http://schemas.openxmlformats.org/officeDocument/2006/relationships/audio" Target="../media/audio1.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audio" Target="../media/audio1.bin"/></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5.xml"/><Relationship Id="rId3" Type="http://schemas.openxmlformats.org/officeDocument/2006/relationships/audio" Target="../media/audio1.bin"/></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6.xml"/><Relationship Id="rId3" Type="http://schemas.openxmlformats.org/officeDocument/2006/relationships/audio" Target="../media/audio1.bin"/></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7.xml"/><Relationship Id="rId3" Type="http://schemas.openxmlformats.org/officeDocument/2006/relationships/audio" Target="../media/audio1.bin"/></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8.xml"/><Relationship Id="rId3" Type="http://schemas.openxmlformats.org/officeDocument/2006/relationships/audio" Target="../media/audio1.bin"/></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9.xml"/><Relationship Id="rId3" Type="http://schemas.openxmlformats.org/officeDocument/2006/relationships/audio" Target="../media/audio1.bin"/></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0.xml"/><Relationship Id="rId3" Type="http://schemas.openxmlformats.org/officeDocument/2006/relationships/audio" Target="../media/audio1.bin"/></Relationships>
</file>

<file path=ppt/slides/_rels/slide246.xml.rels><?xml version="1.0" encoding="UTF-8" standalone="yes"?>
<Relationships xmlns="http://schemas.openxmlformats.org/package/2006/relationships"><Relationship Id="rId3" Type="http://schemas.openxmlformats.org/officeDocument/2006/relationships/notesSlide" Target="../notesSlides/notesSlide241.xml"/><Relationship Id="rId4" Type="http://schemas.openxmlformats.org/officeDocument/2006/relationships/audio" Target="../media/audio1.bin"/><Relationship Id="rId5" Type="http://schemas.openxmlformats.org/officeDocument/2006/relationships/oleObject" Target="../embeddings/oleObject33.bin"/><Relationship Id="rId6" Type="http://schemas.openxmlformats.org/officeDocument/2006/relationships/image" Target="../media/image95.emf"/><Relationship Id="rId1" Type="http://schemas.openxmlformats.org/officeDocument/2006/relationships/vmlDrawing" Target="../drawings/vmlDrawing29.vml"/><Relationship Id="rId2"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audio" Target="../media/audio1.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audio" Target="../media/audio1.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audio" Target="../media/audio1.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audio" Target="../media/audio1.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audio" Target="../media/audio1.bin"/></Relationships>
</file>

<file path=ppt/slides/_rels/slide3.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audio" Target="../media/audio1.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audio" Target="../media/audio1.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audio" Target="../media/audio1.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audio" Target="../media/audio1.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audio" Target="../media/audio1.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audio" Target="../media/audio1.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audio" Target="../media/audio1.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audio" Target="../media/audio1.bin"/></Relationships>
</file>

<file path=ppt/slides/_rels/slide39.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26.emf"/><Relationship Id="rId5" Type="http://schemas.openxmlformats.org/officeDocument/2006/relationships/image" Target="../media/image27.emf"/><Relationship Id="rId6"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audio" Target="../media/audio1.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audio" Target="../media/audio1.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audio" Target="../media/audio1.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audio" Target="../media/audio1.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audio" Target="../media/audio1.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audio" Target="../media/audio1.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audio" Target="../media/audio1.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audio" Target="../media/audio1.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audio" Target="../media/audio1.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4.xml"/><Relationship Id="rId4" Type="http://schemas.openxmlformats.org/officeDocument/2006/relationships/audio" Target="../media/audio1.bin"/><Relationship Id="rId5" Type="http://schemas.openxmlformats.org/officeDocument/2006/relationships/oleObject" Target="../embeddings/oleObject8.bin"/><Relationship Id="rId6" Type="http://schemas.openxmlformats.org/officeDocument/2006/relationships/image" Target="../media/image29.emf"/><Relationship Id="rId7" Type="http://schemas.openxmlformats.org/officeDocument/2006/relationships/oleObject" Target="../embeddings/Microsoft_Excel_97_-_2004_Worksheet3.xls"/><Relationship Id="rId8" Type="http://schemas.openxmlformats.org/officeDocument/2006/relationships/image" Target="../media/image30.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audio" Target="../media/audio1.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audio" Target="../media/audio1.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audio" Target="../media/audio1.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audio" Target="../media/audio1.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 Id="rId3" Type="http://schemas.openxmlformats.org/officeDocument/2006/relationships/audio" Target="../media/audio1.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audio" Target="../media/audio1.bin"/></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 Id="rId3" Type="http://schemas.openxmlformats.org/officeDocument/2006/relationships/audio" Target="../media/audio1.bin"/></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audio" Target="../media/audio1.bin"/></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audio" Target="../media/audio1.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audio" Target="../media/audio1.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audio" Target="../media/audio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audio" Target="../media/audio1.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audio" Target="../media/audio1.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6.xml"/><Relationship Id="rId4" Type="http://schemas.openxmlformats.org/officeDocument/2006/relationships/audio" Target="../media/audio1.bin"/><Relationship Id="rId5" Type="http://schemas.openxmlformats.org/officeDocument/2006/relationships/oleObject" Target="../embeddings/Microsoft_Excel_97_-_2004_Worksheet4.xls"/><Relationship Id="rId6" Type="http://schemas.openxmlformats.org/officeDocument/2006/relationships/image" Target="../media/image31.emf"/><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audio" Target="../media/audio1.bin"/></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audio" Target="../media/audio1.bin"/></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audio" Target="../media/audio1.bin"/></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audio" Target="../media/audio1.bin"/></Relationships>
</file>

<file path=ppt/slides/_rels/slide66.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audio" Target="../media/audio1.bin"/></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audio" Target="../media/audio1.bin"/></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audio" Target="../media/audio1.bin"/></Relationships>
</file>

<file path=ppt/slides/_rels/slide7.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audio" Target="../media/audio1.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7.xml"/><Relationship Id="rId4" Type="http://schemas.openxmlformats.org/officeDocument/2006/relationships/audio" Target="../media/audio1.bin"/><Relationship Id="rId5" Type="http://schemas.openxmlformats.org/officeDocument/2006/relationships/oleObject" Target="../embeddings/oleObject9.bin"/><Relationship Id="rId6" Type="http://schemas.openxmlformats.org/officeDocument/2006/relationships/image" Target="../media/image34.emf"/><Relationship Id="rId1" Type="http://schemas.openxmlformats.org/officeDocument/2006/relationships/vmlDrawing" Target="../drawings/vmlDrawing6.vml"/><Relationship Id="rId2"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8.xml"/><Relationship Id="rId3" Type="http://schemas.openxmlformats.org/officeDocument/2006/relationships/audio" Target="../media/audio1.bin"/></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9.xml"/><Relationship Id="rId3" Type="http://schemas.openxmlformats.org/officeDocument/2006/relationships/audio" Target="../media/audio1.bin"/></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0.xml"/><Relationship Id="rId3" Type="http://schemas.openxmlformats.org/officeDocument/2006/relationships/audio" Target="../media/audio1.bin"/></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audio" Target="../media/audio1.bin"/></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audio" Target="../media/audio1.bin"/></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audio" Target="../media/audio1.bin"/></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audio" Target="../media/audio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audio" Target="../media/audio1.bin"/></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audio" Target="../media/audio1.bin"/></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audio" Target="../media/audio1.bin"/></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audio" Target="../media/audio1.bin"/></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audio" Target="../media/audio1.bin"/></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audio" Target="../media/audio1.bin"/></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audio" Target="../media/audio1.bin"/></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1.xml"/><Relationship Id="rId3" Type="http://schemas.openxmlformats.org/officeDocument/2006/relationships/audio" Target="../media/audio1.bin"/></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2.xml"/><Relationship Id="rId3" Type="http://schemas.openxmlformats.org/officeDocument/2006/relationships/audio" Target="../media/audio1.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3.xml"/><Relationship Id="rId4" Type="http://schemas.openxmlformats.org/officeDocument/2006/relationships/audio" Target="../media/audio1.bin"/><Relationship Id="rId5" Type="http://schemas.openxmlformats.org/officeDocument/2006/relationships/oleObject" Target="../embeddings/Microsoft_Excel_97_-_2004_Worksheet5.xls"/><Relationship Id="rId6" Type="http://schemas.openxmlformats.org/officeDocument/2006/relationships/image" Target="../media/image35.emf"/><Relationship Id="rId7" Type="http://schemas.openxmlformats.org/officeDocument/2006/relationships/oleObject" Target="../embeddings/Microsoft_Excel_97_-_2004_Worksheet6.xls"/><Relationship Id="rId8" Type="http://schemas.openxmlformats.org/officeDocument/2006/relationships/image" Target="../media/image36.emf"/><Relationship Id="rId1" Type="http://schemas.openxmlformats.org/officeDocument/2006/relationships/vmlDrawing" Target="../drawings/vmlDrawing7.vml"/><Relationship Id="rId2"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4.xml"/><Relationship Id="rId4" Type="http://schemas.openxmlformats.org/officeDocument/2006/relationships/audio" Target="../media/audio1.bin"/><Relationship Id="rId5" Type="http://schemas.openxmlformats.org/officeDocument/2006/relationships/oleObject" Target="../embeddings/Microsoft_Excel_97_-_2004_Worksheet7.xls"/><Relationship Id="rId6" Type="http://schemas.openxmlformats.org/officeDocument/2006/relationships/image" Target="../media/image37.emf"/><Relationship Id="rId1" Type="http://schemas.openxmlformats.org/officeDocument/2006/relationships/vmlDrawing" Target="../drawings/vmlDrawing8.vml"/><Relationship Id="rId2"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audio" Target="../media/audio1.bin"/></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5.xml"/><Relationship Id="rId4" Type="http://schemas.openxmlformats.org/officeDocument/2006/relationships/audio" Target="../media/audio1.bin"/><Relationship Id="rId5" Type="http://schemas.openxmlformats.org/officeDocument/2006/relationships/oleObject" Target="../embeddings/oleObject10.bin"/><Relationship Id="rId6" Type="http://schemas.openxmlformats.org/officeDocument/2006/relationships/image" Target="../media/image38.emf"/><Relationship Id="rId1" Type="http://schemas.openxmlformats.org/officeDocument/2006/relationships/vmlDrawing" Target="../drawings/vmlDrawing9.vml"/><Relationship Id="rId2"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audio" Target="../media/audio1.bin"/></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audio" Target="../media/audio1.bin"/></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audio" Target="../media/audio1.bin"/></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 Id="rId3" Type="http://schemas.openxmlformats.org/officeDocument/2006/relationships/audio" Target="../media/audio1.bin"/></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 Id="rId3" Type="http://schemas.openxmlformats.org/officeDocument/2006/relationships/audio" Target="../media/audio1.bin"/></Relationships>
</file>

<file path=ppt/slides/_rels/slide97.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40.png"/><Relationship Id="rId1" Type="http://schemas.openxmlformats.org/officeDocument/2006/relationships/slideLayout" Target="../slideLayouts/slideLayout6.xml"/><Relationship Id="rId2" Type="http://schemas.openxmlformats.org/officeDocument/2006/relationships/notesSlide" Target="../notesSlides/notesSlide92.xml"/></Relationships>
</file>

<file path=ppt/slides/_rels/slide98.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41.png"/><Relationship Id="rId1" Type="http://schemas.openxmlformats.org/officeDocument/2006/relationships/slideLayout" Target="../slideLayouts/slideLayout6.xml"/><Relationship Id="rId2" Type="http://schemas.openxmlformats.org/officeDocument/2006/relationships/notesSlide" Target="../notesSlides/notesSlide93.xml"/></Relationships>
</file>

<file path=ppt/slides/_rels/slide99.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1" Type="http://schemas.openxmlformats.org/officeDocument/2006/relationships/slideLayout" Target="../slideLayouts/slideLayout6.xml"/><Relationship Id="rId2" Type="http://schemas.openxmlformats.org/officeDocument/2006/relationships/notesSlide" Target="../notesSlides/notesSlide9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41300" y="473075"/>
            <a:ext cx="8686800" cy="1190625"/>
          </a:xfrm>
          <a:noFill/>
          <a:ln/>
        </p:spPr>
        <p:txBody>
          <a:bodyPr/>
          <a:lstStyle/>
          <a:p>
            <a:r>
              <a:rPr lang="en-US" sz="5400"/>
              <a:t>The 8-D Methodology</a:t>
            </a:r>
            <a:endParaRPr lang="en-US" sz="4000">
              <a:solidFill>
                <a:srgbClr val="790015"/>
              </a:solidFill>
            </a:endParaRPr>
          </a:p>
        </p:txBody>
      </p:sp>
      <p:sp>
        <p:nvSpPr>
          <p:cNvPr id="4101" name="Text Box 5"/>
          <p:cNvSpPr txBox="1">
            <a:spLocks noChangeArrowheads="1"/>
          </p:cNvSpPr>
          <p:nvPr/>
        </p:nvSpPr>
        <p:spPr bwMode="auto">
          <a:xfrm>
            <a:off x="1243013" y="2400300"/>
            <a:ext cx="6802437" cy="3352800"/>
          </a:xfrm>
          <a:prstGeom prst="rect">
            <a:avLst/>
          </a:prstGeom>
          <a:noFill/>
          <a:ln w="12700">
            <a:noFill/>
            <a:miter lim="800000"/>
            <a:headEnd/>
            <a:tailEnd/>
          </a:ln>
          <a:effectLst/>
        </p:spPr>
        <p:txBody>
          <a:bodyPr wrap="none">
            <a:prstTxWarp prst="textNoShape">
              <a:avLst/>
            </a:prstTxWarp>
            <a:spAutoFit/>
          </a:bodyPr>
          <a:lstStyle/>
          <a:p>
            <a:pPr algn="ctr"/>
            <a:r>
              <a:rPr lang="en-US" sz="4000">
                <a:solidFill>
                  <a:srgbClr val="00279F"/>
                </a:solidFill>
                <a:latin typeface="Times" charset="0"/>
              </a:rPr>
              <a:t>Team</a:t>
            </a:r>
            <a:r>
              <a:rPr lang="en-US" sz="4000">
                <a:latin typeface="Times" charset="0"/>
              </a:rPr>
              <a:t> Oriented </a:t>
            </a:r>
            <a:r>
              <a:rPr lang="en-US" sz="4000">
                <a:solidFill>
                  <a:srgbClr val="714400"/>
                </a:solidFill>
                <a:latin typeface="Times" charset="0"/>
              </a:rPr>
              <a:t>Problem Solving</a:t>
            </a:r>
            <a:endParaRPr lang="en-US" sz="4000">
              <a:latin typeface="Times" charset="0"/>
            </a:endParaRPr>
          </a:p>
          <a:p>
            <a:pPr algn="ctr"/>
            <a:r>
              <a:rPr lang="en-US" sz="5400" b="1">
                <a:solidFill>
                  <a:srgbClr val="790015"/>
                </a:solidFill>
                <a:latin typeface="Times" charset="0"/>
              </a:rPr>
              <a:t>TOPS</a:t>
            </a:r>
            <a:endParaRPr lang="en-US" sz="4000">
              <a:latin typeface="Times" charset="0"/>
            </a:endParaRPr>
          </a:p>
          <a:p>
            <a:pPr algn="ctr"/>
            <a:endParaRPr lang="en-US" sz="4000">
              <a:latin typeface="Times" charset="0"/>
            </a:endParaRPr>
          </a:p>
          <a:p>
            <a:pPr algn="ctr"/>
            <a:r>
              <a:rPr lang="en-US" sz="4000">
                <a:latin typeface="Times" charset="0"/>
              </a:rPr>
              <a:t>A</a:t>
            </a:r>
            <a:r>
              <a:rPr lang="en-US" sz="4000">
                <a:solidFill>
                  <a:srgbClr val="790015"/>
                </a:solidFill>
                <a:latin typeface="Times" charset="0"/>
              </a:rPr>
              <a:t> </a:t>
            </a:r>
            <a:r>
              <a:rPr lang="en-US" sz="4000">
                <a:solidFill>
                  <a:srgbClr val="714400"/>
                </a:solidFill>
                <a:latin typeface="Times" charset="0"/>
              </a:rPr>
              <a:t>Philosophy</a:t>
            </a:r>
            <a:r>
              <a:rPr lang="en-US" sz="4000">
                <a:solidFill>
                  <a:srgbClr val="790015"/>
                </a:solidFill>
                <a:latin typeface="Times" charset="0"/>
              </a:rPr>
              <a:t> </a:t>
            </a:r>
            <a:r>
              <a:rPr lang="en-US" sz="3200">
                <a:solidFill>
                  <a:srgbClr val="005400"/>
                </a:solidFill>
                <a:latin typeface="Times" charset="0"/>
              </a:rPr>
              <a:t>and</a:t>
            </a:r>
            <a:r>
              <a:rPr lang="en-US" sz="4000">
                <a:solidFill>
                  <a:srgbClr val="790015"/>
                </a:solidFill>
                <a:latin typeface="Times" charset="0"/>
              </a:rPr>
              <a:t> </a:t>
            </a:r>
            <a:r>
              <a:rPr lang="en-US" sz="4000">
                <a:latin typeface="Times" charset="0"/>
              </a:rPr>
              <a:t>A Part Of</a:t>
            </a:r>
            <a:br>
              <a:rPr lang="en-US" sz="4000">
                <a:latin typeface="Times" charset="0"/>
              </a:rPr>
            </a:br>
            <a:r>
              <a:rPr lang="en-US" sz="4000">
                <a:solidFill>
                  <a:srgbClr val="790015"/>
                </a:solidFill>
                <a:latin typeface="Times" charset="0"/>
              </a:rPr>
              <a:t>Continuous Improvement</a:t>
            </a:r>
            <a:endParaRPr lang="en-US" sz="1800">
              <a:solidFill>
                <a:srgbClr val="790015"/>
              </a:solidFill>
              <a:latin typeface="Times" charset="0"/>
            </a:endParaRPr>
          </a:p>
        </p:txBody>
      </p:sp>
    </p:spTree>
  </p:cSld>
  <p:clrMapOvr>
    <a:masterClrMapping/>
  </p:clrMapOvr>
  <p:transition xmlns:p14="http://schemas.microsoft.com/office/powerpoint/2010/main" spd="med" advTm="5000">
    <p:fade/>
    <p:sndAc>
      <p:stSnd>
        <p:snd r:embed="rId3" name="Camera"/>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p:txBody>
          <a:bodyPr/>
          <a:lstStyle/>
          <a:p>
            <a:r>
              <a:rPr lang="en-US"/>
              <a:t>Process Tools</a:t>
            </a:r>
          </a:p>
        </p:txBody>
      </p:sp>
      <p:sp>
        <p:nvSpPr>
          <p:cNvPr id="451587" name="Rectangle 3"/>
          <p:cNvSpPr>
            <a:spLocks noGrp="1" noChangeArrowheads="1"/>
          </p:cNvSpPr>
          <p:nvPr>
            <p:ph type="body" idx="1"/>
          </p:nvPr>
        </p:nvSpPr>
        <p:spPr>
          <a:xfrm>
            <a:off x="685800" y="903288"/>
            <a:ext cx="7772400" cy="5499100"/>
          </a:xfrm>
        </p:spPr>
        <p:txBody>
          <a:bodyPr/>
          <a:lstStyle/>
          <a:p>
            <a:r>
              <a:rPr lang="en-US" sz="1700">
                <a:solidFill>
                  <a:srgbClr val="005400"/>
                </a:solidFill>
              </a:rPr>
              <a:t>Problem Solving</a:t>
            </a:r>
            <a:endParaRPr lang="en-US"/>
          </a:p>
          <a:p>
            <a:pPr marL="573088" lvl="1" indent="4763">
              <a:buFontTx/>
              <a:buNone/>
            </a:pPr>
            <a:r>
              <a:rPr lang="en-US" sz="1400"/>
              <a:t>A systematic process which describes, analyzes and identifies Root Causes of a problem. It is used to solve ‘past’ actions that are now causing unwanted effects. Generally it takes more time, energy and resources to correct a problem than to prevent it. This tool is used in </a:t>
            </a:r>
            <a:r>
              <a:rPr lang="en-US" sz="1400" b="1">
                <a:solidFill>
                  <a:srgbClr val="00279F"/>
                </a:solidFill>
              </a:rPr>
              <a:t>D2</a:t>
            </a:r>
            <a:r>
              <a:rPr lang="en-US" sz="1400"/>
              <a:t> and </a:t>
            </a:r>
            <a:r>
              <a:rPr lang="en-US" sz="1400" b="1">
                <a:solidFill>
                  <a:srgbClr val="00279F"/>
                </a:solidFill>
              </a:rPr>
              <a:t>D4</a:t>
            </a:r>
            <a:r>
              <a:rPr lang="en-US" sz="1400"/>
              <a:t> for describing a problem and finding its Root Cause.</a:t>
            </a:r>
            <a:endParaRPr lang="en-US"/>
          </a:p>
          <a:p>
            <a:r>
              <a:rPr lang="en-US" sz="1700">
                <a:solidFill>
                  <a:srgbClr val="005400"/>
                </a:solidFill>
              </a:rPr>
              <a:t>Decision Making</a:t>
            </a:r>
            <a:endParaRPr lang="en-US"/>
          </a:p>
          <a:p>
            <a:pPr marL="573088" lvl="1" indent="4763">
              <a:buFontTx/>
              <a:buNone/>
            </a:pPr>
            <a:r>
              <a:rPr lang="en-US" sz="1400"/>
              <a:t>A process used to select the best of various options. It addresses ‘present’ situations where the correct decision needs to be made the first time in order to implement appropriate actions. The tool is used at steps </a:t>
            </a:r>
            <a:r>
              <a:rPr lang="en-US" sz="1400" b="1">
                <a:solidFill>
                  <a:srgbClr val="00279F"/>
                </a:solidFill>
              </a:rPr>
              <a:t>D3</a:t>
            </a:r>
            <a:r>
              <a:rPr lang="en-US" sz="1400"/>
              <a:t> and </a:t>
            </a:r>
            <a:r>
              <a:rPr lang="en-US" sz="1400" b="1">
                <a:solidFill>
                  <a:srgbClr val="00279F"/>
                </a:solidFill>
              </a:rPr>
              <a:t>D5</a:t>
            </a:r>
            <a:r>
              <a:rPr lang="en-US" sz="1400"/>
              <a:t> for determining which </a:t>
            </a:r>
            <a:r>
              <a:rPr lang="en-US" sz="1400">
                <a:solidFill>
                  <a:schemeClr val="hlink"/>
                </a:solidFill>
              </a:rPr>
              <a:t>interim</a:t>
            </a:r>
            <a:r>
              <a:rPr lang="en-US" sz="1400"/>
              <a:t> and </a:t>
            </a:r>
            <a:r>
              <a:rPr lang="en-US" sz="1400">
                <a:solidFill>
                  <a:schemeClr val="hlink"/>
                </a:solidFill>
              </a:rPr>
              <a:t>permanent</a:t>
            </a:r>
            <a:r>
              <a:rPr lang="en-US" sz="1400"/>
              <a:t> corrective actions to implement.</a:t>
            </a:r>
            <a:endParaRPr lang="en-US"/>
          </a:p>
          <a:p>
            <a:r>
              <a:rPr lang="en-US" sz="1700">
                <a:solidFill>
                  <a:srgbClr val="005400"/>
                </a:solidFill>
              </a:rPr>
              <a:t>Planning and Problem Prevention</a:t>
            </a:r>
            <a:endParaRPr lang="en-US"/>
          </a:p>
          <a:p>
            <a:pPr marL="573088" lvl="1" indent="4763">
              <a:buFontTx/>
              <a:buNone/>
            </a:pPr>
            <a:r>
              <a:rPr lang="en-US" sz="1400"/>
              <a:t>A process which ‘looks into the future’ to anticipate what might go wrong with a plan. The process requires team members to develop plans to prevent problems from happening or causing serious damage if they do happen. Generally, Planning and Problem Prevention provides the most cost effective way of avoiding problems. This tool is used in </a:t>
            </a:r>
            <a:r>
              <a:rPr lang="en-US" sz="1400" b="1">
                <a:solidFill>
                  <a:srgbClr val="00279F"/>
                </a:solidFill>
              </a:rPr>
              <a:t>D6</a:t>
            </a:r>
            <a:r>
              <a:rPr lang="en-US" sz="1400"/>
              <a:t> and </a:t>
            </a:r>
            <a:r>
              <a:rPr lang="en-US" sz="1400" b="1">
                <a:solidFill>
                  <a:srgbClr val="00279F"/>
                </a:solidFill>
              </a:rPr>
              <a:t>D7</a:t>
            </a:r>
            <a:r>
              <a:rPr lang="en-US" sz="1400"/>
              <a:t> for implementing permanent corrective actions and preventing recurrence.</a:t>
            </a:r>
            <a:endParaRPr lang="en-US"/>
          </a:p>
          <a:p>
            <a:r>
              <a:rPr lang="en-US" sz="1700">
                <a:solidFill>
                  <a:srgbClr val="005400"/>
                </a:solidFill>
              </a:rPr>
              <a:t>Concerns Analysis</a:t>
            </a:r>
            <a:endParaRPr lang="en-US"/>
          </a:p>
          <a:p>
            <a:pPr marL="573088" lvl="1" indent="4763">
              <a:buFontTx/>
              <a:buNone/>
            </a:pPr>
            <a:r>
              <a:rPr lang="en-US" sz="1400"/>
              <a:t>A process which breaks down complex issues into manageable concerns, prioritizes them and assigns the proper process tools. Like Decision Making, it deals with ‘present’ situations and helps to step back from a long list of ‘To Do’ activities and assess the situation from a broader perspective. Most often used at </a:t>
            </a:r>
            <a:r>
              <a:rPr lang="en-US" sz="1400" b="1">
                <a:solidFill>
                  <a:srgbClr val="00279F"/>
                </a:solidFill>
              </a:rPr>
              <a:t>D0</a:t>
            </a:r>
            <a:r>
              <a:rPr lang="en-US" sz="1400"/>
              <a:t> and </a:t>
            </a:r>
            <a:r>
              <a:rPr lang="en-US" sz="1400" b="1">
                <a:solidFill>
                  <a:srgbClr val="00279F"/>
                </a:solidFill>
              </a:rPr>
              <a:t>D1</a:t>
            </a:r>
            <a:r>
              <a:rPr lang="en-US" sz="1400"/>
              <a:t> by management to help assemble a team, define its goals and objectives.</a:t>
            </a:r>
          </a:p>
        </p:txBody>
      </p:sp>
    </p:spTree>
  </p:cSld>
  <p:clrMapOvr>
    <a:masterClrMapping/>
  </p:clrMapOvr>
  <p:transition xmlns:p14="http://schemas.microsoft.com/office/powerpoint/2010/main" spd="med" advTm="5000">
    <p:fade/>
    <p:sndAc>
      <p:stSnd>
        <p:snd r:embed="rId3" name="Camera"/>
      </p:stSnd>
    </p:sndAc>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04800" y="228600"/>
            <a:ext cx="8547100" cy="658813"/>
          </a:xfrm>
          <a:noFill/>
          <a:ln/>
        </p:spPr>
        <p:txBody>
          <a:bodyPr/>
          <a:lstStyle/>
          <a:p>
            <a:r>
              <a:rPr lang="en-US"/>
              <a:t>Creating a Process Flow Chart</a:t>
            </a:r>
          </a:p>
        </p:txBody>
      </p:sp>
      <p:sp>
        <p:nvSpPr>
          <p:cNvPr id="72707" name="Rectangle 3"/>
          <p:cNvSpPr>
            <a:spLocks noGrp="1" noChangeArrowheads="1"/>
          </p:cNvSpPr>
          <p:nvPr>
            <p:ph type="body" idx="1"/>
          </p:nvPr>
        </p:nvSpPr>
        <p:spPr>
          <a:xfrm>
            <a:off x="685800" y="1414463"/>
            <a:ext cx="7772400" cy="4681537"/>
          </a:xfrm>
          <a:noFill/>
          <a:ln/>
        </p:spPr>
        <p:txBody>
          <a:bodyPr/>
          <a:lstStyle/>
          <a:p>
            <a:pPr>
              <a:buFontTx/>
              <a:buNone/>
            </a:pPr>
            <a:r>
              <a:rPr lang="en-US">
                <a:solidFill>
                  <a:srgbClr val="00279F"/>
                </a:solidFill>
              </a:rPr>
              <a:t>1.	Identify the process or task </a:t>
            </a:r>
            <a:r>
              <a:rPr lang="en-US"/>
              <a:t>you want to analyze. Defining the scope of the process is important because it will keep the improvement effort from becoming unmanageable.</a:t>
            </a:r>
          </a:p>
          <a:p>
            <a:pPr>
              <a:buFontTx/>
              <a:buNone/>
            </a:pPr>
            <a:r>
              <a:rPr lang="en-US">
                <a:solidFill>
                  <a:schemeClr val="hlink"/>
                </a:solidFill>
              </a:rPr>
              <a:t>2.	Ask the people </a:t>
            </a:r>
            <a:r>
              <a:rPr lang="en-US"/>
              <a:t>most familiar with the process to help construct the chart.</a:t>
            </a:r>
          </a:p>
          <a:p>
            <a:pPr>
              <a:buFontTx/>
              <a:buNone/>
            </a:pPr>
            <a:r>
              <a:rPr lang="en-US">
                <a:solidFill>
                  <a:srgbClr val="00279F"/>
                </a:solidFill>
              </a:rPr>
              <a:t>3.	Agree on the starting point and ending point. </a:t>
            </a:r>
            <a:r>
              <a:rPr lang="en-US"/>
              <a:t>Defining the scope of the process to be charted is very important, otherwise the task can become unwieldy.</a:t>
            </a:r>
          </a:p>
          <a:p>
            <a:pPr>
              <a:buFontTx/>
              <a:buNone/>
            </a:pPr>
            <a:r>
              <a:rPr lang="en-US">
                <a:solidFill>
                  <a:schemeClr val="hlink"/>
                </a:solidFill>
              </a:rPr>
              <a:t>4.	Agree on the level of detail </a:t>
            </a:r>
            <a:r>
              <a:rPr lang="en-US"/>
              <a:t>you will use. It’s better to start out with less detail, increasing the detail only as needed to accomplish your purpose.</a:t>
            </a:r>
          </a:p>
        </p:txBody>
      </p:sp>
    </p:spTree>
  </p:cSld>
  <p:clrMapOvr>
    <a:masterClrMapping/>
  </p:clrMapOvr>
  <p:transition xmlns:p14="http://schemas.microsoft.com/office/powerpoint/2010/main" spd="med" advTm="5000">
    <p:fade/>
    <p:sndAc>
      <p:stSnd>
        <p:snd r:embed="rId3" name="Camera"/>
      </p:stSnd>
    </p:sndAc>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52400" y="114300"/>
            <a:ext cx="8839200" cy="685800"/>
          </a:xfrm>
          <a:noFill/>
          <a:ln/>
        </p:spPr>
        <p:txBody>
          <a:bodyPr/>
          <a:lstStyle/>
          <a:p>
            <a:r>
              <a:rPr lang="en-US"/>
              <a:t>Creating a Process Flow Chart</a:t>
            </a:r>
          </a:p>
        </p:txBody>
      </p:sp>
      <p:sp>
        <p:nvSpPr>
          <p:cNvPr id="73731" name="Rectangle 3"/>
          <p:cNvSpPr>
            <a:spLocks noGrp="1" noChangeArrowheads="1"/>
          </p:cNvSpPr>
          <p:nvPr>
            <p:ph type="body" idx="1"/>
          </p:nvPr>
        </p:nvSpPr>
        <p:spPr>
          <a:xfrm>
            <a:off x="685800" y="901700"/>
            <a:ext cx="7772400" cy="5257800"/>
          </a:xfrm>
          <a:noFill/>
          <a:ln/>
        </p:spPr>
        <p:txBody>
          <a:bodyPr/>
          <a:lstStyle/>
          <a:p>
            <a:pPr>
              <a:buFontTx/>
              <a:buNone/>
            </a:pPr>
            <a:r>
              <a:rPr lang="en-US" sz="2400">
                <a:solidFill>
                  <a:srgbClr val="00279F"/>
                </a:solidFill>
              </a:rPr>
              <a:t>5.	</a:t>
            </a:r>
            <a:r>
              <a:rPr lang="en-US">
                <a:solidFill>
                  <a:srgbClr val="00279F"/>
                </a:solidFill>
              </a:rPr>
              <a:t>Look for areas for improvement</a:t>
            </a:r>
            <a:endParaRPr lang="en-US" sz="2400"/>
          </a:p>
          <a:p>
            <a:r>
              <a:rPr lang="en-US" sz="1600"/>
              <a:t>Is the process standardized, or are the people doing the work in different ways?</a:t>
            </a:r>
          </a:p>
          <a:p>
            <a:r>
              <a:rPr lang="en-US" sz="1600"/>
              <a:t>Are steps repeated or out of sequence?</a:t>
            </a:r>
          </a:p>
          <a:p>
            <a:r>
              <a:rPr lang="en-US" sz="1600"/>
              <a:t>Are there steps that do not ad value to the output?</a:t>
            </a:r>
          </a:p>
          <a:p>
            <a:r>
              <a:rPr lang="en-US" sz="1600"/>
              <a:t>Are there steps where errors occur frequently?</a:t>
            </a:r>
          </a:p>
          <a:p>
            <a:r>
              <a:rPr lang="en-US" sz="1600"/>
              <a:t>Are there rework loops?</a:t>
            </a:r>
            <a:endParaRPr lang="en-US" sz="2400"/>
          </a:p>
          <a:p>
            <a:pPr>
              <a:buFontTx/>
              <a:buNone/>
            </a:pPr>
            <a:r>
              <a:rPr lang="en-US" sz="2400">
                <a:solidFill>
                  <a:srgbClr val="00279F"/>
                </a:solidFill>
              </a:rPr>
              <a:t>6.</a:t>
            </a:r>
            <a:r>
              <a:rPr lang="en-US">
                <a:solidFill>
                  <a:srgbClr val="00279F"/>
                </a:solidFill>
              </a:rPr>
              <a:t>	Identify the sequence </a:t>
            </a:r>
            <a:r>
              <a:rPr lang="en-US"/>
              <a:t>and the steps taken to carry out the process.</a:t>
            </a:r>
          </a:p>
          <a:p>
            <a:pPr>
              <a:buFontTx/>
              <a:buNone/>
            </a:pPr>
            <a:r>
              <a:rPr lang="en-US" b="1">
                <a:solidFill>
                  <a:srgbClr val="00279F"/>
                </a:solidFill>
              </a:rPr>
              <a:t>7</a:t>
            </a:r>
            <a:r>
              <a:rPr lang="en-US">
                <a:solidFill>
                  <a:srgbClr val="00279F"/>
                </a:solidFill>
              </a:rPr>
              <a:t>.	Construct the process flow chart </a:t>
            </a:r>
            <a:r>
              <a:rPr lang="en-US"/>
              <a:t>either from left to right or from top to bottom, using the standard symbols and connecting the steps with arrows.</a:t>
            </a:r>
          </a:p>
          <a:p>
            <a:pPr>
              <a:buFontTx/>
              <a:buNone/>
            </a:pPr>
            <a:r>
              <a:rPr lang="en-US" b="1">
                <a:solidFill>
                  <a:srgbClr val="00279F"/>
                </a:solidFill>
              </a:rPr>
              <a:t>8</a:t>
            </a:r>
            <a:r>
              <a:rPr lang="en-US">
                <a:solidFill>
                  <a:srgbClr val="00279F"/>
                </a:solidFill>
              </a:rPr>
              <a:t>.	Analyze the results.</a:t>
            </a:r>
            <a:endParaRPr lang="en-US"/>
          </a:p>
          <a:p>
            <a:r>
              <a:rPr lang="en-US" sz="1600"/>
              <a:t>Where are the </a:t>
            </a:r>
            <a:r>
              <a:rPr lang="en-US" sz="1600" b="1" i="1">
                <a:solidFill>
                  <a:schemeClr val="hlink"/>
                </a:solidFill>
              </a:rPr>
              <a:t>rework loops</a:t>
            </a:r>
            <a:r>
              <a:rPr lang="en-US" sz="1600"/>
              <a:t>?</a:t>
            </a:r>
          </a:p>
          <a:p>
            <a:r>
              <a:rPr lang="en-US" sz="1600"/>
              <a:t>Are there process steps that don’t add value to the output?</a:t>
            </a:r>
          </a:p>
          <a:p>
            <a:r>
              <a:rPr lang="en-US" sz="1600"/>
              <a:t>Where are the differences between the current and the desired situation?</a:t>
            </a:r>
          </a:p>
        </p:txBody>
      </p:sp>
    </p:spTree>
  </p:cSld>
  <p:clrMapOvr>
    <a:masterClrMapping/>
  </p:clrMapOvr>
  <p:transition xmlns:p14="http://schemas.microsoft.com/office/powerpoint/2010/main" spd="med" advTm="5000">
    <p:fade/>
    <p:sndAc>
      <p:stSnd>
        <p:snd r:embed="rId3" name="Camera"/>
      </p:stSnd>
    </p:sndAc>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28600" y="228600"/>
            <a:ext cx="8686800" cy="531813"/>
          </a:xfrm>
          <a:noFill/>
          <a:ln/>
        </p:spPr>
        <p:txBody>
          <a:bodyPr/>
          <a:lstStyle/>
          <a:p>
            <a:r>
              <a:rPr lang="en-US"/>
              <a:t>Early Process Flow Diagram</a:t>
            </a:r>
          </a:p>
        </p:txBody>
      </p:sp>
      <p:sp>
        <p:nvSpPr>
          <p:cNvPr id="74755" name="Rectangle 3"/>
          <p:cNvSpPr>
            <a:spLocks noChangeArrowheads="1"/>
          </p:cNvSpPr>
          <p:nvPr/>
        </p:nvSpPr>
        <p:spPr bwMode="auto">
          <a:xfrm>
            <a:off x="238125" y="1841500"/>
            <a:ext cx="3878263" cy="4094163"/>
          </a:xfrm>
          <a:prstGeom prst="rect">
            <a:avLst/>
          </a:prstGeom>
          <a:noFill/>
          <a:ln w="12700">
            <a:noFill/>
            <a:miter lim="800000"/>
            <a:headEnd/>
            <a:tailEnd/>
          </a:ln>
          <a:effectLst/>
        </p:spPr>
        <p:txBody>
          <a:bodyPr lIns="90487" tIns="44450" rIns="90487" bIns="44450">
            <a:prstTxWarp prst="textNoShape">
              <a:avLst/>
            </a:prstTxWarp>
          </a:bodyPr>
          <a:lstStyle/>
          <a:p>
            <a:pPr marL="338138" indent="-338138" defTabSz="903288">
              <a:spcBef>
                <a:spcPct val="30000"/>
              </a:spcBef>
              <a:buClr>
                <a:schemeClr val="tx1"/>
              </a:buClr>
              <a:buFontTx/>
              <a:buChar char="•"/>
            </a:pPr>
            <a:r>
              <a:rPr lang="en-US"/>
              <a:t>Inspection </a:t>
            </a:r>
            <a:r>
              <a:rPr lang="en-US">
                <a:solidFill>
                  <a:srgbClr val="00279F"/>
                </a:solidFill>
              </a:rPr>
              <a:t>Points</a:t>
            </a:r>
            <a:endParaRPr lang="en-US"/>
          </a:p>
          <a:p>
            <a:pPr marL="338138" indent="-338138" defTabSz="903288">
              <a:spcBef>
                <a:spcPct val="30000"/>
              </a:spcBef>
              <a:buClr>
                <a:schemeClr val="tx1"/>
              </a:buClr>
              <a:buFontTx/>
              <a:buChar char="•"/>
            </a:pPr>
            <a:r>
              <a:rPr lang="en-US"/>
              <a:t>Inspection </a:t>
            </a:r>
            <a:r>
              <a:rPr lang="en-US">
                <a:solidFill>
                  <a:srgbClr val="00279F"/>
                </a:solidFill>
              </a:rPr>
              <a:t>Frequency</a:t>
            </a:r>
            <a:endParaRPr lang="en-US"/>
          </a:p>
          <a:p>
            <a:pPr marL="338138" indent="-338138" defTabSz="903288">
              <a:spcBef>
                <a:spcPct val="30000"/>
              </a:spcBef>
              <a:buClr>
                <a:schemeClr val="tx1"/>
              </a:buClr>
              <a:buFontTx/>
              <a:buChar char="•"/>
            </a:pPr>
            <a:r>
              <a:rPr lang="en-US">
                <a:solidFill>
                  <a:srgbClr val="AD6900"/>
                </a:solidFill>
              </a:rPr>
              <a:t>Instrument</a:t>
            </a:r>
            <a:endParaRPr lang="en-US"/>
          </a:p>
          <a:p>
            <a:pPr marL="338138" indent="-338138" defTabSz="903288">
              <a:spcBef>
                <a:spcPct val="30000"/>
              </a:spcBef>
              <a:buClr>
                <a:schemeClr val="tx1"/>
              </a:buClr>
              <a:buFontTx/>
              <a:buChar char="•"/>
            </a:pPr>
            <a:r>
              <a:rPr lang="en-US"/>
              <a:t>Measurement </a:t>
            </a:r>
            <a:r>
              <a:rPr lang="en-US">
                <a:solidFill>
                  <a:srgbClr val="790015"/>
                </a:solidFill>
              </a:rPr>
              <a:t>Scale</a:t>
            </a:r>
            <a:endParaRPr lang="en-US"/>
          </a:p>
          <a:p>
            <a:pPr marL="338138" indent="-338138" defTabSz="903288">
              <a:spcBef>
                <a:spcPct val="30000"/>
              </a:spcBef>
              <a:buClr>
                <a:schemeClr val="tx1"/>
              </a:buClr>
              <a:buFontTx/>
              <a:buChar char="•"/>
            </a:pPr>
            <a:r>
              <a:rPr lang="en-US"/>
              <a:t>Sample Preparation</a:t>
            </a:r>
          </a:p>
          <a:p>
            <a:pPr marL="338138" indent="-338138" defTabSz="903288">
              <a:spcBef>
                <a:spcPct val="30000"/>
              </a:spcBef>
              <a:buClr>
                <a:schemeClr val="tx1"/>
              </a:buClr>
              <a:buFontTx/>
              <a:buChar char="•"/>
            </a:pPr>
            <a:r>
              <a:rPr lang="en-US"/>
              <a:t>Inspection/Test </a:t>
            </a:r>
            <a:r>
              <a:rPr lang="en-US">
                <a:solidFill>
                  <a:srgbClr val="00279F"/>
                </a:solidFill>
              </a:rPr>
              <a:t>Method</a:t>
            </a:r>
            <a:endParaRPr lang="en-US"/>
          </a:p>
          <a:p>
            <a:pPr marL="338138" indent="-338138" defTabSz="903288">
              <a:spcBef>
                <a:spcPct val="30000"/>
              </a:spcBef>
              <a:buClr>
                <a:schemeClr val="tx1"/>
              </a:buClr>
              <a:buFontTx/>
              <a:buChar char="•"/>
            </a:pPr>
            <a:r>
              <a:rPr lang="en-US">
                <a:solidFill>
                  <a:srgbClr val="FC0128"/>
                </a:solidFill>
              </a:rPr>
              <a:t>Inspector</a:t>
            </a:r>
            <a:endParaRPr lang="en-US"/>
          </a:p>
          <a:p>
            <a:pPr marL="338138" indent="-338138" defTabSz="903288">
              <a:spcBef>
                <a:spcPct val="30000"/>
              </a:spcBef>
              <a:buClr>
                <a:schemeClr val="tx1"/>
              </a:buClr>
              <a:buFontTx/>
              <a:buChar char="•"/>
            </a:pPr>
            <a:r>
              <a:rPr lang="en-US">
                <a:solidFill>
                  <a:srgbClr val="00279F"/>
                </a:solidFill>
              </a:rPr>
              <a:t>Method</a:t>
            </a:r>
            <a:r>
              <a:rPr lang="en-US"/>
              <a:t> of Analysis</a:t>
            </a:r>
          </a:p>
        </p:txBody>
      </p:sp>
      <p:pic>
        <p:nvPicPr>
          <p:cNvPr id="5" name="Picture 4"/>
          <p:cNvPicPr>
            <a:picLocks noChangeAspect="1"/>
          </p:cNvPicPr>
          <p:nvPr/>
        </p:nvPicPr>
        <p:blipFill>
          <a:blip r:embed="rId4"/>
          <a:stretch>
            <a:fillRect/>
          </a:stretch>
        </p:blipFill>
        <p:spPr>
          <a:xfrm>
            <a:off x="3944505" y="1087582"/>
            <a:ext cx="5041900" cy="5029200"/>
          </a:xfrm>
          <a:prstGeom prst="rect">
            <a:avLst/>
          </a:prstGeom>
        </p:spPr>
      </p:pic>
    </p:spTree>
  </p:cSld>
  <p:clrMapOvr>
    <a:masterClrMapping/>
  </p:clrMapOvr>
  <p:transition xmlns:p14="http://schemas.microsoft.com/office/powerpoint/2010/main" spd="med" advTm="5000">
    <p:fade/>
    <p:sndAc>
      <p:stSnd>
        <p:snd r:embed="rId3" name="Camera"/>
      </p:stSnd>
    </p:sndAc>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228600" y="228600"/>
            <a:ext cx="8686800" cy="490538"/>
          </a:xfrm>
          <a:noFill/>
          <a:ln/>
        </p:spPr>
        <p:txBody>
          <a:bodyPr/>
          <a:lstStyle/>
          <a:p>
            <a:r>
              <a:rPr lang="en-US"/>
              <a:t>GM Example Process Flow Chart</a:t>
            </a:r>
          </a:p>
        </p:txBody>
      </p:sp>
      <p:graphicFrame>
        <p:nvGraphicFramePr>
          <p:cNvPr id="75779" name="Object 3"/>
          <p:cNvGraphicFramePr>
            <a:graphicFrameLocks/>
          </p:cNvGraphicFramePr>
          <p:nvPr/>
        </p:nvGraphicFramePr>
        <p:xfrm>
          <a:off x="225425" y="1116013"/>
          <a:ext cx="8653463" cy="4865687"/>
        </p:xfrm>
        <a:graphic>
          <a:graphicData uri="http://schemas.openxmlformats.org/presentationml/2006/ole">
            <mc:AlternateContent xmlns:mc="http://schemas.openxmlformats.org/markup-compatibility/2006">
              <mc:Choice xmlns:v="urn:schemas-microsoft-com:vml" Requires="v">
                <p:oleObj spid="_x0000_s75784" name="Worksheet" r:id="rId5" imgW="10706100" imgH="6019800" progId="Excel.Sheet.5">
                  <p:embed/>
                </p:oleObj>
              </mc:Choice>
              <mc:Fallback>
                <p:oleObj name="Worksheet" r:id="rId5" imgW="10706100" imgH="6019800" progId="Excel.Sheet.5">
                  <p:embed/>
                  <p:pic>
                    <p:nvPicPr>
                      <p:cNvPr id="0" name="Picture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425" y="1116013"/>
                        <a:ext cx="8653463" cy="486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spd="med" advTm="5000">
    <p:fade/>
    <p:sndAc>
      <p:stSnd>
        <p:snd r:embed="rId4" name="Camera"/>
      </p:stSnd>
    </p:sndAc>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noFill/>
          <a:ln/>
        </p:spPr>
        <p:txBody>
          <a:bodyPr/>
          <a:lstStyle/>
          <a:p>
            <a:r>
              <a:rPr lang="en-US"/>
              <a:t>Basic Flow Chart Example</a:t>
            </a:r>
          </a:p>
        </p:txBody>
      </p:sp>
      <p:sp>
        <p:nvSpPr>
          <p:cNvPr id="76803" name="Oval 3"/>
          <p:cNvSpPr>
            <a:spLocks noChangeArrowheads="1"/>
          </p:cNvSpPr>
          <p:nvPr/>
        </p:nvSpPr>
        <p:spPr bwMode="auto">
          <a:xfrm>
            <a:off x="4000500" y="1257300"/>
            <a:ext cx="927100" cy="508000"/>
          </a:xfrm>
          <a:prstGeom prst="ellipse">
            <a:avLst/>
          </a:prstGeom>
          <a:noFill/>
          <a:ln w="25400">
            <a:solidFill>
              <a:srgbClr val="00279F"/>
            </a:solidFill>
            <a:round/>
            <a:headEnd/>
            <a:tailEnd/>
          </a:ln>
          <a:effectLst/>
        </p:spPr>
        <p:txBody>
          <a:bodyPr wrap="none" anchor="ctr">
            <a:prstTxWarp prst="textNoShape">
              <a:avLst/>
            </a:prstTxWarp>
          </a:bodyPr>
          <a:lstStyle/>
          <a:p>
            <a:endParaRPr lang="en-US"/>
          </a:p>
        </p:txBody>
      </p:sp>
      <p:sp>
        <p:nvSpPr>
          <p:cNvPr id="76804" name="Rectangle 4"/>
          <p:cNvSpPr>
            <a:spLocks noChangeArrowheads="1"/>
          </p:cNvSpPr>
          <p:nvPr/>
        </p:nvSpPr>
        <p:spPr bwMode="auto">
          <a:xfrm>
            <a:off x="4195763" y="1350963"/>
            <a:ext cx="555625" cy="30162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790015"/>
                </a:solidFill>
              </a:rPr>
              <a:t>Start</a:t>
            </a:r>
          </a:p>
        </p:txBody>
      </p:sp>
      <p:sp>
        <p:nvSpPr>
          <p:cNvPr id="76805" name="Rectangle 5"/>
          <p:cNvSpPr>
            <a:spLocks noChangeArrowheads="1"/>
          </p:cNvSpPr>
          <p:nvPr/>
        </p:nvSpPr>
        <p:spPr bwMode="auto">
          <a:xfrm>
            <a:off x="561975" y="2227263"/>
            <a:ext cx="1727200" cy="30162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790015"/>
                </a:solidFill>
              </a:rPr>
              <a:t>Manufactured Parts</a:t>
            </a:r>
          </a:p>
        </p:txBody>
      </p:sp>
      <p:sp>
        <p:nvSpPr>
          <p:cNvPr id="76806" name="Rectangle 6"/>
          <p:cNvSpPr>
            <a:spLocks noChangeArrowheads="1"/>
          </p:cNvSpPr>
          <p:nvPr/>
        </p:nvSpPr>
        <p:spPr bwMode="auto">
          <a:xfrm>
            <a:off x="6827838" y="2189163"/>
            <a:ext cx="1492250" cy="30162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790015"/>
                </a:solidFill>
              </a:rPr>
              <a:t>Purchased Parts</a:t>
            </a:r>
          </a:p>
        </p:txBody>
      </p:sp>
      <p:sp>
        <p:nvSpPr>
          <p:cNvPr id="76807" name="Rectangle 7"/>
          <p:cNvSpPr>
            <a:spLocks noChangeArrowheads="1"/>
          </p:cNvSpPr>
          <p:nvPr/>
        </p:nvSpPr>
        <p:spPr bwMode="auto">
          <a:xfrm>
            <a:off x="2413000" y="2171700"/>
            <a:ext cx="901700" cy="406400"/>
          </a:xfrm>
          <a:prstGeom prst="rect">
            <a:avLst/>
          </a:prstGeom>
          <a:noFill/>
          <a:ln w="25400">
            <a:solidFill>
              <a:srgbClr val="00279F"/>
            </a:solidFill>
            <a:miter lim="800000"/>
            <a:headEnd/>
            <a:tailEnd/>
          </a:ln>
          <a:effectLst/>
        </p:spPr>
        <p:txBody>
          <a:bodyPr wrap="none" anchor="ctr">
            <a:prstTxWarp prst="textNoShape">
              <a:avLst/>
            </a:prstTxWarp>
          </a:bodyPr>
          <a:lstStyle/>
          <a:p>
            <a:endParaRPr lang="en-US"/>
          </a:p>
        </p:txBody>
      </p:sp>
      <p:sp>
        <p:nvSpPr>
          <p:cNvPr id="76808" name="Rectangle 8"/>
          <p:cNvSpPr>
            <a:spLocks noChangeArrowheads="1"/>
          </p:cNvSpPr>
          <p:nvPr/>
        </p:nvSpPr>
        <p:spPr bwMode="auto">
          <a:xfrm>
            <a:off x="5753100" y="2133600"/>
            <a:ext cx="901700" cy="406400"/>
          </a:xfrm>
          <a:prstGeom prst="rect">
            <a:avLst/>
          </a:prstGeom>
          <a:noFill/>
          <a:ln w="25400">
            <a:solidFill>
              <a:srgbClr val="00279F"/>
            </a:solidFill>
            <a:miter lim="800000"/>
            <a:headEnd/>
            <a:tailEnd/>
          </a:ln>
          <a:effectLst/>
        </p:spPr>
        <p:txBody>
          <a:bodyPr wrap="none" anchor="ctr">
            <a:prstTxWarp prst="textNoShape">
              <a:avLst/>
            </a:prstTxWarp>
          </a:bodyPr>
          <a:lstStyle/>
          <a:p>
            <a:endParaRPr lang="en-US"/>
          </a:p>
        </p:txBody>
      </p:sp>
      <p:sp>
        <p:nvSpPr>
          <p:cNvPr id="76809" name="Rectangle 9"/>
          <p:cNvSpPr>
            <a:spLocks noChangeArrowheads="1"/>
          </p:cNvSpPr>
          <p:nvPr/>
        </p:nvSpPr>
        <p:spPr bwMode="auto">
          <a:xfrm>
            <a:off x="5778500" y="4025900"/>
            <a:ext cx="901700" cy="406400"/>
          </a:xfrm>
          <a:prstGeom prst="rect">
            <a:avLst/>
          </a:prstGeom>
          <a:noFill/>
          <a:ln w="25400">
            <a:solidFill>
              <a:srgbClr val="00279F"/>
            </a:solidFill>
            <a:miter lim="800000"/>
            <a:headEnd/>
            <a:tailEnd/>
          </a:ln>
          <a:effectLst/>
        </p:spPr>
        <p:txBody>
          <a:bodyPr wrap="none" anchor="ctr">
            <a:prstTxWarp prst="textNoShape">
              <a:avLst/>
            </a:prstTxWarp>
          </a:bodyPr>
          <a:lstStyle/>
          <a:p>
            <a:endParaRPr lang="en-US"/>
          </a:p>
        </p:txBody>
      </p:sp>
      <p:sp>
        <p:nvSpPr>
          <p:cNvPr id="76810" name="Rectangle 10"/>
          <p:cNvSpPr>
            <a:spLocks noChangeArrowheads="1"/>
          </p:cNvSpPr>
          <p:nvPr/>
        </p:nvSpPr>
        <p:spPr bwMode="auto">
          <a:xfrm>
            <a:off x="2314575" y="2149475"/>
            <a:ext cx="1106488" cy="39370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000">
                <a:solidFill>
                  <a:srgbClr val="790015"/>
                </a:solidFill>
              </a:rPr>
              <a:t>Receive Raw Materials</a:t>
            </a:r>
            <a:endParaRPr lang="en-US" sz="1200">
              <a:solidFill>
                <a:srgbClr val="790015"/>
              </a:solidFill>
            </a:endParaRPr>
          </a:p>
        </p:txBody>
      </p:sp>
      <p:grpSp>
        <p:nvGrpSpPr>
          <p:cNvPr id="76813" name="Group 13"/>
          <p:cNvGrpSpPr>
            <a:grpSpLocks/>
          </p:cNvGrpSpPr>
          <p:nvPr/>
        </p:nvGrpSpPr>
        <p:grpSpPr bwMode="auto">
          <a:xfrm>
            <a:off x="2222500" y="2849563"/>
            <a:ext cx="1235075" cy="865187"/>
            <a:chOff x="1400" y="1795"/>
            <a:chExt cx="778" cy="545"/>
          </a:xfrm>
        </p:grpSpPr>
        <p:pic>
          <p:nvPicPr>
            <p:cNvPr id="76811" name="Picture 11"/>
            <p:cNvPicPr>
              <a:picLocks noChangeArrowheads="1"/>
            </p:cNvPicPr>
            <p:nvPr/>
          </p:nvPicPr>
          <p:blipFill>
            <a:blip r:embed="rId4"/>
            <a:srcRect/>
            <a:stretch>
              <a:fillRect/>
            </a:stretch>
          </p:blipFill>
          <p:spPr bwMode="auto">
            <a:xfrm>
              <a:off x="1400" y="1795"/>
              <a:ext cx="778" cy="545"/>
            </a:xfrm>
            <a:prstGeom prst="rect">
              <a:avLst/>
            </a:prstGeom>
            <a:noFill/>
            <a:ln w="12700">
              <a:noFill/>
              <a:miter lim="800000"/>
              <a:headEnd/>
              <a:tailEnd/>
            </a:ln>
            <a:effectLst/>
          </p:spPr>
        </p:pic>
        <p:sp>
          <p:nvSpPr>
            <p:cNvPr id="76812" name="Rectangle 12"/>
            <p:cNvSpPr>
              <a:spLocks noChangeArrowheads="1"/>
            </p:cNvSpPr>
            <p:nvPr/>
          </p:nvSpPr>
          <p:spPr bwMode="auto">
            <a:xfrm>
              <a:off x="1548" y="1979"/>
              <a:ext cx="474" cy="19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790015"/>
                  </a:solidFill>
                </a:rPr>
                <a:t>Inspect</a:t>
              </a:r>
            </a:p>
          </p:txBody>
        </p:sp>
      </p:grpSp>
      <p:grpSp>
        <p:nvGrpSpPr>
          <p:cNvPr id="76816" name="Group 16"/>
          <p:cNvGrpSpPr>
            <a:grpSpLocks/>
          </p:cNvGrpSpPr>
          <p:nvPr/>
        </p:nvGrpSpPr>
        <p:grpSpPr bwMode="auto">
          <a:xfrm>
            <a:off x="5613400" y="2862263"/>
            <a:ext cx="1235075" cy="865187"/>
            <a:chOff x="3520" y="1795"/>
            <a:chExt cx="778" cy="545"/>
          </a:xfrm>
        </p:grpSpPr>
        <p:pic>
          <p:nvPicPr>
            <p:cNvPr id="76814" name="Picture 14"/>
            <p:cNvPicPr>
              <a:picLocks noChangeArrowheads="1"/>
            </p:cNvPicPr>
            <p:nvPr/>
          </p:nvPicPr>
          <p:blipFill>
            <a:blip r:embed="rId4"/>
            <a:srcRect/>
            <a:stretch>
              <a:fillRect/>
            </a:stretch>
          </p:blipFill>
          <p:spPr bwMode="auto">
            <a:xfrm>
              <a:off x="3520" y="1795"/>
              <a:ext cx="778" cy="545"/>
            </a:xfrm>
            <a:prstGeom prst="rect">
              <a:avLst/>
            </a:prstGeom>
            <a:noFill/>
            <a:ln w="12700">
              <a:noFill/>
              <a:miter lim="800000"/>
              <a:headEnd/>
              <a:tailEnd/>
            </a:ln>
            <a:effectLst/>
          </p:spPr>
        </p:pic>
        <p:sp>
          <p:nvSpPr>
            <p:cNvPr id="76815" name="Rectangle 15"/>
            <p:cNvSpPr>
              <a:spLocks noChangeArrowheads="1"/>
            </p:cNvSpPr>
            <p:nvPr/>
          </p:nvSpPr>
          <p:spPr bwMode="auto">
            <a:xfrm>
              <a:off x="3668" y="1979"/>
              <a:ext cx="474" cy="19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790015"/>
                  </a:solidFill>
                </a:rPr>
                <a:t>Inspect</a:t>
              </a:r>
            </a:p>
          </p:txBody>
        </p:sp>
      </p:grpSp>
      <p:sp>
        <p:nvSpPr>
          <p:cNvPr id="76817" name="Line 17"/>
          <p:cNvSpPr>
            <a:spLocks noChangeShapeType="1"/>
          </p:cNvSpPr>
          <p:nvPr/>
        </p:nvSpPr>
        <p:spPr bwMode="auto">
          <a:xfrm flipH="1">
            <a:off x="2844800" y="2603500"/>
            <a:ext cx="0" cy="393700"/>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sp>
        <p:nvSpPr>
          <p:cNvPr id="76818" name="Line 18"/>
          <p:cNvSpPr>
            <a:spLocks noChangeShapeType="1"/>
          </p:cNvSpPr>
          <p:nvPr/>
        </p:nvSpPr>
        <p:spPr bwMode="auto">
          <a:xfrm flipH="1">
            <a:off x="6235700" y="2565400"/>
            <a:ext cx="0" cy="419100"/>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sp>
        <p:nvSpPr>
          <p:cNvPr id="76819" name="Rectangle 19"/>
          <p:cNvSpPr>
            <a:spLocks noChangeArrowheads="1"/>
          </p:cNvSpPr>
          <p:nvPr/>
        </p:nvSpPr>
        <p:spPr bwMode="auto">
          <a:xfrm>
            <a:off x="5768975" y="2098675"/>
            <a:ext cx="877888" cy="4540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200">
                <a:solidFill>
                  <a:srgbClr val="790015"/>
                </a:solidFill>
              </a:rPr>
              <a:t>Receive Parts</a:t>
            </a:r>
          </a:p>
        </p:txBody>
      </p:sp>
      <p:sp>
        <p:nvSpPr>
          <p:cNvPr id="76820" name="Line 20"/>
          <p:cNvSpPr>
            <a:spLocks noChangeShapeType="1"/>
          </p:cNvSpPr>
          <p:nvPr/>
        </p:nvSpPr>
        <p:spPr bwMode="auto">
          <a:xfrm flipH="1">
            <a:off x="2882900" y="1587500"/>
            <a:ext cx="1104900" cy="558800"/>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sp>
        <p:nvSpPr>
          <p:cNvPr id="76821" name="Line 21"/>
          <p:cNvSpPr>
            <a:spLocks noChangeShapeType="1"/>
          </p:cNvSpPr>
          <p:nvPr/>
        </p:nvSpPr>
        <p:spPr bwMode="auto">
          <a:xfrm>
            <a:off x="4940300" y="1600200"/>
            <a:ext cx="1231900" cy="508000"/>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sp>
        <p:nvSpPr>
          <p:cNvPr id="76822" name="Line 22"/>
          <p:cNvSpPr>
            <a:spLocks noChangeShapeType="1"/>
          </p:cNvSpPr>
          <p:nvPr/>
        </p:nvSpPr>
        <p:spPr bwMode="auto">
          <a:xfrm flipH="1">
            <a:off x="6235700" y="3606800"/>
            <a:ext cx="0" cy="393700"/>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sp>
        <p:nvSpPr>
          <p:cNvPr id="76823" name="Line 23"/>
          <p:cNvSpPr>
            <a:spLocks noChangeShapeType="1"/>
          </p:cNvSpPr>
          <p:nvPr/>
        </p:nvSpPr>
        <p:spPr bwMode="auto">
          <a:xfrm>
            <a:off x="6718300" y="3302000"/>
            <a:ext cx="812800" cy="0"/>
          </a:xfrm>
          <a:prstGeom prst="line">
            <a:avLst/>
          </a:prstGeom>
          <a:noFill/>
          <a:ln w="25400">
            <a:solidFill>
              <a:schemeClr val="hlink"/>
            </a:solidFill>
            <a:round/>
            <a:headEnd/>
            <a:tailEnd type="triangle" w="med" len="med"/>
          </a:ln>
          <a:effectLst/>
        </p:spPr>
        <p:txBody>
          <a:bodyPr wrap="none" anchor="ctr">
            <a:prstTxWarp prst="textNoShape">
              <a:avLst/>
            </a:prstTxWarp>
          </a:bodyPr>
          <a:lstStyle/>
          <a:p>
            <a:endParaRPr lang="en-US"/>
          </a:p>
        </p:txBody>
      </p:sp>
      <p:sp>
        <p:nvSpPr>
          <p:cNvPr id="76824" name="Line 24"/>
          <p:cNvSpPr>
            <a:spLocks noChangeShapeType="1"/>
          </p:cNvSpPr>
          <p:nvPr/>
        </p:nvSpPr>
        <p:spPr bwMode="auto">
          <a:xfrm flipH="1">
            <a:off x="1435100" y="3302000"/>
            <a:ext cx="927100" cy="0"/>
          </a:xfrm>
          <a:prstGeom prst="line">
            <a:avLst/>
          </a:prstGeom>
          <a:noFill/>
          <a:ln w="25400">
            <a:solidFill>
              <a:schemeClr val="hlink"/>
            </a:solidFill>
            <a:round/>
            <a:headEnd/>
            <a:tailEnd type="triangle" w="med" len="med"/>
          </a:ln>
          <a:effectLst/>
        </p:spPr>
        <p:txBody>
          <a:bodyPr wrap="none" anchor="ctr">
            <a:prstTxWarp prst="textNoShape">
              <a:avLst/>
            </a:prstTxWarp>
          </a:bodyPr>
          <a:lstStyle/>
          <a:p>
            <a:endParaRPr lang="en-US"/>
          </a:p>
        </p:txBody>
      </p:sp>
      <p:sp>
        <p:nvSpPr>
          <p:cNvPr id="76825" name="Rectangle 25"/>
          <p:cNvSpPr>
            <a:spLocks noChangeArrowheads="1"/>
          </p:cNvSpPr>
          <p:nvPr/>
        </p:nvSpPr>
        <p:spPr bwMode="auto">
          <a:xfrm>
            <a:off x="5680075" y="4016375"/>
            <a:ext cx="1106488" cy="4540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200">
                <a:solidFill>
                  <a:srgbClr val="790015"/>
                </a:solidFill>
              </a:rPr>
              <a:t>Move to Production</a:t>
            </a:r>
          </a:p>
        </p:txBody>
      </p:sp>
      <p:sp>
        <p:nvSpPr>
          <p:cNvPr id="76826" name="Rectangle 26"/>
          <p:cNvSpPr>
            <a:spLocks noChangeArrowheads="1"/>
          </p:cNvSpPr>
          <p:nvPr/>
        </p:nvSpPr>
        <p:spPr bwMode="auto">
          <a:xfrm>
            <a:off x="2387600" y="3987800"/>
            <a:ext cx="901700" cy="406400"/>
          </a:xfrm>
          <a:prstGeom prst="rect">
            <a:avLst/>
          </a:prstGeom>
          <a:noFill/>
          <a:ln w="25400">
            <a:solidFill>
              <a:srgbClr val="00279F"/>
            </a:solidFill>
            <a:miter lim="800000"/>
            <a:headEnd/>
            <a:tailEnd/>
          </a:ln>
          <a:effectLst/>
        </p:spPr>
        <p:txBody>
          <a:bodyPr wrap="none" anchor="ctr">
            <a:prstTxWarp prst="textNoShape">
              <a:avLst/>
            </a:prstTxWarp>
          </a:bodyPr>
          <a:lstStyle/>
          <a:p>
            <a:endParaRPr lang="en-US"/>
          </a:p>
        </p:txBody>
      </p:sp>
      <p:sp>
        <p:nvSpPr>
          <p:cNvPr id="76827" name="Rectangle 27"/>
          <p:cNvSpPr>
            <a:spLocks noChangeArrowheads="1"/>
          </p:cNvSpPr>
          <p:nvPr/>
        </p:nvSpPr>
        <p:spPr bwMode="auto">
          <a:xfrm>
            <a:off x="2289175" y="3952875"/>
            <a:ext cx="1106488" cy="4540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200">
                <a:solidFill>
                  <a:srgbClr val="790015"/>
                </a:solidFill>
              </a:rPr>
              <a:t>Move to Production</a:t>
            </a:r>
          </a:p>
        </p:txBody>
      </p:sp>
      <p:sp>
        <p:nvSpPr>
          <p:cNvPr id="76828" name="Line 28"/>
          <p:cNvSpPr>
            <a:spLocks noChangeShapeType="1"/>
          </p:cNvSpPr>
          <p:nvPr/>
        </p:nvSpPr>
        <p:spPr bwMode="auto">
          <a:xfrm flipH="1">
            <a:off x="2844800" y="3581400"/>
            <a:ext cx="0" cy="393700"/>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sp>
        <p:nvSpPr>
          <p:cNvPr id="76829" name="Rectangle 29"/>
          <p:cNvSpPr>
            <a:spLocks noChangeArrowheads="1"/>
          </p:cNvSpPr>
          <p:nvPr/>
        </p:nvSpPr>
        <p:spPr bwMode="auto">
          <a:xfrm>
            <a:off x="2374900" y="4813300"/>
            <a:ext cx="901700" cy="406400"/>
          </a:xfrm>
          <a:prstGeom prst="rect">
            <a:avLst/>
          </a:prstGeom>
          <a:noFill/>
          <a:ln w="25400">
            <a:solidFill>
              <a:srgbClr val="00279F"/>
            </a:solidFill>
            <a:miter lim="800000"/>
            <a:headEnd/>
            <a:tailEnd/>
          </a:ln>
          <a:effectLst/>
        </p:spPr>
        <p:txBody>
          <a:bodyPr wrap="none" anchor="ctr">
            <a:prstTxWarp prst="textNoShape">
              <a:avLst/>
            </a:prstTxWarp>
          </a:bodyPr>
          <a:lstStyle/>
          <a:p>
            <a:endParaRPr lang="en-US"/>
          </a:p>
        </p:txBody>
      </p:sp>
      <p:sp>
        <p:nvSpPr>
          <p:cNvPr id="76830" name="Rectangle 30"/>
          <p:cNvSpPr>
            <a:spLocks noChangeArrowheads="1"/>
          </p:cNvSpPr>
          <p:nvPr/>
        </p:nvSpPr>
        <p:spPr bwMode="auto">
          <a:xfrm>
            <a:off x="2325688" y="4791075"/>
            <a:ext cx="1108075" cy="4540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200">
                <a:solidFill>
                  <a:srgbClr val="790015"/>
                </a:solidFill>
              </a:rPr>
              <a:t>Process Material</a:t>
            </a:r>
          </a:p>
        </p:txBody>
      </p:sp>
      <p:sp>
        <p:nvSpPr>
          <p:cNvPr id="76831" name="Line 31"/>
          <p:cNvSpPr>
            <a:spLocks noChangeShapeType="1"/>
          </p:cNvSpPr>
          <p:nvPr/>
        </p:nvSpPr>
        <p:spPr bwMode="auto">
          <a:xfrm flipH="1">
            <a:off x="2832100" y="4394200"/>
            <a:ext cx="0" cy="393700"/>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sp>
        <p:nvSpPr>
          <p:cNvPr id="76832" name="Line 32"/>
          <p:cNvSpPr>
            <a:spLocks noChangeShapeType="1"/>
          </p:cNvSpPr>
          <p:nvPr/>
        </p:nvSpPr>
        <p:spPr bwMode="auto">
          <a:xfrm flipH="1">
            <a:off x="2806700" y="5232400"/>
            <a:ext cx="0" cy="393700"/>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sp>
        <p:nvSpPr>
          <p:cNvPr id="76834" name="Line 34"/>
          <p:cNvSpPr>
            <a:spLocks noChangeShapeType="1"/>
          </p:cNvSpPr>
          <p:nvPr/>
        </p:nvSpPr>
        <p:spPr bwMode="auto">
          <a:xfrm>
            <a:off x="6235700" y="4432300"/>
            <a:ext cx="0" cy="1447800"/>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grpSp>
        <p:nvGrpSpPr>
          <p:cNvPr id="76837" name="Group 37"/>
          <p:cNvGrpSpPr>
            <a:grpSpLocks/>
          </p:cNvGrpSpPr>
          <p:nvPr/>
        </p:nvGrpSpPr>
        <p:grpSpPr bwMode="auto">
          <a:xfrm>
            <a:off x="3848100" y="2849563"/>
            <a:ext cx="1236663" cy="866775"/>
            <a:chOff x="2408" y="1803"/>
            <a:chExt cx="779" cy="546"/>
          </a:xfrm>
        </p:grpSpPr>
        <p:pic>
          <p:nvPicPr>
            <p:cNvPr id="76835" name="Picture 35"/>
            <p:cNvPicPr>
              <a:picLocks noChangeArrowheads="1"/>
            </p:cNvPicPr>
            <p:nvPr/>
          </p:nvPicPr>
          <p:blipFill>
            <a:blip r:embed="rId4"/>
            <a:srcRect/>
            <a:stretch>
              <a:fillRect/>
            </a:stretch>
          </p:blipFill>
          <p:spPr bwMode="auto">
            <a:xfrm>
              <a:off x="2408" y="1803"/>
              <a:ext cx="779" cy="546"/>
            </a:xfrm>
            <a:prstGeom prst="rect">
              <a:avLst/>
            </a:prstGeom>
            <a:noFill/>
            <a:ln w="12700">
              <a:noFill/>
              <a:miter lim="800000"/>
              <a:headEnd/>
              <a:tailEnd/>
            </a:ln>
            <a:effectLst/>
          </p:spPr>
        </p:pic>
        <p:sp>
          <p:nvSpPr>
            <p:cNvPr id="76836" name="Rectangle 36"/>
            <p:cNvSpPr>
              <a:spLocks noChangeArrowheads="1"/>
            </p:cNvSpPr>
            <p:nvPr/>
          </p:nvSpPr>
          <p:spPr bwMode="auto">
            <a:xfrm>
              <a:off x="2542" y="2016"/>
              <a:ext cx="504" cy="152"/>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000">
                  <a:solidFill>
                    <a:srgbClr val="790015"/>
                  </a:solidFill>
                </a:rPr>
                <a:t>Disposition</a:t>
              </a:r>
            </a:p>
          </p:txBody>
        </p:sp>
      </p:grpSp>
      <p:sp>
        <p:nvSpPr>
          <p:cNvPr id="76838" name="Line 38"/>
          <p:cNvSpPr>
            <a:spLocks noChangeShapeType="1"/>
          </p:cNvSpPr>
          <p:nvPr/>
        </p:nvSpPr>
        <p:spPr bwMode="auto">
          <a:xfrm>
            <a:off x="3289300" y="3289300"/>
            <a:ext cx="622300" cy="0"/>
          </a:xfrm>
          <a:prstGeom prst="line">
            <a:avLst/>
          </a:prstGeom>
          <a:noFill/>
          <a:ln w="25400">
            <a:solidFill>
              <a:schemeClr val="hlink"/>
            </a:solidFill>
            <a:round/>
            <a:headEnd/>
            <a:tailEnd type="triangle" w="med" len="med"/>
          </a:ln>
          <a:effectLst/>
        </p:spPr>
        <p:txBody>
          <a:bodyPr wrap="none" anchor="ctr">
            <a:prstTxWarp prst="textNoShape">
              <a:avLst/>
            </a:prstTxWarp>
          </a:bodyPr>
          <a:lstStyle/>
          <a:p>
            <a:endParaRPr lang="en-US"/>
          </a:p>
        </p:txBody>
      </p:sp>
      <p:sp>
        <p:nvSpPr>
          <p:cNvPr id="76839" name="Line 39"/>
          <p:cNvSpPr>
            <a:spLocks noChangeShapeType="1"/>
          </p:cNvSpPr>
          <p:nvPr/>
        </p:nvSpPr>
        <p:spPr bwMode="auto">
          <a:xfrm flipH="1">
            <a:off x="4978400" y="3302000"/>
            <a:ext cx="787400" cy="0"/>
          </a:xfrm>
          <a:prstGeom prst="line">
            <a:avLst/>
          </a:prstGeom>
          <a:noFill/>
          <a:ln w="25400">
            <a:solidFill>
              <a:schemeClr val="hlink"/>
            </a:solidFill>
            <a:round/>
            <a:headEnd/>
            <a:tailEnd type="triangle" w="med" len="med"/>
          </a:ln>
          <a:effectLst/>
        </p:spPr>
        <p:txBody>
          <a:bodyPr wrap="none" anchor="ctr">
            <a:prstTxWarp prst="textNoShape">
              <a:avLst/>
            </a:prstTxWarp>
          </a:bodyPr>
          <a:lstStyle/>
          <a:p>
            <a:endParaRPr lang="en-US"/>
          </a:p>
        </p:txBody>
      </p:sp>
      <p:grpSp>
        <p:nvGrpSpPr>
          <p:cNvPr id="76843" name="Group 43"/>
          <p:cNvGrpSpPr>
            <a:grpSpLocks/>
          </p:cNvGrpSpPr>
          <p:nvPr/>
        </p:nvGrpSpPr>
        <p:grpSpPr bwMode="auto">
          <a:xfrm>
            <a:off x="2170113" y="5491163"/>
            <a:ext cx="1236662" cy="866775"/>
            <a:chOff x="1367" y="3483"/>
            <a:chExt cx="779" cy="546"/>
          </a:xfrm>
        </p:grpSpPr>
        <p:pic>
          <p:nvPicPr>
            <p:cNvPr id="76841" name="Picture 41"/>
            <p:cNvPicPr>
              <a:picLocks noChangeArrowheads="1"/>
            </p:cNvPicPr>
            <p:nvPr/>
          </p:nvPicPr>
          <p:blipFill>
            <a:blip r:embed="rId4"/>
            <a:srcRect/>
            <a:stretch>
              <a:fillRect/>
            </a:stretch>
          </p:blipFill>
          <p:spPr bwMode="auto">
            <a:xfrm>
              <a:off x="1367" y="3483"/>
              <a:ext cx="779" cy="546"/>
            </a:xfrm>
            <a:prstGeom prst="rect">
              <a:avLst/>
            </a:prstGeom>
            <a:noFill/>
            <a:ln w="12700">
              <a:noFill/>
              <a:miter lim="800000"/>
              <a:headEnd/>
              <a:tailEnd/>
            </a:ln>
            <a:effectLst/>
          </p:spPr>
        </p:pic>
        <p:sp>
          <p:nvSpPr>
            <p:cNvPr id="76842" name="Rectangle 42"/>
            <p:cNvSpPr>
              <a:spLocks noChangeArrowheads="1"/>
            </p:cNvSpPr>
            <p:nvPr/>
          </p:nvSpPr>
          <p:spPr bwMode="auto">
            <a:xfrm>
              <a:off x="1517" y="3667"/>
              <a:ext cx="474" cy="19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790015"/>
                  </a:solidFill>
                </a:rPr>
                <a:t>Inspect</a:t>
              </a:r>
            </a:p>
          </p:txBody>
        </p:sp>
      </p:grpSp>
      <p:sp>
        <p:nvSpPr>
          <p:cNvPr id="76844" name="Line 44"/>
          <p:cNvSpPr>
            <a:spLocks noChangeShapeType="1"/>
          </p:cNvSpPr>
          <p:nvPr/>
        </p:nvSpPr>
        <p:spPr bwMode="auto">
          <a:xfrm flipH="1">
            <a:off x="1397000" y="5943600"/>
            <a:ext cx="927100" cy="0"/>
          </a:xfrm>
          <a:prstGeom prst="line">
            <a:avLst/>
          </a:prstGeom>
          <a:noFill/>
          <a:ln w="25400">
            <a:solidFill>
              <a:schemeClr val="hlink"/>
            </a:solidFill>
            <a:round/>
            <a:headEnd/>
            <a:tailEnd type="triangle" w="med" len="med"/>
          </a:ln>
          <a:effectLst/>
        </p:spPr>
        <p:txBody>
          <a:bodyPr wrap="none" anchor="ctr">
            <a:prstTxWarp prst="textNoShape">
              <a:avLst/>
            </a:prstTxWarp>
          </a:bodyPr>
          <a:lstStyle/>
          <a:p>
            <a:endParaRPr lang="en-US"/>
          </a:p>
        </p:txBody>
      </p:sp>
      <p:sp>
        <p:nvSpPr>
          <p:cNvPr id="76845" name="Rectangle 45"/>
          <p:cNvSpPr>
            <a:spLocks noChangeArrowheads="1"/>
          </p:cNvSpPr>
          <p:nvPr/>
        </p:nvSpPr>
        <p:spPr bwMode="auto">
          <a:xfrm>
            <a:off x="1819275" y="3063875"/>
            <a:ext cx="509588" cy="271463"/>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200">
                <a:solidFill>
                  <a:schemeClr val="hlink"/>
                </a:solidFill>
              </a:rPr>
              <a:t>Bad</a:t>
            </a:r>
          </a:p>
        </p:txBody>
      </p:sp>
      <p:sp>
        <p:nvSpPr>
          <p:cNvPr id="76846" name="Rectangle 46"/>
          <p:cNvSpPr>
            <a:spLocks noChangeArrowheads="1"/>
          </p:cNvSpPr>
          <p:nvPr/>
        </p:nvSpPr>
        <p:spPr bwMode="auto">
          <a:xfrm>
            <a:off x="1730375" y="5680075"/>
            <a:ext cx="509588" cy="271463"/>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200">
                <a:solidFill>
                  <a:schemeClr val="hlink"/>
                </a:solidFill>
              </a:rPr>
              <a:t>Bad</a:t>
            </a:r>
          </a:p>
        </p:txBody>
      </p:sp>
      <p:sp>
        <p:nvSpPr>
          <p:cNvPr id="76847" name="Rectangle 47"/>
          <p:cNvSpPr>
            <a:spLocks noChangeArrowheads="1"/>
          </p:cNvSpPr>
          <p:nvPr/>
        </p:nvSpPr>
        <p:spPr bwMode="auto">
          <a:xfrm>
            <a:off x="6784975" y="3076575"/>
            <a:ext cx="509588" cy="271463"/>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200">
                <a:solidFill>
                  <a:schemeClr val="hlink"/>
                </a:solidFill>
              </a:rPr>
              <a:t>Bad</a:t>
            </a:r>
          </a:p>
        </p:txBody>
      </p:sp>
      <p:sp>
        <p:nvSpPr>
          <p:cNvPr id="76848" name="Rectangle 48"/>
          <p:cNvSpPr>
            <a:spLocks noChangeArrowheads="1"/>
          </p:cNvSpPr>
          <p:nvPr/>
        </p:nvSpPr>
        <p:spPr bwMode="auto">
          <a:xfrm>
            <a:off x="3481388" y="2682875"/>
            <a:ext cx="509587" cy="271463"/>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200">
                <a:solidFill>
                  <a:schemeClr val="hlink"/>
                </a:solidFill>
              </a:rPr>
              <a:t>Bad</a:t>
            </a:r>
          </a:p>
        </p:txBody>
      </p:sp>
      <p:sp>
        <p:nvSpPr>
          <p:cNvPr id="76849" name="Rectangle 49"/>
          <p:cNvSpPr>
            <a:spLocks noChangeArrowheads="1"/>
          </p:cNvSpPr>
          <p:nvPr/>
        </p:nvSpPr>
        <p:spPr bwMode="auto">
          <a:xfrm>
            <a:off x="5210175" y="3063875"/>
            <a:ext cx="509588" cy="271463"/>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200">
                <a:solidFill>
                  <a:schemeClr val="hlink"/>
                </a:solidFill>
              </a:rPr>
              <a:t>Bad</a:t>
            </a:r>
          </a:p>
        </p:txBody>
      </p:sp>
      <p:sp>
        <p:nvSpPr>
          <p:cNvPr id="76833" name="Line 33"/>
          <p:cNvSpPr>
            <a:spLocks noChangeShapeType="1"/>
          </p:cNvSpPr>
          <p:nvPr/>
        </p:nvSpPr>
        <p:spPr bwMode="auto">
          <a:xfrm flipH="1">
            <a:off x="2794000" y="6197600"/>
            <a:ext cx="0" cy="393700"/>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spTree>
  </p:cSld>
  <p:clrMapOvr>
    <a:masterClrMapping/>
  </p:clrMapOvr>
  <p:transition xmlns:p14="http://schemas.microsoft.com/office/powerpoint/2010/main" spd="med" advTm="5000">
    <p:fade/>
    <p:sndAc>
      <p:stSnd>
        <p:snd r:embed="rId3" name="Camera"/>
      </p:stSnd>
    </p:sndAc>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noFill/>
          <a:ln/>
        </p:spPr>
        <p:txBody>
          <a:bodyPr/>
          <a:lstStyle/>
          <a:p>
            <a:r>
              <a:rPr lang="en-US"/>
              <a:t>Basic Flow Chart Example</a:t>
            </a:r>
          </a:p>
        </p:txBody>
      </p:sp>
      <p:sp>
        <p:nvSpPr>
          <p:cNvPr id="77827" name="Rectangle 3"/>
          <p:cNvSpPr>
            <a:spLocks noChangeArrowheads="1"/>
          </p:cNvSpPr>
          <p:nvPr/>
        </p:nvSpPr>
        <p:spPr bwMode="auto">
          <a:xfrm>
            <a:off x="2565400" y="1905000"/>
            <a:ext cx="901700" cy="406400"/>
          </a:xfrm>
          <a:prstGeom prst="rect">
            <a:avLst/>
          </a:prstGeom>
          <a:noFill/>
          <a:ln w="25400">
            <a:solidFill>
              <a:srgbClr val="00279F"/>
            </a:solidFill>
            <a:miter lim="800000"/>
            <a:headEnd/>
            <a:tailEnd/>
          </a:ln>
          <a:effectLst/>
        </p:spPr>
        <p:txBody>
          <a:bodyPr wrap="none" anchor="ctr">
            <a:prstTxWarp prst="textNoShape">
              <a:avLst/>
            </a:prstTxWarp>
          </a:bodyPr>
          <a:lstStyle/>
          <a:p>
            <a:pPr algn="ctr"/>
            <a:r>
              <a:rPr lang="en-US" sz="1200">
                <a:solidFill>
                  <a:srgbClr val="790015"/>
                </a:solidFill>
              </a:rPr>
              <a:t>Assemble</a:t>
            </a:r>
          </a:p>
        </p:txBody>
      </p:sp>
      <p:sp>
        <p:nvSpPr>
          <p:cNvPr id="77829" name="Line 5"/>
          <p:cNvSpPr>
            <a:spLocks noChangeShapeType="1"/>
          </p:cNvSpPr>
          <p:nvPr/>
        </p:nvSpPr>
        <p:spPr bwMode="auto">
          <a:xfrm>
            <a:off x="3009900" y="1524000"/>
            <a:ext cx="0" cy="381000"/>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sp>
        <p:nvSpPr>
          <p:cNvPr id="77831" name="Line 7"/>
          <p:cNvSpPr>
            <a:spLocks noChangeShapeType="1"/>
          </p:cNvSpPr>
          <p:nvPr/>
        </p:nvSpPr>
        <p:spPr bwMode="auto">
          <a:xfrm>
            <a:off x="6400800" y="1536700"/>
            <a:ext cx="0" cy="558800"/>
          </a:xfrm>
          <a:prstGeom prst="line">
            <a:avLst/>
          </a:prstGeom>
          <a:noFill/>
          <a:ln w="25400">
            <a:solidFill>
              <a:srgbClr val="790015"/>
            </a:solidFill>
            <a:round/>
            <a:headEnd/>
            <a:tailEnd/>
          </a:ln>
          <a:effectLst/>
        </p:spPr>
        <p:txBody>
          <a:bodyPr wrap="none" anchor="ctr">
            <a:prstTxWarp prst="textNoShape">
              <a:avLst/>
            </a:prstTxWarp>
          </a:bodyPr>
          <a:lstStyle/>
          <a:p>
            <a:endParaRPr lang="en-US"/>
          </a:p>
        </p:txBody>
      </p:sp>
      <p:sp>
        <p:nvSpPr>
          <p:cNvPr id="77832" name="Line 8"/>
          <p:cNvSpPr>
            <a:spLocks noChangeShapeType="1"/>
          </p:cNvSpPr>
          <p:nvPr/>
        </p:nvSpPr>
        <p:spPr bwMode="auto">
          <a:xfrm flipH="1">
            <a:off x="3467100" y="2084388"/>
            <a:ext cx="2933700" cy="11112"/>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77835" name="Rectangle 11"/>
          <p:cNvSpPr>
            <a:spLocks noChangeArrowheads="1"/>
          </p:cNvSpPr>
          <p:nvPr/>
        </p:nvSpPr>
        <p:spPr bwMode="auto">
          <a:xfrm>
            <a:off x="2562225" y="4013200"/>
            <a:ext cx="901700" cy="406400"/>
          </a:xfrm>
          <a:prstGeom prst="rect">
            <a:avLst/>
          </a:prstGeom>
          <a:noFill/>
          <a:ln w="25400">
            <a:solidFill>
              <a:srgbClr val="00279F"/>
            </a:solidFill>
            <a:miter lim="800000"/>
            <a:headEnd/>
            <a:tailEnd/>
          </a:ln>
          <a:effectLst/>
        </p:spPr>
        <p:txBody>
          <a:bodyPr wrap="none" anchor="ctr">
            <a:prstTxWarp prst="textNoShape">
              <a:avLst/>
            </a:prstTxWarp>
          </a:bodyPr>
          <a:lstStyle/>
          <a:p>
            <a:pPr algn="ctr"/>
            <a:r>
              <a:rPr lang="en-US" sz="1200">
                <a:solidFill>
                  <a:srgbClr val="790015"/>
                </a:solidFill>
              </a:rPr>
              <a:t>Package</a:t>
            </a:r>
          </a:p>
        </p:txBody>
      </p:sp>
      <p:sp>
        <p:nvSpPr>
          <p:cNvPr id="77838" name="Oval 14"/>
          <p:cNvSpPr>
            <a:spLocks noChangeArrowheads="1"/>
          </p:cNvSpPr>
          <p:nvPr/>
        </p:nvSpPr>
        <p:spPr bwMode="auto">
          <a:xfrm>
            <a:off x="2566988" y="4806950"/>
            <a:ext cx="889000" cy="673100"/>
          </a:xfrm>
          <a:prstGeom prst="ellipse">
            <a:avLst/>
          </a:prstGeom>
          <a:noFill/>
          <a:ln w="12700">
            <a:solidFill>
              <a:schemeClr val="tx1"/>
            </a:solidFill>
            <a:round/>
            <a:headEnd/>
            <a:tailEnd/>
          </a:ln>
          <a:effectLst/>
        </p:spPr>
        <p:txBody>
          <a:bodyPr wrap="none" anchor="ctr">
            <a:prstTxWarp prst="textNoShape">
              <a:avLst/>
            </a:prstTxWarp>
          </a:bodyPr>
          <a:lstStyle/>
          <a:p>
            <a:pPr algn="ctr"/>
            <a:r>
              <a:rPr lang="en-US" sz="1600" b="1">
                <a:solidFill>
                  <a:srgbClr val="790015"/>
                </a:solidFill>
              </a:rPr>
              <a:t>Ship</a:t>
            </a:r>
          </a:p>
        </p:txBody>
      </p:sp>
      <p:sp>
        <p:nvSpPr>
          <p:cNvPr id="77844" name="Rectangle 20"/>
          <p:cNvSpPr>
            <a:spLocks noChangeArrowheads="1"/>
          </p:cNvSpPr>
          <p:nvPr/>
        </p:nvSpPr>
        <p:spPr bwMode="auto">
          <a:xfrm>
            <a:off x="3775075" y="2924175"/>
            <a:ext cx="509588" cy="271463"/>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200">
                <a:solidFill>
                  <a:srgbClr val="00279F"/>
                </a:solidFill>
              </a:rPr>
              <a:t>Bad</a:t>
            </a:r>
          </a:p>
        </p:txBody>
      </p:sp>
      <p:sp>
        <p:nvSpPr>
          <p:cNvPr id="77851" name="AutoShape 27"/>
          <p:cNvSpPr>
            <a:spLocks noChangeArrowheads="1"/>
          </p:cNvSpPr>
          <p:nvPr/>
        </p:nvSpPr>
        <p:spPr bwMode="auto">
          <a:xfrm>
            <a:off x="2151063" y="2824163"/>
            <a:ext cx="1719262" cy="841375"/>
          </a:xfrm>
          <a:prstGeom prst="flowChartDecision">
            <a:avLst/>
          </a:prstGeom>
          <a:noFill/>
          <a:ln w="19050">
            <a:solidFill>
              <a:srgbClr val="00279F"/>
            </a:solidFill>
            <a:miter lim="800000"/>
            <a:headEnd/>
            <a:tailEnd/>
          </a:ln>
          <a:effectLst/>
        </p:spPr>
        <p:txBody>
          <a:bodyPr anchor="ctr">
            <a:prstTxWarp prst="textNoShape">
              <a:avLst/>
            </a:prstTxWarp>
            <a:spAutoFit/>
          </a:bodyPr>
          <a:lstStyle/>
          <a:p>
            <a:pPr algn="ctr"/>
            <a:r>
              <a:rPr lang="en-US" sz="1200">
                <a:solidFill>
                  <a:srgbClr val="790015"/>
                </a:solidFill>
              </a:rPr>
              <a:t>Functional Test</a:t>
            </a:r>
            <a:endParaRPr lang="en-US" sz="1400">
              <a:solidFill>
                <a:srgbClr val="790015"/>
              </a:solidFill>
            </a:endParaRPr>
          </a:p>
        </p:txBody>
      </p:sp>
      <p:cxnSp>
        <p:nvCxnSpPr>
          <p:cNvPr id="77852" name="AutoShape 28"/>
          <p:cNvCxnSpPr>
            <a:cxnSpLocks noChangeShapeType="1"/>
            <a:stCxn id="77827" idx="2"/>
            <a:endCxn id="77851" idx="0"/>
          </p:cNvCxnSpPr>
          <p:nvPr/>
        </p:nvCxnSpPr>
        <p:spPr bwMode="auto">
          <a:xfrm flipH="1">
            <a:off x="3011488" y="2324100"/>
            <a:ext cx="4762" cy="490538"/>
          </a:xfrm>
          <a:prstGeom prst="straightConnector1">
            <a:avLst/>
          </a:prstGeom>
          <a:noFill/>
          <a:ln w="19050">
            <a:solidFill>
              <a:srgbClr val="005400"/>
            </a:solidFill>
            <a:round/>
            <a:headEnd/>
            <a:tailEnd type="triangle" w="med" len="med"/>
          </a:ln>
          <a:effectLst/>
        </p:spPr>
      </p:cxnSp>
      <p:sp>
        <p:nvSpPr>
          <p:cNvPr id="77854" name="AutoShape 30"/>
          <p:cNvSpPr>
            <a:spLocks noChangeArrowheads="1"/>
          </p:cNvSpPr>
          <p:nvPr/>
        </p:nvSpPr>
        <p:spPr bwMode="auto">
          <a:xfrm>
            <a:off x="4645025" y="3005138"/>
            <a:ext cx="1719263" cy="477837"/>
          </a:xfrm>
          <a:prstGeom prst="flowChartDecision">
            <a:avLst/>
          </a:prstGeom>
          <a:noFill/>
          <a:ln w="19050">
            <a:solidFill>
              <a:srgbClr val="00279F"/>
            </a:solidFill>
            <a:miter lim="800000"/>
            <a:headEnd/>
            <a:tailEnd/>
          </a:ln>
          <a:effectLst/>
        </p:spPr>
        <p:txBody>
          <a:bodyPr anchor="ctr">
            <a:prstTxWarp prst="textNoShape">
              <a:avLst/>
            </a:prstTxWarp>
            <a:spAutoFit/>
          </a:bodyPr>
          <a:lstStyle/>
          <a:p>
            <a:pPr algn="ctr"/>
            <a:r>
              <a:rPr lang="en-US" sz="1200">
                <a:solidFill>
                  <a:srgbClr val="790015"/>
                </a:solidFill>
              </a:rPr>
              <a:t>Disposition</a:t>
            </a:r>
            <a:endParaRPr lang="en-US" sz="1400">
              <a:solidFill>
                <a:srgbClr val="790015"/>
              </a:solidFill>
            </a:endParaRPr>
          </a:p>
        </p:txBody>
      </p:sp>
      <p:cxnSp>
        <p:nvCxnSpPr>
          <p:cNvPr id="77855" name="AutoShape 31"/>
          <p:cNvCxnSpPr>
            <a:cxnSpLocks noChangeShapeType="1"/>
            <a:stCxn id="77851" idx="3"/>
            <a:endCxn id="77854" idx="1"/>
          </p:cNvCxnSpPr>
          <p:nvPr/>
        </p:nvCxnSpPr>
        <p:spPr bwMode="auto">
          <a:xfrm>
            <a:off x="3879850" y="3244850"/>
            <a:ext cx="755650" cy="0"/>
          </a:xfrm>
          <a:prstGeom prst="straightConnector1">
            <a:avLst/>
          </a:prstGeom>
          <a:noFill/>
          <a:ln w="19050">
            <a:solidFill>
              <a:schemeClr val="hlink"/>
            </a:solidFill>
            <a:round/>
            <a:headEnd/>
            <a:tailEnd type="triangle" w="med" len="med"/>
          </a:ln>
          <a:effectLst/>
        </p:spPr>
      </p:cxnSp>
      <p:cxnSp>
        <p:nvCxnSpPr>
          <p:cNvPr id="77856" name="AutoShape 32"/>
          <p:cNvCxnSpPr>
            <a:cxnSpLocks noChangeShapeType="1"/>
            <a:stCxn id="77851" idx="2"/>
            <a:endCxn id="77835" idx="0"/>
          </p:cNvCxnSpPr>
          <p:nvPr/>
        </p:nvCxnSpPr>
        <p:spPr bwMode="auto">
          <a:xfrm>
            <a:off x="3011488" y="3675063"/>
            <a:ext cx="1587" cy="325437"/>
          </a:xfrm>
          <a:prstGeom prst="straightConnector1">
            <a:avLst/>
          </a:prstGeom>
          <a:noFill/>
          <a:ln w="19050">
            <a:solidFill>
              <a:srgbClr val="005400"/>
            </a:solidFill>
            <a:round/>
            <a:headEnd/>
            <a:tailEnd type="triangle" w="med" len="med"/>
          </a:ln>
          <a:effectLst/>
        </p:spPr>
      </p:cxnSp>
      <p:cxnSp>
        <p:nvCxnSpPr>
          <p:cNvPr id="77857" name="AutoShape 33"/>
          <p:cNvCxnSpPr>
            <a:cxnSpLocks noChangeShapeType="1"/>
            <a:stCxn id="77835" idx="2"/>
            <a:endCxn id="77838" idx="0"/>
          </p:cNvCxnSpPr>
          <p:nvPr/>
        </p:nvCxnSpPr>
        <p:spPr bwMode="auto">
          <a:xfrm flipH="1">
            <a:off x="3011488" y="4432300"/>
            <a:ext cx="1587" cy="374650"/>
          </a:xfrm>
          <a:prstGeom prst="straightConnector1">
            <a:avLst/>
          </a:prstGeom>
          <a:noFill/>
          <a:ln w="19050">
            <a:solidFill>
              <a:srgbClr val="005400"/>
            </a:solidFill>
            <a:round/>
            <a:headEnd/>
            <a:tailEnd type="triangle" w="med" len="med"/>
          </a:ln>
          <a:effectLst/>
        </p:spPr>
      </p:cxnSp>
    </p:spTree>
  </p:cSld>
  <p:clrMapOvr>
    <a:masterClrMapping/>
  </p:clrMapOvr>
  <p:transition xmlns:p14="http://schemas.microsoft.com/office/powerpoint/2010/main" spd="med" advTm="5000">
    <p:fade/>
    <p:sndAc>
      <p:stSnd>
        <p:snd r:embed="rId3" name="Camera"/>
      </p:stSnd>
    </p:sndAc>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noFill/>
          <a:ln/>
        </p:spPr>
        <p:txBody>
          <a:bodyPr/>
          <a:lstStyle/>
          <a:p>
            <a:r>
              <a:rPr lang="en-US"/>
              <a:t>Control Plan Example </a:t>
            </a:r>
            <a:r>
              <a:rPr lang="en-US" sz="3000"/>
              <a:t>(GM)</a:t>
            </a:r>
          </a:p>
        </p:txBody>
      </p:sp>
      <p:graphicFrame>
        <p:nvGraphicFramePr>
          <p:cNvPr id="78851" name="Object 3"/>
          <p:cNvGraphicFramePr>
            <a:graphicFrameLocks/>
          </p:cNvGraphicFramePr>
          <p:nvPr/>
        </p:nvGraphicFramePr>
        <p:xfrm>
          <a:off x="317500" y="1473200"/>
          <a:ext cx="8448675" cy="4027488"/>
        </p:xfrm>
        <a:graphic>
          <a:graphicData uri="http://schemas.openxmlformats.org/presentationml/2006/ole">
            <mc:AlternateContent xmlns:mc="http://schemas.openxmlformats.org/markup-compatibility/2006">
              <mc:Choice xmlns:v="urn:schemas-microsoft-com:vml" Requires="v">
                <p:oleObj spid="_x0000_s78856" name="Worksheet" r:id="rId5" imgW="10998200" imgH="5283200" progId="Excel.Sheet.5">
                  <p:embed/>
                </p:oleObj>
              </mc:Choice>
              <mc:Fallback>
                <p:oleObj name="Worksheet" r:id="rId5" imgW="10998200" imgH="5283200" progId="Excel.Sheet.5">
                  <p:embed/>
                  <p:pic>
                    <p:nvPicPr>
                      <p:cNvPr id="0" name="Picture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500" y="1473200"/>
                        <a:ext cx="8448675" cy="402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8852" name="Rectangle 4"/>
          <p:cNvSpPr>
            <a:spLocks noChangeArrowheads="1"/>
          </p:cNvSpPr>
          <p:nvPr/>
        </p:nvSpPr>
        <p:spPr bwMode="auto">
          <a:xfrm>
            <a:off x="6838950" y="6450013"/>
            <a:ext cx="1390650" cy="207962"/>
          </a:xfrm>
          <a:prstGeom prst="rect">
            <a:avLst/>
          </a:prstGeom>
          <a:noFill/>
          <a:ln w="12700">
            <a:noFill/>
            <a:miter lim="800000"/>
            <a:headEnd/>
            <a:tailEnd/>
          </a:ln>
          <a:effectLst/>
        </p:spPr>
        <p:txBody>
          <a:bodyPr wrap="none" lIns="88900" tIns="42862" rIns="88900" bIns="42862">
            <a:prstTxWarp prst="textNoShape">
              <a:avLst/>
            </a:prstTxWarp>
            <a:spAutoFit/>
          </a:bodyPr>
          <a:lstStyle/>
          <a:p>
            <a:pPr defTabSz="890588"/>
            <a:r>
              <a:rPr lang="en-US" sz="800">
                <a:solidFill>
                  <a:srgbClr val="790015"/>
                </a:solidFill>
              </a:rPr>
              <a:t>This form is on course disk</a:t>
            </a:r>
          </a:p>
        </p:txBody>
      </p:sp>
    </p:spTree>
  </p:cSld>
  <p:clrMapOvr>
    <a:masterClrMapping/>
  </p:clrMapOvr>
  <p:transition xmlns:p14="http://schemas.microsoft.com/office/powerpoint/2010/main" spd="med" advTm="5000">
    <p:fade/>
    <p:sndAc>
      <p:stSnd>
        <p:snd r:embed="rId4" name="Camera"/>
      </p:stSnd>
    </p:sndAc>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228600" y="177800"/>
            <a:ext cx="8686800" cy="731838"/>
          </a:xfrm>
          <a:noFill/>
          <a:ln/>
        </p:spPr>
        <p:txBody>
          <a:bodyPr/>
          <a:lstStyle/>
          <a:p>
            <a:r>
              <a:rPr lang="en-US" sz="3200"/>
              <a:t>FMEAs - Predicting Failure &amp; Problems</a:t>
            </a:r>
            <a:endParaRPr lang="en-US"/>
          </a:p>
        </p:txBody>
      </p:sp>
      <p:sp>
        <p:nvSpPr>
          <p:cNvPr id="79875" name="Rectangle 3"/>
          <p:cNvSpPr>
            <a:spLocks noChangeArrowheads="1"/>
          </p:cNvSpPr>
          <p:nvPr/>
        </p:nvSpPr>
        <p:spPr bwMode="auto">
          <a:xfrm>
            <a:off x="515938" y="1477963"/>
            <a:ext cx="1971675" cy="635000"/>
          </a:xfrm>
          <a:prstGeom prst="rect">
            <a:avLst/>
          </a:prstGeom>
          <a:noFill/>
          <a:ln w="25400">
            <a:solidFill>
              <a:srgbClr val="00279F"/>
            </a:solidFill>
            <a:miter lim="800000"/>
            <a:headEnd/>
            <a:tailEnd/>
          </a:ln>
          <a:effectLst/>
        </p:spPr>
        <p:txBody>
          <a:bodyPr wrap="none" anchor="ctr">
            <a:prstTxWarp prst="textNoShape">
              <a:avLst/>
            </a:prstTxWarp>
          </a:bodyPr>
          <a:lstStyle/>
          <a:p>
            <a:endParaRPr lang="en-US"/>
          </a:p>
        </p:txBody>
      </p:sp>
      <p:sp>
        <p:nvSpPr>
          <p:cNvPr id="79876" name="Rectangle 4"/>
          <p:cNvSpPr>
            <a:spLocks noChangeArrowheads="1"/>
          </p:cNvSpPr>
          <p:nvPr/>
        </p:nvSpPr>
        <p:spPr bwMode="auto">
          <a:xfrm>
            <a:off x="3097213" y="1477963"/>
            <a:ext cx="1971675" cy="635000"/>
          </a:xfrm>
          <a:prstGeom prst="rect">
            <a:avLst/>
          </a:prstGeom>
          <a:noFill/>
          <a:ln w="25400">
            <a:solidFill>
              <a:srgbClr val="005400"/>
            </a:solidFill>
            <a:miter lim="800000"/>
            <a:headEnd/>
            <a:tailEnd/>
          </a:ln>
          <a:effectLst/>
        </p:spPr>
        <p:txBody>
          <a:bodyPr wrap="none" anchor="ctr">
            <a:prstTxWarp prst="textNoShape">
              <a:avLst/>
            </a:prstTxWarp>
          </a:bodyPr>
          <a:lstStyle/>
          <a:p>
            <a:endParaRPr lang="en-US"/>
          </a:p>
        </p:txBody>
      </p:sp>
      <p:sp>
        <p:nvSpPr>
          <p:cNvPr id="79877" name="Rectangle 5"/>
          <p:cNvSpPr>
            <a:spLocks noChangeArrowheads="1"/>
          </p:cNvSpPr>
          <p:nvPr/>
        </p:nvSpPr>
        <p:spPr bwMode="auto">
          <a:xfrm>
            <a:off x="6448425" y="1477963"/>
            <a:ext cx="1971675" cy="635000"/>
          </a:xfrm>
          <a:prstGeom prst="rect">
            <a:avLst/>
          </a:prstGeom>
          <a:noFill/>
          <a:ln w="25400">
            <a:solidFill>
              <a:srgbClr val="790015"/>
            </a:solidFill>
            <a:miter lim="800000"/>
            <a:headEnd/>
            <a:tailEnd/>
          </a:ln>
          <a:effectLst/>
        </p:spPr>
        <p:txBody>
          <a:bodyPr wrap="none" anchor="ctr">
            <a:prstTxWarp prst="textNoShape">
              <a:avLst/>
            </a:prstTxWarp>
          </a:bodyPr>
          <a:lstStyle/>
          <a:p>
            <a:endParaRPr lang="en-US"/>
          </a:p>
        </p:txBody>
      </p:sp>
      <p:sp>
        <p:nvSpPr>
          <p:cNvPr id="79878" name="Rectangle 6"/>
          <p:cNvSpPr>
            <a:spLocks noChangeArrowheads="1"/>
          </p:cNvSpPr>
          <p:nvPr/>
        </p:nvSpPr>
        <p:spPr bwMode="auto">
          <a:xfrm>
            <a:off x="515938" y="2308225"/>
            <a:ext cx="1971675" cy="1108075"/>
          </a:xfrm>
          <a:prstGeom prst="rect">
            <a:avLst/>
          </a:prstGeom>
          <a:noFill/>
          <a:ln w="25400">
            <a:solidFill>
              <a:srgbClr val="00279F"/>
            </a:solidFill>
            <a:miter lim="800000"/>
            <a:headEnd/>
            <a:tailEnd/>
          </a:ln>
          <a:effectLst/>
        </p:spPr>
        <p:txBody>
          <a:bodyPr wrap="none" anchor="ctr">
            <a:prstTxWarp prst="textNoShape">
              <a:avLst/>
            </a:prstTxWarp>
          </a:bodyPr>
          <a:lstStyle/>
          <a:p>
            <a:endParaRPr lang="en-US"/>
          </a:p>
        </p:txBody>
      </p:sp>
      <p:sp>
        <p:nvSpPr>
          <p:cNvPr id="79879" name="Rectangle 7"/>
          <p:cNvSpPr>
            <a:spLocks noChangeArrowheads="1"/>
          </p:cNvSpPr>
          <p:nvPr/>
        </p:nvSpPr>
        <p:spPr bwMode="auto">
          <a:xfrm>
            <a:off x="676275" y="2443163"/>
            <a:ext cx="1625600" cy="8223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600">
                <a:solidFill>
                  <a:srgbClr val="790015"/>
                </a:solidFill>
              </a:rPr>
              <a:t>Components, Subsystems, Main Systems</a:t>
            </a:r>
          </a:p>
        </p:txBody>
      </p:sp>
      <p:sp>
        <p:nvSpPr>
          <p:cNvPr id="79880" name="Rectangle 8"/>
          <p:cNvSpPr>
            <a:spLocks noChangeArrowheads="1"/>
          </p:cNvSpPr>
          <p:nvPr/>
        </p:nvSpPr>
        <p:spPr bwMode="auto">
          <a:xfrm>
            <a:off x="881063" y="1563688"/>
            <a:ext cx="1196975"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a:solidFill>
                  <a:srgbClr val="790015"/>
                </a:solidFill>
              </a:rPr>
              <a:t>System</a:t>
            </a:r>
          </a:p>
        </p:txBody>
      </p:sp>
      <p:sp>
        <p:nvSpPr>
          <p:cNvPr id="79881" name="Rectangle 9"/>
          <p:cNvSpPr>
            <a:spLocks noChangeArrowheads="1"/>
          </p:cNvSpPr>
          <p:nvPr/>
        </p:nvSpPr>
        <p:spPr bwMode="auto">
          <a:xfrm>
            <a:off x="3513138" y="1563688"/>
            <a:ext cx="1131887"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a:solidFill>
                  <a:srgbClr val="790015"/>
                </a:solidFill>
              </a:rPr>
              <a:t>Design</a:t>
            </a:r>
          </a:p>
        </p:txBody>
      </p:sp>
      <p:sp>
        <p:nvSpPr>
          <p:cNvPr id="79882" name="Rectangle 10"/>
          <p:cNvSpPr>
            <a:spLocks noChangeArrowheads="1"/>
          </p:cNvSpPr>
          <p:nvPr/>
        </p:nvSpPr>
        <p:spPr bwMode="auto">
          <a:xfrm>
            <a:off x="6811963" y="1546225"/>
            <a:ext cx="1282700"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a:solidFill>
                  <a:srgbClr val="005400"/>
                </a:solidFill>
              </a:rPr>
              <a:t>Process</a:t>
            </a:r>
          </a:p>
        </p:txBody>
      </p:sp>
      <p:sp>
        <p:nvSpPr>
          <p:cNvPr id="79883" name="Rectangle 11"/>
          <p:cNvSpPr>
            <a:spLocks noChangeArrowheads="1"/>
          </p:cNvSpPr>
          <p:nvPr/>
        </p:nvSpPr>
        <p:spPr bwMode="auto">
          <a:xfrm>
            <a:off x="3097213" y="2306638"/>
            <a:ext cx="1971675" cy="1108075"/>
          </a:xfrm>
          <a:prstGeom prst="rect">
            <a:avLst/>
          </a:prstGeom>
          <a:noFill/>
          <a:ln w="25400">
            <a:solidFill>
              <a:srgbClr val="005400"/>
            </a:solidFill>
            <a:miter lim="800000"/>
            <a:headEnd/>
            <a:tailEnd/>
          </a:ln>
          <a:effectLst/>
        </p:spPr>
        <p:txBody>
          <a:bodyPr wrap="none" anchor="ctr">
            <a:prstTxWarp prst="textNoShape">
              <a:avLst/>
            </a:prstTxWarp>
          </a:bodyPr>
          <a:lstStyle/>
          <a:p>
            <a:endParaRPr lang="en-US"/>
          </a:p>
        </p:txBody>
      </p:sp>
      <p:sp>
        <p:nvSpPr>
          <p:cNvPr id="79884" name="Rectangle 12"/>
          <p:cNvSpPr>
            <a:spLocks noChangeArrowheads="1"/>
          </p:cNvSpPr>
          <p:nvPr/>
        </p:nvSpPr>
        <p:spPr bwMode="auto">
          <a:xfrm>
            <a:off x="3257550" y="2441575"/>
            <a:ext cx="1625600" cy="8223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600">
                <a:solidFill>
                  <a:srgbClr val="790015"/>
                </a:solidFill>
              </a:rPr>
              <a:t>Components, Subsystems, Main Systems</a:t>
            </a:r>
          </a:p>
        </p:txBody>
      </p:sp>
      <p:sp>
        <p:nvSpPr>
          <p:cNvPr id="79885" name="Line 13"/>
          <p:cNvSpPr>
            <a:spLocks noChangeShapeType="1"/>
          </p:cNvSpPr>
          <p:nvPr/>
        </p:nvSpPr>
        <p:spPr bwMode="auto">
          <a:xfrm>
            <a:off x="2519363" y="1803400"/>
            <a:ext cx="549275" cy="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79886" name="Line 14"/>
          <p:cNvSpPr>
            <a:spLocks noChangeShapeType="1"/>
          </p:cNvSpPr>
          <p:nvPr/>
        </p:nvSpPr>
        <p:spPr bwMode="auto">
          <a:xfrm>
            <a:off x="5110163" y="1803400"/>
            <a:ext cx="1311275" cy="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79887" name="Rectangle 15"/>
          <p:cNvSpPr>
            <a:spLocks noChangeArrowheads="1"/>
          </p:cNvSpPr>
          <p:nvPr/>
        </p:nvSpPr>
        <p:spPr bwMode="auto">
          <a:xfrm>
            <a:off x="6451600" y="2322513"/>
            <a:ext cx="1971675" cy="1703387"/>
          </a:xfrm>
          <a:prstGeom prst="rect">
            <a:avLst/>
          </a:prstGeom>
          <a:noFill/>
          <a:ln w="25400">
            <a:solidFill>
              <a:srgbClr val="790015"/>
            </a:solidFill>
            <a:miter lim="800000"/>
            <a:headEnd/>
            <a:tailEnd/>
          </a:ln>
          <a:effectLst/>
        </p:spPr>
        <p:txBody>
          <a:bodyPr wrap="none" anchor="ctr">
            <a:prstTxWarp prst="textNoShape">
              <a:avLst/>
            </a:prstTxWarp>
          </a:bodyPr>
          <a:lstStyle/>
          <a:p>
            <a:endParaRPr lang="en-US"/>
          </a:p>
        </p:txBody>
      </p:sp>
      <p:sp>
        <p:nvSpPr>
          <p:cNvPr id="79888" name="Rectangle 16"/>
          <p:cNvSpPr>
            <a:spLocks noChangeArrowheads="1"/>
          </p:cNvSpPr>
          <p:nvPr/>
        </p:nvSpPr>
        <p:spPr bwMode="auto">
          <a:xfrm>
            <a:off x="6611938" y="2405063"/>
            <a:ext cx="1625600" cy="155575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600">
                <a:solidFill>
                  <a:srgbClr val="005400"/>
                </a:solidFill>
              </a:rPr>
              <a:t>Manpower, Machine, Method, Material, Measurement, Environment</a:t>
            </a:r>
          </a:p>
        </p:txBody>
      </p:sp>
      <p:sp>
        <p:nvSpPr>
          <p:cNvPr id="79889" name="Rectangle 17"/>
          <p:cNvSpPr>
            <a:spLocks noChangeArrowheads="1"/>
          </p:cNvSpPr>
          <p:nvPr/>
        </p:nvSpPr>
        <p:spPr bwMode="auto">
          <a:xfrm>
            <a:off x="5281613" y="4322763"/>
            <a:ext cx="1733550" cy="635000"/>
          </a:xfrm>
          <a:prstGeom prst="rect">
            <a:avLst/>
          </a:prstGeom>
          <a:noFill/>
          <a:ln w="25400">
            <a:solidFill>
              <a:srgbClr val="790015"/>
            </a:solidFill>
            <a:miter lim="800000"/>
            <a:headEnd/>
            <a:tailEnd/>
          </a:ln>
          <a:effectLst/>
        </p:spPr>
        <p:txBody>
          <a:bodyPr wrap="none" anchor="ctr">
            <a:prstTxWarp prst="textNoShape">
              <a:avLst/>
            </a:prstTxWarp>
          </a:bodyPr>
          <a:lstStyle/>
          <a:p>
            <a:endParaRPr lang="en-US"/>
          </a:p>
        </p:txBody>
      </p:sp>
      <p:sp>
        <p:nvSpPr>
          <p:cNvPr id="79890" name="Rectangle 18"/>
          <p:cNvSpPr>
            <a:spLocks noChangeArrowheads="1"/>
          </p:cNvSpPr>
          <p:nvPr/>
        </p:nvSpPr>
        <p:spPr bwMode="auto">
          <a:xfrm>
            <a:off x="5346700" y="4391025"/>
            <a:ext cx="1584325" cy="4540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a:solidFill>
                  <a:srgbClr val="00279F"/>
                </a:solidFill>
              </a:rPr>
              <a:t>Machines</a:t>
            </a:r>
            <a:endParaRPr lang="en-US">
              <a:solidFill>
                <a:srgbClr val="005400"/>
              </a:solidFill>
            </a:endParaRPr>
          </a:p>
        </p:txBody>
      </p:sp>
      <p:sp>
        <p:nvSpPr>
          <p:cNvPr id="79891" name="Rectangle 19"/>
          <p:cNvSpPr>
            <a:spLocks noChangeArrowheads="1"/>
          </p:cNvSpPr>
          <p:nvPr/>
        </p:nvSpPr>
        <p:spPr bwMode="auto">
          <a:xfrm>
            <a:off x="5284788" y="5149850"/>
            <a:ext cx="1746250" cy="1263650"/>
          </a:xfrm>
          <a:prstGeom prst="rect">
            <a:avLst/>
          </a:prstGeom>
          <a:noFill/>
          <a:ln w="25400">
            <a:solidFill>
              <a:srgbClr val="790015"/>
            </a:solidFill>
            <a:miter lim="800000"/>
            <a:headEnd/>
            <a:tailEnd/>
          </a:ln>
          <a:effectLst/>
        </p:spPr>
        <p:txBody>
          <a:bodyPr wrap="none" anchor="ctr">
            <a:prstTxWarp prst="textNoShape">
              <a:avLst/>
            </a:prstTxWarp>
          </a:bodyPr>
          <a:lstStyle/>
          <a:p>
            <a:endParaRPr lang="en-US"/>
          </a:p>
        </p:txBody>
      </p:sp>
      <p:sp>
        <p:nvSpPr>
          <p:cNvPr id="79892" name="Rectangle 20"/>
          <p:cNvSpPr>
            <a:spLocks noChangeArrowheads="1"/>
          </p:cNvSpPr>
          <p:nvPr/>
        </p:nvSpPr>
        <p:spPr bwMode="auto">
          <a:xfrm>
            <a:off x="5297488" y="5197475"/>
            <a:ext cx="1768475" cy="11525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400">
                <a:solidFill>
                  <a:srgbClr val="005400"/>
                </a:solidFill>
              </a:rPr>
              <a:t>Tools, Work Stations, Production Lines, Operator Training, Processes, Gauges</a:t>
            </a:r>
          </a:p>
        </p:txBody>
      </p:sp>
      <p:sp>
        <p:nvSpPr>
          <p:cNvPr id="79893" name="Arc 21"/>
          <p:cNvSpPr>
            <a:spLocks/>
          </p:cNvSpPr>
          <p:nvPr/>
        </p:nvSpPr>
        <p:spPr bwMode="auto">
          <a:xfrm>
            <a:off x="5924550" y="3730625"/>
            <a:ext cx="511175" cy="581025"/>
          </a:xfrm>
          <a:custGeom>
            <a:avLst/>
            <a:gdLst>
              <a:gd name="G0" fmla="+- 21600 0 0"/>
              <a:gd name="G1" fmla="+- 21599 0 0"/>
              <a:gd name="G2" fmla="+- 21600 0 0"/>
              <a:gd name="T0" fmla="*/ 0 w 21600"/>
              <a:gd name="T1" fmla="*/ 21599 h 21599"/>
              <a:gd name="T2" fmla="*/ 21533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1" y="21598"/>
                </a:moveTo>
                <a:cubicBezTo>
                  <a:pt x="-1" y="9695"/>
                  <a:pt x="9629" y="36"/>
                  <a:pt x="21532" y="-1"/>
                </a:cubicBezTo>
              </a:path>
              <a:path w="21600" h="21599" stroke="0" extrusionOk="0">
                <a:moveTo>
                  <a:pt x="-1" y="21598"/>
                </a:moveTo>
                <a:cubicBezTo>
                  <a:pt x="-1" y="9695"/>
                  <a:pt x="9629" y="36"/>
                  <a:pt x="21532" y="-1"/>
                </a:cubicBezTo>
                <a:lnTo>
                  <a:pt x="21600" y="21599"/>
                </a:lnTo>
                <a:close/>
              </a:path>
            </a:pathLst>
          </a:custGeom>
          <a:noFill/>
          <a:ln w="25400" cap="rnd">
            <a:solidFill>
              <a:srgbClr val="005400"/>
            </a:solidFill>
            <a:prstDash val="sysDot"/>
            <a:round/>
            <a:headEnd type="triangle" w="med" len="med"/>
            <a:tailEnd/>
          </a:ln>
          <a:effectLst/>
        </p:spPr>
        <p:txBody>
          <a:bodyPr wrap="none" anchor="ctr">
            <a:prstTxWarp prst="textNoShape">
              <a:avLst/>
            </a:prstTxWarp>
          </a:bodyPr>
          <a:lstStyle/>
          <a:p>
            <a:endParaRPr lang="en-US"/>
          </a:p>
        </p:txBody>
      </p:sp>
      <p:sp>
        <p:nvSpPr>
          <p:cNvPr id="79894" name="Rectangle 22"/>
          <p:cNvSpPr>
            <a:spLocks noChangeArrowheads="1"/>
          </p:cNvSpPr>
          <p:nvPr/>
        </p:nvSpPr>
        <p:spPr bwMode="auto">
          <a:xfrm>
            <a:off x="641350" y="3594100"/>
            <a:ext cx="1625600" cy="221615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400" b="1">
                <a:solidFill>
                  <a:srgbClr val="790015"/>
                </a:solidFill>
              </a:rPr>
              <a:t>Focus:</a:t>
            </a:r>
            <a:endParaRPr lang="en-US" sz="1400">
              <a:solidFill>
                <a:srgbClr val="00279F"/>
              </a:solidFill>
            </a:endParaRPr>
          </a:p>
          <a:p>
            <a:pPr algn="ctr" defTabSz="903288"/>
            <a:r>
              <a:rPr lang="en-US" sz="1400">
                <a:solidFill>
                  <a:srgbClr val="00279F"/>
                </a:solidFill>
              </a:rPr>
              <a:t>Minimize failure effects on the </a:t>
            </a:r>
            <a:r>
              <a:rPr lang="en-US" sz="1400">
                <a:solidFill>
                  <a:srgbClr val="005400"/>
                </a:solidFill>
              </a:rPr>
              <a:t>System.</a:t>
            </a:r>
          </a:p>
          <a:p>
            <a:pPr algn="ctr" defTabSz="903288"/>
            <a:endParaRPr lang="en-US" sz="1400">
              <a:solidFill>
                <a:srgbClr val="005400"/>
              </a:solidFill>
            </a:endParaRPr>
          </a:p>
          <a:p>
            <a:pPr algn="ctr" defTabSz="903288"/>
            <a:r>
              <a:rPr lang="en-US" sz="1400" b="1">
                <a:solidFill>
                  <a:srgbClr val="790015"/>
                </a:solidFill>
              </a:rPr>
              <a:t>Objective/Goal:</a:t>
            </a:r>
            <a:endParaRPr lang="en-US" sz="1400">
              <a:solidFill>
                <a:srgbClr val="00279F"/>
              </a:solidFill>
            </a:endParaRPr>
          </a:p>
          <a:p>
            <a:pPr algn="ctr" defTabSz="903288"/>
            <a:r>
              <a:rPr lang="en-US" sz="1400">
                <a:solidFill>
                  <a:srgbClr val="00279F"/>
                </a:solidFill>
              </a:rPr>
              <a:t>Maximize </a:t>
            </a:r>
            <a:r>
              <a:rPr lang="en-US" sz="1400">
                <a:solidFill>
                  <a:srgbClr val="005400"/>
                </a:solidFill>
              </a:rPr>
              <a:t>System quality, reliability, cost and maintainability.</a:t>
            </a:r>
          </a:p>
        </p:txBody>
      </p:sp>
      <p:sp>
        <p:nvSpPr>
          <p:cNvPr id="79895" name="Rectangle 23"/>
          <p:cNvSpPr>
            <a:spLocks noChangeArrowheads="1"/>
          </p:cNvSpPr>
          <p:nvPr/>
        </p:nvSpPr>
        <p:spPr bwMode="auto">
          <a:xfrm>
            <a:off x="3216275" y="3573463"/>
            <a:ext cx="1625600" cy="221615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400" b="1">
                <a:solidFill>
                  <a:srgbClr val="790015"/>
                </a:solidFill>
              </a:rPr>
              <a:t>Focus:</a:t>
            </a:r>
            <a:endParaRPr lang="en-US" sz="1400">
              <a:solidFill>
                <a:srgbClr val="00279F"/>
              </a:solidFill>
            </a:endParaRPr>
          </a:p>
          <a:p>
            <a:pPr algn="ctr" defTabSz="903288"/>
            <a:r>
              <a:rPr lang="en-US" sz="1400">
                <a:solidFill>
                  <a:srgbClr val="00279F"/>
                </a:solidFill>
              </a:rPr>
              <a:t>Minimize failure effects on the </a:t>
            </a:r>
            <a:r>
              <a:rPr lang="en-US" sz="1400">
                <a:solidFill>
                  <a:srgbClr val="005400"/>
                </a:solidFill>
              </a:rPr>
              <a:t>Design.</a:t>
            </a:r>
          </a:p>
          <a:p>
            <a:pPr algn="ctr" defTabSz="903288"/>
            <a:endParaRPr lang="en-US" sz="1400">
              <a:solidFill>
                <a:srgbClr val="005400"/>
              </a:solidFill>
            </a:endParaRPr>
          </a:p>
          <a:p>
            <a:pPr algn="ctr" defTabSz="903288"/>
            <a:r>
              <a:rPr lang="en-US" sz="1400" b="1">
                <a:solidFill>
                  <a:srgbClr val="790015"/>
                </a:solidFill>
              </a:rPr>
              <a:t>Objective/Goal:</a:t>
            </a:r>
            <a:endParaRPr lang="en-US" sz="1400">
              <a:solidFill>
                <a:srgbClr val="00279F"/>
              </a:solidFill>
            </a:endParaRPr>
          </a:p>
          <a:p>
            <a:pPr algn="ctr" defTabSz="903288"/>
            <a:r>
              <a:rPr lang="en-US" sz="1400">
                <a:solidFill>
                  <a:srgbClr val="00279F"/>
                </a:solidFill>
              </a:rPr>
              <a:t>Maximize </a:t>
            </a:r>
            <a:r>
              <a:rPr lang="en-US" sz="1400">
                <a:solidFill>
                  <a:srgbClr val="005400"/>
                </a:solidFill>
              </a:rPr>
              <a:t>Design quality, reliability, cost and maintainability.</a:t>
            </a:r>
          </a:p>
        </p:txBody>
      </p:sp>
      <p:sp>
        <p:nvSpPr>
          <p:cNvPr id="79896" name="Rectangle 24"/>
          <p:cNvSpPr>
            <a:spLocks noChangeArrowheads="1"/>
          </p:cNvSpPr>
          <p:nvPr/>
        </p:nvSpPr>
        <p:spPr bwMode="auto">
          <a:xfrm>
            <a:off x="7158038" y="4149725"/>
            <a:ext cx="1816100" cy="242887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400" b="1">
                <a:solidFill>
                  <a:srgbClr val="790015"/>
                </a:solidFill>
              </a:rPr>
              <a:t>Focus:</a:t>
            </a:r>
            <a:endParaRPr lang="en-US" sz="1400">
              <a:solidFill>
                <a:srgbClr val="00279F"/>
              </a:solidFill>
            </a:endParaRPr>
          </a:p>
          <a:p>
            <a:pPr algn="ctr" defTabSz="903288"/>
            <a:r>
              <a:rPr lang="en-US" sz="1400">
                <a:solidFill>
                  <a:srgbClr val="00279F"/>
                </a:solidFill>
              </a:rPr>
              <a:t>Minimize process failures effects on the </a:t>
            </a:r>
            <a:r>
              <a:rPr lang="en-US" sz="1400">
                <a:solidFill>
                  <a:srgbClr val="005400"/>
                </a:solidFill>
              </a:rPr>
              <a:t>Total Process.</a:t>
            </a:r>
          </a:p>
          <a:p>
            <a:pPr algn="ctr" defTabSz="903288"/>
            <a:endParaRPr lang="en-US" sz="1400">
              <a:solidFill>
                <a:srgbClr val="005400"/>
              </a:solidFill>
            </a:endParaRPr>
          </a:p>
          <a:p>
            <a:pPr algn="ctr" defTabSz="903288"/>
            <a:r>
              <a:rPr lang="en-US" sz="1400" b="1">
                <a:solidFill>
                  <a:srgbClr val="790015"/>
                </a:solidFill>
              </a:rPr>
              <a:t>Objective/Goal:</a:t>
            </a:r>
            <a:endParaRPr lang="en-US" sz="1400">
              <a:solidFill>
                <a:srgbClr val="00279F"/>
              </a:solidFill>
            </a:endParaRPr>
          </a:p>
          <a:p>
            <a:pPr algn="ctr" defTabSz="903288"/>
            <a:r>
              <a:rPr lang="en-US" sz="1400">
                <a:solidFill>
                  <a:srgbClr val="00279F"/>
                </a:solidFill>
              </a:rPr>
              <a:t>Maximize </a:t>
            </a:r>
            <a:r>
              <a:rPr lang="en-US" sz="1400">
                <a:solidFill>
                  <a:srgbClr val="005400"/>
                </a:solidFill>
              </a:rPr>
              <a:t>Total Process quality, reliability, cost, productivity and maintainability.</a:t>
            </a:r>
          </a:p>
        </p:txBody>
      </p:sp>
      <p:sp>
        <p:nvSpPr>
          <p:cNvPr id="79897" name="Rectangle 25"/>
          <p:cNvSpPr>
            <a:spLocks noChangeArrowheads="1"/>
          </p:cNvSpPr>
          <p:nvPr/>
        </p:nvSpPr>
        <p:spPr bwMode="auto">
          <a:xfrm>
            <a:off x="525463" y="954088"/>
            <a:ext cx="1992312"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a:solidFill>
                  <a:srgbClr val="800080"/>
                </a:solidFill>
                <a:effectLst>
                  <a:outerShdw blurRad="38100" dist="38100" dir="2700000" algn="tl">
                    <a:srgbClr val="DDDDDD"/>
                  </a:outerShdw>
                </a:effectLst>
              </a:rPr>
              <a:t>How It Works</a:t>
            </a:r>
          </a:p>
        </p:txBody>
      </p:sp>
      <p:sp>
        <p:nvSpPr>
          <p:cNvPr id="79898" name="Rectangle 26"/>
          <p:cNvSpPr>
            <a:spLocks noChangeArrowheads="1"/>
          </p:cNvSpPr>
          <p:nvPr/>
        </p:nvSpPr>
        <p:spPr bwMode="auto">
          <a:xfrm>
            <a:off x="2824163" y="954088"/>
            <a:ext cx="2549525"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a:solidFill>
                  <a:srgbClr val="800080"/>
                </a:solidFill>
                <a:effectLst>
                  <a:outerShdw blurRad="38100" dist="38100" dir="2700000" algn="tl">
                    <a:srgbClr val="DDDDDD"/>
                  </a:outerShdw>
                </a:effectLst>
              </a:rPr>
              <a:t>What Its Made Of</a:t>
            </a:r>
          </a:p>
        </p:txBody>
      </p:sp>
      <p:sp>
        <p:nvSpPr>
          <p:cNvPr id="79899" name="Rectangle 27"/>
          <p:cNvSpPr>
            <a:spLocks noChangeArrowheads="1"/>
          </p:cNvSpPr>
          <p:nvPr/>
        </p:nvSpPr>
        <p:spPr bwMode="auto">
          <a:xfrm>
            <a:off x="6430963" y="928688"/>
            <a:ext cx="2044700"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a:solidFill>
                  <a:srgbClr val="800080"/>
                </a:solidFill>
                <a:effectLst>
                  <a:outerShdw blurRad="38100" dist="38100" dir="2700000" algn="tl">
                    <a:srgbClr val="DDDDDD"/>
                  </a:outerShdw>
                </a:effectLst>
              </a:rPr>
              <a:t>How Its Made</a:t>
            </a:r>
          </a:p>
        </p:txBody>
      </p:sp>
    </p:spTree>
  </p:cSld>
  <p:clrMapOvr>
    <a:masterClrMapping/>
  </p:clrMapOvr>
  <p:transition xmlns:p14="http://schemas.microsoft.com/office/powerpoint/2010/main" spd="med" advTm="5000">
    <p:fade/>
    <p:sndAc>
      <p:stSnd>
        <p:snd r:embed="rId3" name="Camera"/>
      </p:stSnd>
    </p:sndAc>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noFill/>
          <a:ln/>
        </p:spPr>
        <p:txBody>
          <a:bodyPr/>
          <a:lstStyle/>
          <a:p>
            <a:r>
              <a:rPr lang="en-US"/>
              <a:t>Describe The Problem Check List</a:t>
            </a:r>
          </a:p>
        </p:txBody>
      </p:sp>
      <p:graphicFrame>
        <p:nvGraphicFramePr>
          <p:cNvPr id="84996" name="Object 4"/>
          <p:cNvGraphicFramePr>
            <a:graphicFrameLocks noChangeAspect="1"/>
          </p:cNvGraphicFramePr>
          <p:nvPr/>
        </p:nvGraphicFramePr>
        <p:xfrm>
          <a:off x="479425" y="1487488"/>
          <a:ext cx="8186738" cy="3017837"/>
        </p:xfrm>
        <a:graphic>
          <a:graphicData uri="http://schemas.openxmlformats.org/presentationml/2006/ole">
            <mc:AlternateContent xmlns:mc="http://schemas.openxmlformats.org/markup-compatibility/2006">
              <mc:Choice xmlns:v="urn:schemas-microsoft-com:vml" Requires="v">
                <p:oleObj spid="_x0000_s85001" name="Worksheet" r:id="rId5" imgW="6337300" imgH="2336800" progId="Excel.Sheet.8">
                  <p:embed/>
                </p:oleObj>
              </mc:Choice>
              <mc:Fallback>
                <p:oleObj name="Worksheet" r:id="rId5" imgW="6337300" imgH="2336800" progId="Excel.Sheet.8">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425" y="1487488"/>
                        <a:ext cx="8186738" cy="301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spd="med" advTm="5000">
    <p:fade/>
    <p:sndAc>
      <p:stSnd>
        <p:snd r:embed="rId4" name="Camera"/>
      </p:stSnd>
    </p:sndAc>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41300" y="1204913"/>
            <a:ext cx="8686800" cy="2446337"/>
          </a:xfrm>
          <a:noFill/>
          <a:ln/>
        </p:spPr>
        <p:txBody>
          <a:bodyPr/>
          <a:lstStyle/>
          <a:p>
            <a:r>
              <a:rPr lang="en-US" sz="4900">
                <a:solidFill>
                  <a:srgbClr val="790015"/>
                </a:solidFill>
              </a:rPr>
              <a:t>D3</a:t>
            </a:r>
            <a:r>
              <a:rPr lang="en-US" sz="4900"/>
              <a:t/>
            </a:r>
            <a:br>
              <a:rPr lang="en-US" sz="4900"/>
            </a:br>
            <a:r>
              <a:rPr lang="en-US" sz="4000"/>
              <a:t>Containment</a:t>
            </a:r>
          </a:p>
        </p:txBody>
      </p:sp>
    </p:spTree>
  </p:cSld>
  <p:clrMapOvr>
    <a:masterClrMapping/>
  </p:clrMapOvr>
  <p:transition xmlns:p14="http://schemas.microsoft.com/office/powerpoint/2010/main" spd="med" advTm="5000">
    <p:fade/>
    <p:sndAc>
      <p:stSnd>
        <p:snd r:embed="rId3" name="Camera"/>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ctrTitle"/>
          </p:nvPr>
        </p:nvSpPr>
        <p:spPr>
          <a:xfrm>
            <a:off x="76200" y="76200"/>
            <a:ext cx="8991600" cy="838200"/>
          </a:xfrm>
          <a:noFill/>
          <a:ln/>
        </p:spPr>
        <p:txBody>
          <a:bodyPr/>
          <a:lstStyle/>
          <a:p>
            <a:r>
              <a:rPr lang="en-US" sz="2800" b="1"/>
              <a:t>Recommended Statistical Courses</a:t>
            </a:r>
          </a:p>
        </p:txBody>
      </p:sp>
      <p:sp>
        <p:nvSpPr>
          <p:cNvPr id="519171" name="Rectangle 3"/>
          <p:cNvSpPr>
            <a:spLocks noChangeArrowheads="1"/>
          </p:cNvSpPr>
          <p:nvPr/>
        </p:nvSpPr>
        <p:spPr bwMode="auto">
          <a:xfrm>
            <a:off x="768350" y="996950"/>
            <a:ext cx="2197100" cy="673100"/>
          </a:xfrm>
          <a:prstGeom prst="rect">
            <a:avLst/>
          </a:prstGeom>
          <a:solidFill>
            <a:srgbClr val="DDE7FF"/>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2000"/>
              <a:t>Basic Business</a:t>
            </a:r>
          </a:p>
        </p:txBody>
      </p:sp>
      <p:sp>
        <p:nvSpPr>
          <p:cNvPr id="519172" name="Rectangle 4"/>
          <p:cNvSpPr>
            <a:spLocks noChangeArrowheads="1"/>
          </p:cNvSpPr>
          <p:nvPr/>
        </p:nvSpPr>
        <p:spPr bwMode="auto">
          <a:xfrm>
            <a:off x="5873750" y="996950"/>
            <a:ext cx="2197100" cy="673100"/>
          </a:xfrm>
          <a:prstGeom prst="rect">
            <a:avLst/>
          </a:prstGeom>
          <a:solidFill>
            <a:srgbClr val="DDE7FF"/>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2000"/>
              <a:t>Advanced</a:t>
            </a:r>
          </a:p>
          <a:p>
            <a:pPr algn="ctr"/>
            <a:r>
              <a:rPr lang="en-US" sz="2000"/>
              <a:t>Business</a:t>
            </a:r>
          </a:p>
        </p:txBody>
      </p:sp>
      <p:sp>
        <p:nvSpPr>
          <p:cNvPr id="519173" name="Rectangle 5"/>
          <p:cNvSpPr>
            <a:spLocks noChangeArrowheads="1"/>
          </p:cNvSpPr>
          <p:nvPr/>
        </p:nvSpPr>
        <p:spPr bwMode="auto">
          <a:xfrm>
            <a:off x="3359150" y="2901950"/>
            <a:ext cx="2197100" cy="673100"/>
          </a:xfrm>
          <a:prstGeom prst="rect">
            <a:avLst/>
          </a:prstGeom>
          <a:solidFill>
            <a:srgbClr val="DDE7FF"/>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2000"/>
              <a:t>Measurement</a:t>
            </a:r>
          </a:p>
          <a:p>
            <a:pPr algn="ctr"/>
            <a:r>
              <a:rPr lang="en-US" sz="2000"/>
              <a:t>System Analysis</a:t>
            </a:r>
          </a:p>
        </p:txBody>
      </p:sp>
      <p:sp>
        <p:nvSpPr>
          <p:cNvPr id="519174" name="Rectangle 6"/>
          <p:cNvSpPr>
            <a:spLocks noChangeArrowheads="1"/>
          </p:cNvSpPr>
          <p:nvPr/>
        </p:nvSpPr>
        <p:spPr bwMode="auto">
          <a:xfrm>
            <a:off x="463550" y="2901950"/>
            <a:ext cx="2197100" cy="673100"/>
          </a:xfrm>
          <a:prstGeom prst="rect">
            <a:avLst/>
          </a:prstGeom>
          <a:solidFill>
            <a:srgbClr val="DDE7FF"/>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2000"/>
              <a:t>Statistical</a:t>
            </a:r>
          </a:p>
          <a:p>
            <a:pPr algn="ctr"/>
            <a:r>
              <a:rPr lang="en-US" sz="2000"/>
              <a:t>Process Control</a:t>
            </a:r>
          </a:p>
        </p:txBody>
      </p:sp>
      <p:sp>
        <p:nvSpPr>
          <p:cNvPr id="519175" name="Rectangle 7"/>
          <p:cNvSpPr>
            <a:spLocks noChangeArrowheads="1"/>
          </p:cNvSpPr>
          <p:nvPr/>
        </p:nvSpPr>
        <p:spPr bwMode="auto">
          <a:xfrm>
            <a:off x="6254750" y="2901950"/>
            <a:ext cx="2197100" cy="673100"/>
          </a:xfrm>
          <a:prstGeom prst="rect">
            <a:avLst/>
          </a:prstGeom>
          <a:solidFill>
            <a:srgbClr val="DDE7FF"/>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2000"/>
              <a:t>Design of</a:t>
            </a:r>
          </a:p>
          <a:p>
            <a:pPr algn="ctr"/>
            <a:r>
              <a:rPr lang="en-US" sz="2000"/>
              <a:t>Experiment</a:t>
            </a:r>
          </a:p>
        </p:txBody>
      </p:sp>
      <p:sp>
        <p:nvSpPr>
          <p:cNvPr id="519176" name="AutoShape 8"/>
          <p:cNvSpPr>
            <a:spLocks noChangeArrowheads="1"/>
          </p:cNvSpPr>
          <p:nvPr/>
        </p:nvSpPr>
        <p:spPr bwMode="auto">
          <a:xfrm>
            <a:off x="2978150" y="1073150"/>
            <a:ext cx="2882900" cy="292100"/>
          </a:xfrm>
          <a:prstGeom prst="rightArrow">
            <a:avLst>
              <a:gd name="adj1" fmla="val 50000"/>
              <a:gd name="adj2" fmla="val 493524"/>
            </a:avLst>
          </a:prstGeom>
          <a:solidFill>
            <a:srgbClr val="DDE7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19177" name="AutoShape 9"/>
          <p:cNvSpPr>
            <a:spLocks noChangeArrowheads="1"/>
          </p:cNvSpPr>
          <p:nvPr/>
        </p:nvSpPr>
        <p:spPr bwMode="auto">
          <a:xfrm>
            <a:off x="2673350" y="3054350"/>
            <a:ext cx="673100" cy="292100"/>
          </a:xfrm>
          <a:prstGeom prst="rightArrow">
            <a:avLst>
              <a:gd name="adj1" fmla="val 50000"/>
              <a:gd name="adj2" fmla="val 115228"/>
            </a:avLst>
          </a:prstGeom>
          <a:solidFill>
            <a:srgbClr val="DDE7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19178" name="AutoShape 10"/>
          <p:cNvSpPr>
            <a:spLocks noChangeArrowheads="1"/>
          </p:cNvSpPr>
          <p:nvPr/>
        </p:nvSpPr>
        <p:spPr bwMode="auto">
          <a:xfrm>
            <a:off x="5568950" y="3054350"/>
            <a:ext cx="673100" cy="292100"/>
          </a:xfrm>
          <a:prstGeom prst="rightArrow">
            <a:avLst>
              <a:gd name="adj1" fmla="val 50000"/>
              <a:gd name="adj2" fmla="val 115228"/>
            </a:avLst>
          </a:prstGeom>
          <a:solidFill>
            <a:srgbClr val="DDE7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19179" name="Rectangle 11"/>
          <p:cNvSpPr>
            <a:spLocks noChangeArrowheads="1"/>
          </p:cNvSpPr>
          <p:nvPr/>
        </p:nvSpPr>
        <p:spPr bwMode="auto">
          <a:xfrm>
            <a:off x="768350" y="1682750"/>
            <a:ext cx="2197100" cy="901700"/>
          </a:xfrm>
          <a:prstGeom prst="rect">
            <a:avLst/>
          </a:prstGeom>
          <a:solidFill>
            <a:srgbClr val="F8F9CF"/>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800"/>
              <a:t>Office, Staff, &amp;</a:t>
            </a:r>
          </a:p>
          <a:p>
            <a:pPr algn="ctr"/>
            <a:r>
              <a:rPr lang="en-US" sz="1800"/>
              <a:t>Management</a:t>
            </a:r>
          </a:p>
        </p:txBody>
      </p:sp>
      <p:sp>
        <p:nvSpPr>
          <p:cNvPr id="519180" name="Rectangle 12"/>
          <p:cNvSpPr>
            <a:spLocks noChangeArrowheads="1"/>
          </p:cNvSpPr>
          <p:nvPr/>
        </p:nvSpPr>
        <p:spPr bwMode="auto">
          <a:xfrm>
            <a:off x="5873750" y="1682750"/>
            <a:ext cx="2197100" cy="901700"/>
          </a:xfrm>
          <a:prstGeom prst="rect">
            <a:avLst/>
          </a:prstGeom>
          <a:solidFill>
            <a:srgbClr val="F8F9CF"/>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800"/>
              <a:t>Selected Staff, &amp;</a:t>
            </a:r>
          </a:p>
          <a:p>
            <a:pPr algn="ctr"/>
            <a:r>
              <a:rPr lang="en-US" sz="1800"/>
              <a:t>Management</a:t>
            </a:r>
          </a:p>
        </p:txBody>
      </p:sp>
      <p:sp>
        <p:nvSpPr>
          <p:cNvPr id="519181" name="Rectangle 13"/>
          <p:cNvSpPr>
            <a:spLocks noChangeArrowheads="1"/>
          </p:cNvSpPr>
          <p:nvPr/>
        </p:nvSpPr>
        <p:spPr bwMode="auto">
          <a:xfrm>
            <a:off x="463550" y="3587750"/>
            <a:ext cx="2197100" cy="2044700"/>
          </a:xfrm>
          <a:prstGeom prst="rect">
            <a:avLst/>
          </a:prstGeom>
          <a:solidFill>
            <a:srgbClr val="F8F9CF"/>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800"/>
              <a:t>Production Floor,</a:t>
            </a:r>
          </a:p>
          <a:p>
            <a:pPr algn="ctr"/>
            <a:r>
              <a:rPr lang="en-US" sz="1800"/>
              <a:t>Production Staff &amp;</a:t>
            </a:r>
          </a:p>
          <a:p>
            <a:pPr algn="ctr"/>
            <a:r>
              <a:rPr lang="en-US" sz="1800"/>
              <a:t>Management,</a:t>
            </a:r>
          </a:p>
          <a:p>
            <a:pPr algn="ctr"/>
            <a:r>
              <a:rPr lang="en-US" sz="1800"/>
              <a:t> All of Quality</a:t>
            </a:r>
          </a:p>
          <a:p>
            <a:pPr algn="ctr"/>
            <a:r>
              <a:rPr lang="en-US" sz="1800"/>
              <a:t>&amp; Engineering</a:t>
            </a:r>
          </a:p>
        </p:txBody>
      </p:sp>
      <p:sp>
        <p:nvSpPr>
          <p:cNvPr id="519182" name="Rectangle 14"/>
          <p:cNvSpPr>
            <a:spLocks noChangeArrowheads="1"/>
          </p:cNvSpPr>
          <p:nvPr/>
        </p:nvSpPr>
        <p:spPr bwMode="auto">
          <a:xfrm>
            <a:off x="3359150" y="3587750"/>
            <a:ext cx="2197100" cy="2044700"/>
          </a:xfrm>
          <a:prstGeom prst="rect">
            <a:avLst/>
          </a:prstGeom>
          <a:solidFill>
            <a:srgbClr val="F8F9CF"/>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800"/>
              <a:t>Production Staff &amp;</a:t>
            </a:r>
          </a:p>
          <a:p>
            <a:pPr algn="ctr"/>
            <a:r>
              <a:rPr lang="en-US" sz="1800"/>
              <a:t>Management,</a:t>
            </a:r>
          </a:p>
          <a:p>
            <a:pPr algn="ctr"/>
            <a:r>
              <a:rPr lang="en-US" sz="1800"/>
              <a:t> All of Quality</a:t>
            </a:r>
          </a:p>
          <a:p>
            <a:pPr algn="ctr"/>
            <a:r>
              <a:rPr lang="en-US" sz="1800"/>
              <a:t>&amp; Engineering</a:t>
            </a:r>
          </a:p>
        </p:txBody>
      </p:sp>
      <p:sp>
        <p:nvSpPr>
          <p:cNvPr id="519183" name="Rectangle 15"/>
          <p:cNvSpPr>
            <a:spLocks noChangeArrowheads="1"/>
          </p:cNvSpPr>
          <p:nvPr/>
        </p:nvSpPr>
        <p:spPr bwMode="auto">
          <a:xfrm>
            <a:off x="6254750" y="3587750"/>
            <a:ext cx="2197100" cy="2044700"/>
          </a:xfrm>
          <a:prstGeom prst="rect">
            <a:avLst/>
          </a:prstGeom>
          <a:solidFill>
            <a:srgbClr val="F8F9CF"/>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800"/>
              <a:t>Specific Production</a:t>
            </a:r>
          </a:p>
          <a:p>
            <a:pPr algn="ctr"/>
            <a:r>
              <a:rPr lang="en-US" sz="1800"/>
              <a:t>Staff,</a:t>
            </a:r>
          </a:p>
          <a:p>
            <a:pPr algn="ctr"/>
            <a:r>
              <a:rPr lang="en-US" sz="1800"/>
              <a:t>Quality Engineers&amp; </a:t>
            </a:r>
          </a:p>
          <a:p>
            <a:pPr algn="ctr"/>
            <a:r>
              <a:rPr lang="en-US" sz="1800"/>
              <a:t>QA Manager</a:t>
            </a:r>
          </a:p>
          <a:p>
            <a:pPr algn="ctr"/>
            <a:r>
              <a:rPr lang="en-US" sz="1800"/>
              <a:t>&amp; Product</a:t>
            </a:r>
          </a:p>
          <a:p>
            <a:pPr algn="ctr"/>
            <a:r>
              <a:rPr lang="en-US" sz="1800"/>
              <a:t>Engineering</a:t>
            </a:r>
          </a:p>
        </p:txBody>
      </p:sp>
    </p:spTree>
  </p:cSld>
  <p:clrMapOvr>
    <a:masterClrMapping/>
  </p:clrMapOvr>
  <p:transition xmlns:p14="http://schemas.microsoft.com/office/powerpoint/2010/main" spd="med" advTm="5000">
    <p:fade/>
    <p:sndAc>
      <p:stSnd>
        <p:snd r:embed="rId3" name="Camera"/>
      </p:stSnd>
    </p:sndAc>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noFill/>
          <a:ln/>
        </p:spPr>
        <p:txBody>
          <a:bodyPr/>
          <a:lstStyle/>
          <a:p>
            <a:r>
              <a:rPr lang="en-US"/>
              <a:t>The 8-D System</a:t>
            </a:r>
          </a:p>
        </p:txBody>
      </p:sp>
      <p:sp>
        <p:nvSpPr>
          <p:cNvPr id="88109" name="Rectangle 45"/>
          <p:cNvSpPr>
            <a:spLocks noChangeArrowheads="1"/>
          </p:cNvSpPr>
          <p:nvPr/>
        </p:nvSpPr>
        <p:spPr bwMode="auto">
          <a:xfrm>
            <a:off x="3127375" y="1184275"/>
            <a:ext cx="2590800" cy="5148263"/>
          </a:xfrm>
          <a:prstGeom prst="rect">
            <a:avLst/>
          </a:prstGeom>
          <a:noFill/>
          <a:ln w="50800">
            <a:solidFill>
              <a:schemeClr val="tx2"/>
            </a:solidFill>
            <a:prstDash val="sysDot"/>
            <a:miter lim="800000"/>
            <a:headEnd/>
            <a:tailEnd/>
          </a:ln>
          <a:effectLst/>
        </p:spPr>
        <p:txBody>
          <a:bodyPr wrap="none" anchor="ctr">
            <a:prstTxWarp prst="textNoShape">
              <a:avLst/>
            </a:prstTxWarp>
          </a:bodyPr>
          <a:lstStyle/>
          <a:p>
            <a:endParaRPr lang="en-US"/>
          </a:p>
        </p:txBody>
      </p:sp>
      <p:sp>
        <p:nvSpPr>
          <p:cNvPr id="88110" name="Rectangle 46"/>
          <p:cNvSpPr>
            <a:spLocks noChangeArrowheads="1"/>
          </p:cNvSpPr>
          <p:nvPr/>
        </p:nvSpPr>
        <p:spPr bwMode="auto">
          <a:xfrm>
            <a:off x="693738" y="1325563"/>
            <a:ext cx="1477962" cy="681037"/>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Awareness</a:t>
            </a:r>
          </a:p>
          <a:p>
            <a:pPr algn="ctr" defTabSz="903288"/>
            <a:r>
              <a:rPr lang="en-US" sz="1600">
                <a:solidFill>
                  <a:srgbClr val="333333"/>
                </a:solidFill>
              </a:rPr>
              <a:t>of Problem</a:t>
            </a:r>
          </a:p>
        </p:txBody>
      </p:sp>
      <p:sp>
        <p:nvSpPr>
          <p:cNvPr id="88111" name="Rectangle 47"/>
          <p:cNvSpPr>
            <a:spLocks noChangeArrowheads="1"/>
          </p:cNvSpPr>
          <p:nvPr/>
        </p:nvSpPr>
        <p:spPr bwMode="auto">
          <a:xfrm>
            <a:off x="693738" y="2549525"/>
            <a:ext cx="1477962" cy="681038"/>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Use Team</a:t>
            </a:r>
          </a:p>
          <a:p>
            <a:pPr algn="ctr" defTabSz="903288"/>
            <a:r>
              <a:rPr lang="en-US" sz="1600">
                <a:solidFill>
                  <a:srgbClr val="333333"/>
                </a:solidFill>
              </a:rPr>
              <a:t>Approach</a:t>
            </a:r>
          </a:p>
        </p:txBody>
      </p:sp>
      <p:sp>
        <p:nvSpPr>
          <p:cNvPr id="88112" name="Rectangle 48"/>
          <p:cNvSpPr>
            <a:spLocks noChangeArrowheads="1"/>
          </p:cNvSpPr>
          <p:nvPr/>
        </p:nvSpPr>
        <p:spPr bwMode="auto">
          <a:xfrm>
            <a:off x="688975" y="3702050"/>
            <a:ext cx="1477963" cy="681038"/>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Describe</a:t>
            </a:r>
          </a:p>
          <a:p>
            <a:pPr algn="ctr" defTabSz="903288"/>
            <a:r>
              <a:rPr lang="en-US" sz="1600">
                <a:solidFill>
                  <a:srgbClr val="333333"/>
                </a:solidFill>
              </a:rPr>
              <a:t>the Problem</a:t>
            </a:r>
          </a:p>
        </p:txBody>
      </p:sp>
      <p:sp>
        <p:nvSpPr>
          <p:cNvPr id="88113" name="Rectangle 49"/>
          <p:cNvSpPr>
            <a:spLocks noChangeArrowheads="1"/>
          </p:cNvSpPr>
          <p:nvPr/>
        </p:nvSpPr>
        <p:spPr bwMode="auto">
          <a:xfrm>
            <a:off x="687388" y="4905375"/>
            <a:ext cx="1477962" cy="1122363"/>
          </a:xfrm>
          <a:prstGeom prst="rect">
            <a:avLst/>
          </a:prstGeom>
          <a:solidFill>
            <a:srgbClr val="F8F9CF"/>
          </a:solidFill>
          <a:ln w="19050">
            <a:solidFill>
              <a:srgbClr val="00279F"/>
            </a:solidFill>
            <a:miter lim="800000"/>
            <a:headEnd/>
            <a:tailEnd/>
          </a:ln>
          <a:effectLst/>
        </p:spPr>
        <p:txBody>
          <a:bodyPr wrap="none" lIns="90487" tIns="44450" rIns="90487" bIns="44450" anchor="ctr">
            <a:prstTxWarp prst="textNoShape">
              <a:avLst/>
            </a:prstTxWarp>
          </a:bodyPr>
          <a:lstStyle/>
          <a:p>
            <a:pPr algn="ctr" defTabSz="903288"/>
            <a:r>
              <a:rPr lang="en-US" sz="1600">
                <a:solidFill>
                  <a:schemeClr val="hlink"/>
                </a:solidFill>
              </a:rPr>
              <a:t>Implement and</a:t>
            </a:r>
          </a:p>
          <a:p>
            <a:pPr algn="ctr" defTabSz="903288"/>
            <a:r>
              <a:rPr lang="en-US" sz="1600">
                <a:solidFill>
                  <a:schemeClr val="hlink"/>
                </a:solidFill>
              </a:rPr>
              <a:t>Verify Interim</a:t>
            </a:r>
          </a:p>
          <a:p>
            <a:pPr algn="ctr" defTabSz="903288"/>
            <a:r>
              <a:rPr lang="en-US" sz="1600">
                <a:solidFill>
                  <a:schemeClr val="hlink"/>
                </a:solidFill>
              </a:rPr>
              <a:t>(Containment)</a:t>
            </a:r>
          </a:p>
          <a:p>
            <a:pPr algn="ctr" defTabSz="903288"/>
            <a:r>
              <a:rPr lang="en-US" sz="1600">
                <a:solidFill>
                  <a:schemeClr val="hlink"/>
                </a:solidFill>
              </a:rPr>
              <a:t>Action(s)</a:t>
            </a:r>
          </a:p>
        </p:txBody>
      </p:sp>
      <p:sp>
        <p:nvSpPr>
          <p:cNvPr id="88114" name="Rectangle 50"/>
          <p:cNvSpPr>
            <a:spLocks noChangeArrowheads="1"/>
          </p:cNvSpPr>
          <p:nvPr/>
        </p:nvSpPr>
        <p:spPr bwMode="auto">
          <a:xfrm>
            <a:off x="212725" y="2674938"/>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1.</a:t>
            </a:r>
          </a:p>
        </p:txBody>
      </p:sp>
      <p:sp>
        <p:nvSpPr>
          <p:cNvPr id="88115" name="Rectangle 51"/>
          <p:cNvSpPr>
            <a:spLocks noChangeArrowheads="1"/>
          </p:cNvSpPr>
          <p:nvPr/>
        </p:nvSpPr>
        <p:spPr bwMode="auto">
          <a:xfrm>
            <a:off x="230188" y="3824288"/>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2.</a:t>
            </a:r>
          </a:p>
        </p:txBody>
      </p:sp>
      <p:sp>
        <p:nvSpPr>
          <p:cNvPr id="88116" name="Rectangle 52"/>
          <p:cNvSpPr>
            <a:spLocks noChangeArrowheads="1"/>
          </p:cNvSpPr>
          <p:nvPr/>
        </p:nvSpPr>
        <p:spPr bwMode="auto">
          <a:xfrm>
            <a:off x="230188" y="5334000"/>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3.</a:t>
            </a:r>
          </a:p>
        </p:txBody>
      </p:sp>
      <p:sp>
        <p:nvSpPr>
          <p:cNvPr id="88117" name="Rectangle 53"/>
          <p:cNvSpPr>
            <a:spLocks noChangeArrowheads="1"/>
          </p:cNvSpPr>
          <p:nvPr/>
        </p:nvSpPr>
        <p:spPr bwMode="auto">
          <a:xfrm>
            <a:off x="7037388" y="2600325"/>
            <a:ext cx="1816100" cy="855663"/>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Implement</a:t>
            </a:r>
          </a:p>
          <a:p>
            <a:pPr algn="ctr" defTabSz="903288"/>
            <a:r>
              <a:rPr lang="en-US" sz="1600">
                <a:solidFill>
                  <a:srgbClr val="333333"/>
                </a:solidFill>
              </a:rPr>
              <a:t>Permanent</a:t>
            </a:r>
          </a:p>
          <a:p>
            <a:pPr algn="ctr" defTabSz="903288"/>
            <a:r>
              <a:rPr lang="en-US" sz="1600">
                <a:solidFill>
                  <a:srgbClr val="333333"/>
                </a:solidFill>
              </a:rPr>
              <a:t>Corrective Actions</a:t>
            </a:r>
          </a:p>
        </p:txBody>
      </p:sp>
      <p:sp>
        <p:nvSpPr>
          <p:cNvPr id="88118" name="Rectangle 54"/>
          <p:cNvSpPr>
            <a:spLocks noChangeArrowheads="1"/>
          </p:cNvSpPr>
          <p:nvPr/>
        </p:nvSpPr>
        <p:spPr bwMode="auto">
          <a:xfrm>
            <a:off x="7226300" y="3927475"/>
            <a:ext cx="1477963" cy="681038"/>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Prevent</a:t>
            </a:r>
          </a:p>
          <a:p>
            <a:pPr algn="ctr" defTabSz="903288"/>
            <a:r>
              <a:rPr lang="en-US" sz="1600">
                <a:solidFill>
                  <a:srgbClr val="333333"/>
                </a:solidFill>
              </a:rPr>
              <a:t>Recurrence</a:t>
            </a:r>
          </a:p>
        </p:txBody>
      </p:sp>
      <p:sp>
        <p:nvSpPr>
          <p:cNvPr id="88119" name="Rectangle 55"/>
          <p:cNvSpPr>
            <a:spLocks noChangeArrowheads="1"/>
          </p:cNvSpPr>
          <p:nvPr/>
        </p:nvSpPr>
        <p:spPr bwMode="auto">
          <a:xfrm>
            <a:off x="7224713" y="5141913"/>
            <a:ext cx="1477962" cy="665162"/>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Congratulate</a:t>
            </a:r>
          </a:p>
          <a:p>
            <a:pPr algn="ctr" defTabSz="903288"/>
            <a:r>
              <a:rPr lang="en-US" sz="1600">
                <a:solidFill>
                  <a:srgbClr val="333333"/>
                </a:solidFill>
              </a:rPr>
              <a:t>Your Team</a:t>
            </a:r>
          </a:p>
        </p:txBody>
      </p:sp>
      <p:sp>
        <p:nvSpPr>
          <p:cNvPr id="88120" name="Line 56"/>
          <p:cNvSpPr>
            <a:spLocks noChangeShapeType="1"/>
          </p:cNvSpPr>
          <p:nvPr/>
        </p:nvSpPr>
        <p:spPr bwMode="auto">
          <a:xfrm>
            <a:off x="7929563" y="2079625"/>
            <a:ext cx="0" cy="495300"/>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88121" name="Line 57"/>
          <p:cNvSpPr>
            <a:spLocks noChangeShapeType="1"/>
          </p:cNvSpPr>
          <p:nvPr/>
        </p:nvSpPr>
        <p:spPr bwMode="auto">
          <a:xfrm>
            <a:off x="7927975" y="3473450"/>
            <a:ext cx="1588" cy="428625"/>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88122" name="Line 58"/>
          <p:cNvSpPr>
            <a:spLocks noChangeShapeType="1"/>
          </p:cNvSpPr>
          <p:nvPr/>
        </p:nvSpPr>
        <p:spPr bwMode="auto">
          <a:xfrm>
            <a:off x="7927975" y="4643438"/>
            <a:ext cx="1588" cy="477837"/>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88123" name="Rectangle 59"/>
          <p:cNvSpPr>
            <a:spLocks noChangeArrowheads="1"/>
          </p:cNvSpPr>
          <p:nvPr/>
        </p:nvSpPr>
        <p:spPr bwMode="auto">
          <a:xfrm>
            <a:off x="6596063" y="1374775"/>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5.</a:t>
            </a:r>
          </a:p>
        </p:txBody>
      </p:sp>
      <p:sp>
        <p:nvSpPr>
          <p:cNvPr id="88124" name="Rectangle 60"/>
          <p:cNvSpPr>
            <a:spLocks noChangeArrowheads="1"/>
          </p:cNvSpPr>
          <p:nvPr/>
        </p:nvSpPr>
        <p:spPr bwMode="auto">
          <a:xfrm>
            <a:off x="6578600" y="2825750"/>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6.</a:t>
            </a:r>
          </a:p>
        </p:txBody>
      </p:sp>
      <p:sp>
        <p:nvSpPr>
          <p:cNvPr id="88125" name="Rectangle 61"/>
          <p:cNvSpPr>
            <a:spLocks noChangeArrowheads="1"/>
          </p:cNvSpPr>
          <p:nvPr/>
        </p:nvSpPr>
        <p:spPr bwMode="auto">
          <a:xfrm>
            <a:off x="6624638" y="4081463"/>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7.</a:t>
            </a:r>
          </a:p>
        </p:txBody>
      </p:sp>
      <p:sp>
        <p:nvSpPr>
          <p:cNvPr id="88126" name="Rectangle 62"/>
          <p:cNvSpPr>
            <a:spLocks noChangeArrowheads="1"/>
          </p:cNvSpPr>
          <p:nvPr/>
        </p:nvSpPr>
        <p:spPr bwMode="auto">
          <a:xfrm>
            <a:off x="7054850" y="1379538"/>
            <a:ext cx="1798638" cy="681037"/>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Choose / Verify</a:t>
            </a:r>
          </a:p>
          <a:p>
            <a:pPr algn="ctr" defTabSz="903288"/>
            <a:r>
              <a:rPr lang="en-US" sz="1600">
                <a:solidFill>
                  <a:srgbClr val="333333"/>
                </a:solidFill>
              </a:rPr>
              <a:t>Corrective Actions</a:t>
            </a:r>
          </a:p>
        </p:txBody>
      </p:sp>
      <p:sp>
        <p:nvSpPr>
          <p:cNvPr id="88127" name="Rectangle 63"/>
          <p:cNvSpPr>
            <a:spLocks noChangeArrowheads="1"/>
          </p:cNvSpPr>
          <p:nvPr/>
        </p:nvSpPr>
        <p:spPr bwMode="auto">
          <a:xfrm>
            <a:off x="6643688" y="5313363"/>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8.</a:t>
            </a:r>
          </a:p>
        </p:txBody>
      </p:sp>
      <p:sp>
        <p:nvSpPr>
          <p:cNvPr id="88128" name="Rectangle 64"/>
          <p:cNvSpPr>
            <a:spLocks noChangeArrowheads="1"/>
          </p:cNvSpPr>
          <p:nvPr/>
        </p:nvSpPr>
        <p:spPr bwMode="auto">
          <a:xfrm>
            <a:off x="2649538" y="1354138"/>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chemeClr val="tx2"/>
                </a:solidFill>
              </a:rPr>
              <a:t>4.</a:t>
            </a:r>
          </a:p>
        </p:txBody>
      </p:sp>
      <p:sp>
        <p:nvSpPr>
          <p:cNvPr id="88129" name="Rectangle 65"/>
          <p:cNvSpPr>
            <a:spLocks noChangeArrowheads="1"/>
          </p:cNvSpPr>
          <p:nvPr/>
        </p:nvSpPr>
        <p:spPr bwMode="auto">
          <a:xfrm>
            <a:off x="3900488" y="1393825"/>
            <a:ext cx="1465262" cy="803275"/>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Identify</a:t>
            </a:r>
          </a:p>
          <a:p>
            <a:pPr algn="ctr" defTabSz="903288"/>
            <a:r>
              <a:rPr lang="en-US" sz="1600" b="1"/>
              <a:t>Potential</a:t>
            </a:r>
          </a:p>
          <a:p>
            <a:pPr algn="ctr" defTabSz="903288"/>
            <a:r>
              <a:rPr lang="en-US" sz="1600" b="1"/>
              <a:t>Cause(s)</a:t>
            </a:r>
          </a:p>
        </p:txBody>
      </p:sp>
      <p:sp>
        <p:nvSpPr>
          <p:cNvPr id="88130" name="Rectangle 66"/>
          <p:cNvSpPr>
            <a:spLocks noChangeArrowheads="1"/>
          </p:cNvSpPr>
          <p:nvPr/>
        </p:nvSpPr>
        <p:spPr bwMode="auto">
          <a:xfrm>
            <a:off x="3897313" y="2659063"/>
            <a:ext cx="1465262" cy="584200"/>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Select Likely</a:t>
            </a:r>
          </a:p>
          <a:p>
            <a:pPr algn="ctr" defTabSz="903288"/>
            <a:r>
              <a:rPr lang="en-US" sz="1600" b="1"/>
              <a:t>Causes</a:t>
            </a:r>
          </a:p>
        </p:txBody>
      </p:sp>
      <p:sp>
        <p:nvSpPr>
          <p:cNvPr id="88131" name="Rectangle 67"/>
          <p:cNvSpPr>
            <a:spLocks noChangeArrowheads="1"/>
          </p:cNvSpPr>
          <p:nvPr/>
        </p:nvSpPr>
        <p:spPr bwMode="auto">
          <a:xfrm>
            <a:off x="3756025" y="5478463"/>
            <a:ext cx="1752600" cy="584200"/>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Identify Possible</a:t>
            </a:r>
          </a:p>
          <a:p>
            <a:pPr algn="ctr" defTabSz="903288"/>
            <a:r>
              <a:rPr lang="en-US" sz="1600" b="1"/>
              <a:t>Solutions</a:t>
            </a:r>
          </a:p>
        </p:txBody>
      </p:sp>
      <p:sp>
        <p:nvSpPr>
          <p:cNvPr id="88132" name="Rectangle 68"/>
          <p:cNvSpPr>
            <a:spLocks noChangeArrowheads="1"/>
          </p:cNvSpPr>
          <p:nvPr/>
        </p:nvSpPr>
        <p:spPr bwMode="auto">
          <a:xfrm>
            <a:off x="4562475" y="4902200"/>
            <a:ext cx="658813" cy="3016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400">
                <a:solidFill>
                  <a:schemeClr val="hlink"/>
                </a:solidFill>
              </a:rPr>
              <a:t>Yes</a:t>
            </a:r>
          </a:p>
        </p:txBody>
      </p:sp>
      <p:grpSp>
        <p:nvGrpSpPr>
          <p:cNvPr id="88133" name="Group 69"/>
          <p:cNvGrpSpPr>
            <a:grpSpLocks/>
          </p:cNvGrpSpPr>
          <p:nvPr/>
        </p:nvGrpSpPr>
        <p:grpSpPr bwMode="auto">
          <a:xfrm>
            <a:off x="3328988" y="2344738"/>
            <a:ext cx="1223962" cy="1849437"/>
            <a:chOff x="2020" y="1456"/>
            <a:chExt cx="771" cy="1165"/>
          </a:xfrm>
        </p:grpSpPr>
        <p:sp>
          <p:nvSpPr>
            <p:cNvPr id="88134" name="Line 70"/>
            <p:cNvSpPr>
              <a:spLocks noChangeShapeType="1"/>
            </p:cNvSpPr>
            <p:nvPr/>
          </p:nvSpPr>
          <p:spPr bwMode="auto">
            <a:xfrm flipH="1">
              <a:off x="2021" y="2616"/>
              <a:ext cx="334" cy="5"/>
            </a:xfrm>
            <a:prstGeom prst="line">
              <a:avLst/>
            </a:prstGeom>
            <a:noFill/>
            <a:ln w="12700">
              <a:solidFill>
                <a:srgbClr val="790015"/>
              </a:solidFill>
              <a:round/>
              <a:headEnd/>
              <a:tailEnd/>
            </a:ln>
            <a:effectLst/>
          </p:spPr>
          <p:txBody>
            <a:bodyPr wrap="none" anchor="ctr">
              <a:prstTxWarp prst="textNoShape">
                <a:avLst/>
              </a:prstTxWarp>
            </a:bodyPr>
            <a:lstStyle/>
            <a:p>
              <a:endParaRPr lang="en-US"/>
            </a:p>
          </p:txBody>
        </p:sp>
        <p:sp>
          <p:nvSpPr>
            <p:cNvPr id="88135" name="Line 71"/>
            <p:cNvSpPr>
              <a:spLocks noChangeShapeType="1"/>
            </p:cNvSpPr>
            <p:nvPr/>
          </p:nvSpPr>
          <p:spPr bwMode="auto">
            <a:xfrm flipH="1" flipV="1">
              <a:off x="2023" y="1463"/>
              <a:ext cx="0" cy="1151"/>
            </a:xfrm>
            <a:prstGeom prst="line">
              <a:avLst/>
            </a:prstGeom>
            <a:noFill/>
            <a:ln w="12700">
              <a:solidFill>
                <a:srgbClr val="790015"/>
              </a:solidFill>
              <a:round/>
              <a:headEnd/>
              <a:tailEnd/>
            </a:ln>
            <a:effectLst/>
          </p:spPr>
          <p:txBody>
            <a:bodyPr wrap="none" anchor="ctr">
              <a:prstTxWarp prst="textNoShape">
                <a:avLst/>
              </a:prstTxWarp>
            </a:bodyPr>
            <a:lstStyle/>
            <a:p>
              <a:endParaRPr lang="en-US"/>
            </a:p>
          </p:txBody>
        </p:sp>
        <p:sp>
          <p:nvSpPr>
            <p:cNvPr id="88136" name="Line 72"/>
            <p:cNvSpPr>
              <a:spLocks noChangeShapeType="1"/>
            </p:cNvSpPr>
            <p:nvPr/>
          </p:nvSpPr>
          <p:spPr bwMode="auto">
            <a:xfrm>
              <a:off x="2020" y="1456"/>
              <a:ext cx="771" cy="0"/>
            </a:xfrm>
            <a:prstGeom prst="line">
              <a:avLst/>
            </a:prstGeom>
            <a:noFill/>
            <a:ln w="12700">
              <a:solidFill>
                <a:srgbClr val="790015"/>
              </a:solidFill>
              <a:round/>
              <a:headEnd/>
              <a:tailEnd type="triangle" w="med" len="med"/>
            </a:ln>
            <a:effectLst/>
          </p:spPr>
          <p:txBody>
            <a:bodyPr wrap="none" anchor="ctr">
              <a:prstTxWarp prst="textNoShape">
                <a:avLst/>
              </a:prstTxWarp>
            </a:bodyPr>
            <a:lstStyle/>
            <a:p>
              <a:endParaRPr lang="en-US"/>
            </a:p>
          </p:txBody>
        </p:sp>
      </p:grpSp>
      <p:sp>
        <p:nvSpPr>
          <p:cNvPr id="88137" name="AutoShape 73"/>
          <p:cNvSpPr>
            <a:spLocks noChangeArrowheads="1"/>
          </p:cNvSpPr>
          <p:nvPr/>
        </p:nvSpPr>
        <p:spPr bwMode="auto">
          <a:xfrm>
            <a:off x="3879850" y="3606800"/>
            <a:ext cx="1498600" cy="1144588"/>
          </a:xfrm>
          <a:prstGeom prst="diamond">
            <a:avLst/>
          </a:prstGeom>
          <a:solidFill>
            <a:schemeClr val="bg1"/>
          </a:solidFill>
          <a:ln w="25400">
            <a:solidFill>
              <a:schemeClr val="hlink"/>
            </a:solidFill>
            <a:miter lim="800000"/>
            <a:headEnd/>
            <a:tailEnd/>
          </a:ln>
          <a:effectLst/>
        </p:spPr>
        <p:txBody>
          <a:bodyPr anchor="ctr">
            <a:prstTxWarp prst="textNoShape">
              <a:avLst/>
            </a:prstTxWarp>
          </a:bodyPr>
          <a:lstStyle/>
          <a:p>
            <a:pPr algn="ctr"/>
            <a:r>
              <a:rPr lang="en-US" sz="1000"/>
              <a:t>Is the </a:t>
            </a:r>
            <a:r>
              <a:rPr lang="en-US" sz="1000">
                <a:solidFill>
                  <a:srgbClr val="00279F"/>
                </a:solidFill>
              </a:rPr>
              <a:t>Potential</a:t>
            </a:r>
            <a:r>
              <a:rPr lang="en-US" sz="1000"/>
              <a:t> Cause a </a:t>
            </a:r>
            <a:r>
              <a:rPr lang="en-US" sz="1000">
                <a:solidFill>
                  <a:srgbClr val="790015"/>
                </a:solidFill>
              </a:rPr>
              <a:t>Root</a:t>
            </a:r>
            <a:r>
              <a:rPr lang="en-US" sz="1000"/>
              <a:t> Cause?</a:t>
            </a:r>
          </a:p>
        </p:txBody>
      </p:sp>
      <p:sp>
        <p:nvSpPr>
          <p:cNvPr id="88138" name="Rectangle 74"/>
          <p:cNvSpPr>
            <a:spLocks noChangeArrowheads="1"/>
          </p:cNvSpPr>
          <p:nvPr/>
        </p:nvSpPr>
        <p:spPr bwMode="auto">
          <a:xfrm>
            <a:off x="3325813" y="4159250"/>
            <a:ext cx="658812" cy="3016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400">
                <a:solidFill>
                  <a:schemeClr val="hlink"/>
                </a:solidFill>
              </a:rPr>
              <a:t>No</a:t>
            </a:r>
          </a:p>
        </p:txBody>
      </p:sp>
      <p:cxnSp>
        <p:nvCxnSpPr>
          <p:cNvPr id="88139" name="AutoShape 75"/>
          <p:cNvCxnSpPr>
            <a:cxnSpLocks noChangeShapeType="1"/>
            <a:stCxn id="88129" idx="2"/>
            <a:endCxn id="88130" idx="0"/>
          </p:cNvCxnSpPr>
          <p:nvPr/>
        </p:nvCxnSpPr>
        <p:spPr bwMode="auto">
          <a:xfrm flipH="1">
            <a:off x="4630738" y="2197100"/>
            <a:ext cx="3175" cy="461963"/>
          </a:xfrm>
          <a:prstGeom prst="straightConnector1">
            <a:avLst/>
          </a:prstGeom>
          <a:noFill/>
          <a:ln w="12700">
            <a:solidFill>
              <a:srgbClr val="005400"/>
            </a:solidFill>
            <a:round/>
            <a:headEnd/>
            <a:tailEnd type="triangle" w="med" len="med"/>
          </a:ln>
          <a:effectLst/>
        </p:spPr>
      </p:cxnSp>
      <p:cxnSp>
        <p:nvCxnSpPr>
          <p:cNvPr id="88140" name="AutoShape 76"/>
          <p:cNvCxnSpPr>
            <a:cxnSpLocks noChangeShapeType="1"/>
            <a:stCxn id="88130" idx="2"/>
            <a:endCxn id="88137" idx="0"/>
          </p:cNvCxnSpPr>
          <p:nvPr/>
        </p:nvCxnSpPr>
        <p:spPr bwMode="auto">
          <a:xfrm flipH="1">
            <a:off x="4629150" y="3243263"/>
            <a:ext cx="1588" cy="350837"/>
          </a:xfrm>
          <a:prstGeom prst="straightConnector1">
            <a:avLst/>
          </a:prstGeom>
          <a:noFill/>
          <a:ln w="12700">
            <a:solidFill>
              <a:srgbClr val="005400"/>
            </a:solidFill>
            <a:round/>
            <a:headEnd/>
            <a:tailEnd type="triangle" w="med" len="med"/>
          </a:ln>
          <a:effectLst/>
        </p:spPr>
      </p:cxnSp>
      <p:cxnSp>
        <p:nvCxnSpPr>
          <p:cNvPr id="88141" name="AutoShape 77"/>
          <p:cNvCxnSpPr>
            <a:cxnSpLocks noChangeShapeType="1"/>
            <a:stCxn id="88137" idx="2"/>
            <a:endCxn id="88131" idx="0"/>
          </p:cNvCxnSpPr>
          <p:nvPr/>
        </p:nvCxnSpPr>
        <p:spPr bwMode="auto">
          <a:xfrm>
            <a:off x="4629150" y="4764088"/>
            <a:ext cx="3175" cy="714375"/>
          </a:xfrm>
          <a:prstGeom prst="straightConnector1">
            <a:avLst/>
          </a:prstGeom>
          <a:noFill/>
          <a:ln w="12700">
            <a:solidFill>
              <a:srgbClr val="005400"/>
            </a:solidFill>
            <a:round/>
            <a:headEnd/>
            <a:tailEnd type="triangle" w="med" len="med"/>
          </a:ln>
          <a:effectLst/>
        </p:spPr>
      </p:cxnSp>
      <p:cxnSp>
        <p:nvCxnSpPr>
          <p:cNvPr id="88142" name="AutoShape 78"/>
          <p:cNvCxnSpPr>
            <a:cxnSpLocks noChangeShapeType="1"/>
            <a:stCxn id="88131" idx="3"/>
            <a:endCxn id="88126" idx="1"/>
          </p:cNvCxnSpPr>
          <p:nvPr/>
        </p:nvCxnSpPr>
        <p:spPr bwMode="auto">
          <a:xfrm flipV="1">
            <a:off x="5508625" y="1720850"/>
            <a:ext cx="1546225" cy="4049713"/>
          </a:xfrm>
          <a:prstGeom prst="bentConnector3">
            <a:avLst>
              <a:gd name="adj1" fmla="val 50000"/>
            </a:avLst>
          </a:prstGeom>
          <a:noFill/>
          <a:ln w="12700">
            <a:solidFill>
              <a:schemeClr val="tx1"/>
            </a:solidFill>
            <a:miter lim="800000"/>
            <a:headEnd/>
            <a:tailEnd type="triangle" w="med" len="med"/>
          </a:ln>
          <a:effectLst/>
        </p:spPr>
      </p:cxnSp>
      <p:cxnSp>
        <p:nvCxnSpPr>
          <p:cNvPr id="88144" name="AutoShape 80"/>
          <p:cNvCxnSpPr>
            <a:cxnSpLocks noChangeShapeType="1"/>
            <a:stCxn id="88110" idx="2"/>
            <a:endCxn id="88111" idx="0"/>
          </p:cNvCxnSpPr>
          <p:nvPr/>
        </p:nvCxnSpPr>
        <p:spPr bwMode="auto">
          <a:xfrm>
            <a:off x="1433513" y="2006600"/>
            <a:ext cx="0" cy="542925"/>
          </a:xfrm>
          <a:prstGeom prst="straightConnector1">
            <a:avLst/>
          </a:prstGeom>
          <a:noFill/>
          <a:ln w="12700">
            <a:solidFill>
              <a:schemeClr val="tx1"/>
            </a:solidFill>
            <a:round/>
            <a:headEnd/>
            <a:tailEnd type="triangle" w="med" len="med"/>
          </a:ln>
          <a:effectLst/>
        </p:spPr>
      </p:cxnSp>
      <p:cxnSp>
        <p:nvCxnSpPr>
          <p:cNvPr id="88145" name="AutoShape 81"/>
          <p:cNvCxnSpPr>
            <a:cxnSpLocks noChangeShapeType="1"/>
            <a:stCxn id="88111" idx="2"/>
            <a:endCxn id="88112" idx="0"/>
          </p:cNvCxnSpPr>
          <p:nvPr/>
        </p:nvCxnSpPr>
        <p:spPr bwMode="auto">
          <a:xfrm flipH="1">
            <a:off x="1428750" y="3230563"/>
            <a:ext cx="4763" cy="471487"/>
          </a:xfrm>
          <a:prstGeom prst="straightConnector1">
            <a:avLst/>
          </a:prstGeom>
          <a:noFill/>
          <a:ln w="12700">
            <a:solidFill>
              <a:schemeClr val="tx1"/>
            </a:solidFill>
            <a:round/>
            <a:headEnd/>
            <a:tailEnd type="triangle" w="med" len="med"/>
          </a:ln>
          <a:effectLst/>
        </p:spPr>
      </p:cxnSp>
      <p:cxnSp>
        <p:nvCxnSpPr>
          <p:cNvPr id="88146" name="AutoShape 82"/>
          <p:cNvCxnSpPr>
            <a:cxnSpLocks noChangeShapeType="1"/>
            <a:stCxn id="88112" idx="2"/>
            <a:endCxn id="88113" idx="0"/>
          </p:cNvCxnSpPr>
          <p:nvPr/>
        </p:nvCxnSpPr>
        <p:spPr bwMode="auto">
          <a:xfrm flipH="1">
            <a:off x="1427163" y="4383088"/>
            <a:ext cx="1587" cy="512762"/>
          </a:xfrm>
          <a:prstGeom prst="straightConnector1">
            <a:avLst/>
          </a:prstGeom>
          <a:noFill/>
          <a:ln w="12700">
            <a:solidFill>
              <a:schemeClr val="tx1"/>
            </a:solidFill>
            <a:round/>
            <a:headEnd/>
            <a:tailEnd type="triangle" w="med" len="med"/>
          </a:ln>
          <a:effectLst/>
        </p:spPr>
      </p:cxnSp>
      <p:cxnSp>
        <p:nvCxnSpPr>
          <p:cNvPr id="88147" name="AutoShape 83"/>
          <p:cNvCxnSpPr>
            <a:cxnSpLocks noChangeShapeType="1"/>
            <a:stCxn id="88113" idx="3"/>
            <a:endCxn id="88129" idx="1"/>
          </p:cNvCxnSpPr>
          <p:nvPr/>
        </p:nvCxnSpPr>
        <p:spPr bwMode="auto">
          <a:xfrm flipV="1">
            <a:off x="2174875" y="1795463"/>
            <a:ext cx="1725613" cy="3671887"/>
          </a:xfrm>
          <a:prstGeom prst="bentConnector3">
            <a:avLst>
              <a:gd name="adj1" fmla="val 31551"/>
            </a:avLst>
          </a:prstGeom>
          <a:noFill/>
          <a:ln w="12700">
            <a:solidFill>
              <a:schemeClr val="tx1"/>
            </a:solidFill>
            <a:miter lim="800000"/>
            <a:headEnd/>
            <a:tailEnd type="triangle" w="med" len="med"/>
          </a:ln>
          <a:effectLst/>
        </p:spPr>
      </p:cxnSp>
    </p:spTree>
  </p:cSld>
  <p:clrMapOvr>
    <a:masterClrMapping/>
  </p:clrMapOvr>
  <p:transition xmlns:p14="http://schemas.microsoft.com/office/powerpoint/2010/main" spd="med" advTm="5000">
    <p:fade/>
    <p:sndAc>
      <p:stSnd>
        <p:snd r:embed="rId3" name="Camera"/>
      </p:stSnd>
    </p:sndAc>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225425" y="244475"/>
            <a:ext cx="8686800" cy="1609725"/>
          </a:xfrm>
          <a:noFill/>
          <a:ln/>
        </p:spPr>
        <p:txBody>
          <a:bodyPr/>
          <a:lstStyle/>
          <a:p>
            <a:r>
              <a:rPr lang="en-US" sz="3500"/>
              <a:t>Implement </a:t>
            </a:r>
            <a:r>
              <a:rPr lang="en-US" sz="3500">
                <a:solidFill>
                  <a:schemeClr val="tx1"/>
                </a:solidFill>
              </a:rPr>
              <a:t>and</a:t>
            </a:r>
            <a:r>
              <a:rPr lang="en-US" sz="3500"/>
              <a:t> Verify</a:t>
            </a:r>
            <a:br>
              <a:rPr lang="en-US" sz="3500"/>
            </a:br>
            <a:r>
              <a:rPr lang="en-US" sz="3500"/>
              <a:t>Interim (</a:t>
            </a:r>
            <a:r>
              <a:rPr lang="en-US" sz="3500">
                <a:solidFill>
                  <a:srgbClr val="790015"/>
                </a:solidFill>
              </a:rPr>
              <a:t>Containment</a:t>
            </a:r>
            <a:r>
              <a:rPr lang="en-US" sz="3500"/>
              <a:t>) Actions</a:t>
            </a:r>
          </a:p>
        </p:txBody>
      </p:sp>
      <p:sp>
        <p:nvSpPr>
          <p:cNvPr id="87043" name="Rectangle 3"/>
          <p:cNvSpPr>
            <a:spLocks noChangeArrowheads="1"/>
          </p:cNvSpPr>
          <p:nvPr/>
        </p:nvSpPr>
        <p:spPr bwMode="auto">
          <a:xfrm>
            <a:off x="463550" y="2801938"/>
            <a:ext cx="8234363" cy="19145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b="1">
                <a:solidFill>
                  <a:srgbClr val="800080"/>
                </a:solidFill>
              </a:rPr>
              <a:t>Define </a:t>
            </a:r>
            <a:r>
              <a:rPr lang="en-US" b="1"/>
              <a:t>and</a:t>
            </a:r>
            <a:r>
              <a:rPr lang="en-US" b="1">
                <a:solidFill>
                  <a:srgbClr val="800080"/>
                </a:solidFill>
              </a:rPr>
              <a:t> Implement containment actions</a:t>
            </a:r>
            <a:r>
              <a:rPr lang="en-US" b="1"/>
              <a:t> to </a:t>
            </a:r>
            <a:r>
              <a:rPr lang="en-US" b="1">
                <a:solidFill>
                  <a:schemeClr val="hlink"/>
                </a:solidFill>
              </a:rPr>
              <a:t>isolate the effect</a:t>
            </a:r>
            <a:r>
              <a:rPr lang="en-US" b="1"/>
              <a:t> of the problem from any internal / external customer until corrective action is implemented.</a:t>
            </a:r>
          </a:p>
          <a:p>
            <a:pPr algn="ctr" defTabSz="903288"/>
            <a:endParaRPr lang="en-US" b="1"/>
          </a:p>
          <a:p>
            <a:pPr algn="ctr" defTabSz="903288"/>
            <a:r>
              <a:rPr lang="en-US" b="1">
                <a:solidFill>
                  <a:schemeClr val="hlink"/>
                </a:solidFill>
              </a:rPr>
              <a:t>Verify the effectiveness</a:t>
            </a:r>
            <a:r>
              <a:rPr lang="en-US" b="1"/>
              <a:t> of the containment action.</a:t>
            </a:r>
          </a:p>
        </p:txBody>
      </p:sp>
    </p:spTree>
  </p:cSld>
  <p:clrMapOvr>
    <a:masterClrMapping/>
  </p:clrMapOvr>
  <p:transition xmlns:p14="http://schemas.microsoft.com/office/powerpoint/2010/main" spd="med" advTm="5000">
    <p:fade/>
    <p:sndAc>
      <p:stSnd>
        <p:snd r:embed="rId3" name="Camera"/>
      </p:stSnd>
    </p:sndAc>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noFill/>
          <a:ln/>
        </p:spPr>
        <p:txBody>
          <a:bodyPr/>
          <a:lstStyle/>
          <a:p>
            <a:r>
              <a:rPr lang="en-US"/>
              <a:t>Contain Symptom Flow</a:t>
            </a:r>
          </a:p>
        </p:txBody>
      </p:sp>
      <p:sp>
        <p:nvSpPr>
          <p:cNvPr id="89091" name="Line 3"/>
          <p:cNvSpPr>
            <a:spLocks noChangeShapeType="1"/>
          </p:cNvSpPr>
          <p:nvPr/>
        </p:nvSpPr>
        <p:spPr bwMode="auto">
          <a:xfrm>
            <a:off x="2271713" y="2497138"/>
            <a:ext cx="1587" cy="415925"/>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89092" name="Rectangle 4"/>
          <p:cNvSpPr>
            <a:spLocks noChangeArrowheads="1"/>
          </p:cNvSpPr>
          <p:nvPr/>
        </p:nvSpPr>
        <p:spPr bwMode="auto">
          <a:xfrm>
            <a:off x="1308100" y="2921000"/>
            <a:ext cx="1955800" cy="723900"/>
          </a:xfrm>
          <a:prstGeom prst="rect">
            <a:avLst/>
          </a:prstGeom>
          <a:noFill/>
          <a:ln w="25400">
            <a:solidFill>
              <a:srgbClr val="00279F"/>
            </a:solidFill>
            <a:miter lim="800000"/>
            <a:headEnd/>
            <a:tailEnd/>
          </a:ln>
          <a:effectLst/>
        </p:spPr>
        <p:txBody>
          <a:bodyPr wrap="none" lIns="90487" tIns="44450" rIns="90487" bIns="44450" anchor="ctr">
            <a:prstTxWarp prst="textNoShape">
              <a:avLst/>
            </a:prstTxWarp>
          </a:bodyPr>
          <a:lstStyle/>
          <a:p>
            <a:pPr algn="ctr" defTabSz="903288"/>
            <a:r>
              <a:rPr lang="en-US" sz="1400"/>
              <a:t>Stop Defect at Each</a:t>
            </a:r>
          </a:p>
          <a:p>
            <a:pPr algn="ctr" defTabSz="903288"/>
            <a:r>
              <a:rPr lang="en-US" sz="1400"/>
              <a:t>Point in the Process</a:t>
            </a:r>
          </a:p>
          <a:p>
            <a:pPr algn="ctr" defTabSz="903288"/>
            <a:r>
              <a:rPr lang="en-US" sz="1400"/>
              <a:t>Back to the Source</a:t>
            </a:r>
          </a:p>
        </p:txBody>
      </p:sp>
      <p:sp>
        <p:nvSpPr>
          <p:cNvPr id="89093" name="Rectangle 5"/>
          <p:cNvSpPr>
            <a:spLocks noChangeArrowheads="1"/>
          </p:cNvSpPr>
          <p:nvPr/>
        </p:nvSpPr>
        <p:spPr bwMode="auto">
          <a:xfrm>
            <a:off x="1308100" y="5029200"/>
            <a:ext cx="1955800" cy="520700"/>
          </a:xfrm>
          <a:prstGeom prst="rect">
            <a:avLst/>
          </a:prstGeom>
          <a:noFill/>
          <a:ln w="25400">
            <a:solidFill>
              <a:srgbClr val="00279F"/>
            </a:solidFill>
            <a:miter lim="800000"/>
            <a:headEnd/>
            <a:tailEnd/>
          </a:ln>
          <a:effectLst/>
        </p:spPr>
        <p:txBody>
          <a:bodyPr wrap="none" lIns="90487" tIns="44450" rIns="90487" bIns="44450" anchor="ctr">
            <a:prstTxWarp prst="textNoShape">
              <a:avLst/>
            </a:prstTxWarp>
          </a:bodyPr>
          <a:lstStyle/>
          <a:p>
            <a:pPr algn="ctr" defTabSz="903288"/>
            <a:r>
              <a:rPr lang="en-US" sz="1400"/>
              <a:t>Validate that Action</a:t>
            </a:r>
          </a:p>
          <a:p>
            <a:pPr algn="ctr" defTabSz="903288"/>
            <a:r>
              <a:rPr lang="en-US" sz="1400"/>
              <a:t>Taken is Fully Effective</a:t>
            </a:r>
          </a:p>
        </p:txBody>
      </p:sp>
      <p:sp>
        <p:nvSpPr>
          <p:cNvPr id="89094" name="Rectangle 6"/>
          <p:cNvSpPr>
            <a:spLocks noChangeArrowheads="1"/>
          </p:cNvSpPr>
          <p:nvPr/>
        </p:nvSpPr>
        <p:spPr bwMode="auto">
          <a:xfrm>
            <a:off x="1155700" y="1549400"/>
            <a:ext cx="2222500" cy="939800"/>
          </a:xfrm>
          <a:prstGeom prst="rect">
            <a:avLst/>
          </a:prstGeom>
          <a:noFill/>
          <a:ln w="25400">
            <a:solidFill>
              <a:srgbClr val="00279F"/>
            </a:solidFill>
            <a:miter lim="800000"/>
            <a:headEnd/>
            <a:tailEnd/>
          </a:ln>
          <a:effectLst/>
        </p:spPr>
        <p:txBody>
          <a:bodyPr wrap="none" lIns="90487" tIns="44450" rIns="90487" bIns="44450" anchor="ctr">
            <a:prstTxWarp prst="textNoShape">
              <a:avLst/>
            </a:prstTxWarp>
          </a:bodyPr>
          <a:lstStyle/>
          <a:p>
            <a:pPr algn="ctr" defTabSz="903288"/>
            <a:r>
              <a:rPr lang="en-US" sz="1400"/>
              <a:t>Immediate </a:t>
            </a:r>
            <a:r>
              <a:rPr lang="en-US" sz="1400" b="1">
                <a:solidFill>
                  <a:schemeClr val="hlink"/>
                </a:solidFill>
              </a:rPr>
              <a:t>Containment</a:t>
            </a:r>
            <a:endParaRPr lang="en-US" sz="1400"/>
          </a:p>
          <a:p>
            <a:pPr algn="ctr" defTabSz="903288"/>
            <a:r>
              <a:rPr lang="en-US" sz="1400"/>
              <a:t>with Current</a:t>
            </a:r>
          </a:p>
          <a:p>
            <a:pPr algn="ctr" defTabSz="903288"/>
            <a:r>
              <a:rPr lang="en-US" sz="1400"/>
              <a:t>Information and</a:t>
            </a:r>
          </a:p>
          <a:p>
            <a:pPr algn="ctr" defTabSz="903288"/>
            <a:r>
              <a:rPr lang="en-US" sz="1400"/>
              <a:t>Problem Description</a:t>
            </a:r>
          </a:p>
        </p:txBody>
      </p:sp>
      <p:sp>
        <p:nvSpPr>
          <p:cNvPr id="89095" name="Line 7"/>
          <p:cNvSpPr>
            <a:spLocks noChangeShapeType="1"/>
          </p:cNvSpPr>
          <p:nvPr/>
        </p:nvSpPr>
        <p:spPr bwMode="auto">
          <a:xfrm>
            <a:off x="2271713" y="3665538"/>
            <a:ext cx="1587" cy="415925"/>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89096" name="Line 8"/>
          <p:cNvSpPr>
            <a:spLocks noChangeShapeType="1"/>
          </p:cNvSpPr>
          <p:nvPr/>
        </p:nvSpPr>
        <p:spPr bwMode="auto">
          <a:xfrm flipH="1">
            <a:off x="3416300" y="2019300"/>
            <a:ext cx="635000" cy="0"/>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sp>
        <p:nvSpPr>
          <p:cNvPr id="89097" name="Rectangle 9"/>
          <p:cNvSpPr>
            <a:spLocks noChangeArrowheads="1"/>
          </p:cNvSpPr>
          <p:nvPr/>
        </p:nvSpPr>
        <p:spPr bwMode="auto">
          <a:xfrm>
            <a:off x="4046538" y="1487488"/>
            <a:ext cx="1019175" cy="363537"/>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1800" b="1">
                <a:solidFill>
                  <a:srgbClr val="790015"/>
                </a:solidFill>
              </a:rPr>
              <a:t>Choose</a:t>
            </a:r>
          </a:p>
        </p:txBody>
      </p:sp>
      <p:sp>
        <p:nvSpPr>
          <p:cNvPr id="89098" name="Rectangle 10"/>
          <p:cNvSpPr>
            <a:spLocks noChangeArrowheads="1"/>
          </p:cNvSpPr>
          <p:nvPr/>
        </p:nvSpPr>
        <p:spPr bwMode="auto">
          <a:xfrm>
            <a:off x="4046538" y="1843088"/>
            <a:ext cx="1603375" cy="363537"/>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1800" b="1">
                <a:solidFill>
                  <a:srgbClr val="790015"/>
                </a:solidFill>
              </a:rPr>
              <a:t>Verify Before</a:t>
            </a:r>
          </a:p>
        </p:txBody>
      </p:sp>
      <p:sp>
        <p:nvSpPr>
          <p:cNvPr id="89099" name="Rectangle 11"/>
          <p:cNvSpPr>
            <a:spLocks noChangeArrowheads="1"/>
          </p:cNvSpPr>
          <p:nvPr/>
        </p:nvSpPr>
        <p:spPr bwMode="auto">
          <a:xfrm>
            <a:off x="4046538" y="2185988"/>
            <a:ext cx="1323975" cy="363537"/>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1800" b="1">
                <a:solidFill>
                  <a:srgbClr val="790015"/>
                </a:solidFill>
              </a:rPr>
              <a:t>Implement</a:t>
            </a:r>
          </a:p>
        </p:txBody>
      </p:sp>
      <p:sp>
        <p:nvSpPr>
          <p:cNvPr id="89100" name="Line 12"/>
          <p:cNvSpPr>
            <a:spLocks noChangeShapeType="1"/>
          </p:cNvSpPr>
          <p:nvPr/>
        </p:nvSpPr>
        <p:spPr bwMode="auto">
          <a:xfrm flipH="1">
            <a:off x="3429000" y="2362200"/>
            <a:ext cx="635000" cy="0"/>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sp>
        <p:nvSpPr>
          <p:cNvPr id="89101" name="Line 13"/>
          <p:cNvSpPr>
            <a:spLocks noChangeShapeType="1"/>
          </p:cNvSpPr>
          <p:nvPr/>
        </p:nvSpPr>
        <p:spPr bwMode="auto">
          <a:xfrm flipH="1">
            <a:off x="3429000" y="1663700"/>
            <a:ext cx="635000" cy="0"/>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sp>
        <p:nvSpPr>
          <p:cNvPr id="89102" name="Line 14"/>
          <p:cNvSpPr>
            <a:spLocks noChangeShapeType="1"/>
          </p:cNvSpPr>
          <p:nvPr/>
        </p:nvSpPr>
        <p:spPr bwMode="auto">
          <a:xfrm flipH="1">
            <a:off x="3314700" y="3276600"/>
            <a:ext cx="787400" cy="0"/>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sp>
        <p:nvSpPr>
          <p:cNvPr id="89103" name="Line 15"/>
          <p:cNvSpPr>
            <a:spLocks noChangeShapeType="1"/>
          </p:cNvSpPr>
          <p:nvPr/>
        </p:nvSpPr>
        <p:spPr bwMode="auto">
          <a:xfrm flipH="1">
            <a:off x="3327400" y="5283200"/>
            <a:ext cx="800100" cy="0"/>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sp>
        <p:nvSpPr>
          <p:cNvPr id="89104" name="Rectangle 16"/>
          <p:cNvSpPr>
            <a:spLocks noChangeArrowheads="1"/>
          </p:cNvSpPr>
          <p:nvPr/>
        </p:nvSpPr>
        <p:spPr bwMode="auto">
          <a:xfrm>
            <a:off x="4110038" y="5081588"/>
            <a:ext cx="3406775" cy="363537"/>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1800" b="1">
                <a:solidFill>
                  <a:srgbClr val="790015"/>
                </a:solidFill>
              </a:rPr>
              <a:t>Validate After Implementation</a:t>
            </a:r>
          </a:p>
        </p:txBody>
      </p:sp>
      <p:sp>
        <p:nvSpPr>
          <p:cNvPr id="89105" name="Rectangle 17"/>
          <p:cNvSpPr>
            <a:spLocks noChangeArrowheads="1"/>
          </p:cNvSpPr>
          <p:nvPr/>
        </p:nvSpPr>
        <p:spPr bwMode="auto">
          <a:xfrm>
            <a:off x="4110038" y="2809875"/>
            <a:ext cx="2936875" cy="912813"/>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1800" b="1">
                <a:solidFill>
                  <a:srgbClr val="790015"/>
                </a:solidFill>
              </a:rPr>
              <a:t>Certify parts and Confirm</a:t>
            </a:r>
          </a:p>
          <a:p>
            <a:pPr defTabSz="903288"/>
            <a:r>
              <a:rPr lang="en-US" sz="1800" b="1">
                <a:solidFill>
                  <a:srgbClr val="790015"/>
                </a:solidFill>
              </a:rPr>
              <a:t>Customer Dissatisfaction</a:t>
            </a:r>
          </a:p>
          <a:p>
            <a:pPr defTabSz="903288"/>
            <a:r>
              <a:rPr lang="en-US" sz="1800" b="1">
                <a:solidFill>
                  <a:srgbClr val="790015"/>
                </a:solidFill>
              </a:rPr>
              <a:t>No Longer Exists</a:t>
            </a:r>
          </a:p>
        </p:txBody>
      </p:sp>
      <p:sp>
        <p:nvSpPr>
          <p:cNvPr id="89106" name="Rectangle 18"/>
          <p:cNvSpPr>
            <a:spLocks noChangeArrowheads="1"/>
          </p:cNvSpPr>
          <p:nvPr/>
        </p:nvSpPr>
        <p:spPr bwMode="auto">
          <a:xfrm>
            <a:off x="1295400" y="4089400"/>
            <a:ext cx="1955800" cy="520700"/>
          </a:xfrm>
          <a:prstGeom prst="rect">
            <a:avLst/>
          </a:prstGeom>
          <a:noFill/>
          <a:ln w="25400">
            <a:solidFill>
              <a:srgbClr val="00279F"/>
            </a:solidFill>
            <a:miter lim="800000"/>
            <a:headEnd/>
            <a:tailEnd/>
          </a:ln>
          <a:effectLst/>
        </p:spPr>
        <p:txBody>
          <a:bodyPr wrap="none" lIns="90487" tIns="44450" rIns="90487" bIns="44450" anchor="ctr">
            <a:prstTxWarp prst="textNoShape">
              <a:avLst/>
            </a:prstTxWarp>
          </a:bodyPr>
          <a:lstStyle/>
          <a:p>
            <a:pPr algn="ctr" defTabSz="903288"/>
            <a:r>
              <a:rPr lang="en-US" sz="1400"/>
              <a:t>Determine</a:t>
            </a:r>
          </a:p>
          <a:p>
            <a:pPr algn="ctr" defTabSz="903288"/>
            <a:r>
              <a:rPr lang="en-US" sz="1400" b="1">
                <a:solidFill>
                  <a:schemeClr val="hlink"/>
                </a:solidFill>
              </a:rPr>
              <a:t>Escape Point</a:t>
            </a:r>
          </a:p>
        </p:txBody>
      </p:sp>
      <p:sp>
        <p:nvSpPr>
          <p:cNvPr id="89107" name="Line 19"/>
          <p:cNvSpPr>
            <a:spLocks noChangeShapeType="1"/>
          </p:cNvSpPr>
          <p:nvPr/>
        </p:nvSpPr>
        <p:spPr bwMode="auto">
          <a:xfrm flipH="1">
            <a:off x="3314700" y="4343400"/>
            <a:ext cx="800100" cy="0"/>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sp>
        <p:nvSpPr>
          <p:cNvPr id="89108" name="Rectangle 20"/>
          <p:cNvSpPr>
            <a:spLocks noChangeArrowheads="1"/>
          </p:cNvSpPr>
          <p:nvPr/>
        </p:nvSpPr>
        <p:spPr bwMode="auto">
          <a:xfrm>
            <a:off x="4097338" y="4141788"/>
            <a:ext cx="4041775" cy="638175"/>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1800" b="1">
                <a:solidFill>
                  <a:srgbClr val="790015"/>
                </a:solidFill>
              </a:rPr>
              <a:t>Should an existing ‘check’ (control)</a:t>
            </a:r>
          </a:p>
          <a:p>
            <a:pPr defTabSz="903288"/>
            <a:r>
              <a:rPr lang="en-US" sz="1800" b="1">
                <a:solidFill>
                  <a:srgbClr val="790015"/>
                </a:solidFill>
              </a:rPr>
              <a:t>have caught the defect?</a:t>
            </a:r>
          </a:p>
        </p:txBody>
      </p:sp>
      <p:sp>
        <p:nvSpPr>
          <p:cNvPr id="89109" name="Line 21"/>
          <p:cNvSpPr>
            <a:spLocks noChangeShapeType="1"/>
          </p:cNvSpPr>
          <p:nvPr/>
        </p:nvSpPr>
        <p:spPr bwMode="auto">
          <a:xfrm>
            <a:off x="2284413" y="4605338"/>
            <a:ext cx="1587" cy="415925"/>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Tree>
  </p:cSld>
  <p:clrMapOvr>
    <a:masterClrMapping/>
  </p:clrMapOvr>
  <p:transition xmlns:p14="http://schemas.microsoft.com/office/powerpoint/2010/main" spd="med" advTm="5000">
    <p:fade/>
    <p:sndAc>
      <p:stSnd>
        <p:snd r:embed="rId3" name="Camera"/>
      </p:stSnd>
    </p:sndAc>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685800" y="1574800"/>
            <a:ext cx="7772400" cy="4343400"/>
          </a:xfrm>
          <a:prstGeom prst="rect">
            <a:avLst/>
          </a:prstGeom>
          <a:noFill/>
          <a:ln w="12700">
            <a:noFill/>
            <a:miter lim="800000"/>
            <a:headEnd/>
            <a:tailEnd/>
          </a:ln>
          <a:effectLst/>
        </p:spPr>
        <p:txBody>
          <a:bodyPr lIns="90487" tIns="44450" rIns="90487" bIns="44450">
            <a:prstTxWarp prst="textNoShape">
              <a:avLst/>
            </a:prstTxWarp>
          </a:bodyPr>
          <a:lstStyle/>
          <a:p>
            <a:pPr marL="338138" indent="-3175" defTabSz="903288">
              <a:spcBef>
                <a:spcPct val="25000"/>
              </a:spcBef>
            </a:pPr>
            <a:r>
              <a:rPr lang="en-US" sz="2700"/>
              <a:t>Define and Implement containment actions to isolate the effect of the problem from internal and external customers until corrective action is implemented.</a:t>
            </a:r>
          </a:p>
          <a:p>
            <a:pPr marL="338138" indent="-3175" defTabSz="903288">
              <a:spcBef>
                <a:spcPct val="25000"/>
              </a:spcBef>
            </a:pPr>
            <a:endParaRPr lang="en-US" sz="2700"/>
          </a:p>
          <a:p>
            <a:pPr marL="338138" indent="-3175" defTabSz="903288">
              <a:spcBef>
                <a:spcPct val="25000"/>
              </a:spcBef>
            </a:pPr>
            <a:r>
              <a:rPr lang="en-US" sz="2700"/>
              <a:t>Verify the </a:t>
            </a:r>
            <a:r>
              <a:rPr lang="en-US" sz="2700">
                <a:solidFill>
                  <a:srgbClr val="790015"/>
                </a:solidFill>
              </a:rPr>
              <a:t>effectiveness</a:t>
            </a:r>
            <a:r>
              <a:rPr lang="en-US" sz="2700"/>
              <a:t> of the containment action(s).</a:t>
            </a:r>
          </a:p>
        </p:txBody>
      </p:sp>
      <p:sp>
        <p:nvSpPr>
          <p:cNvPr id="96259" name="Rectangle 3"/>
          <p:cNvSpPr>
            <a:spLocks noChangeArrowheads="1"/>
          </p:cNvSpPr>
          <p:nvPr/>
        </p:nvSpPr>
        <p:spPr bwMode="auto">
          <a:xfrm>
            <a:off x="203200" y="95250"/>
            <a:ext cx="8686800" cy="755650"/>
          </a:xfrm>
          <a:prstGeom prst="rect">
            <a:avLst/>
          </a:prstGeom>
          <a:noFill/>
          <a:ln w="12700">
            <a:noFill/>
            <a:miter lim="800000"/>
            <a:headEnd/>
            <a:tailEnd/>
          </a:ln>
          <a:effectLst/>
        </p:spPr>
        <p:txBody>
          <a:bodyPr lIns="90487" tIns="44450" rIns="90487" bIns="44450" anchor="ctr">
            <a:prstTxWarp prst="textNoShape">
              <a:avLst/>
            </a:prstTxWarp>
          </a:bodyPr>
          <a:lstStyle/>
          <a:p>
            <a:pPr algn="ctr" defTabSz="903288"/>
            <a:endParaRPr lang="en-US" sz="3200">
              <a:solidFill>
                <a:srgbClr val="00279F"/>
              </a:solidFill>
            </a:endParaRPr>
          </a:p>
        </p:txBody>
      </p:sp>
      <p:sp>
        <p:nvSpPr>
          <p:cNvPr id="96260" name="Rectangle 4"/>
          <p:cNvSpPr>
            <a:spLocks noGrp="1" noChangeArrowheads="1"/>
          </p:cNvSpPr>
          <p:nvPr>
            <p:ph type="title"/>
          </p:nvPr>
        </p:nvSpPr>
        <p:spPr/>
        <p:txBody>
          <a:bodyPr/>
          <a:lstStyle/>
          <a:p>
            <a:r>
              <a:rPr lang="en-US" sz="4000">
                <a:solidFill>
                  <a:srgbClr val="790015"/>
                </a:solidFill>
              </a:rPr>
              <a:t>Containment</a:t>
            </a:r>
            <a:r>
              <a:rPr lang="en-US" sz="4000"/>
              <a:t> Actions Objective</a:t>
            </a:r>
          </a:p>
        </p:txBody>
      </p:sp>
    </p:spTree>
  </p:cSld>
  <p:clrMapOvr>
    <a:masterClrMapping/>
  </p:clrMapOvr>
  <p:transition xmlns:p14="http://schemas.microsoft.com/office/powerpoint/2010/main" spd="med" advTm="5000">
    <p:fade/>
    <p:sndAc>
      <p:stSnd>
        <p:snd r:embed="rId3" name="Camera"/>
      </p:stSnd>
    </p:sndAc>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77800" y="95250"/>
            <a:ext cx="8686800" cy="755650"/>
          </a:xfrm>
          <a:noFill/>
          <a:ln/>
        </p:spPr>
        <p:txBody>
          <a:bodyPr/>
          <a:lstStyle/>
          <a:p>
            <a:r>
              <a:rPr lang="en-US" sz="3000">
                <a:solidFill>
                  <a:srgbClr val="790015"/>
                </a:solidFill>
              </a:rPr>
              <a:t>Containment</a:t>
            </a:r>
            <a:r>
              <a:rPr lang="en-US" sz="3000"/>
              <a:t> Actions</a:t>
            </a:r>
          </a:p>
        </p:txBody>
      </p:sp>
      <p:sp>
        <p:nvSpPr>
          <p:cNvPr id="90115" name="Rectangle 3"/>
          <p:cNvSpPr>
            <a:spLocks noGrp="1" noChangeArrowheads="1"/>
          </p:cNvSpPr>
          <p:nvPr>
            <p:ph type="body" idx="1"/>
          </p:nvPr>
        </p:nvSpPr>
        <p:spPr>
          <a:xfrm>
            <a:off x="685800" y="965200"/>
            <a:ext cx="7772400" cy="5291138"/>
          </a:xfrm>
          <a:noFill/>
          <a:ln/>
        </p:spPr>
        <p:txBody>
          <a:bodyPr/>
          <a:lstStyle/>
          <a:p>
            <a:pPr indent="-3175">
              <a:buFontTx/>
              <a:buNone/>
            </a:pPr>
            <a:r>
              <a:rPr lang="en-US" sz="1800"/>
              <a:t>The main objective of this part of the problem solving process is to isolate the effects of the problem by implementing containment actions. A problem may be poor quality, marginal product design, or a process or system that is unpredictable. A containment action may be stopping production of a known source of a problem, or not shipping any parts or assemblies until the source of the problem is identified.</a:t>
            </a:r>
          </a:p>
          <a:p>
            <a:pPr indent="-3175">
              <a:buFontTx/>
              <a:buNone/>
            </a:pPr>
            <a:endParaRPr lang="en-US" sz="1800"/>
          </a:p>
          <a:p>
            <a:pPr indent="-3175">
              <a:buFontTx/>
              <a:buNone/>
            </a:pPr>
            <a:r>
              <a:rPr lang="en-US" sz="1800"/>
              <a:t>Once a problem has been described, immediate actions are to be taken to isolate the problem from the customer. In many cases the customer must be notified of the problem. These actions are typically ‘Band-aid’ fixes. Common containment actions include:</a:t>
            </a:r>
          </a:p>
          <a:p>
            <a:pPr lvl="1">
              <a:buClr>
                <a:srgbClr val="790015"/>
              </a:buClr>
              <a:buSzPct val="80000"/>
              <a:buFontTx/>
              <a:buChar char="†"/>
            </a:pPr>
            <a:r>
              <a:rPr lang="en-US">
                <a:solidFill>
                  <a:srgbClr val="00279F"/>
                </a:solidFill>
              </a:rPr>
              <a:t>100% sorting of components</a:t>
            </a:r>
          </a:p>
          <a:p>
            <a:pPr lvl="1">
              <a:buClr>
                <a:srgbClr val="790015"/>
              </a:buClr>
              <a:buSzPct val="80000"/>
              <a:buFontTx/>
              <a:buChar char="†"/>
            </a:pPr>
            <a:r>
              <a:rPr lang="en-US">
                <a:solidFill>
                  <a:srgbClr val="00279F"/>
                </a:solidFill>
              </a:rPr>
              <a:t>Cars inspected before shipment</a:t>
            </a:r>
          </a:p>
          <a:p>
            <a:pPr lvl="1">
              <a:buClr>
                <a:srgbClr val="790015"/>
              </a:buClr>
              <a:buSzPct val="80000"/>
              <a:buFontTx/>
              <a:buChar char="†"/>
            </a:pPr>
            <a:r>
              <a:rPr lang="en-US">
                <a:solidFill>
                  <a:srgbClr val="00279F"/>
                </a:solidFill>
              </a:rPr>
              <a:t>Parts purchased from a supplier rather than manufactured in-house</a:t>
            </a:r>
          </a:p>
          <a:p>
            <a:pPr lvl="1">
              <a:buClr>
                <a:srgbClr val="790015"/>
              </a:buClr>
              <a:buSzPct val="80000"/>
              <a:buFontTx/>
              <a:buChar char="†"/>
            </a:pPr>
            <a:r>
              <a:rPr lang="en-US">
                <a:solidFill>
                  <a:srgbClr val="00279F"/>
                </a:solidFill>
              </a:rPr>
              <a:t>Tooling changed more frequently</a:t>
            </a:r>
          </a:p>
          <a:p>
            <a:pPr lvl="1">
              <a:buClr>
                <a:srgbClr val="790015"/>
              </a:buClr>
              <a:buSzPct val="80000"/>
              <a:buFontTx/>
              <a:buChar char="†"/>
            </a:pPr>
            <a:r>
              <a:rPr lang="en-US">
                <a:solidFill>
                  <a:srgbClr val="00279F"/>
                </a:solidFill>
              </a:rPr>
              <a:t>Single source</a:t>
            </a:r>
          </a:p>
        </p:txBody>
      </p:sp>
    </p:spTree>
  </p:cSld>
  <p:clrMapOvr>
    <a:masterClrMapping/>
  </p:clrMapOvr>
  <p:transition xmlns:p14="http://schemas.microsoft.com/office/powerpoint/2010/main" spd="med" advTm="5000">
    <p:fade/>
    <p:sndAc>
      <p:stSnd>
        <p:snd r:embed="rId3" name="Camera"/>
      </p:stSnd>
    </p:sndAc>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body" idx="1"/>
          </p:nvPr>
        </p:nvSpPr>
        <p:spPr>
          <a:xfrm>
            <a:off x="685800" y="1104900"/>
            <a:ext cx="7772400" cy="5219700"/>
          </a:xfrm>
          <a:noFill/>
          <a:ln/>
        </p:spPr>
        <p:txBody>
          <a:bodyPr/>
          <a:lstStyle/>
          <a:p>
            <a:pPr indent="-3175">
              <a:buFontTx/>
              <a:buNone/>
            </a:pPr>
            <a:r>
              <a:rPr lang="en-US">
                <a:solidFill>
                  <a:srgbClr val="00279F"/>
                </a:solidFill>
              </a:rPr>
              <a:t>Unfortunately,  most containment actions will add </a:t>
            </a:r>
            <a:r>
              <a:rPr lang="en-US">
                <a:solidFill>
                  <a:srgbClr val="790015"/>
                </a:solidFill>
              </a:rPr>
              <a:t>significant cost</a:t>
            </a:r>
          </a:p>
          <a:p>
            <a:pPr indent="-3175" algn="ctr">
              <a:lnSpc>
                <a:spcPct val="70000"/>
              </a:lnSpc>
              <a:buFontTx/>
              <a:buNone/>
            </a:pPr>
            <a:r>
              <a:rPr lang="en-US" sz="3700" b="1">
                <a:solidFill>
                  <a:srgbClr val="790015"/>
                </a:solidFill>
              </a:rPr>
              <a:t>($)</a:t>
            </a:r>
            <a:endParaRPr lang="en-US">
              <a:solidFill>
                <a:srgbClr val="790015"/>
              </a:solidFill>
            </a:endParaRPr>
          </a:p>
          <a:p>
            <a:pPr indent="-3175">
              <a:buFontTx/>
              <a:buNone/>
            </a:pPr>
            <a:r>
              <a:rPr lang="en-US">
                <a:solidFill>
                  <a:srgbClr val="00279F"/>
                </a:solidFill>
              </a:rPr>
              <a:t>to the product. </a:t>
            </a:r>
            <a:r>
              <a:rPr lang="en-US"/>
              <a:t>However, it is important to protect the customer from the problem until permanent corrective actions can be verified and implemented.</a:t>
            </a:r>
          </a:p>
          <a:p>
            <a:pPr indent="-3175">
              <a:buFontTx/>
              <a:buNone/>
            </a:pPr>
            <a:endParaRPr lang="en-US"/>
          </a:p>
          <a:p>
            <a:pPr indent="-3175">
              <a:buFontTx/>
              <a:buNone/>
            </a:pPr>
            <a:r>
              <a:rPr lang="en-US"/>
              <a:t>Most interim actions are ‘temporary short term’ actions taken until a permanent corrective action is defined, implemented and verified. </a:t>
            </a:r>
            <a:r>
              <a:rPr lang="en-US">
                <a:solidFill>
                  <a:srgbClr val="00279F"/>
                </a:solidFill>
              </a:rPr>
              <a:t>The danger of many interim corrective actions is that they are considered to be a permanent solution to the problem. </a:t>
            </a:r>
            <a:r>
              <a:rPr lang="en-US"/>
              <a:t>It must be remembered that they are typically ‘</a:t>
            </a:r>
            <a:r>
              <a:rPr lang="en-US">
                <a:solidFill>
                  <a:srgbClr val="790015"/>
                </a:solidFill>
              </a:rPr>
              <a:t>band-aids</a:t>
            </a:r>
            <a:r>
              <a:rPr lang="en-US"/>
              <a:t>’. It is a mistake to view containment actions as a solution to the problem. </a:t>
            </a:r>
            <a:r>
              <a:rPr lang="en-US">
                <a:solidFill>
                  <a:srgbClr val="790015"/>
                </a:solidFill>
              </a:rPr>
              <a:t>Containment actions typically address </a:t>
            </a:r>
            <a:r>
              <a:rPr lang="en-US"/>
              <a:t>the</a:t>
            </a:r>
            <a:r>
              <a:rPr lang="en-US">
                <a:solidFill>
                  <a:srgbClr val="790015"/>
                </a:solidFill>
              </a:rPr>
              <a:t> </a:t>
            </a:r>
            <a:r>
              <a:rPr lang="en-US" b="1">
                <a:solidFill>
                  <a:srgbClr val="790015"/>
                </a:solidFill>
              </a:rPr>
              <a:t>effect</a:t>
            </a:r>
            <a:r>
              <a:rPr lang="en-US">
                <a:solidFill>
                  <a:srgbClr val="790015"/>
                </a:solidFill>
              </a:rPr>
              <a:t>. </a:t>
            </a:r>
            <a:r>
              <a:rPr lang="en-US"/>
              <a:t>They should be considered ‘immediate first-aid’ to be reviewed and removed as quickly as possible. </a:t>
            </a:r>
          </a:p>
        </p:txBody>
      </p:sp>
      <p:sp>
        <p:nvSpPr>
          <p:cNvPr id="91139" name="Rectangle 3"/>
          <p:cNvSpPr>
            <a:spLocks noGrp="1" noChangeArrowheads="1"/>
          </p:cNvSpPr>
          <p:nvPr>
            <p:ph type="title"/>
          </p:nvPr>
        </p:nvSpPr>
        <p:spPr>
          <a:xfrm>
            <a:off x="203200" y="285750"/>
            <a:ext cx="8686800" cy="755650"/>
          </a:xfrm>
          <a:noFill/>
          <a:ln/>
        </p:spPr>
        <p:txBody>
          <a:bodyPr/>
          <a:lstStyle/>
          <a:p>
            <a:r>
              <a:rPr lang="en-US" sz="3000">
                <a:solidFill>
                  <a:srgbClr val="790015"/>
                </a:solidFill>
              </a:rPr>
              <a:t>Containment</a:t>
            </a:r>
            <a:r>
              <a:rPr lang="en-US" sz="3000"/>
              <a:t> Actions</a:t>
            </a:r>
          </a:p>
        </p:txBody>
      </p:sp>
    </p:spTree>
  </p:cSld>
  <p:clrMapOvr>
    <a:masterClrMapping/>
  </p:clrMapOvr>
  <p:transition xmlns:p14="http://schemas.microsoft.com/office/powerpoint/2010/main" spd="med" advTm="5000">
    <p:fade/>
    <p:sndAc>
      <p:stSnd>
        <p:snd r:embed="rId3" name="Camera"/>
      </p:stSnd>
    </p:sndAc>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body" idx="1"/>
          </p:nvPr>
        </p:nvSpPr>
        <p:spPr>
          <a:xfrm>
            <a:off x="685800" y="1211263"/>
            <a:ext cx="7772400" cy="5045075"/>
          </a:xfrm>
          <a:noFill/>
          <a:ln/>
        </p:spPr>
        <p:txBody>
          <a:bodyPr/>
          <a:lstStyle/>
          <a:p>
            <a:pPr marL="292100" indent="-177800">
              <a:buFontTx/>
              <a:buNone/>
            </a:pPr>
            <a:r>
              <a:rPr lang="en-US" sz="1800"/>
              <a:t>	</a:t>
            </a:r>
            <a:r>
              <a:rPr lang="en-US"/>
              <a:t>Containment actions can and often should </a:t>
            </a:r>
            <a:r>
              <a:rPr lang="en-US">
                <a:solidFill>
                  <a:srgbClr val="790015"/>
                </a:solidFill>
              </a:rPr>
              <a:t>proceed in parallel </a:t>
            </a:r>
            <a:r>
              <a:rPr lang="en-US">
                <a:solidFill>
                  <a:srgbClr val="00279F"/>
                </a:solidFill>
              </a:rPr>
              <a:t>with the root cause determination investigation</a:t>
            </a:r>
            <a:r>
              <a:rPr lang="en-US"/>
              <a:t>. During the period in which containment actions are taking place, many useful things must be pursued as a first step in finding the root cause. These things include:</a:t>
            </a:r>
            <a:endParaRPr lang="en-US" sz="1800"/>
          </a:p>
          <a:p>
            <a:pPr marL="571500" lvl="1" indent="0">
              <a:buClr>
                <a:srgbClr val="790015"/>
              </a:buClr>
              <a:buSzPct val="80000"/>
              <a:buFontTx/>
              <a:buChar char="†"/>
            </a:pPr>
            <a:r>
              <a:rPr lang="en-US"/>
              <a:t> </a:t>
            </a:r>
            <a:r>
              <a:rPr lang="en-US">
                <a:solidFill>
                  <a:srgbClr val="00279F"/>
                </a:solidFill>
              </a:rPr>
              <a:t>Establishing an investigative </a:t>
            </a:r>
            <a:r>
              <a:rPr lang="en-US">
                <a:solidFill>
                  <a:schemeClr val="hlink"/>
                </a:solidFill>
              </a:rPr>
              <a:t>plan</a:t>
            </a:r>
            <a:endParaRPr lang="en-US">
              <a:solidFill>
                <a:srgbClr val="00279F"/>
              </a:solidFill>
            </a:endParaRPr>
          </a:p>
          <a:p>
            <a:pPr marL="571500" lvl="1" indent="0">
              <a:buClr>
                <a:srgbClr val="790015"/>
              </a:buClr>
              <a:buSzPct val="80000"/>
              <a:buFontTx/>
              <a:buChar char="†"/>
            </a:pPr>
            <a:r>
              <a:rPr lang="en-US">
                <a:solidFill>
                  <a:srgbClr val="00279F"/>
                </a:solidFill>
              </a:rPr>
              <a:t> Obtaining </a:t>
            </a:r>
            <a:r>
              <a:rPr lang="en-US">
                <a:solidFill>
                  <a:schemeClr val="hlink"/>
                </a:solidFill>
              </a:rPr>
              <a:t>baseline data</a:t>
            </a:r>
            <a:endParaRPr lang="en-US">
              <a:solidFill>
                <a:srgbClr val="00279F"/>
              </a:solidFill>
            </a:endParaRPr>
          </a:p>
          <a:p>
            <a:pPr marL="571500" lvl="1" indent="0">
              <a:buClr>
                <a:srgbClr val="790015"/>
              </a:buClr>
              <a:buSzPct val="80000"/>
              <a:buFontTx/>
              <a:buChar char="†"/>
            </a:pPr>
            <a:r>
              <a:rPr lang="en-US">
                <a:solidFill>
                  <a:srgbClr val="00279F"/>
                </a:solidFill>
              </a:rPr>
              <a:t> Initiating an on-going </a:t>
            </a:r>
            <a:r>
              <a:rPr lang="en-US">
                <a:solidFill>
                  <a:schemeClr val="hlink"/>
                </a:solidFill>
              </a:rPr>
              <a:t>control</a:t>
            </a:r>
            <a:r>
              <a:rPr lang="en-US">
                <a:solidFill>
                  <a:srgbClr val="00279F"/>
                </a:solidFill>
              </a:rPr>
              <a:t> system</a:t>
            </a:r>
          </a:p>
          <a:p>
            <a:pPr marL="571500" lvl="1" indent="0">
              <a:buClr>
                <a:srgbClr val="790015"/>
              </a:buClr>
              <a:buSzPct val="80000"/>
              <a:buFontTx/>
              <a:buChar char="†"/>
            </a:pPr>
            <a:r>
              <a:rPr lang="en-US">
                <a:solidFill>
                  <a:srgbClr val="00279F"/>
                </a:solidFill>
              </a:rPr>
              <a:t> Developing a </a:t>
            </a:r>
            <a:r>
              <a:rPr lang="en-US">
                <a:solidFill>
                  <a:schemeClr val="hlink"/>
                </a:solidFill>
              </a:rPr>
              <a:t>follow-up</a:t>
            </a:r>
            <a:r>
              <a:rPr lang="en-US">
                <a:solidFill>
                  <a:srgbClr val="00279F"/>
                </a:solidFill>
              </a:rPr>
              <a:t> and </a:t>
            </a:r>
            <a:r>
              <a:rPr lang="en-US">
                <a:solidFill>
                  <a:schemeClr val="hlink"/>
                </a:solidFill>
              </a:rPr>
              <a:t>communications</a:t>
            </a:r>
            <a:r>
              <a:rPr lang="en-US">
                <a:solidFill>
                  <a:srgbClr val="00279F"/>
                </a:solidFill>
              </a:rPr>
              <a:t> system</a:t>
            </a:r>
          </a:p>
          <a:p>
            <a:pPr marL="571500" lvl="1" indent="0">
              <a:buClr>
                <a:srgbClr val="790015"/>
              </a:buClr>
              <a:buSzPct val="80000"/>
              <a:buFontTx/>
              <a:buChar char="†"/>
            </a:pPr>
            <a:r>
              <a:rPr lang="en-US">
                <a:solidFill>
                  <a:srgbClr val="00279F"/>
                </a:solidFill>
              </a:rPr>
              <a:t> Correcting products already produced</a:t>
            </a:r>
          </a:p>
          <a:p>
            <a:pPr marL="571500" lvl="1" indent="0">
              <a:buClr>
                <a:srgbClr val="790015"/>
              </a:buClr>
              <a:buSzPct val="80000"/>
              <a:buFontTx/>
              <a:buChar char="†"/>
            </a:pPr>
            <a:r>
              <a:rPr lang="en-US">
                <a:solidFill>
                  <a:srgbClr val="00279F"/>
                </a:solidFill>
              </a:rPr>
              <a:t> Start </a:t>
            </a:r>
            <a:r>
              <a:rPr lang="en-US">
                <a:solidFill>
                  <a:schemeClr val="hlink"/>
                </a:solidFill>
              </a:rPr>
              <a:t>systematic investigations</a:t>
            </a:r>
            <a:endParaRPr lang="en-US">
              <a:solidFill>
                <a:srgbClr val="00279F"/>
              </a:solidFill>
            </a:endParaRPr>
          </a:p>
          <a:p>
            <a:pPr marL="571500" lvl="1" indent="0">
              <a:buClr>
                <a:srgbClr val="790015"/>
              </a:buClr>
              <a:buSzPct val="80000"/>
              <a:buFontTx/>
              <a:buChar char="†"/>
            </a:pPr>
            <a:r>
              <a:rPr lang="en-US">
                <a:solidFill>
                  <a:srgbClr val="00279F"/>
                </a:solidFill>
              </a:rPr>
              <a:t> Conduct special studies and statistical experiments</a:t>
            </a:r>
          </a:p>
          <a:p>
            <a:pPr marL="571500" lvl="1" indent="0">
              <a:buClr>
                <a:srgbClr val="790015"/>
              </a:buClr>
              <a:buSzPct val="80000"/>
              <a:buFontTx/>
              <a:buChar char="†"/>
            </a:pPr>
            <a:r>
              <a:rPr lang="en-US">
                <a:solidFill>
                  <a:srgbClr val="00279F"/>
                </a:solidFill>
              </a:rPr>
              <a:t> </a:t>
            </a:r>
            <a:r>
              <a:rPr lang="en-US" sz="2000">
                <a:solidFill>
                  <a:srgbClr val="00279F"/>
                </a:solidFill>
              </a:rPr>
              <a:t>Understand the problem </a:t>
            </a:r>
            <a:r>
              <a:rPr lang="en-US" sz="1400"/>
              <a:t>Review experiences and data with current trends</a:t>
            </a:r>
            <a:endParaRPr lang="en-US" sz="2400"/>
          </a:p>
          <a:p>
            <a:pPr marL="571500" lvl="1" indent="0">
              <a:buClr>
                <a:srgbClr val="790015"/>
              </a:buClr>
              <a:buSzPct val="80000"/>
              <a:buFontTx/>
              <a:buChar char="†"/>
            </a:pPr>
            <a:r>
              <a:rPr lang="en-US"/>
              <a:t> </a:t>
            </a:r>
            <a:r>
              <a:rPr lang="en-US">
                <a:solidFill>
                  <a:schemeClr val="hlink"/>
                </a:solidFill>
              </a:rPr>
              <a:t>Forecast the future</a:t>
            </a:r>
          </a:p>
        </p:txBody>
      </p:sp>
      <p:sp>
        <p:nvSpPr>
          <p:cNvPr id="92163" name="Rectangle 3"/>
          <p:cNvSpPr>
            <a:spLocks noGrp="1" noChangeArrowheads="1"/>
          </p:cNvSpPr>
          <p:nvPr>
            <p:ph type="title"/>
          </p:nvPr>
        </p:nvSpPr>
        <p:spPr>
          <a:xfrm>
            <a:off x="241300" y="230188"/>
            <a:ext cx="8686800" cy="755650"/>
          </a:xfrm>
          <a:noFill/>
          <a:ln/>
        </p:spPr>
        <p:txBody>
          <a:bodyPr/>
          <a:lstStyle/>
          <a:p>
            <a:r>
              <a:rPr lang="en-US" sz="3000">
                <a:solidFill>
                  <a:srgbClr val="790015"/>
                </a:solidFill>
              </a:rPr>
              <a:t>Containment</a:t>
            </a:r>
            <a:r>
              <a:rPr lang="en-US" sz="3000"/>
              <a:t> Actions</a:t>
            </a:r>
          </a:p>
        </p:txBody>
      </p:sp>
    </p:spTree>
  </p:cSld>
  <p:clrMapOvr>
    <a:masterClrMapping/>
  </p:clrMapOvr>
  <p:transition xmlns:p14="http://schemas.microsoft.com/office/powerpoint/2010/main" spd="med" advTm="5000">
    <p:fade/>
    <p:sndAc>
      <p:stSnd>
        <p:snd r:embed="rId3" name="Camera"/>
      </p:stSnd>
    </p:sndAc>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Line 2"/>
          <p:cNvSpPr>
            <a:spLocks noChangeShapeType="1"/>
          </p:cNvSpPr>
          <p:nvPr/>
        </p:nvSpPr>
        <p:spPr bwMode="auto">
          <a:xfrm>
            <a:off x="342900" y="3733800"/>
            <a:ext cx="8013700" cy="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93187" name="Rectangle 3"/>
          <p:cNvSpPr>
            <a:spLocks noChangeArrowheads="1"/>
          </p:cNvSpPr>
          <p:nvPr/>
        </p:nvSpPr>
        <p:spPr bwMode="auto">
          <a:xfrm>
            <a:off x="417513" y="1935163"/>
            <a:ext cx="930275" cy="115252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005400"/>
                </a:solidFill>
              </a:rPr>
              <a:t>Symptom</a:t>
            </a:r>
          </a:p>
          <a:p>
            <a:pPr algn="ctr" defTabSz="903288"/>
            <a:r>
              <a:rPr lang="en-US" sz="1400">
                <a:solidFill>
                  <a:srgbClr val="005400"/>
                </a:solidFill>
              </a:rPr>
              <a:t>Appears</a:t>
            </a:r>
          </a:p>
          <a:p>
            <a:pPr algn="ctr" defTabSz="903288"/>
            <a:r>
              <a:rPr lang="en-US" sz="1400">
                <a:solidFill>
                  <a:srgbClr val="790015"/>
                </a:solidFill>
              </a:rPr>
              <a:t>Internal</a:t>
            </a:r>
          </a:p>
          <a:p>
            <a:pPr algn="ctr" defTabSz="903288"/>
            <a:r>
              <a:rPr lang="en-US" sz="1400">
                <a:solidFill>
                  <a:srgbClr val="790015"/>
                </a:solidFill>
              </a:rPr>
              <a:t>and/or</a:t>
            </a:r>
          </a:p>
          <a:p>
            <a:pPr algn="ctr" defTabSz="903288"/>
            <a:r>
              <a:rPr lang="en-US" sz="1400">
                <a:solidFill>
                  <a:srgbClr val="790015"/>
                </a:solidFill>
              </a:rPr>
              <a:t>External</a:t>
            </a:r>
          </a:p>
        </p:txBody>
      </p:sp>
      <p:sp>
        <p:nvSpPr>
          <p:cNvPr id="93188" name="Rectangle 4"/>
          <p:cNvSpPr>
            <a:spLocks noChangeArrowheads="1"/>
          </p:cNvSpPr>
          <p:nvPr/>
        </p:nvSpPr>
        <p:spPr bwMode="auto">
          <a:xfrm>
            <a:off x="1047750" y="4462463"/>
            <a:ext cx="1147763" cy="93980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005400"/>
                </a:solidFill>
              </a:rPr>
              <a:t>First</a:t>
            </a:r>
          </a:p>
          <a:p>
            <a:pPr algn="ctr" defTabSz="903288"/>
            <a:r>
              <a:rPr lang="en-US" sz="1400">
                <a:solidFill>
                  <a:srgbClr val="005400"/>
                </a:solidFill>
              </a:rPr>
              <a:t>Assessment</a:t>
            </a:r>
          </a:p>
          <a:p>
            <a:pPr algn="ctr" defTabSz="903288"/>
            <a:r>
              <a:rPr lang="en-US" sz="1400">
                <a:solidFill>
                  <a:srgbClr val="790015"/>
                </a:solidFill>
              </a:rPr>
              <a:t>Internal</a:t>
            </a:r>
          </a:p>
          <a:p>
            <a:pPr algn="ctr" defTabSz="903288"/>
            <a:r>
              <a:rPr lang="en-US" sz="1400">
                <a:solidFill>
                  <a:srgbClr val="790015"/>
                </a:solidFill>
              </a:rPr>
              <a:t>Individual</a:t>
            </a:r>
          </a:p>
        </p:txBody>
      </p:sp>
      <p:sp>
        <p:nvSpPr>
          <p:cNvPr id="93189" name="Rectangle 5"/>
          <p:cNvSpPr>
            <a:spLocks noChangeArrowheads="1"/>
          </p:cNvSpPr>
          <p:nvPr/>
        </p:nvSpPr>
        <p:spPr bwMode="auto">
          <a:xfrm>
            <a:off x="2070100" y="2582863"/>
            <a:ext cx="1312863" cy="72707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005400"/>
                </a:solidFill>
              </a:rPr>
              <a:t>Second</a:t>
            </a:r>
          </a:p>
          <a:p>
            <a:pPr algn="ctr" defTabSz="903288"/>
            <a:r>
              <a:rPr lang="en-US" sz="1400">
                <a:solidFill>
                  <a:srgbClr val="005400"/>
                </a:solidFill>
              </a:rPr>
              <a:t>Assessment</a:t>
            </a:r>
          </a:p>
          <a:p>
            <a:pPr algn="ctr" defTabSz="903288"/>
            <a:r>
              <a:rPr lang="en-US" sz="1400">
                <a:solidFill>
                  <a:srgbClr val="790015"/>
                </a:solidFill>
              </a:rPr>
              <a:t>Internal Group</a:t>
            </a:r>
          </a:p>
        </p:txBody>
      </p:sp>
      <p:sp>
        <p:nvSpPr>
          <p:cNvPr id="93190" name="Rectangle 6"/>
          <p:cNvSpPr>
            <a:spLocks noChangeArrowheads="1"/>
          </p:cNvSpPr>
          <p:nvPr/>
        </p:nvSpPr>
        <p:spPr bwMode="auto">
          <a:xfrm>
            <a:off x="3287713" y="4449763"/>
            <a:ext cx="1954212" cy="115252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005400"/>
                </a:solidFill>
              </a:rPr>
              <a:t>Third Assessment</a:t>
            </a:r>
          </a:p>
          <a:p>
            <a:pPr algn="ctr" defTabSz="903288"/>
            <a:r>
              <a:rPr lang="en-US" sz="1400">
                <a:solidFill>
                  <a:srgbClr val="790015"/>
                </a:solidFill>
              </a:rPr>
              <a:t>Internal Group</a:t>
            </a:r>
          </a:p>
          <a:p>
            <a:pPr algn="ctr" defTabSz="903288"/>
            <a:r>
              <a:rPr lang="en-US" sz="1400">
                <a:solidFill>
                  <a:srgbClr val="005400"/>
                </a:solidFill>
              </a:rPr>
              <a:t>with</a:t>
            </a:r>
          </a:p>
          <a:p>
            <a:pPr algn="ctr" defTabSz="903288"/>
            <a:r>
              <a:rPr lang="en-US" sz="1400">
                <a:solidFill>
                  <a:srgbClr val="00279F"/>
                </a:solidFill>
              </a:rPr>
              <a:t>Internal</a:t>
            </a:r>
            <a:r>
              <a:rPr lang="en-US" sz="1400">
                <a:solidFill>
                  <a:srgbClr val="790015"/>
                </a:solidFill>
              </a:rPr>
              <a:t> / </a:t>
            </a:r>
            <a:r>
              <a:rPr lang="en-US" sz="1400">
                <a:solidFill>
                  <a:srgbClr val="00279F"/>
                </a:solidFill>
              </a:rPr>
              <a:t>External</a:t>
            </a:r>
            <a:endParaRPr lang="en-US" sz="1400">
              <a:solidFill>
                <a:srgbClr val="790015"/>
              </a:solidFill>
            </a:endParaRPr>
          </a:p>
          <a:p>
            <a:pPr algn="ctr" defTabSz="903288"/>
            <a:r>
              <a:rPr lang="en-US" sz="1400">
                <a:solidFill>
                  <a:srgbClr val="790015"/>
                </a:solidFill>
              </a:rPr>
              <a:t>Customer Involvement</a:t>
            </a:r>
          </a:p>
        </p:txBody>
      </p:sp>
      <p:sp>
        <p:nvSpPr>
          <p:cNvPr id="93191" name="Rectangle 7"/>
          <p:cNvSpPr>
            <a:spLocks noChangeArrowheads="1"/>
          </p:cNvSpPr>
          <p:nvPr/>
        </p:nvSpPr>
        <p:spPr bwMode="auto">
          <a:xfrm>
            <a:off x="171450" y="5748338"/>
            <a:ext cx="8788400" cy="363537"/>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800">
                <a:solidFill>
                  <a:srgbClr val="005400"/>
                </a:solidFill>
              </a:rPr>
              <a:t>This process can stop or loop back upon its self at any point in the process.</a:t>
            </a:r>
          </a:p>
        </p:txBody>
      </p:sp>
      <p:sp>
        <p:nvSpPr>
          <p:cNvPr id="93192" name="AutoShape 8"/>
          <p:cNvSpPr>
            <a:spLocks noChangeArrowheads="1"/>
          </p:cNvSpPr>
          <p:nvPr/>
        </p:nvSpPr>
        <p:spPr bwMode="auto">
          <a:xfrm>
            <a:off x="685800" y="3530600"/>
            <a:ext cx="393700" cy="393700"/>
          </a:xfrm>
          <a:prstGeom prst="diamond">
            <a:avLst/>
          </a:prstGeom>
          <a:solidFill>
            <a:srgbClr val="EAEC5E"/>
          </a:solidFill>
          <a:ln w="25400">
            <a:solidFill>
              <a:schemeClr val="hlink"/>
            </a:solidFill>
            <a:miter lim="800000"/>
            <a:headEnd/>
            <a:tailEnd/>
          </a:ln>
          <a:effectLst/>
        </p:spPr>
        <p:txBody>
          <a:bodyPr wrap="none" anchor="ctr">
            <a:prstTxWarp prst="textNoShape">
              <a:avLst/>
            </a:prstTxWarp>
          </a:bodyPr>
          <a:lstStyle/>
          <a:p>
            <a:endParaRPr lang="en-US"/>
          </a:p>
        </p:txBody>
      </p:sp>
      <p:sp>
        <p:nvSpPr>
          <p:cNvPr id="93193" name="AutoShape 9"/>
          <p:cNvSpPr>
            <a:spLocks noChangeArrowheads="1"/>
          </p:cNvSpPr>
          <p:nvPr/>
        </p:nvSpPr>
        <p:spPr bwMode="auto">
          <a:xfrm>
            <a:off x="1422400" y="3543300"/>
            <a:ext cx="393700" cy="393700"/>
          </a:xfrm>
          <a:prstGeom prst="diamond">
            <a:avLst/>
          </a:prstGeom>
          <a:solidFill>
            <a:srgbClr val="EAEC5E"/>
          </a:solidFill>
          <a:ln w="25400">
            <a:solidFill>
              <a:schemeClr val="hlink"/>
            </a:solidFill>
            <a:miter lim="800000"/>
            <a:headEnd/>
            <a:tailEnd/>
          </a:ln>
          <a:effectLst/>
        </p:spPr>
        <p:txBody>
          <a:bodyPr wrap="none" anchor="ctr">
            <a:prstTxWarp prst="textNoShape">
              <a:avLst/>
            </a:prstTxWarp>
          </a:bodyPr>
          <a:lstStyle/>
          <a:p>
            <a:endParaRPr lang="en-US"/>
          </a:p>
        </p:txBody>
      </p:sp>
      <p:sp>
        <p:nvSpPr>
          <p:cNvPr id="93194" name="AutoShape 10"/>
          <p:cNvSpPr>
            <a:spLocks noChangeArrowheads="1"/>
          </p:cNvSpPr>
          <p:nvPr/>
        </p:nvSpPr>
        <p:spPr bwMode="auto">
          <a:xfrm>
            <a:off x="2540000" y="3543300"/>
            <a:ext cx="393700" cy="393700"/>
          </a:xfrm>
          <a:prstGeom prst="diamond">
            <a:avLst/>
          </a:prstGeom>
          <a:solidFill>
            <a:srgbClr val="EAEC5E"/>
          </a:solidFill>
          <a:ln w="25400">
            <a:solidFill>
              <a:schemeClr val="hlink"/>
            </a:solidFill>
            <a:miter lim="800000"/>
            <a:headEnd/>
            <a:tailEnd/>
          </a:ln>
          <a:effectLst/>
        </p:spPr>
        <p:txBody>
          <a:bodyPr wrap="none" anchor="ctr">
            <a:prstTxWarp prst="textNoShape">
              <a:avLst/>
            </a:prstTxWarp>
          </a:bodyPr>
          <a:lstStyle/>
          <a:p>
            <a:endParaRPr lang="en-US"/>
          </a:p>
        </p:txBody>
      </p:sp>
      <p:sp>
        <p:nvSpPr>
          <p:cNvPr id="93195" name="AutoShape 11"/>
          <p:cNvSpPr>
            <a:spLocks noChangeArrowheads="1"/>
          </p:cNvSpPr>
          <p:nvPr/>
        </p:nvSpPr>
        <p:spPr bwMode="auto">
          <a:xfrm>
            <a:off x="4064000" y="3543300"/>
            <a:ext cx="393700" cy="393700"/>
          </a:xfrm>
          <a:prstGeom prst="diamond">
            <a:avLst/>
          </a:prstGeom>
          <a:solidFill>
            <a:srgbClr val="EAEC5E"/>
          </a:solidFill>
          <a:ln w="25400">
            <a:solidFill>
              <a:schemeClr val="hlink"/>
            </a:solidFill>
            <a:miter lim="800000"/>
            <a:headEnd/>
            <a:tailEnd/>
          </a:ln>
          <a:effectLst/>
        </p:spPr>
        <p:txBody>
          <a:bodyPr wrap="none" anchor="ctr">
            <a:prstTxWarp prst="textNoShape">
              <a:avLst/>
            </a:prstTxWarp>
          </a:bodyPr>
          <a:lstStyle/>
          <a:p>
            <a:endParaRPr lang="en-US"/>
          </a:p>
        </p:txBody>
      </p:sp>
      <p:sp>
        <p:nvSpPr>
          <p:cNvPr id="93196" name="Line 12"/>
          <p:cNvSpPr>
            <a:spLocks noChangeShapeType="1"/>
          </p:cNvSpPr>
          <p:nvPr/>
        </p:nvSpPr>
        <p:spPr bwMode="auto">
          <a:xfrm>
            <a:off x="877888" y="3130550"/>
            <a:ext cx="0" cy="62230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93197" name="Line 13"/>
          <p:cNvSpPr>
            <a:spLocks noChangeShapeType="1"/>
          </p:cNvSpPr>
          <p:nvPr/>
        </p:nvSpPr>
        <p:spPr bwMode="auto">
          <a:xfrm flipV="1">
            <a:off x="1614488" y="3689350"/>
            <a:ext cx="0" cy="68580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93198" name="Line 14"/>
          <p:cNvSpPr>
            <a:spLocks noChangeShapeType="1"/>
          </p:cNvSpPr>
          <p:nvPr/>
        </p:nvSpPr>
        <p:spPr bwMode="auto">
          <a:xfrm>
            <a:off x="2730500" y="3344863"/>
            <a:ext cx="0" cy="43180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93199" name="Line 15"/>
          <p:cNvSpPr>
            <a:spLocks noChangeShapeType="1"/>
          </p:cNvSpPr>
          <p:nvPr/>
        </p:nvSpPr>
        <p:spPr bwMode="auto">
          <a:xfrm flipV="1">
            <a:off x="4256088" y="3722688"/>
            <a:ext cx="0" cy="68580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93200" name="Rectangle 16"/>
          <p:cNvSpPr>
            <a:spLocks noGrp="1" noChangeArrowheads="1"/>
          </p:cNvSpPr>
          <p:nvPr>
            <p:ph type="title"/>
          </p:nvPr>
        </p:nvSpPr>
        <p:spPr>
          <a:xfrm>
            <a:off x="241300" y="209550"/>
            <a:ext cx="8686800" cy="654050"/>
          </a:xfrm>
          <a:noFill/>
          <a:ln/>
        </p:spPr>
        <p:txBody>
          <a:bodyPr/>
          <a:lstStyle/>
          <a:p>
            <a:r>
              <a:rPr lang="en-US" sz="3000">
                <a:solidFill>
                  <a:srgbClr val="790015"/>
                </a:solidFill>
              </a:rPr>
              <a:t>Typical 8-D Time Line</a:t>
            </a:r>
          </a:p>
        </p:txBody>
      </p:sp>
      <p:sp>
        <p:nvSpPr>
          <p:cNvPr id="93201" name="AutoShape 17"/>
          <p:cNvSpPr>
            <a:spLocks noChangeArrowheads="1"/>
          </p:cNvSpPr>
          <p:nvPr/>
        </p:nvSpPr>
        <p:spPr bwMode="auto">
          <a:xfrm>
            <a:off x="5105400" y="3530600"/>
            <a:ext cx="393700" cy="393700"/>
          </a:xfrm>
          <a:prstGeom prst="diamond">
            <a:avLst/>
          </a:prstGeom>
          <a:solidFill>
            <a:srgbClr val="EAEC5E"/>
          </a:solidFill>
          <a:ln w="25400">
            <a:solidFill>
              <a:schemeClr val="hlink"/>
            </a:solidFill>
            <a:miter lim="800000"/>
            <a:headEnd/>
            <a:tailEnd/>
          </a:ln>
          <a:effectLst/>
        </p:spPr>
        <p:txBody>
          <a:bodyPr wrap="none" anchor="ctr">
            <a:prstTxWarp prst="textNoShape">
              <a:avLst/>
            </a:prstTxWarp>
          </a:bodyPr>
          <a:lstStyle/>
          <a:p>
            <a:endParaRPr lang="en-US"/>
          </a:p>
        </p:txBody>
      </p:sp>
      <p:sp>
        <p:nvSpPr>
          <p:cNvPr id="93202" name="Line 18"/>
          <p:cNvSpPr>
            <a:spLocks noChangeShapeType="1"/>
          </p:cNvSpPr>
          <p:nvPr/>
        </p:nvSpPr>
        <p:spPr bwMode="auto">
          <a:xfrm>
            <a:off x="5297488" y="3119438"/>
            <a:ext cx="0" cy="62230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93203" name="Rectangle 19"/>
          <p:cNvSpPr>
            <a:spLocks noChangeArrowheads="1"/>
          </p:cNvSpPr>
          <p:nvPr/>
        </p:nvSpPr>
        <p:spPr bwMode="auto">
          <a:xfrm>
            <a:off x="4341813" y="2582863"/>
            <a:ext cx="1924050" cy="51435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005400"/>
                </a:solidFill>
              </a:rPr>
              <a:t>Implement </a:t>
            </a:r>
            <a:r>
              <a:rPr lang="en-US" sz="1400">
                <a:solidFill>
                  <a:srgbClr val="790015"/>
                </a:solidFill>
              </a:rPr>
              <a:t>Permanent</a:t>
            </a:r>
          </a:p>
          <a:p>
            <a:pPr algn="ctr" defTabSz="903288"/>
            <a:r>
              <a:rPr lang="en-US" sz="1400">
                <a:solidFill>
                  <a:srgbClr val="790015"/>
                </a:solidFill>
              </a:rPr>
              <a:t>Corrective Actions</a:t>
            </a:r>
          </a:p>
        </p:txBody>
      </p:sp>
      <p:sp>
        <p:nvSpPr>
          <p:cNvPr id="93204" name="Line 20"/>
          <p:cNvSpPr>
            <a:spLocks noChangeShapeType="1"/>
          </p:cNvSpPr>
          <p:nvPr/>
        </p:nvSpPr>
        <p:spPr bwMode="auto">
          <a:xfrm>
            <a:off x="1612900" y="1320800"/>
            <a:ext cx="0" cy="231140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93205" name="Line 21"/>
          <p:cNvSpPr>
            <a:spLocks noChangeShapeType="1"/>
          </p:cNvSpPr>
          <p:nvPr/>
        </p:nvSpPr>
        <p:spPr bwMode="auto">
          <a:xfrm>
            <a:off x="3556000" y="2551113"/>
            <a:ext cx="0" cy="1168400"/>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sp>
        <p:nvSpPr>
          <p:cNvPr id="93206" name="Rectangle 22"/>
          <p:cNvSpPr>
            <a:spLocks noChangeArrowheads="1"/>
          </p:cNvSpPr>
          <p:nvPr/>
        </p:nvSpPr>
        <p:spPr bwMode="auto">
          <a:xfrm>
            <a:off x="2535238" y="2166938"/>
            <a:ext cx="2017712" cy="39370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2000">
                <a:solidFill>
                  <a:srgbClr val="005400"/>
                </a:solidFill>
              </a:rPr>
              <a:t>Establish Team</a:t>
            </a:r>
          </a:p>
        </p:txBody>
      </p:sp>
      <p:sp>
        <p:nvSpPr>
          <p:cNvPr id="93207" name="AutoShape 23"/>
          <p:cNvSpPr>
            <a:spLocks noChangeArrowheads="1"/>
          </p:cNvSpPr>
          <p:nvPr/>
        </p:nvSpPr>
        <p:spPr bwMode="auto">
          <a:xfrm>
            <a:off x="6184900" y="3543300"/>
            <a:ext cx="393700" cy="393700"/>
          </a:xfrm>
          <a:prstGeom prst="diamond">
            <a:avLst/>
          </a:prstGeom>
          <a:solidFill>
            <a:srgbClr val="EAEC5E"/>
          </a:solidFill>
          <a:ln w="25400">
            <a:solidFill>
              <a:schemeClr val="hlink"/>
            </a:solidFill>
            <a:miter lim="800000"/>
            <a:headEnd/>
            <a:tailEnd/>
          </a:ln>
          <a:effectLst/>
        </p:spPr>
        <p:txBody>
          <a:bodyPr wrap="none" anchor="ctr">
            <a:prstTxWarp prst="textNoShape">
              <a:avLst/>
            </a:prstTxWarp>
          </a:bodyPr>
          <a:lstStyle/>
          <a:p>
            <a:endParaRPr lang="en-US"/>
          </a:p>
        </p:txBody>
      </p:sp>
      <p:sp>
        <p:nvSpPr>
          <p:cNvPr id="93208" name="Line 24"/>
          <p:cNvSpPr>
            <a:spLocks noChangeShapeType="1"/>
          </p:cNvSpPr>
          <p:nvPr/>
        </p:nvSpPr>
        <p:spPr bwMode="auto">
          <a:xfrm flipV="1">
            <a:off x="6375400" y="3721100"/>
            <a:ext cx="0" cy="68580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93209" name="Line 25"/>
          <p:cNvSpPr>
            <a:spLocks noChangeShapeType="1"/>
          </p:cNvSpPr>
          <p:nvPr/>
        </p:nvSpPr>
        <p:spPr bwMode="auto">
          <a:xfrm>
            <a:off x="1143000" y="1727200"/>
            <a:ext cx="6604000" cy="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93210" name="Rectangle 26"/>
          <p:cNvSpPr>
            <a:spLocks noChangeArrowheads="1"/>
          </p:cNvSpPr>
          <p:nvPr/>
        </p:nvSpPr>
        <p:spPr bwMode="auto">
          <a:xfrm>
            <a:off x="3397250" y="1414463"/>
            <a:ext cx="2035175" cy="30162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790015"/>
                </a:solidFill>
              </a:rPr>
              <a:t>Problem Solving Efforts</a:t>
            </a:r>
          </a:p>
        </p:txBody>
      </p:sp>
      <p:sp>
        <p:nvSpPr>
          <p:cNvPr id="93211" name="Rectangle 27"/>
          <p:cNvSpPr>
            <a:spLocks noChangeArrowheads="1"/>
          </p:cNvSpPr>
          <p:nvPr/>
        </p:nvSpPr>
        <p:spPr bwMode="auto">
          <a:xfrm>
            <a:off x="57150" y="973138"/>
            <a:ext cx="3098800" cy="33337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600">
                <a:solidFill>
                  <a:srgbClr val="00279F"/>
                </a:solidFill>
              </a:rPr>
              <a:t>Initiate Containment Actions</a:t>
            </a:r>
          </a:p>
        </p:txBody>
      </p:sp>
      <p:sp>
        <p:nvSpPr>
          <p:cNvPr id="93212" name="Rectangle 28"/>
          <p:cNvSpPr>
            <a:spLocks noChangeArrowheads="1"/>
          </p:cNvSpPr>
          <p:nvPr/>
        </p:nvSpPr>
        <p:spPr bwMode="auto">
          <a:xfrm>
            <a:off x="5559425" y="4373563"/>
            <a:ext cx="1620838" cy="51435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005400"/>
                </a:solidFill>
              </a:rPr>
              <a:t>Verify </a:t>
            </a:r>
            <a:r>
              <a:rPr lang="en-US" sz="1400">
                <a:solidFill>
                  <a:srgbClr val="790015"/>
                </a:solidFill>
              </a:rPr>
              <a:t>Permanent</a:t>
            </a:r>
          </a:p>
          <a:p>
            <a:pPr algn="ctr" defTabSz="903288"/>
            <a:r>
              <a:rPr lang="en-US" sz="1400">
                <a:solidFill>
                  <a:srgbClr val="790015"/>
                </a:solidFill>
              </a:rPr>
              <a:t>Corrective Actions</a:t>
            </a:r>
          </a:p>
        </p:txBody>
      </p:sp>
      <p:sp>
        <p:nvSpPr>
          <p:cNvPr id="93213" name="Line 29"/>
          <p:cNvSpPr>
            <a:spLocks noChangeShapeType="1"/>
          </p:cNvSpPr>
          <p:nvPr/>
        </p:nvSpPr>
        <p:spPr bwMode="auto">
          <a:xfrm>
            <a:off x="7137400" y="1446213"/>
            <a:ext cx="0" cy="2279650"/>
          </a:xfrm>
          <a:prstGeom prst="line">
            <a:avLst/>
          </a:prstGeom>
          <a:noFill/>
          <a:ln w="25400">
            <a:solidFill>
              <a:srgbClr val="800080"/>
            </a:solidFill>
            <a:round/>
            <a:headEnd/>
            <a:tailEnd type="triangle" w="med" len="med"/>
          </a:ln>
          <a:effectLst/>
        </p:spPr>
        <p:txBody>
          <a:bodyPr wrap="none" anchor="ctr">
            <a:prstTxWarp prst="textNoShape">
              <a:avLst/>
            </a:prstTxWarp>
          </a:bodyPr>
          <a:lstStyle/>
          <a:p>
            <a:endParaRPr lang="en-US"/>
          </a:p>
        </p:txBody>
      </p:sp>
      <p:sp>
        <p:nvSpPr>
          <p:cNvPr id="93214" name="Rectangle 30"/>
          <p:cNvSpPr>
            <a:spLocks noChangeArrowheads="1"/>
          </p:cNvSpPr>
          <p:nvPr/>
        </p:nvSpPr>
        <p:spPr bwMode="auto">
          <a:xfrm>
            <a:off x="5575300" y="1109663"/>
            <a:ext cx="3098800" cy="33337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600">
                <a:solidFill>
                  <a:srgbClr val="800080"/>
                </a:solidFill>
              </a:rPr>
              <a:t>Withdraw Containment Actions</a:t>
            </a:r>
            <a:endParaRPr lang="en-US" sz="1600">
              <a:solidFill>
                <a:srgbClr val="00279F"/>
              </a:solidFill>
            </a:endParaRPr>
          </a:p>
        </p:txBody>
      </p:sp>
    </p:spTree>
  </p:cSld>
  <p:clrMapOvr>
    <a:masterClrMapping/>
  </p:clrMapOvr>
  <p:transition xmlns:p14="http://schemas.microsoft.com/office/powerpoint/2010/main" spd="med" advTm="5000">
    <p:fade/>
    <p:sndAc>
      <p:stSnd>
        <p:snd r:embed="rId3" name="Camera"/>
      </p:stSnd>
    </p:sndAc>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body" idx="1"/>
          </p:nvPr>
        </p:nvSpPr>
        <p:spPr>
          <a:xfrm>
            <a:off x="609600" y="941388"/>
            <a:ext cx="7975600" cy="5421312"/>
          </a:xfrm>
          <a:noFill/>
          <a:ln/>
        </p:spPr>
        <p:txBody>
          <a:bodyPr/>
          <a:lstStyle/>
          <a:p>
            <a:pPr marL="677863" indent="-342900">
              <a:buClr>
                <a:srgbClr val="790015"/>
              </a:buClr>
            </a:pPr>
            <a:r>
              <a:rPr lang="en-US" sz="1500"/>
              <a:t>A design test on data collection (i.e. check sheets, control charts, etc.) can be used to evaluate the effectiveness of the actions. The process can be monitored using control charts and histograms. An action plan should define who, what and when clearly to coordinate the interim fixes.</a:t>
            </a:r>
          </a:p>
          <a:p>
            <a:pPr marL="677863" indent="-342900">
              <a:buClr>
                <a:srgbClr val="790015"/>
              </a:buClr>
            </a:pPr>
            <a:r>
              <a:rPr lang="en-US" sz="1500"/>
              <a:t>Individuals should be encouraged to gain knowledge about the entire process. </a:t>
            </a:r>
            <a:r>
              <a:rPr lang="en-US" sz="1500">
                <a:solidFill>
                  <a:srgbClr val="790015"/>
                </a:solidFill>
              </a:rPr>
              <a:t>Ask - What would be the effect of:</a:t>
            </a:r>
            <a:endParaRPr lang="en-US" sz="1600"/>
          </a:p>
          <a:p>
            <a:pPr marL="1071563" lvl="1" indent="-279400">
              <a:buClr>
                <a:srgbClr val="790015"/>
              </a:buClr>
              <a:buSzPct val="80000"/>
              <a:buFontTx/>
              <a:buChar char="†"/>
            </a:pPr>
            <a:r>
              <a:rPr lang="en-US" sz="1600">
                <a:solidFill>
                  <a:srgbClr val="00279F"/>
                </a:solidFill>
              </a:rPr>
              <a:t>Incorporating robust engineering designs</a:t>
            </a:r>
          </a:p>
          <a:p>
            <a:pPr marL="1071563" lvl="1" indent="-279400">
              <a:buClr>
                <a:srgbClr val="790015"/>
              </a:buClr>
              <a:buSzPct val="80000"/>
              <a:buFontTx/>
              <a:buChar char="†"/>
            </a:pPr>
            <a:r>
              <a:rPr lang="en-US" sz="1600">
                <a:solidFill>
                  <a:srgbClr val="00279F"/>
                </a:solidFill>
              </a:rPr>
              <a:t>Establishing manufacturing feasibility</a:t>
            </a:r>
          </a:p>
          <a:p>
            <a:pPr marL="1071563" lvl="1" indent="-279400">
              <a:buClr>
                <a:srgbClr val="790015"/>
              </a:buClr>
              <a:buSzPct val="80000"/>
              <a:buFontTx/>
              <a:buChar char="†"/>
            </a:pPr>
            <a:r>
              <a:rPr lang="en-US" sz="1600">
                <a:solidFill>
                  <a:srgbClr val="00279F"/>
                </a:solidFill>
              </a:rPr>
              <a:t>Determining how one operation or dimension affects another</a:t>
            </a:r>
          </a:p>
          <a:p>
            <a:pPr marL="1071563" lvl="1" indent="-279400">
              <a:buClr>
                <a:srgbClr val="790015"/>
              </a:buClr>
              <a:buSzPct val="80000"/>
              <a:buFontTx/>
              <a:buChar char="†"/>
            </a:pPr>
            <a:r>
              <a:rPr lang="en-US" sz="1600">
                <a:solidFill>
                  <a:srgbClr val="00279F"/>
                </a:solidFill>
              </a:rPr>
              <a:t>Centering the process</a:t>
            </a:r>
          </a:p>
          <a:p>
            <a:pPr marL="1071563" lvl="1" indent="-279400">
              <a:buClr>
                <a:srgbClr val="790015"/>
              </a:buClr>
              <a:buSzPct val="80000"/>
              <a:buFontTx/>
              <a:buChar char="†"/>
            </a:pPr>
            <a:r>
              <a:rPr lang="en-US" sz="1600">
                <a:solidFill>
                  <a:srgbClr val="00279F"/>
                </a:solidFill>
              </a:rPr>
              <a:t>Over adjusting and / or under adjusting a machine or process</a:t>
            </a:r>
          </a:p>
          <a:p>
            <a:pPr marL="1071563" lvl="1" indent="-279400">
              <a:buClr>
                <a:srgbClr val="790015"/>
              </a:buClr>
              <a:buSzPct val="80000"/>
              <a:buFontTx/>
              <a:buChar char="†"/>
            </a:pPr>
            <a:r>
              <a:rPr lang="en-US" sz="1600">
                <a:solidFill>
                  <a:srgbClr val="00279F"/>
                </a:solidFill>
              </a:rPr>
              <a:t>Improving machine set-up</a:t>
            </a:r>
          </a:p>
          <a:p>
            <a:pPr marL="1071563" lvl="1" indent="-279400">
              <a:buClr>
                <a:srgbClr val="790015"/>
              </a:buClr>
              <a:buSzPct val="80000"/>
              <a:buFontTx/>
              <a:buChar char="†"/>
            </a:pPr>
            <a:r>
              <a:rPr lang="en-US" sz="1600">
                <a:solidFill>
                  <a:srgbClr val="00279F"/>
                </a:solidFill>
              </a:rPr>
              <a:t>Changing tools</a:t>
            </a:r>
          </a:p>
          <a:p>
            <a:pPr marL="1071563" lvl="1" indent="-279400">
              <a:buClr>
                <a:srgbClr val="790015"/>
              </a:buClr>
              <a:buSzPct val="80000"/>
              <a:buFontTx/>
              <a:buChar char="†"/>
            </a:pPr>
            <a:r>
              <a:rPr lang="en-US" sz="1600">
                <a:solidFill>
                  <a:srgbClr val="00279F"/>
                </a:solidFill>
              </a:rPr>
              <a:t>Improving maintenance, etc</a:t>
            </a:r>
            <a:r>
              <a:rPr lang="en-US" sz="1600"/>
              <a:t>.</a:t>
            </a:r>
            <a:endParaRPr lang="en-US" sz="1400"/>
          </a:p>
          <a:p>
            <a:pPr marL="677863" indent="-342900">
              <a:buClr>
                <a:srgbClr val="790015"/>
              </a:buClr>
            </a:pPr>
            <a:r>
              <a:rPr lang="en-US" sz="1500"/>
              <a:t>Well engineered management systems, practices and procedures need to be coupled with </a:t>
            </a:r>
            <a:r>
              <a:rPr lang="en-US" sz="1500">
                <a:solidFill>
                  <a:srgbClr val="790015"/>
                </a:solidFill>
              </a:rPr>
              <a:t>effective training programs</a:t>
            </a:r>
            <a:r>
              <a:rPr lang="en-US" sz="1500"/>
              <a:t>. Together these can provide the best protection to prevent recurrence of the problem by new technologies, new methods, new employees, job rotation or improvement of individual skills.</a:t>
            </a:r>
            <a:endParaRPr lang="en-US" sz="1600"/>
          </a:p>
        </p:txBody>
      </p:sp>
      <p:sp>
        <p:nvSpPr>
          <p:cNvPr id="94211" name="Rectangle 3"/>
          <p:cNvSpPr>
            <a:spLocks noGrp="1" noChangeArrowheads="1"/>
          </p:cNvSpPr>
          <p:nvPr>
            <p:ph type="title"/>
          </p:nvPr>
        </p:nvSpPr>
        <p:spPr>
          <a:xfrm>
            <a:off x="228600" y="228600"/>
            <a:ext cx="8686800" cy="457200"/>
          </a:xfrm>
          <a:noFill/>
          <a:ln/>
        </p:spPr>
        <p:txBody>
          <a:bodyPr/>
          <a:lstStyle/>
          <a:p>
            <a:r>
              <a:rPr lang="en-US" sz="3000">
                <a:solidFill>
                  <a:srgbClr val="790015"/>
                </a:solidFill>
              </a:rPr>
              <a:t>Containment</a:t>
            </a:r>
            <a:r>
              <a:rPr lang="en-US" sz="3000"/>
              <a:t> Actions</a:t>
            </a:r>
          </a:p>
        </p:txBody>
      </p:sp>
    </p:spTree>
  </p:cSld>
  <p:clrMapOvr>
    <a:masterClrMapping/>
  </p:clrMapOvr>
  <p:transition xmlns:p14="http://schemas.microsoft.com/office/powerpoint/2010/main" spd="med" advTm="5000">
    <p:fade/>
    <p:sndAc>
      <p:stSnd>
        <p:snd r:embed="rId3" name="Camera"/>
      </p:stSnd>
    </p:sndAc>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ChangeArrowheads="1"/>
          </p:cNvSpPr>
          <p:nvPr/>
        </p:nvSpPr>
        <p:spPr bwMode="auto">
          <a:xfrm>
            <a:off x="3438525" y="1123950"/>
            <a:ext cx="2227263" cy="554038"/>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Identify Containment</a:t>
            </a:r>
          </a:p>
          <a:p>
            <a:pPr algn="ctr" defTabSz="903288"/>
            <a:r>
              <a:rPr lang="en-US" sz="1600"/>
              <a:t>Action(s)</a:t>
            </a:r>
          </a:p>
        </p:txBody>
      </p:sp>
      <p:sp>
        <p:nvSpPr>
          <p:cNvPr id="95236" name="Rectangle 4"/>
          <p:cNvSpPr>
            <a:spLocks noChangeArrowheads="1"/>
          </p:cNvSpPr>
          <p:nvPr/>
        </p:nvSpPr>
        <p:spPr bwMode="auto">
          <a:xfrm>
            <a:off x="2897188" y="3152775"/>
            <a:ext cx="3311525" cy="715963"/>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Has the Effect been </a:t>
            </a:r>
            <a:r>
              <a:rPr lang="en-US" sz="1600">
                <a:solidFill>
                  <a:srgbClr val="790015"/>
                </a:solidFill>
              </a:rPr>
              <a:t>Isolated</a:t>
            </a:r>
            <a:r>
              <a:rPr lang="en-US" sz="1600"/>
              <a:t> from</a:t>
            </a:r>
          </a:p>
          <a:p>
            <a:pPr algn="ctr" defTabSz="903288"/>
            <a:r>
              <a:rPr lang="en-US" sz="1600"/>
              <a:t>Internal and External Customers?</a:t>
            </a:r>
          </a:p>
        </p:txBody>
      </p:sp>
      <p:sp>
        <p:nvSpPr>
          <p:cNvPr id="95237" name="Rectangle 5"/>
          <p:cNvSpPr>
            <a:spLocks noChangeArrowheads="1"/>
          </p:cNvSpPr>
          <p:nvPr/>
        </p:nvSpPr>
        <p:spPr bwMode="auto">
          <a:xfrm>
            <a:off x="3295650" y="2193925"/>
            <a:ext cx="2498725" cy="427038"/>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Establish an Action Plan</a:t>
            </a:r>
          </a:p>
        </p:txBody>
      </p:sp>
      <p:sp>
        <p:nvSpPr>
          <p:cNvPr id="95242" name="Rectangle 10"/>
          <p:cNvSpPr>
            <a:spLocks noChangeArrowheads="1"/>
          </p:cNvSpPr>
          <p:nvPr/>
        </p:nvSpPr>
        <p:spPr bwMode="auto">
          <a:xfrm>
            <a:off x="2465388" y="3508375"/>
            <a:ext cx="473075" cy="363538"/>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1800">
                <a:solidFill>
                  <a:srgbClr val="00279F"/>
                </a:solidFill>
              </a:rPr>
              <a:t>No</a:t>
            </a:r>
          </a:p>
        </p:txBody>
      </p:sp>
      <p:sp>
        <p:nvSpPr>
          <p:cNvPr id="95244" name="Rectangle 12"/>
          <p:cNvSpPr>
            <a:spLocks noChangeArrowheads="1"/>
          </p:cNvSpPr>
          <p:nvPr/>
        </p:nvSpPr>
        <p:spPr bwMode="auto">
          <a:xfrm>
            <a:off x="2816225" y="5864225"/>
            <a:ext cx="473075" cy="363538"/>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1800">
                <a:solidFill>
                  <a:srgbClr val="00279F"/>
                </a:solidFill>
              </a:rPr>
              <a:t>No</a:t>
            </a:r>
          </a:p>
        </p:txBody>
      </p:sp>
      <p:sp>
        <p:nvSpPr>
          <p:cNvPr id="95246" name="Rectangle 14"/>
          <p:cNvSpPr>
            <a:spLocks noChangeArrowheads="1"/>
          </p:cNvSpPr>
          <p:nvPr/>
        </p:nvSpPr>
        <p:spPr bwMode="auto">
          <a:xfrm>
            <a:off x="4740275" y="3929063"/>
            <a:ext cx="587375" cy="363537"/>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1800" b="1">
                <a:solidFill>
                  <a:schemeClr val="hlink"/>
                </a:solidFill>
              </a:rPr>
              <a:t>Yes</a:t>
            </a:r>
          </a:p>
        </p:txBody>
      </p:sp>
      <p:sp>
        <p:nvSpPr>
          <p:cNvPr id="95248" name="Rectangle 16"/>
          <p:cNvSpPr>
            <a:spLocks noChangeArrowheads="1"/>
          </p:cNvSpPr>
          <p:nvPr/>
        </p:nvSpPr>
        <p:spPr bwMode="auto">
          <a:xfrm>
            <a:off x="6680200" y="5657850"/>
            <a:ext cx="1930400" cy="474663"/>
          </a:xfrm>
          <a:prstGeom prst="rect">
            <a:avLst/>
          </a:prstGeom>
          <a:noFill/>
          <a:ln w="25400">
            <a:solidFill>
              <a:schemeClr val="hlink"/>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00279F"/>
                </a:solidFill>
              </a:rPr>
              <a:t>Continue 8-D</a:t>
            </a:r>
            <a:endParaRPr lang="en-US" sz="1600"/>
          </a:p>
        </p:txBody>
      </p:sp>
      <p:sp>
        <p:nvSpPr>
          <p:cNvPr id="95249" name="Rectangle 17"/>
          <p:cNvSpPr>
            <a:spLocks noChangeArrowheads="1"/>
          </p:cNvSpPr>
          <p:nvPr/>
        </p:nvSpPr>
        <p:spPr bwMode="auto">
          <a:xfrm>
            <a:off x="2892425" y="4402138"/>
            <a:ext cx="3311525" cy="715962"/>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Implement and Verify Actions On</a:t>
            </a:r>
          </a:p>
          <a:p>
            <a:pPr algn="ctr" defTabSz="903288"/>
            <a:r>
              <a:rPr lang="en-US" sz="1600"/>
              <a:t>A Test Basis (Collect data)</a:t>
            </a:r>
          </a:p>
        </p:txBody>
      </p:sp>
      <p:sp>
        <p:nvSpPr>
          <p:cNvPr id="95250" name="Rectangle 18"/>
          <p:cNvSpPr>
            <a:spLocks noChangeArrowheads="1"/>
          </p:cNvSpPr>
          <p:nvPr/>
        </p:nvSpPr>
        <p:spPr bwMode="auto">
          <a:xfrm>
            <a:off x="3298825" y="5681663"/>
            <a:ext cx="2498725" cy="427037"/>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Is The Effect Controlled?</a:t>
            </a:r>
          </a:p>
        </p:txBody>
      </p:sp>
      <p:sp>
        <p:nvSpPr>
          <p:cNvPr id="95254" name="Rectangle 22"/>
          <p:cNvSpPr>
            <a:spLocks noChangeArrowheads="1"/>
          </p:cNvSpPr>
          <p:nvPr/>
        </p:nvSpPr>
        <p:spPr bwMode="auto">
          <a:xfrm>
            <a:off x="5854700" y="5516563"/>
            <a:ext cx="587375" cy="363537"/>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1800" b="1">
                <a:solidFill>
                  <a:schemeClr val="hlink"/>
                </a:solidFill>
              </a:rPr>
              <a:t>Yes</a:t>
            </a:r>
          </a:p>
        </p:txBody>
      </p:sp>
      <p:sp>
        <p:nvSpPr>
          <p:cNvPr id="95255" name="Rectangle 23"/>
          <p:cNvSpPr>
            <a:spLocks noGrp="1" noChangeArrowheads="1"/>
          </p:cNvSpPr>
          <p:nvPr>
            <p:ph type="title"/>
          </p:nvPr>
        </p:nvSpPr>
        <p:spPr>
          <a:xfrm>
            <a:off x="177800" y="158750"/>
            <a:ext cx="8686800" cy="755650"/>
          </a:xfrm>
          <a:noFill/>
          <a:ln/>
        </p:spPr>
        <p:txBody>
          <a:bodyPr/>
          <a:lstStyle/>
          <a:p>
            <a:r>
              <a:rPr lang="en-US" sz="3000">
                <a:solidFill>
                  <a:srgbClr val="790015"/>
                </a:solidFill>
              </a:rPr>
              <a:t>Containment</a:t>
            </a:r>
            <a:r>
              <a:rPr lang="en-US" sz="3000"/>
              <a:t> Actions Flow</a:t>
            </a:r>
          </a:p>
        </p:txBody>
      </p:sp>
      <p:cxnSp>
        <p:nvCxnSpPr>
          <p:cNvPr id="95256" name="AutoShape 24"/>
          <p:cNvCxnSpPr>
            <a:cxnSpLocks noChangeShapeType="1"/>
            <a:stCxn id="95250" idx="1"/>
            <a:endCxn id="95235" idx="1"/>
          </p:cNvCxnSpPr>
          <p:nvPr/>
        </p:nvCxnSpPr>
        <p:spPr bwMode="auto">
          <a:xfrm rot="10800000" flipH="1">
            <a:off x="3286125" y="1401763"/>
            <a:ext cx="139700" cy="4494212"/>
          </a:xfrm>
          <a:prstGeom prst="bentConnector3">
            <a:avLst>
              <a:gd name="adj1" fmla="val -973861"/>
            </a:avLst>
          </a:prstGeom>
          <a:noFill/>
          <a:ln w="19050">
            <a:solidFill>
              <a:srgbClr val="00279F"/>
            </a:solidFill>
            <a:miter lim="800000"/>
            <a:headEnd/>
            <a:tailEnd type="triangle" w="med" len="med"/>
          </a:ln>
          <a:effectLst/>
        </p:spPr>
      </p:cxnSp>
      <p:cxnSp>
        <p:nvCxnSpPr>
          <p:cNvPr id="95257" name="AutoShape 25"/>
          <p:cNvCxnSpPr>
            <a:cxnSpLocks noChangeShapeType="1"/>
            <a:stCxn id="95236" idx="1"/>
            <a:endCxn id="95237" idx="1"/>
          </p:cNvCxnSpPr>
          <p:nvPr/>
        </p:nvCxnSpPr>
        <p:spPr bwMode="auto">
          <a:xfrm rot="10800000" flipH="1">
            <a:off x="2884488" y="2408238"/>
            <a:ext cx="398462" cy="1103312"/>
          </a:xfrm>
          <a:prstGeom prst="bentConnector3">
            <a:avLst>
              <a:gd name="adj1" fmla="val -54185"/>
            </a:avLst>
          </a:prstGeom>
          <a:noFill/>
          <a:ln w="19050">
            <a:solidFill>
              <a:srgbClr val="00279F"/>
            </a:solidFill>
            <a:miter lim="800000"/>
            <a:headEnd/>
            <a:tailEnd type="triangle" w="med" len="med"/>
          </a:ln>
          <a:effectLst/>
        </p:spPr>
      </p:cxnSp>
      <p:cxnSp>
        <p:nvCxnSpPr>
          <p:cNvPr id="95258" name="AutoShape 26"/>
          <p:cNvCxnSpPr>
            <a:cxnSpLocks noChangeShapeType="1"/>
            <a:stCxn id="95235" idx="2"/>
            <a:endCxn id="95237" idx="0"/>
          </p:cNvCxnSpPr>
          <p:nvPr/>
        </p:nvCxnSpPr>
        <p:spPr bwMode="auto">
          <a:xfrm flipH="1">
            <a:off x="4545013" y="1690688"/>
            <a:ext cx="7937" cy="490537"/>
          </a:xfrm>
          <a:prstGeom prst="straightConnector1">
            <a:avLst/>
          </a:prstGeom>
          <a:noFill/>
          <a:ln w="19050">
            <a:solidFill>
              <a:srgbClr val="005400"/>
            </a:solidFill>
            <a:round/>
            <a:headEnd/>
            <a:tailEnd type="triangle" w="med" len="med"/>
          </a:ln>
          <a:effectLst/>
        </p:spPr>
      </p:cxnSp>
      <p:cxnSp>
        <p:nvCxnSpPr>
          <p:cNvPr id="95259" name="AutoShape 27"/>
          <p:cNvCxnSpPr>
            <a:cxnSpLocks noChangeShapeType="1"/>
            <a:stCxn id="95237" idx="2"/>
            <a:endCxn id="95236" idx="0"/>
          </p:cNvCxnSpPr>
          <p:nvPr/>
        </p:nvCxnSpPr>
        <p:spPr bwMode="auto">
          <a:xfrm>
            <a:off x="4545013" y="2633663"/>
            <a:ext cx="7937" cy="506412"/>
          </a:xfrm>
          <a:prstGeom prst="straightConnector1">
            <a:avLst/>
          </a:prstGeom>
          <a:noFill/>
          <a:ln w="19050">
            <a:solidFill>
              <a:srgbClr val="005400"/>
            </a:solidFill>
            <a:round/>
            <a:headEnd/>
            <a:tailEnd type="triangle" w="med" len="med"/>
          </a:ln>
          <a:effectLst/>
        </p:spPr>
      </p:cxnSp>
      <p:cxnSp>
        <p:nvCxnSpPr>
          <p:cNvPr id="95260" name="AutoShape 28"/>
          <p:cNvCxnSpPr>
            <a:cxnSpLocks noChangeShapeType="1"/>
            <a:stCxn id="95250" idx="3"/>
            <a:endCxn id="95248" idx="1"/>
          </p:cNvCxnSpPr>
          <p:nvPr/>
        </p:nvCxnSpPr>
        <p:spPr bwMode="auto">
          <a:xfrm>
            <a:off x="5810250" y="5895975"/>
            <a:ext cx="857250" cy="0"/>
          </a:xfrm>
          <a:prstGeom prst="straightConnector1">
            <a:avLst/>
          </a:prstGeom>
          <a:noFill/>
          <a:ln w="19050">
            <a:solidFill>
              <a:srgbClr val="005400"/>
            </a:solidFill>
            <a:round/>
            <a:headEnd/>
            <a:tailEnd type="triangle" w="med" len="med"/>
          </a:ln>
          <a:effectLst/>
        </p:spPr>
      </p:cxnSp>
      <p:cxnSp>
        <p:nvCxnSpPr>
          <p:cNvPr id="95261" name="AutoShape 29"/>
          <p:cNvCxnSpPr>
            <a:cxnSpLocks noChangeShapeType="1"/>
            <a:stCxn id="95236" idx="2"/>
            <a:endCxn id="95249" idx="0"/>
          </p:cNvCxnSpPr>
          <p:nvPr/>
        </p:nvCxnSpPr>
        <p:spPr bwMode="auto">
          <a:xfrm flipH="1">
            <a:off x="4548188" y="3881438"/>
            <a:ext cx="4762" cy="508000"/>
          </a:xfrm>
          <a:prstGeom prst="straightConnector1">
            <a:avLst/>
          </a:prstGeom>
          <a:noFill/>
          <a:ln w="19050">
            <a:solidFill>
              <a:srgbClr val="005400"/>
            </a:solidFill>
            <a:round/>
            <a:headEnd/>
            <a:tailEnd type="triangle" w="med" len="med"/>
          </a:ln>
          <a:effectLst/>
        </p:spPr>
      </p:cxnSp>
      <p:cxnSp>
        <p:nvCxnSpPr>
          <p:cNvPr id="95262" name="AutoShape 30"/>
          <p:cNvCxnSpPr>
            <a:cxnSpLocks noChangeShapeType="1"/>
            <a:stCxn id="95249" idx="2"/>
            <a:endCxn id="95250" idx="0"/>
          </p:cNvCxnSpPr>
          <p:nvPr/>
        </p:nvCxnSpPr>
        <p:spPr bwMode="auto">
          <a:xfrm>
            <a:off x="4548188" y="5130800"/>
            <a:ext cx="0" cy="538163"/>
          </a:xfrm>
          <a:prstGeom prst="straightConnector1">
            <a:avLst/>
          </a:prstGeom>
          <a:noFill/>
          <a:ln w="19050">
            <a:solidFill>
              <a:srgbClr val="005400"/>
            </a:solidFill>
            <a:round/>
            <a:headEnd/>
            <a:tailEnd type="triangle" w="med" len="med"/>
          </a:ln>
          <a:effectLst/>
        </p:spPr>
      </p:cxnSp>
    </p:spTree>
  </p:cSld>
  <p:clrMapOvr>
    <a:masterClrMapping/>
  </p:clrMapOvr>
  <p:transition xmlns:p14="http://schemas.microsoft.com/office/powerpoint/2010/main" spd="med" advTm="5000">
    <p:fade/>
    <p:sndAc>
      <p:stSnd>
        <p:snd r:embed="rId3" name="Camera"/>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a:xfrm>
            <a:off x="152400" y="76200"/>
            <a:ext cx="8686800" cy="736600"/>
          </a:xfrm>
          <a:noFill/>
          <a:ln/>
        </p:spPr>
        <p:txBody>
          <a:bodyPr/>
          <a:lstStyle/>
          <a:p>
            <a:r>
              <a:rPr lang="en-US"/>
              <a:t>Statistical Tools</a:t>
            </a:r>
          </a:p>
        </p:txBody>
      </p:sp>
      <p:graphicFrame>
        <p:nvGraphicFramePr>
          <p:cNvPr id="496643" name="Object 3"/>
          <p:cNvGraphicFramePr>
            <a:graphicFrameLocks noChangeAspect="1"/>
          </p:cNvGraphicFramePr>
          <p:nvPr/>
        </p:nvGraphicFramePr>
        <p:xfrm>
          <a:off x="714375" y="776288"/>
          <a:ext cx="7596188" cy="5605462"/>
        </p:xfrm>
        <a:graphic>
          <a:graphicData uri="http://schemas.openxmlformats.org/presentationml/2006/ole">
            <mc:AlternateContent xmlns:mc="http://schemas.openxmlformats.org/markup-compatibility/2006">
              <mc:Choice xmlns:v="urn:schemas-microsoft-com:vml" Requires="v">
                <p:oleObj spid="_x0000_s496648" name="Worksheet" r:id="rId5" imgW="7848600" imgH="5791200" progId="Excel.Sheet.8">
                  <p:embed/>
                </p:oleObj>
              </mc:Choice>
              <mc:Fallback>
                <p:oleObj name="Worksheet" r:id="rId5" imgW="7848600" imgH="5791200" progId="Excel.Sheet.8">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 y="776288"/>
                        <a:ext cx="7596188" cy="560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spd="med" advTm="5000">
    <p:fade/>
    <p:sndAc>
      <p:stSnd>
        <p:snd r:embed="rId4" name="Camera"/>
      </p:stSnd>
    </p:sndAc>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body" idx="1"/>
          </p:nvPr>
        </p:nvSpPr>
        <p:spPr>
          <a:noFill/>
          <a:ln/>
        </p:spPr>
        <p:txBody>
          <a:bodyPr/>
          <a:lstStyle/>
          <a:p>
            <a:pPr algn="ctr">
              <a:buFontTx/>
              <a:buNone/>
            </a:pPr>
            <a:r>
              <a:rPr lang="en-US" sz="2800">
                <a:solidFill>
                  <a:schemeClr val="hlink"/>
                </a:solidFill>
              </a:rPr>
              <a:t>Run Pilot Tests</a:t>
            </a:r>
            <a:endParaRPr lang="en-US" sz="2400"/>
          </a:p>
          <a:p>
            <a:r>
              <a:rPr lang="en-US" sz="2400"/>
              <a:t>Artificially simulate the solution to allow actual process or field variation.</a:t>
            </a:r>
          </a:p>
          <a:p>
            <a:r>
              <a:rPr lang="en-US" sz="2400"/>
              <a:t>Field test the solution using pilot customer groups.</a:t>
            </a:r>
          </a:p>
          <a:p>
            <a:r>
              <a:rPr lang="en-US" sz="2400"/>
              <a:t>Verify carefully that another problem is not generated by the solution.</a:t>
            </a:r>
          </a:p>
          <a:p>
            <a:pPr algn="ctr">
              <a:buFontTx/>
              <a:buNone/>
            </a:pPr>
            <a:r>
              <a:rPr lang="en-US" sz="2800">
                <a:solidFill>
                  <a:schemeClr val="hlink"/>
                </a:solidFill>
              </a:rPr>
              <a:t>Monitor Results</a:t>
            </a:r>
            <a:endParaRPr lang="en-US" sz="2400"/>
          </a:p>
          <a:p>
            <a:r>
              <a:rPr lang="en-US" sz="2400"/>
              <a:t>Quantify changes in key indicators.</a:t>
            </a:r>
          </a:p>
          <a:p>
            <a:r>
              <a:rPr lang="en-US" sz="2400"/>
              <a:t>Stress the customer / user evaluation.</a:t>
            </a:r>
          </a:p>
        </p:txBody>
      </p:sp>
      <p:sp>
        <p:nvSpPr>
          <p:cNvPr id="97283" name="Rectangle 3"/>
          <p:cNvSpPr>
            <a:spLocks noGrp="1" noChangeArrowheads="1"/>
          </p:cNvSpPr>
          <p:nvPr>
            <p:ph type="title"/>
          </p:nvPr>
        </p:nvSpPr>
        <p:spPr>
          <a:xfrm>
            <a:off x="203200" y="247650"/>
            <a:ext cx="8686800" cy="755650"/>
          </a:xfrm>
          <a:noFill/>
          <a:ln/>
        </p:spPr>
        <p:txBody>
          <a:bodyPr/>
          <a:lstStyle/>
          <a:p>
            <a:r>
              <a:rPr lang="en-US" sz="3000">
                <a:solidFill>
                  <a:srgbClr val="790015"/>
                </a:solidFill>
              </a:rPr>
              <a:t>Verifying </a:t>
            </a:r>
            <a:r>
              <a:rPr lang="en-US" sz="3000"/>
              <a:t>Containment Actions - Pilot Runs</a:t>
            </a:r>
          </a:p>
        </p:txBody>
      </p:sp>
    </p:spTree>
  </p:cSld>
  <p:clrMapOvr>
    <a:masterClrMapping/>
  </p:clrMapOvr>
  <p:transition xmlns:p14="http://schemas.microsoft.com/office/powerpoint/2010/main" spd="med" advTm="5000">
    <p:fade/>
    <p:sndAc>
      <p:stSnd>
        <p:snd r:embed="rId3" name="Camera"/>
      </p:stSnd>
    </p:sndAc>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body" idx="1"/>
          </p:nvPr>
        </p:nvSpPr>
        <p:spPr>
          <a:xfrm>
            <a:off x="685800" y="1214438"/>
            <a:ext cx="7772400" cy="4957762"/>
          </a:xfrm>
          <a:noFill/>
          <a:ln/>
        </p:spPr>
        <p:txBody>
          <a:bodyPr/>
          <a:lstStyle/>
          <a:p>
            <a:r>
              <a:rPr lang="en-US"/>
              <a:t>Have all alternatives been evaluated?</a:t>
            </a:r>
          </a:p>
          <a:p>
            <a:r>
              <a:rPr lang="en-US"/>
              <a:t>Are responsibilities clear and defined?</a:t>
            </a:r>
          </a:p>
          <a:p>
            <a:r>
              <a:rPr lang="en-US"/>
              <a:t>Is the required support available?</a:t>
            </a:r>
          </a:p>
          <a:p>
            <a:r>
              <a:rPr lang="en-US"/>
              <a:t>When will the actions be completed?</a:t>
            </a:r>
          </a:p>
          <a:p>
            <a:r>
              <a:rPr lang="en-US"/>
              <a:t>Have you ensured that implementation of the interim solution will not create other problems?</a:t>
            </a:r>
          </a:p>
          <a:p>
            <a:r>
              <a:rPr lang="en-US"/>
              <a:t>Will all interim actions last until long-range actions can be implemented?</a:t>
            </a:r>
          </a:p>
          <a:p>
            <a:r>
              <a:rPr lang="en-US"/>
              <a:t>Is the action plan coordinated with customers?</a:t>
            </a:r>
          </a:p>
          <a:p>
            <a:r>
              <a:rPr lang="en-US"/>
              <a:t>Have tests been done to evaluate the effectiveness of the interim actions?</a:t>
            </a:r>
          </a:p>
          <a:p>
            <a:r>
              <a:rPr lang="en-US"/>
              <a:t>Is data being collected to ensure actions remain effective?</a:t>
            </a:r>
          </a:p>
        </p:txBody>
      </p:sp>
      <p:sp>
        <p:nvSpPr>
          <p:cNvPr id="98307" name="Rectangle 3"/>
          <p:cNvSpPr>
            <a:spLocks noGrp="1" noChangeArrowheads="1"/>
          </p:cNvSpPr>
          <p:nvPr>
            <p:ph type="title"/>
          </p:nvPr>
        </p:nvSpPr>
        <p:spPr>
          <a:xfrm>
            <a:off x="177800" y="273050"/>
            <a:ext cx="8686800" cy="755650"/>
          </a:xfrm>
          <a:noFill/>
          <a:ln/>
        </p:spPr>
        <p:txBody>
          <a:bodyPr/>
          <a:lstStyle/>
          <a:p>
            <a:r>
              <a:rPr lang="en-US" sz="3000">
                <a:solidFill>
                  <a:srgbClr val="790015"/>
                </a:solidFill>
              </a:rPr>
              <a:t>Containment</a:t>
            </a:r>
            <a:r>
              <a:rPr lang="en-US" sz="3000"/>
              <a:t> Actions Verification Questions</a:t>
            </a:r>
          </a:p>
        </p:txBody>
      </p:sp>
    </p:spTree>
  </p:cSld>
  <p:clrMapOvr>
    <a:masterClrMapping/>
  </p:clrMapOvr>
  <p:transition xmlns:p14="http://schemas.microsoft.com/office/powerpoint/2010/main" spd="med" advTm="5000">
    <p:fade/>
    <p:sndAc>
      <p:stSnd>
        <p:snd r:embed="rId3" name="Camera"/>
      </p:stSnd>
    </p:sndAc>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noFill/>
          <a:ln/>
        </p:spPr>
        <p:txBody>
          <a:bodyPr/>
          <a:lstStyle/>
          <a:p>
            <a:r>
              <a:rPr lang="en-US"/>
              <a:t>Contain Symptom Check List</a:t>
            </a:r>
          </a:p>
        </p:txBody>
      </p:sp>
      <p:graphicFrame>
        <p:nvGraphicFramePr>
          <p:cNvPr id="99331" name="Object 3"/>
          <p:cNvGraphicFramePr>
            <a:graphicFrameLocks/>
          </p:cNvGraphicFramePr>
          <p:nvPr/>
        </p:nvGraphicFramePr>
        <p:xfrm>
          <a:off x="681038" y="1038225"/>
          <a:ext cx="7791450" cy="5114925"/>
        </p:xfrm>
        <a:graphic>
          <a:graphicData uri="http://schemas.openxmlformats.org/presentationml/2006/ole">
            <mc:AlternateContent xmlns:mc="http://schemas.openxmlformats.org/markup-compatibility/2006">
              <mc:Choice xmlns:v="urn:schemas-microsoft-com:vml" Requires="v">
                <p:oleObj spid="_x0000_s99336" name="Worksheet" r:id="rId5" imgW="6337300" imgH="3975100" progId="Excel.Sheet.5">
                  <p:embed/>
                </p:oleObj>
              </mc:Choice>
              <mc:Fallback>
                <p:oleObj name="Worksheet" r:id="rId5" imgW="6337300" imgH="3975100" progId="Excel.Sheet.5">
                  <p:embed/>
                  <p:pic>
                    <p:nvPicPr>
                      <p:cNvPr id="0" name="Picture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038" y="1038225"/>
                        <a:ext cx="7791450"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spd="med" advTm="5000">
    <p:fade/>
    <p:sndAc>
      <p:stSnd>
        <p:snd r:embed="rId4" name="Camera"/>
      </p:stSnd>
    </p:sndAc>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241300" y="927100"/>
            <a:ext cx="8686800" cy="4305300"/>
          </a:xfrm>
          <a:noFill/>
          <a:ln/>
        </p:spPr>
        <p:txBody>
          <a:bodyPr/>
          <a:lstStyle/>
          <a:p>
            <a:r>
              <a:rPr lang="en-US" sz="4900">
                <a:solidFill>
                  <a:srgbClr val="790015"/>
                </a:solidFill>
              </a:rPr>
              <a:t>D4</a:t>
            </a:r>
            <a:r>
              <a:rPr lang="en-US" sz="4900"/>
              <a:t/>
            </a:r>
            <a:br>
              <a:rPr lang="en-US" sz="4900"/>
            </a:br>
            <a:r>
              <a:rPr lang="en-US" sz="4000"/>
              <a:t>Define Root Cause(s)</a:t>
            </a:r>
          </a:p>
        </p:txBody>
      </p:sp>
    </p:spTree>
  </p:cSld>
  <p:clrMapOvr>
    <a:masterClrMapping/>
  </p:clrMapOvr>
  <p:transition xmlns:p14="http://schemas.microsoft.com/office/powerpoint/2010/main" spd="med" advTm="5000">
    <p:fade/>
    <p:sndAc>
      <p:stSnd>
        <p:snd r:embed="rId3" name="Camera"/>
      </p:stSnd>
    </p:sndAc>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4" name="Rectangle 44"/>
          <p:cNvSpPr>
            <a:spLocks noChangeArrowheads="1"/>
          </p:cNvSpPr>
          <p:nvPr/>
        </p:nvSpPr>
        <p:spPr bwMode="auto">
          <a:xfrm>
            <a:off x="3005138" y="1150938"/>
            <a:ext cx="2590800" cy="5148262"/>
          </a:xfrm>
          <a:prstGeom prst="rect">
            <a:avLst/>
          </a:prstGeom>
          <a:solidFill>
            <a:srgbClr val="F2F4A4"/>
          </a:solidFill>
          <a:ln w="50800">
            <a:solidFill>
              <a:srgbClr val="714400"/>
            </a:solidFill>
            <a:prstDash val="sysDot"/>
            <a:miter lim="800000"/>
            <a:headEnd/>
            <a:tailEnd/>
          </a:ln>
          <a:effectLst/>
        </p:spPr>
        <p:txBody>
          <a:bodyPr wrap="none" anchor="ctr">
            <a:prstTxWarp prst="textNoShape">
              <a:avLst/>
            </a:prstTxWarp>
          </a:bodyPr>
          <a:lstStyle/>
          <a:p>
            <a:endParaRPr lang="en-US"/>
          </a:p>
        </p:txBody>
      </p:sp>
      <p:sp>
        <p:nvSpPr>
          <p:cNvPr id="102402" name="Rectangle 2"/>
          <p:cNvSpPr>
            <a:spLocks noGrp="1" noChangeArrowheads="1"/>
          </p:cNvSpPr>
          <p:nvPr>
            <p:ph type="title"/>
          </p:nvPr>
        </p:nvSpPr>
        <p:spPr>
          <a:noFill/>
          <a:ln/>
        </p:spPr>
        <p:txBody>
          <a:bodyPr/>
          <a:lstStyle/>
          <a:p>
            <a:r>
              <a:rPr lang="en-US"/>
              <a:t>The 8-D System</a:t>
            </a:r>
          </a:p>
        </p:txBody>
      </p:sp>
      <p:sp>
        <p:nvSpPr>
          <p:cNvPr id="102403" name="Rectangle 3"/>
          <p:cNvSpPr>
            <a:spLocks noChangeArrowheads="1"/>
          </p:cNvSpPr>
          <p:nvPr/>
        </p:nvSpPr>
        <p:spPr bwMode="auto">
          <a:xfrm>
            <a:off x="560388" y="1292225"/>
            <a:ext cx="1477962" cy="681038"/>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Awareness</a:t>
            </a:r>
          </a:p>
          <a:p>
            <a:pPr algn="ctr" defTabSz="903288"/>
            <a:r>
              <a:rPr lang="en-US" sz="1600">
                <a:solidFill>
                  <a:srgbClr val="333333"/>
                </a:solidFill>
              </a:rPr>
              <a:t>of Problem</a:t>
            </a:r>
          </a:p>
        </p:txBody>
      </p:sp>
      <p:sp>
        <p:nvSpPr>
          <p:cNvPr id="102404" name="Rectangle 4"/>
          <p:cNvSpPr>
            <a:spLocks noChangeArrowheads="1"/>
          </p:cNvSpPr>
          <p:nvPr/>
        </p:nvSpPr>
        <p:spPr bwMode="auto">
          <a:xfrm>
            <a:off x="560388" y="2516188"/>
            <a:ext cx="1477962" cy="681037"/>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Use Team</a:t>
            </a:r>
          </a:p>
          <a:p>
            <a:pPr algn="ctr" defTabSz="903288"/>
            <a:r>
              <a:rPr lang="en-US" sz="1600">
                <a:solidFill>
                  <a:srgbClr val="333333"/>
                </a:solidFill>
              </a:rPr>
              <a:t>Approach</a:t>
            </a:r>
          </a:p>
        </p:txBody>
      </p:sp>
      <p:sp>
        <p:nvSpPr>
          <p:cNvPr id="102405" name="Rectangle 5"/>
          <p:cNvSpPr>
            <a:spLocks noChangeArrowheads="1"/>
          </p:cNvSpPr>
          <p:nvPr/>
        </p:nvSpPr>
        <p:spPr bwMode="auto">
          <a:xfrm>
            <a:off x="566738" y="3668713"/>
            <a:ext cx="1477962" cy="681037"/>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Describe</a:t>
            </a:r>
          </a:p>
          <a:p>
            <a:pPr algn="ctr" defTabSz="903288"/>
            <a:r>
              <a:rPr lang="en-US" sz="1600">
                <a:solidFill>
                  <a:srgbClr val="333333"/>
                </a:solidFill>
              </a:rPr>
              <a:t>the Problem</a:t>
            </a:r>
          </a:p>
        </p:txBody>
      </p:sp>
      <p:sp>
        <p:nvSpPr>
          <p:cNvPr id="102406" name="Rectangle 6"/>
          <p:cNvSpPr>
            <a:spLocks noChangeArrowheads="1"/>
          </p:cNvSpPr>
          <p:nvPr/>
        </p:nvSpPr>
        <p:spPr bwMode="auto">
          <a:xfrm>
            <a:off x="565150" y="4872038"/>
            <a:ext cx="1477963" cy="1122362"/>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Implement and</a:t>
            </a:r>
          </a:p>
          <a:p>
            <a:pPr algn="ctr" defTabSz="903288"/>
            <a:r>
              <a:rPr lang="en-US" sz="1600">
                <a:solidFill>
                  <a:srgbClr val="333333"/>
                </a:solidFill>
              </a:rPr>
              <a:t>Verify Interim</a:t>
            </a:r>
          </a:p>
          <a:p>
            <a:pPr algn="ctr" defTabSz="903288"/>
            <a:r>
              <a:rPr lang="en-US" sz="1600">
                <a:solidFill>
                  <a:srgbClr val="333333"/>
                </a:solidFill>
              </a:rPr>
              <a:t>(Containment)</a:t>
            </a:r>
          </a:p>
          <a:p>
            <a:pPr algn="ctr" defTabSz="903288"/>
            <a:r>
              <a:rPr lang="en-US" sz="1600">
                <a:solidFill>
                  <a:srgbClr val="333333"/>
                </a:solidFill>
              </a:rPr>
              <a:t>Action(s)</a:t>
            </a:r>
          </a:p>
        </p:txBody>
      </p:sp>
      <p:sp>
        <p:nvSpPr>
          <p:cNvPr id="102410" name="Rectangle 10"/>
          <p:cNvSpPr>
            <a:spLocks noChangeArrowheads="1"/>
          </p:cNvSpPr>
          <p:nvPr/>
        </p:nvSpPr>
        <p:spPr bwMode="auto">
          <a:xfrm>
            <a:off x="90488" y="2641600"/>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1.</a:t>
            </a:r>
          </a:p>
        </p:txBody>
      </p:sp>
      <p:sp>
        <p:nvSpPr>
          <p:cNvPr id="102411" name="Rectangle 11"/>
          <p:cNvSpPr>
            <a:spLocks noChangeArrowheads="1"/>
          </p:cNvSpPr>
          <p:nvPr/>
        </p:nvSpPr>
        <p:spPr bwMode="auto">
          <a:xfrm>
            <a:off x="107950" y="3790950"/>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2.</a:t>
            </a:r>
          </a:p>
        </p:txBody>
      </p:sp>
      <p:sp>
        <p:nvSpPr>
          <p:cNvPr id="102412" name="Rectangle 12"/>
          <p:cNvSpPr>
            <a:spLocks noChangeArrowheads="1"/>
          </p:cNvSpPr>
          <p:nvPr/>
        </p:nvSpPr>
        <p:spPr bwMode="auto">
          <a:xfrm>
            <a:off x="107950" y="5300663"/>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3.</a:t>
            </a:r>
          </a:p>
        </p:txBody>
      </p:sp>
      <p:sp>
        <p:nvSpPr>
          <p:cNvPr id="102413" name="Rectangle 13"/>
          <p:cNvSpPr>
            <a:spLocks noChangeArrowheads="1"/>
          </p:cNvSpPr>
          <p:nvPr/>
        </p:nvSpPr>
        <p:spPr bwMode="auto">
          <a:xfrm>
            <a:off x="6915150" y="2566988"/>
            <a:ext cx="1816100" cy="855662"/>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Implement</a:t>
            </a:r>
          </a:p>
          <a:p>
            <a:pPr algn="ctr" defTabSz="903288"/>
            <a:r>
              <a:rPr lang="en-US" sz="1600">
                <a:solidFill>
                  <a:srgbClr val="333333"/>
                </a:solidFill>
              </a:rPr>
              <a:t>Permanent</a:t>
            </a:r>
          </a:p>
          <a:p>
            <a:pPr algn="ctr" defTabSz="903288"/>
            <a:r>
              <a:rPr lang="en-US" sz="1600">
                <a:solidFill>
                  <a:srgbClr val="333333"/>
                </a:solidFill>
              </a:rPr>
              <a:t>Corrective Actions</a:t>
            </a:r>
          </a:p>
        </p:txBody>
      </p:sp>
      <p:sp>
        <p:nvSpPr>
          <p:cNvPr id="102414" name="Rectangle 14"/>
          <p:cNvSpPr>
            <a:spLocks noChangeArrowheads="1"/>
          </p:cNvSpPr>
          <p:nvPr/>
        </p:nvSpPr>
        <p:spPr bwMode="auto">
          <a:xfrm>
            <a:off x="7104063" y="3894138"/>
            <a:ext cx="1477962" cy="681037"/>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Prevent</a:t>
            </a:r>
          </a:p>
          <a:p>
            <a:pPr algn="ctr" defTabSz="903288"/>
            <a:r>
              <a:rPr lang="en-US" sz="1600">
                <a:solidFill>
                  <a:srgbClr val="333333"/>
                </a:solidFill>
              </a:rPr>
              <a:t>Recurrence</a:t>
            </a:r>
          </a:p>
        </p:txBody>
      </p:sp>
      <p:sp>
        <p:nvSpPr>
          <p:cNvPr id="102415" name="Rectangle 15"/>
          <p:cNvSpPr>
            <a:spLocks noChangeArrowheads="1"/>
          </p:cNvSpPr>
          <p:nvPr/>
        </p:nvSpPr>
        <p:spPr bwMode="auto">
          <a:xfrm>
            <a:off x="7102475" y="5108575"/>
            <a:ext cx="1477963" cy="665163"/>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Congratulate</a:t>
            </a:r>
          </a:p>
          <a:p>
            <a:pPr algn="ctr" defTabSz="903288"/>
            <a:r>
              <a:rPr lang="en-US" sz="1600">
                <a:solidFill>
                  <a:srgbClr val="333333"/>
                </a:solidFill>
              </a:rPr>
              <a:t>Your Team</a:t>
            </a:r>
          </a:p>
        </p:txBody>
      </p:sp>
      <p:sp>
        <p:nvSpPr>
          <p:cNvPr id="102416" name="Line 16"/>
          <p:cNvSpPr>
            <a:spLocks noChangeShapeType="1"/>
          </p:cNvSpPr>
          <p:nvPr/>
        </p:nvSpPr>
        <p:spPr bwMode="auto">
          <a:xfrm>
            <a:off x="7807325" y="2046288"/>
            <a:ext cx="0" cy="495300"/>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102417" name="Line 17"/>
          <p:cNvSpPr>
            <a:spLocks noChangeShapeType="1"/>
          </p:cNvSpPr>
          <p:nvPr/>
        </p:nvSpPr>
        <p:spPr bwMode="auto">
          <a:xfrm>
            <a:off x="7805738" y="3440113"/>
            <a:ext cx="1587" cy="428625"/>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102418" name="Line 18"/>
          <p:cNvSpPr>
            <a:spLocks noChangeShapeType="1"/>
          </p:cNvSpPr>
          <p:nvPr/>
        </p:nvSpPr>
        <p:spPr bwMode="auto">
          <a:xfrm>
            <a:off x="7805738" y="4610100"/>
            <a:ext cx="1587" cy="477838"/>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102419" name="Rectangle 19"/>
          <p:cNvSpPr>
            <a:spLocks noChangeArrowheads="1"/>
          </p:cNvSpPr>
          <p:nvPr/>
        </p:nvSpPr>
        <p:spPr bwMode="auto">
          <a:xfrm>
            <a:off x="6473825" y="1341438"/>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5.</a:t>
            </a:r>
          </a:p>
        </p:txBody>
      </p:sp>
      <p:sp>
        <p:nvSpPr>
          <p:cNvPr id="102420" name="Rectangle 20"/>
          <p:cNvSpPr>
            <a:spLocks noChangeArrowheads="1"/>
          </p:cNvSpPr>
          <p:nvPr/>
        </p:nvSpPr>
        <p:spPr bwMode="auto">
          <a:xfrm>
            <a:off x="6456363" y="2792413"/>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6.</a:t>
            </a:r>
          </a:p>
        </p:txBody>
      </p:sp>
      <p:sp>
        <p:nvSpPr>
          <p:cNvPr id="102421" name="Rectangle 21"/>
          <p:cNvSpPr>
            <a:spLocks noChangeArrowheads="1"/>
          </p:cNvSpPr>
          <p:nvPr/>
        </p:nvSpPr>
        <p:spPr bwMode="auto">
          <a:xfrm>
            <a:off x="6502400" y="4048125"/>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7.</a:t>
            </a:r>
          </a:p>
        </p:txBody>
      </p:sp>
      <p:sp>
        <p:nvSpPr>
          <p:cNvPr id="102422" name="Rectangle 22"/>
          <p:cNvSpPr>
            <a:spLocks noChangeArrowheads="1"/>
          </p:cNvSpPr>
          <p:nvPr/>
        </p:nvSpPr>
        <p:spPr bwMode="auto">
          <a:xfrm>
            <a:off x="6932613" y="1346200"/>
            <a:ext cx="1798637" cy="681038"/>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Choose / Verify</a:t>
            </a:r>
          </a:p>
          <a:p>
            <a:pPr algn="ctr" defTabSz="903288"/>
            <a:r>
              <a:rPr lang="en-US" sz="1600">
                <a:solidFill>
                  <a:srgbClr val="333333"/>
                </a:solidFill>
              </a:rPr>
              <a:t>Corrective Actions</a:t>
            </a:r>
          </a:p>
        </p:txBody>
      </p:sp>
      <p:sp>
        <p:nvSpPr>
          <p:cNvPr id="102423" name="Rectangle 23"/>
          <p:cNvSpPr>
            <a:spLocks noChangeArrowheads="1"/>
          </p:cNvSpPr>
          <p:nvPr/>
        </p:nvSpPr>
        <p:spPr bwMode="auto">
          <a:xfrm>
            <a:off x="6521450" y="5280025"/>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8.</a:t>
            </a:r>
          </a:p>
        </p:txBody>
      </p:sp>
      <p:sp>
        <p:nvSpPr>
          <p:cNvPr id="102424" name="Rectangle 24"/>
          <p:cNvSpPr>
            <a:spLocks noChangeArrowheads="1"/>
          </p:cNvSpPr>
          <p:nvPr/>
        </p:nvSpPr>
        <p:spPr bwMode="auto">
          <a:xfrm>
            <a:off x="2527300" y="1320800"/>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790015"/>
                </a:solidFill>
              </a:rPr>
              <a:t>4.</a:t>
            </a:r>
          </a:p>
        </p:txBody>
      </p:sp>
      <p:sp>
        <p:nvSpPr>
          <p:cNvPr id="102425" name="Rectangle 25"/>
          <p:cNvSpPr>
            <a:spLocks noChangeArrowheads="1"/>
          </p:cNvSpPr>
          <p:nvPr/>
        </p:nvSpPr>
        <p:spPr bwMode="auto">
          <a:xfrm>
            <a:off x="3767138" y="1360488"/>
            <a:ext cx="1465262" cy="803275"/>
          </a:xfrm>
          <a:prstGeom prst="rect">
            <a:avLst/>
          </a:prstGeom>
          <a:solidFill>
            <a:schemeClr val="bg1"/>
          </a:solidFill>
          <a:ln w="25400">
            <a:solidFill>
              <a:srgbClr val="00279F"/>
            </a:solidFill>
            <a:miter lim="800000"/>
            <a:headEnd/>
            <a:tailEnd/>
          </a:ln>
          <a:effectLst/>
        </p:spPr>
        <p:txBody>
          <a:bodyPr wrap="none" lIns="90487" tIns="44450" rIns="90487" bIns="44450" anchor="ctr">
            <a:prstTxWarp prst="textNoShape">
              <a:avLst/>
            </a:prstTxWarp>
          </a:bodyPr>
          <a:lstStyle/>
          <a:p>
            <a:pPr algn="ctr" defTabSz="903288"/>
            <a:r>
              <a:rPr lang="en-US" sz="1600" b="1">
                <a:solidFill>
                  <a:schemeClr val="hlink"/>
                </a:solidFill>
              </a:rPr>
              <a:t>Identify</a:t>
            </a:r>
          </a:p>
          <a:p>
            <a:pPr algn="ctr" defTabSz="903288"/>
            <a:r>
              <a:rPr lang="en-US" sz="1600" b="1">
                <a:solidFill>
                  <a:schemeClr val="hlink"/>
                </a:solidFill>
              </a:rPr>
              <a:t>Potential</a:t>
            </a:r>
          </a:p>
          <a:p>
            <a:pPr algn="ctr" defTabSz="903288"/>
            <a:r>
              <a:rPr lang="en-US" sz="1600" b="1">
                <a:solidFill>
                  <a:schemeClr val="hlink"/>
                </a:solidFill>
              </a:rPr>
              <a:t>Cause(s)</a:t>
            </a:r>
          </a:p>
        </p:txBody>
      </p:sp>
      <p:sp>
        <p:nvSpPr>
          <p:cNvPr id="102426" name="Rectangle 26"/>
          <p:cNvSpPr>
            <a:spLocks noChangeArrowheads="1"/>
          </p:cNvSpPr>
          <p:nvPr/>
        </p:nvSpPr>
        <p:spPr bwMode="auto">
          <a:xfrm>
            <a:off x="3775075" y="2625725"/>
            <a:ext cx="1465263" cy="584200"/>
          </a:xfrm>
          <a:prstGeom prst="rect">
            <a:avLst/>
          </a:prstGeom>
          <a:solidFill>
            <a:schemeClr val="bg1"/>
          </a:solidFill>
          <a:ln w="25400">
            <a:solidFill>
              <a:srgbClr val="00279F"/>
            </a:solidFill>
            <a:miter lim="800000"/>
            <a:headEnd/>
            <a:tailEnd/>
          </a:ln>
          <a:effectLst/>
        </p:spPr>
        <p:txBody>
          <a:bodyPr wrap="none" lIns="90487" tIns="44450" rIns="90487" bIns="44450" anchor="ctr">
            <a:prstTxWarp prst="textNoShape">
              <a:avLst/>
            </a:prstTxWarp>
          </a:bodyPr>
          <a:lstStyle/>
          <a:p>
            <a:pPr algn="ctr" defTabSz="903288"/>
            <a:r>
              <a:rPr lang="en-US" sz="1600" b="1">
                <a:solidFill>
                  <a:schemeClr val="hlink"/>
                </a:solidFill>
              </a:rPr>
              <a:t>Select Likely</a:t>
            </a:r>
          </a:p>
          <a:p>
            <a:pPr algn="ctr" defTabSz="903288"/>
            <a:r>
              <a:rPr lang="en-US" sz="1600" b="1">
                <a:solidFill>
                  <a:schemeClr val="hlink"/>
                </a:solidFill>
              </a:rPr>
              <a:t>Causes</a:t>
            </a:r>
          </a:p>
        </p:txBody>
      </p:sp>
      <p:sp>
        <p:nvSpPr>
          <p:cNvPr id="102430" name="Rectangle 30"/>
          <p:cNvSpPr>
            <a:spLocks noChangeArrowheads="1"/>
          </p:cNvSpPr>
          <p:nvPr/>
        </p:nvSpPr>
        <p:spPr bwMode="auto">
          <a:xfrm>
            <a:off x="3622675" y="5445125"/>
            <a:ext cx="1752600" cy="584200"/>
          </a:xfrm>
          <a:prstGeom prst="rect">
            <a:avLst/>
          </a:prstGeom>
          <a:solidFill>
            <a:schemeClr val="bg1"/>
          </a:solidFill>
          <a:ln w="25400">
            <a:solidFill>
              <a:srgbClr val="00279F"/>
            </a:solidFill>
            <a:miter lim="800000"/>
            <a:headEnd/>
            <a:tailEnd/>
          </a:ln>
          <a:effectLst/>
        </p:spPr>
        <p:txBody>
          <a:bodyPr wrap="none" lIns="90487" tIns="44450" rIns="90487" bIns="44450" anchor="ctr">
            <a:prstTxWarp prst="textNoShape">
              <a:avLst/>
            </a:prstTxWarp>
          </a:bodyPr>
          <a:lstStyle/>
          <a:p>
            <a:pPr algn="ctr" defTabSz="903288"/>
            <a:r>
              <a:rPr lang="en-US" sz="1600" b="1">
                <a:solidFill>
                  <a:schemeClr val="hlink"/>
                </a:solidFill>
              </a:rPr>
              <a:t>Identify Possible</a:t>
            </a:r>
          </a:p>
          <a:p>
            <a:pPr algn="ctr" defTabSz="903288"/>
            <a:r>
              <a:rPr lang="en-US" sz="1600" b="1">
                <a:solidFill>
                  <a:schemeClr val="hlink"/>
                </a:solidFill>
              </a:rPr>
              <a:t>Solutions</a:t>
            </a:r>
          </a:p>
        </p:txBody>
      </p:sp>
      <p:sp>
        <p:nvSpPr>
          <p:cNvPr id="102432" name="Rectangle 32"/>
          <p:cNvSpPr>
            <a:spLocks noChangeArrowheads="1"/>
          </p:cNvSpPr>
          <p:nvPr/>
        </p:nvSpPr>
        <p:spPr bwMode="auto">
          <a:xfrm>
            <a:off x="4440238" y="4868863"/>
            <a:ext cx="658812" cy="3016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400">
                <a:solidFill>
                  <a:schemeClr val="hlink"/>
                </a:solidFill>
              </a:rPr>
              <a:t>Yes</a:t>
            </a:r>
          </a:p>
        </p:txBody>
      </p:sp>
      <p:grpSp>
        <p:nvGrpSpPr>
          <p:cNvPr id="102450" name="Group 50"/>
          <p:cNvGrpSpPr>
            <a:grpSpLocks/>
          </p:cNvGrpSpPr>
          <p:nvPr/>
        </p:nvGrpSpPr>
        <p:grpSpPr bwMode="auto">
          <a:xfrm>
            <a:off x="3206750" y="2311400"/>
            <a:ext cx="1223963" cy="1849438"/>
            <a:chOff x="2020" y="1456"/>
            <a:chExt cx="771" cy="1165"/>
          </a:xfrm>
        </p:grpSpPr>
        <p:sp>
          <p:nvSpPr>
            <p:cNvPr id="102433" name="Line 33"/>
            <p:cNvSpPr>
              <a:spLocks noChangeShapeType="1"/>
            </p:cNvSpPr>
            <p:nvPr/>
          </p:nvSpPr>
          <p:spPr bwMode="auto">
            <a:xfrm flipH="1">
              <a:off x="2021" y="2616"/>
              <a:ext cx="334" cy="5"/>
            </a:xfrm>
            <a:prstGeom prst="line">
              <a:avLst/>
            </a:prstGeom>
            <a:noFill/>
            <a:ln w="12700">
              <a:solidFill>
                <a:srgbClr val="790015"/>
              </a:solidFill>
              <a:round/>
              <a:headEnd/>
              <a:tailEnd/>
            </a:ln>
            <a:effectLst/>
          </p:spPr>
          <p:txBody>
            <a:bodyPr wrap="none" anchor="ctr">
              <a:prstTxWarp prst="textNoShape">
                <a:avLst/>
              </a:prstTxWarp>
            </a:bodyPr>
            <a:lstStyle/>
            <a:p>
              <a:endParaRPr lang="en-US"/>
            </a:p>
          </p:txBody>
        </p:sp>
        <p:sp>
          <p:nvSpPr>
            <p:cNvPr id="102434" name="Line 34"/>
            <p:cNvSpPr>
              <a:spLocks noChangeShapeType="1"/>
            </p:cNvSpPr>
            <p:nvPr/>
          </p:nvSpPr>
          <p:spPr bwMode="auto">
            <a:xfrm flipH="1" flipV="1">
              <a:off x="2023" y="1463"/>
              <a:ext cx="0" cy="1151"/>
            </a:xfrm>
            <a:prstGeom prst="line">
              <a:avLst/>
            </a:prstGeom>
            <a:noFill/>
            <a:ln w="12700">
              <a:solidFill>
                <a:srgbClr val="790015"/>
              </a:solidFill>
              <a:round/>
              <a:headEnd/>
              <a:tailEnd/>
            </a:ln>
            <a:effectLst/>
          </p:spPr>
          <p:txBody>
            <a:bodyPr wrap="none" anchor="ctr">
              <a:prstTxWarp prst="textNoShape">
                <a:avLst/>
              </a:prstTxWarp>
            </a:bodyPr>
            <a:lstStyle/>
            <a:p>
              <a:endParaRPr lang="en-US"/>
            </a:p>
          </p:txBody>
        </p:sp>
        <p:sp>
          <p:nvSpPr>
            <p:cNvPr id="102435" name="Line 35"/>
            <p:cNvSpPr>
              <a:spLocks noChangeShapeType="1"/>
            </p:cNvSpPr>
            <p:nvPr/>
          </p:nvSpPr>
          <p:spPr bwMode="auto">
            <a:xfrm>
              <a:off x="2020" y="1456"/>
              <a:ext cx="771" cy="0"/>
            </a:xfrm>
            <a:prstGeom prst="line">
              <a:avLst/>
            </a:prstGeom>
            <a:noFill/>
            <a:ln w="12700">
              <a:solidFill>
                <a:srgbClr val="790015"/>
              </a:solidFill>
              <a:round/>
              <a:headEnd/>
              <a:tailEnd type="triangle" w="med" len="med"/>
            </a:ln>
            <a:effectLst/>
          </p:spPr>
          <p:txBody>
            <a:bodyPr wrap="none" anchor="ctr">
              <a:prstTxWarp prst="textNoShape">
                <a:avLst/>
              </a:prstTxWarp>
            </a:bodyPr>
            <a:lstStyle/>
            <a:p>
              <a:endParaRPr lang="en-US"/>
            </a:p>
          </p:txBody>
        </p:sp>
      </p:grpSp>
      <p:sp>
        <p:nvSpPr>
          <p:cNvPr id="102436" name="AutoShape 36"/>
          <p:cNvSpPr>
            <a:spLocks noChangeArrowheads="1"/>
          </p:cNvSpPr>
          <p:nvPr/>
        </p:nvSpPr>
        <p:spPr bwMode="auto">
          <a:xfrm>
            <a:off x="3757613" y="3573463"/>
            <a:ext cx="1498600" cy="1144587"/>
          </a:xfrm>
          <a:prstGeom prst="diamond">
            <a:avLst/>
          </a:prstGeom>
          <a:solidFill>
            <a:schemeClr val="bg1"/>
          </a:solidFill>
          <a:ln w="25400">
            <a:solidFill>
              <a:schemeClr val="hlink"/>
            </a:solidFill>
            <a:miter lim="800000"/>
            <a:headEnd/>
            <a:tailEnd/>
          </a:ln>
          <a:effectLst/>
        </p:spPr>
        <p:txBody>
          <a:bodyPr anchor="ctr">
            <a:prstTxWarp prst="textNoShape">
              <a:avLst/>
            </a:prstTxWarp>
          </a:bodyPr>
          <a:lstStyle/>
          <a:p>
            <a:pPr algn="ctr"/>
            <a:r>
              <a:rPr lang="en-US" sz="1000"/>
              <a:t>Is the </a:t>
            </a:r>
            <a:r>
              <a:rPr lang="en-US" sz="1000">
                <a:solidFill>
                  <a:srgbClr val="00279F"/>
                </a:solidFill>
              </a:rPr>
              <a:t>Potential</a:t>
            </a:r>
            <a:r>
              <a:rPr lang="en-US" sz="1000"/>
              <a:t> Cause a </a:t>
            </a:r>
            <a:r>
              <a:rPr lang="en-US" sz="1000">
                <a:solidFill>
                  <a:srgbClr val="790015"/>
                </a:solidFill>
              </a:rPr>
              <a:t>Root</a:t>
            </a:r>
            <a:r>
              <a:rPr lang="en-US" sz="1000"/>
              <a:t> Cause?</a:t>
            </a:r>
          </a:p>
        </p:txBody>
      </p:sp>
      <p:sp>
        <p:nvSpPr>
          <p:cNvPr id="102437" name="Rectangle 37"/>
          <p:cNvSpPr>
            <a:spLocks noChangeArrowheads="1"/>
          </p:cNvSpPr>
          <p:nvPr/>
        </p:nvSpPr>
        <p:spPr bwMode="auto">
          <a:xfrm>
            <a:off x="3203575" y="4125913"/>
            <a:ext cx="658813" cy="3016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400">
                <a:solidFill>
                  <a:schemeClr val="hlink"/>
                </a:solidFill>
              </a:rPr>
              <a:t>No</a:t>
            </a:r>
          </a:p>
        </p:txBody>
      </p:sp>
      <p:cxnSp>
        <p:nvCxnSpPr>
          <p:cNvPr id="102445" name="AutoShape 45"/>
          <p:cNvCxnSpPr>
            <a:cxnSpLocks noChangeShapeType="1"/>
            <a:stCxn id="102425" idx="2"/>
            <a:endCxn id="102426" idx="0"/>
          </p:cNvCxnSpPr>
          <p:nvPr/>
        </p:nvCxnSpPr>
        <p:spPr bwMode="auto">
          <a:xfrm>
            <a:off x="4500563" y="2176463"/>
            <a:ext cx="7937" cy="436562"/>
          </a:xfrm>
          <a:prstGeom prst="straightConnector1">
            <a:avLst/>
          </a:prstGeom>
          <a:noFill/>
          <a:ln w="12700">
            <a:solidFill>
              <a:srgbClr val="005400"/>
            </a:solidFill>
            <a:round/>
            <a:headEnd/>
            <a:tailEnd type="triangle" w="med" len="med"/>
          </a:ln>
          <a:effectLst/>
        </p:spPr>
      </p:cxnSp>
      <p:cxnSp>
        <p:nvCxnSpPr>
          <p:cNvPr id="102446" name="AutoShape 46"/>
          <p:cNvCxnSpPr>
            <a:cxnSpLocks noChangeShapeType="1"/>
            <a:stCxn id="102426" idx="2"/>
            <a:endCxn id="102436" idx="0"/>
          </p:cNvCxnSpPr>
          <p:nvPr/>
        </p:nvCxnSpPr>
        <p:spPr bwMode="auto">
          <a:xfrm flipH="1">
            <a:off x="4506913" y="3222625"/>
            <a:ext cx="1587" cy="338138"/>
          </a:xfrm>
          <a:prstGeom prst="straightConnector1">
            <a:avLst/>
          </a:prstGeom>
          <a:noFill/>
          <a:ln w="12700">
            <a:solidFill>
              <a:srgbClr val="005400"/>
            </a:solidFill>
            <a:round/>
            <a:headEnd/>
            <a:tailEnd type="triangle" w="med" len="med"/>
          </a:ln>
          <a:effectLst/>
        </p:spPr>
      </p:cxnSp>
      <p:cxnSp>
        <p:nvCxnSpPr>
          <p:cNvPr id="102448" name="AutoShape 48"/>
          <p:cNvCxnSpPr>
            <a:cxnSpLocks noChangeShapeType="1"/>
            <a:stCxn id="102436" idx="2"/>
            <a:endCxn id="102430" idx="0"/>
          </p:cNvCxnSpPr>
          <p:nvPr/>
        </p:nvCxnSpPr>
        <p:spPr bwMode="auto">
          <a:xfrm flipH="1">
            <a:off x="4498975" y="4730750"/>
            <a:ext cx="7938" cy="701675"/>
          </a:xfrm>
          <a:prstGeom prst="straightConnector1">
            <a:avLst/>
          </a:prstGeom>
          <a:noFill/>
          <a:ln w="12700">
            <a:solidFill>
              <a:srgbClr val="005400"/>
            </a:solidFill>
            <a:round/>
            <a:headEnd/>
            <a:tailEnd type="triangle" w="med" len="med"/>
          </a:ln>
          <a:effectLst/>
        </p:spPr>
      </p:cxnSp>
      <p:cxnSp>
        <p:nvCxnSpPr>
          <p:cNvPr id="102451" name="AutoShape 51"/>
          <p:cNvCxnSpPr>
            <a:cxnSpLocks noChangeShapeType="1"/>
            <a:stCxn id="102430" idx="3"/>
            <a:endCxn id="102422" idx="1"/>
          </p:cNvCxnSpPr>
          <p:nvPr/>
        </p:nvCxnSpPr>
        <p:spPr bwMode="auto">
          <a:xfrm flipV="1">
            <a:off x="5387975" y="1687513"/>
            <a:ext cx="1544638" cy="4049712"/>
          </a:xfrm>
          <a:prstGeom prst="bentConnector3">
            <a:avLst>
              <a:gd name="adj1" fmla="val 49537"/>
            </a:avLst>
          </a:prstGeom>
          <a:noFill/>
          <a:ln w="12700">
            <a:solidFill>
              <a:schemeClr val="tx1"/>
            </a:solidFill>
            <a:miter lim="800000"/>
            <a:headEnd/>
            <a:tailEnd type="triangle" w="med" len="med"/>
          </a:ln>
          <a:effectLst/>
        </p:spPr>
      </p:cxnSp>
      <p:cxnSp>
        <p:nvCxnSpPr>
          <p:cNvPr id="102452" name="AutoShape 52"/>
          <p:cNvCxnSpPr>
            <a:cxnSpLocks noChangeShapeType="1"/>
            <a:stCxn id="102406" idx="3"/>
            <a:endCxn id="102425" idx="1"/>
          </p:cNvCxnSpPr>
          <p:nvPr/>
        </p:nvCxnSpPr>
        <p:spPr bwMode="auto">
          <a:xfrm flipV="1">
            <a:off x="2043113" y="1762125"/>
            <a:ext cx="1711325" cy="3671888"/>
          </a:xfrm>
          <a:prstGeom prst="bentConnector3">
            <a:avLst>
              <a:gd name="adj1" fmla="val 26065"/>
            </a:avLst>
          </a:prstGeom>
          <a:noFill/>
          <a:ln w="12700">
            <a:solidFill>
              <a:srgbClr val="005400"/>
            </a:solidFill>
            <a:miter lim="800000"/>
            <a:headEnd/>
            <a:tailEnd type="triangle" w="med" len="med"/>
          </a:ln>
          <a:effectLst/>
        </p:spPr>
      </p:cxnSp>
      <p:cxnSp>
        <p:nvCxnSpPr>
          <p:cNvPr id="102453" name="AutoShape 53"/>
          <p:cNvCxnSpPr>
            <a:cxnSpLocks noChangeShapeType="1"/>
            <a:stCxn id="102403" idx="2"/>
            <a:endCxn id="102404" idx="0"/>
          </p:cNvCxnSpPr>
          <p:nvPr/>
        </p:nvCxnSpPr>
        <p:spPr bwMode="auto">
          <a:xfrm>
            <a:off x="1300163" y="1973263"/>
            <a:ext cx="0" cy="542925"/>
          </a:xfrm>
          <a:prstGeom prst="straightConnector1">
            <a:avLst/>
          </a:prstGeom>
          <a:noFill/>
          <a:ln w="12700">
            <a:solidFill>
              <a:schemeClr val="tx1"/>
            </a:solidFill>
            <a:round/>
            <a:headEnd/>
            <a:tailEnd type="triangle" w="med" len="med"/>
          </a:ln>
          <a:effectLst/>
        </p:spPr>
      </p:cxnSp>
      <p:cxnSp>
        <p:nvCxnSpPr>
          <p:cNvPr id="102454" name="AutoShape 54"/>
          <p:cNvCxnSpPr>
            <a:cxnSpLocks noChangeShapeType="1"/>
            <a:stCxn id="102404" idx="2"/>
            <a:endCxn id="102405" idx="0"/>
          </p:cNvCxnSpPr>
          <p:nvPr/>
        </p:nvCxnSpPr>
        <p:spPr bwMode="auto">
          <a:xfrm>
            <a:off x="1300163" y="3197225"/>
            <a:ext cx="6350" cy="471488"/>
          </a:xfrm>
          <a:prstGeom prst="straightConnector1">
            <a:avLst/>
          </a:prstGeom>
          <a:noFill/>
          <a:ln w="12700">
            <a:solidFill>
              <a:schemeClr val="tx1"/>
            </a:solidFill>
            <a:round/>
            <a:headEnd/>
            <a:tailEnd type="triangle" w="med" len="med"/>
          </a:ln>
          <a:effectLst/>
        </p:spPr>
      </p:cxnSp>
      <p:cxnSp>
        <p:nvCxnSpPr>
          <p:cNvPr id="102455" name="AutoShape 55"/>
          <p:cNvCxnSpPr>
            <a:cxnSpLocks noChangeShapeType="1"/>
            <a:stCxn id="102405" idx="2"/>
            <a:endCxn id="102406" idx="0"/>
          </p:cNvCxnSpPr>
          <p:nvPr/>
        </p:nvCxnSpPr>
        <p:spPr bwMode="auto">
          <a:xfrm flipH="1">
            <a:off x="1304925" y="4349750"/>
            <a:ext cx="1588" cy="522288"/>
          </a:xfrm>
          <a:prstGeom prst="straightConnector1">
            <a:avLst/>
          </a:prstGeom>
          <a:noFill/>
          <a:ln w="12700">
            <a:solidFill>
              <a:schemeClr val="tx1"/>
            </a:solidFill>
            <a:round/>
            <a:headEnd/>
            <a:tailEnd type="triangle" w="med" len="med"/>
          </a:ln>
          <a:effectLst/>
        </p:spPr>
      </p:cxnSp>
    </p:spTree>
  </p:cSld>
  <p:clrMapOvr>
    <a:masterClrMapping/>
  </p:clrMapOvr>
  <p:transition xmlns:p14="http://schemas.microsoft.com/office/powerpoint/2010/main" spd="med" advTm="5000">
    <p:fade/>
    <p:sndAc>
      <p:stSnd>
        <p:snd r:embed="rId3" name="Camera"/>
      </p:stSnd>
    </p:sndAc>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4"/>
          <p:cNvSpPr>
            <a:spLocks noGrp="1" noChangeArrowheads="1"/>
          </p:cNvSpPr>
          <p:nvPr>
            <p:ph type="body" idx="1"/>
          </p:nvPr>
        </p:nvSpPr>
        <p:spPr>
          <a:xfrm>
            <a:off x="685800" y="1560513"/>
            <a:ext cx="7772400" cy="3825875"/>
          </a:xfrm>
        </p:spPr>
        <p:txBody>
          <a:bodyPr/>
          <a:lstStyle/>
          <a:p>
            <a:r>
              <a:rPr lang="en-US" sz="2400" b="1">
                <a:solidFill>
                  <a:schemeClr val="hlink"/>
                </a:solidFill>
              </a:rPr>
              <a:t>Identify all potential causes</a:t>
            </a:r>
            <a:r>
              <a:rPr lang="en-US" sz="2400" b="1"/>
              <a:t> which could explain why the problem occurred.</a:t>
            </a:r>
          </a:p>
          <a:p>
            <a:endParaRPr lang="en-US" sz="2400" b="1"/>
          </a:p>
          <a:p>
            <a:r>
              <a:rPr lang="en-US" sz="2400" b="1">
                <a:solidFill>
                  <a:schemeClr val="hlink"/>
                </a:solidFill>
              </a:rPr>
              <a:t>Isolate and verify the root cause</a:t>
            </a:r>
            <a:r>
              <a:rPr lang="en-US" sz="2400" b="1"/>
              <a:t> </a:t>
            </a:r>
            <a:r>
              <a:rPr lang="en-US" sz="2400" b="1">
                <a:solidFill>
                  <a:srgbClr val="00279F"/>
                </a:solidFill>
              </a:rPr>
              <a:t>by testing</a:t>
            </a:r>
            <a:r>
              <a:rPr lang="en-US" sz="2400" b="1"/>
              <a:t> each potential cause against the problem description and test data. Identify alternate corrective actions to eliminate root cause.</a:t>
            </a:r>
          </a:p>
        </p:txBody>
      </p:sp>
      <p:sp>
        <p:nvSpPr>
          <p:cNvPr id="101378" name="Rectangle 2"/>
          <p:cNvSpPr>
            <a:spLocks noGrp="1" noChangeArrowheads="1"/>
          </p:cNvSpPr>
          <p:nvPr>
            <p:ph type="title"/>
          </p:nvPr>
        </p:nvSpPr>
        <p:spPr>
          <a:noFill/>
          <a:ln/>
        </p:spPr>
        <p:txBody>
          <a:bodyPr/>
          <a:lstStyle/>
          <a:p>
            <a:r>
              <a:rPr lang="en-US" sz="4000"/>
              <a:t>Define and Verify Root Cause(s)</a:t>
            </a:r>
          </a:p>
        </p:txBody>
      </p:sp>
    </p:spTree>
  </p:cSld>
  <p:clrMapOvr>
    <a:masterClrMapping/>
  </p:clrMapOvr>
  <p:transition xmlns:p14="http://schemas.microsoft.com/office/powerpoint/2010/main" spd="med" advTm="5000">
    <p:fade/>
    <p:sndAc>
      <p:stSnd>
        <p:snd r:embed="rId3" name="Camera"/>
      </p:stSnd>
    </p:sndAc>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1026"/>
          <p:cNvSpPr>
            <a:spLocks noGrp="1" noChangeArrowheads="1"/>
          </p:cNvSpPr>
          <p:nvPr>
            <p:ph type="title"/>
          </p:nvPr>
        </p:nvSpPr>
        <p:spPr>
          <a:xfrm>
            <a:off x="228600" y="127000"/>
            <a:ext cx="8686800" cy="660400"/>
          </a:xfrm>
        </p:spPr>
        <p:txBody>
          <a:bodyPr/>
          <a:lstStyle/>
          <a:p>
            <a:r>
              <a:rPr lang="en-US"/>
              <a:t>Root Cause Of A Failure</a:t>
            </a:r>
          </a:p>
        </p:txBody>
      </p:sp>
      <p:pic>
        <p:nvPicPr>
          <p:cNvPr id="184323" name="Picture 1027"/>
          <p:cNvPicPr>
            <a:picLocks noChangeAspect="1" noChangeArrowheads="1"/>
          </p:cNvPicPr>
          <p:nvPr/>
        </p:nvPicPr>
        <p:blipFill>
          <a:blip r:embed="rId4"/>
          <a:srcRect/>
          <a:stretch>
            <a:fillRect/>
          </a:stretch>
        </p:blipFill>
        <p:spPr bwMode="auto">
          <a:xfrm>
            <a:off x="1441450" y="912813"/>
            <a:ext cx="6515100" cy="5319712"/>
          </a:xfrm>
          <a:prstGeom prst="rect">
            <a:avLst/>
          </a:prstGeom>
          <a:noFill/>
          <a:ln w="12700">
            <a:noFill/>
            <a:miter lim="800000"/>
            <a:headEnd/>
            <a:tailEnd/>
          </a:ln>
          <a:effectLst/>
        </p:spPr>
      </p:pic>
      <p:sp>
        <p:nvSpPr>
          <p:cNvPr id="184324" name="Text Box 1028"/>
          <p:cNvSpPr txBox="1">
            <a:spLocks noChangeArrowheads="1"/>
          </p:cNvSpPr>
          <p:nvPr/>
        </p:nvSpPr>
        <p:spPr bwMode="auto">
          <a:xfrm>
            <a:off x="5543550" y="909638"/>
            <a:ext cx="981075" cy="469900"/>
          </a:xfrm>
          <a:prstGeom prst="rect">
            <a:avLst/>
          </a:prstGeom>
          <a:solidFill>
            <a:srgbClr val="EAEC5E"/>
          </a:solidFill>
          <a:ln w="12700">
            <a:solidFill>
              <a:srgbClr val="00279F"/>
            </a:solidFill>
            <a:miter lim="800000"/>
            <a:headEnd/>
            <a:tailEnd/>
          </a:ln>
          <a:effectLst/>
        </p:spPr>
        <p:txBody>
          <a:bodyPr wrap="none">
            <a:prstTxWarp prst="textNoShape">
              <a:avLst/>
            </a:prstTxWarp>
            <a:spAutoFit/>
          </a:bodyPr>
          <a:lstStyle/>
          <a:p>
            <a:pPr algn="ctr"/>
            <a:r>
              <a:rPr lang="en-US" sz="1200"/>
              <a:t>Failed</a:t>
            </a:r>
          </a:p>
          <a:p>
            <a:pPr algn="ctr"/>
            <a:r>
              <a:rPr lang="en-US" sz="1200"/>
              <a:t>Component</a:t>
            </a:r>
          </a:p>
        </p:txBody>
      </p:sp>
      <p:sp>
        <p:nvSpPr>
          <p:cNvPr id="184325" name="Text Box 1029"/>
          <p:cNvSpPr txBox="1">
            <a:spLocks noChangeArrowheads="1"/>
          </p:cNvSpPr>
          <p:nvPr/>
        </p:nvSpPr>
        <p:spPr bwMode="auto">
          <a:xfrm>
            <a:off x="1446213" y="909638"/>
            <a:ext cx="2263775" cy="1017587"/>
          </a:xfrm>
          <a:prstGeom prst="rect">
            <a:avLst/>
          </a:prstGeom>
          <a:solidFill>
            <a:srgbClr val="EAEC5E"/>
          </a:solidFill>
          <a:ln w="12700">
            <a:solidFill>
              <a:srgbClr val="00279F"/>
            </a:solidFill>
            <a:miter lim="800000"/>
            <a:headEnd/>
            <a:tailEnd/>
          </a:ln>
          <a:effectLst/>
        </p:spPr>
        <p:txBody>
          <a:bodyPr>
            <a:prstTxWarp prst="textNoShape">
              <a:avLst/>
            </a:prstTxWarp>
            <a:spAutoFit/>
          </a:bodyPr>
          <a:lstStyle/>
          <a:p>
            <a:pPr algn="ctr"/>
            <a:r>
              <a:rPr lang="en-US" sz="1200"/>
              <a:t>Device High Temperature Causes Output Voltage Spike</a:t>
            </a:r>
          </a:p>
          <a:p>
            <a:pPr algn="ctr"/>
            <a:r>
              <a:rPr lang="en-US" sz="1200"/>
              <a:t>-</a:t>
            </a:r>
          </a:p>
          <a:p>
            <a:pPr algn="ctr"/>
            <a:r>
              <a:rPr lang="en-US" sz="1200"/>
              <a:t>Cause of Component</a:t>
            </a:r>
          </a:p>
          <a:p>
            <a:pPr algn="ctr"/>
            <a:r>
              <a:rPr lang="en-US" sz="1200"/>
              <a:t>Failure Down Stream</a:t>
            </a:r>
          </a:p>
        </p:txBody>
      </p:sp>
      <p:sp>
        <p:nvSpPr>
          <p:cNvPr id="184326" name="Text Box 1030"/>
          <p:cNvSpPr txBox="1">
            <a:spLocks noChangeArrowheads="1"/>
          </p:cNvSpPr>
          <p:nvPr/>
        </p:nvSpPr>
        <p:spPr bwMode="auto">
          <a:xfrm>
            <a:off x="184150" y="1011238"/>
            <a:ext cx="1187450" cy="825500"/>
          </a:xfrm>
          <a:prstGeom prst="rect">
            <a:avLst/>
          </a:prstGeom>
          <a:noFill/>
          <a:ln w="12700">
            <a:noFill/>
            <a:miter lim="800000"/>
            <a:headEnd/>
            <a:tailEnd/>
          </a:ln>
          <a:effectLst/>
        </p:spPr>
        <p:txBody>
          <a:bodyPr>
            <a:prstTxWarp prst="textNoShape">
              <a:avLst/>
            </a:prstTxWarp>
            <a:spAutoFit/>
          </a:bodyPr>
          <a:lstStyle/>
          <a:p>
            <a:pPr algn="r"/>
            <a:r>
              <a:rPr lang="en-US" sz="1600" b="1">
                <a:solidFill>
                  <a:srgbClr val="005400"/>
                </a:solidFill>
              </a:rPr>
              <a:t>Is this</a:t>
            </a:r>
            <a:r>
              <a:rPr lang="en-US" sz="1600" b="1">
                <a:solidFill>
                  <a:srgbClr val="790015"/>
                </a:solidFill>
              </a:rPr>
              <a:t> THE </a:t>
            </a:r>
            <a:r>
              <a:rPr lang="en-US" sz="1600" b="1">
                <a:solidFill>
                  <a:srgbClr val="800080"/>
                </a:solidFill>
              </a:rPr>
              <a:t>Root Cause</a:t>
            </a:r>
            <a:r>
              <a:rPr lang="en-US" sz="1600" b="1">
                <a:solidFill>
                  <a:srgbClr val="790015"/>
                </a:solidFill>
              </a:rPr>
              <a:t>?</a:t>
            </a:r>
          </a:p>
        </p:txBody>
      </p:sp>
      <p:sp>
        <p:nvSpPr>
          <p:cNvPr id="184328" name="Line 1032"/>
          <p:cNvSpPr>
            <a:spLocks noChangeShapeType="1"/>
          </p:cNvSpPr>
          <p:nvPr/>
        </p:nvSpPr>
        <p:spPr bwMode="auto">
          <a:xfrm>
            <a:off x="3721100" y="1752600"/>
            <a:ext cx="2032000" cy="0"/>
          </a:xfrm>
          <a:prstGeom prst="line">
            <a:avLst/>
          </a:prstGeom>
          <a:noFill/>
          <a:ln w="38100">
            <a:solidFill>
              <a:schemeClr val="bg1"/>
            </a:solidFill>
            <a:round/>
            <a:headEnd/>
            <a:tailEnd type="triangle" w="med" len="med"/>
          </a:ln>
          <a:effectLst/>
        </p:spPr>
        <p:txBody>
          <a:bodyPr wrap="none" anchor="ctr">
            <a:prstTxWarp prst="textNoShape">
              <a:avLst/>
            </a:prstTxWarp>
          </a:bodyPr>
          <a:lstStyle/>
          <a:p>
            <a:endParaRPr lang="en-US"/>
          </a:p>
        </p:txBody>
      </p:sp>
      <p:sp>
        <p:nvSpPr>
          <p:cNvPr id="184327" name="Line 1031"/>
          <p:cNvSpPr>
            <a:spLocks noChangeShapeType="1"/>
          </p:cNvSpPr>
          <p:nvPr/>
        </p:nvSpPr>
        <p:spPr bwMode="auto">
          <a:xfrm>
            <a:off x="3390900" y="1714500"/>
            <a:ext cx="2387600" cy="0"/>
          </a:xfrm>
          <a:prstGeom prst="line">
            <a:avLst/>
          </a:prstGeom>
          <a:noFill/>
          <a:ln w="38100">
            <a:solidFill>
              <a:schemeClr val="hlink"/>
            </a:solidFill>
            <a:round/>
            <a:headEnd/>
            <a:tailEnd type="triangle" w="med" len="med"/>
          </a:ln>
          <a:effectLst/>
        </p:spPr>
        <p:txBody>
          <a:bodyPr wrap="none" anchor="ctr">
            <a:prstTxWarp prst="textNoShape">
              <a:avLst/>
            </a:prstTxWarp>
          </a:bodyPr>
          <a:lstStyle/>
          <a:p>
            <a:endParaRPr lang="en-US"/>
          </a:p>
        </p:txBody>
      </p:sp>
      <p:sp>
        <p:nvSpPr>
          <p:cNvPr id="184329" name="Text Box 1033"/>
          <p:cNvSpPr txBox="1">
            <a:spLocks noChangeArrowheads="1"/>
          </p:cNvSpPr>
          <p:nvPr/>
        </p:nvSpPr>
        <p:spPr bwMode="auto">
          <a:xfrm>
            <a:off x="144463" y="2933700"/>
            <a:ext cx="1187450" cy="1069975"/>
          </a:xfrm>
          <a:prstGeom prst="rect">
            <a:avLst/>
          </a:prstGeom>
          <a:noFill/>
          <a:ln w="12700">
            <a:noFill/>
            <a:miter lim="800000"/>
            <a:headEnd/>
            <a:tailEnd/>
          </a:ln>
          <a:effectLst/>
        </p:spPr>
        <p:txBody>
          <a:bodyPr>
            <a:prstTxWarp prst="textNoShape">
              <a:avLst/>
            </a:prstTxWarp>
            <a:spAutoFit/>
          </a:bodyPr>
          <a:lstStyle/>
          <a:p>
            <a:pPr algn="r"/>
            <a:r>
              <a:rPr lang="en-US" sz="1600" b="1">
                <a:solidFill>
                  <a:srgbClr val="005400"/>
                </a:solidFill>
              </a:rPr>
              <a:t>CCA Thermal Map</a:t>
            </a:r>
          </a:p>
          <a:p>
            <a:pPr algn="r"/>
            <a:r>
              <a:rPr lang="en-US" sz="1600" b="1">
                <a:solidFill>
                  <a:srgbClr val="005400"/>
                </a:solidFill>
              </a:rPr>
              <a:t>(powered)</a:t>
            </a:r>
            <a:endParaRPr lang="en-US" sz="1600" b="1">
              <a:solidFill>
                <a:srgbClr val="790015"/>
              </a:solidFill>
            </a:endParaRPr>
          </a:p>
        </p:txBody>
      </p:sp>
    </p:spTree>
  </p:cSld>
  <p:clrMapOvr>
    <a:masterClrMapping/>
  </p:clrMapOvr>
  <p:transition xmlns:p14="http://schemas.microsoft.com/office/powerpoint/2010/main" spd="med" advTm="5000">
    <p:fade/>
    <p:sndAc>
      <p:stSnd>
        <p:snd r:embed="rId3" name="Camera"/>
      </p:stSnd>
    </p:sndAc>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US">
                <a:solidFill>
                  <a:srgbClr val="800080"/>
                </a:solidFill>
              </a:rPr>
              <a:t>Two</a:t>
            </a:r>
            <a:r>
              <a:rPr lang="en-US"/>
              <a:t> Root Causes</a:t>
            </a:r>
          </a:p>
        </p:txBody>
      </p:sp>
      <p:sp>
        <p:nvSpPr>
          <p:cNvPr id="185347" name="Text Box 3"/>
          <p:cNvSpPr txBox="1">
            <a:spLocks noChangeArrowheads="1"/>
          </p:cNvSpPr>
          <p:nvPr/>
        </p:nvSpPr>
        <p:spPr bwMode="auto">
          <a:xfrm>
            <a:off x="428625" y="1639888"/>
            <a:ext cx="8334375" cy="3081337"/>
          </a:xfrm>
          <a:prstGeom prst="rect">
            <a:avLst/>
          </a:prstGeom>
          <a:noFill/>
          <a:ln w="12700">
            <a:noFill/>
            <a:miter lim="800000"/>
            <a:headEnd/>
            <a:tailEnd/>
          </a:ln>
          <a:effectLst/>
        </p:spPr>
        <p:txBody>
          <a:bodyPr>
            <a:prstTxWarp prst="textNoShape">
              <a:avLst/>
            </a:prstTxWarp>
            <a:spAutoFit/>
          </a:bodyPr>
          <a:lstStyle/>
          <a:p>
            <a:pPr algn="ctr"/>
            <a:r>
              <a:rPr lang="en-US" sz="2800" b="1">
                <a:solidFill>
                  <a:srgbClr val="800080"/>
                </a:solidFill>
              </a:rPr>
              <a:t>Root Cause of</a:t>
            </a:r>
            <a:r>
              <a:rPr lang="en-US" sz="2800" b="1">
                <a:solidFill>
                  <a:srgbClr val="790015"/>
                </a:solidFill>
              </a:rPr>
              <a:t> Event (Occur or Occurrence)</a:t>
            </a:r>
            <a:endParaRPr lang="en-US" sz="2800">
              <a:solidFill>
                <a:srgbClr val="00279F"/>
              </a:solidFill>
            </a:endParaRPr>
          </a:p>
          <a:p>
            <a:pPr algn="ctr"/>
            <a:r>
              <a:rPr lang="en-US" sz="2800">
                <a:solidFill>
                  <a:srgbClr val="00279F"/>
                </a:solidFill>
              </a:rPr>
              <a:t>What </a:t>
            </a:r>
            <a:r>
              <a:rPr lang="en-US" sz="2800">
                <a:solidFill>
                  <a:srgbClr val="005400"/>
                </a:solidFill>
              </a:rPr>
              <a:t>system</a:t>
            </a:r>
            <a:r>
              <a:rPr lang="en-US" sz="2800">
                <a:solidFill>
                  <a:srgbClr val="00279F"/>
                </a:solidFill>
              </a:rPr>
              <a:t> allowed for the event to </a:t>
            </a:r>
            <a:r>
              <a:rPr lang="en-US" sz="2800" b="1">
                <a:solidFill>
                  <a:srgbClr val="005400"/>
                </a:solidFill>
              </a:rPr>
              <a:t>occur</a:t>
            </a:r>
            <a:r>
              <a:rPr lang="en-US" sz="2800">
                <a:solidFill>
                  <a:srgbClr val="00279F"/>
                </a:solidFill>
              </a:rPr>
              <a:t>?</a:t>
            </a:r>
          </a:p>
          <a:p>
            <a:pPr algn="ctr"/>
            <a:endParaRPr lang="en-US" sz="2800">
              <a:solidFill>
                <a:srgbClr val="00279F"/>
              </a:solidFill>
            </a:endParaRPr>
          </a:p>
          <a:p>
            <a:pPr algn="ctr"/>
            <a:endParaRPr lang="en-US" sz="2800">
              <a:solidFill>
                <a:srgbClr val="00279F"/>
              </a:solidFill>
            </a:endParaRPr>
          </a:p>
          <a:p>
            <a:pPr algn="ctr"/>
            <a:r>
              <a:rPr lang="en-US" sz="2800" b="1">
                <a:solidFill>
                  <a:srgbClr val="800080"/>
                </a:solidFill>
              </a:rPr>
              <a:t>Root Cause of</a:t>
            </a:r>
            <a:r>
              <a:rPr lang="en-US" sz="2800" b="1">
                <a:solidFill>
                  <a:srgbClr val="790015"/>
                </a:solidFill>
              </a:rPr>
              <a:t> Escape</a:t>
            </a:r>
            <a:endParaRPr lang="en-US" sz="2800">
              <a:solidFill>
                <a:srgbClr val="00279F"/>
              </a:solidFill>
            </a:endParaRPr>
          </a:p>
          <a:p>
            <a:pPr algn="ctr"/>
            <a:r>
              <a:rPr lang="en-US" sz="2800">
                <a:solidFill>
                  <a:srgbClr val="00279F"/>
                </a:solidFill>
              </a:rPr>
              <a:t>What </a:t>
            </a:r>
            <a:r>
              <a:rPr lang="en-US" sz="2800">
                <a:solidFill>
                  <a:srgbClr val="005400"/>
                </a:solidFill>
              </a:rPr>
              <a:t>system</a:t>
            </a:r>
            <a:r>
              <a:rPr lang="en-US" sz="2800">
                <a:solidFill>
                  <a:srgbClr val="00279F"/>
                </a:solidFill>
              </a:rPr>
              <a:t> allowed for the event to </a:t>
            </a:r>
            <a:r>
              <a:rPr lang="en-US" sz="2800" b="1">
                <a:solidFill>
                  <a:srgbClr val="005400"/>
                </a:solidFill>
              </a:rPr>
              <a:t>escape</a:t>
            </a:r>
            <a:r>
              <a:rPr lang="en-US" sz="2800">
                <a:solidFill>
                  <a:srgbClr val="00279F"/>
                </a:solidFill>
              </a:rPr>
              <a:t> without detection?</a:t>
            </a:r>
          </a:p>
        </p:txBody>
      </p:sp>
    </p:spTree>
  </p:cSld>
  <p:clrMapOvr>
    <a:masterClrMapping/>
  </p:clrMapOvr>
  <p:transition xmlns:p14="http://schemas.microsoft.com/office/powerpoint/2010/main" spd="med" advTm="5000">
    <p:fade/>
    <p:sndAc>
      <p:stSnd>
        <p:snd r:embed="rId3" name="Camera"/>
      </p:stSnd>
    </p:sndAc>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lstStyle/>
          <a:p>
            <a:r>
              <a:rPr lang="en-US"/>
              <a:t>Initial Data Evaluation</a:t>
            </a:r>
          </a:p>
        </p:txBody>
      </p:sp>
      <p:sp>
        <p:nvSpPr>
          <p:cNvPr id="336900" name="Text Box 4"/>
          <p:cNvSpPr txBox="1">
            <a:spLocks noChangeArrowheads="1"/>
          </p:cNvSpPr>
          <p:nvPr/>
        </p:nvSpPr>
        <p:spPr bwMode="auto">
          <a:xfrm>
            <a:off x="392113" y="1614488"/>
            <a:ext cx="8334375" cy="1373187"/>
          </a:xfrm>
          <a:prstGeom prst="rect">
            <a:avLst/>
          </a:prstGeom>
          <a:noFill/>
          <a:ln w="12700">
            <a:noFill/>
            <a:miter lim="800000"/>
            <a:headEnd/>
            <a:tailEnd/>
          </a:ln>
          <a:effectLst/>
        </p:spPr>
        <p:txBody>
          <a:bodyPr>
            <a:prstTxWarp prst="textNoShape">
              <a:avLst/>
            </a:prstTxWarp>
            <a:spAutoFit/>
          </a:bodyPr>
          <a:lstStyle/>
          <a:p>
            <a:pPr algn="ctr"/>
            <a:r>
              <a:rPr lang="en-US" sz="2800" b="1">
                <a:solidFill>
                  <a:srgbClr val="800080"/>
                </a:solidFill>
              </a:rPr>
              <a:t>Change Induced </a:t>
            </a:r>
            <a:r>
              <a:rPr lang="en-US" b="1">
                <a:solidFill>
                  <a:srgbClr val="00279F"/>
                </a:solidFill>
              </a:rPr>
              <a:t>vs.</a:t>
            </a:r>
            <a:r>
              <a:rPr lang="en-US" sz="2800" b="1">
                <a:solidFill>
                  <a:srgbClr val="800080"/>
                </a:solidFill>
              </a:rPr>
              <a:t> Unidentified (New)</a:t>
            </a:r>
          </a:p>
          <a:p>
            <a:pPr algn="ctr"/>
            <a:endParaRPr lang="en-US" sz="2800" b="1">
              <a:solidFill>
                <a:srgbClr val="800080"/>
              </a:solidFill>
            </a:endParaRPr>
          </a:p>
          <a:p>
            <a:pPr algn="ctr"/>
            <a:r>
              <a:rPr lang="en-US" sz="2800" b="1">
                <a:solidFill>
                  <a:srgbClr val="800080"/>
                </a:solidFill>
              </a:rPr>
              <a:t>Gradual </a:t>
            </a:r>
            <a:r>
              <a:rPr lang="en-US" sz="2800" b="1">
                <a:solidFill>
                  <a:srgbClr val="00279F"/>
                </a:solidFill>
              </a:rPr>
              <a:t>vs.</a:t>
            </a:r>
            <a:r>
              <a:rPr lang="en-US" sz="2800" b="1">
                <a:solidFill>
                  <a:srgbClr val="800080"/>
                </a:solidFill>
              </a:rPr>
              <a:t> Abrupt </a:t>
            </a:r>
            <a:r>
              <a:rPr lang="en-US" sz="2800" b="1">
                <a:solidFill>
                  <a:srgbClr val="00279F"/>
                </a:solidFill>
              </a:rPr>
              <a:t>vs.</a:t>
            </a:r>
            <a:r>
              <a:rPr lang="en-US" sz="2800" b="1">
                <a:solidFill>
                  <a:srgbClr val="800080"/>
                </a:solidFill>
              </a:rPr>
              <a:t> Periodic</a:t>
            </a:r>
          </a:p>
        </p:txBody>
      </p:sp>
    </p:spTree>
  </p:cSld>
  <p:clrMapOvr>
    <a:masterClrMapping/>
  </p:clrMapOvr>
  <p:transition xmlns:p14="http://schemas.microsoft.com/office/powerpoint/2010/main" spd="med" advTm="5000">
    <p:fade/>
    <p:sndAc>
      <p:stSnd>
        <p:snd r:embed="rId3" name="Camera"/>
      </p:stSnd>
    </p:sndAc>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p:txBody>
          <a:bodyPr/>
          <a:lstStyle/>
          <a:p>
            <a:r>
              <a:rPr lang="en-US">
                <a:solidFill>
                  <a:srgbClr val="800080"/>
                </a:solidFill>
              </a:rPr>
              <a:t>Initial Data Evaluation</a:t>
            </a:r>
            <a:endParaRPr lang="en-US"/>
          </a:p>
        </p:txBody>
      </p:sp>
      <p:grpSp>
        <p:nvGrpSpPr>
          <p:cNvPr id="338967" name="Group 23"/>
          <p:cNvGrpSpPr>
            <a:grpSpLocks/>
          </p:cNvGrpSpPr>
          <p:nvPr/>
        </p:nvGrpSpPr>
        <p:grpSpPr bwMode="auto">
          <a:xfrm>
            <a:off x="749300" y="920750"/>
            <a:ext cx="7048500" cy="2863850"/>
            <a:chOff x="480" y="1097"/>
            <a:chExt cx="4440" cy="1804"/>
          </a:xfrm>
        </p:grpSpPr>
        <p:sp>
          <p:nvSpPr>
            <p:cNvPr id="338948" name="Line 4"/>
            <p:cNvSpPr>
              <a:spLocks noChangeShapeType="1"/>
            </p:cNvSpPr>
            <p:nvPr/>
          </p:nvSpPr>
          <p:spPr bwMode="auto">
            <a:xfrm>
              <a:off x="1344" y="1472"/>
              <a:ext cx="0" cy="1186"/>
            </a:xfrm>
            <a:prstGeom prst="line">
              <a:avLst/>
            </a:prstGeom>
            <a:noFill/>
            <a:ln w="19050">
              <a:solidFill>
                <a:srgbClr val="00279F"/>
              </a:solidFill>
              <a:round/>
              <a:headEnd/>
              <a:tailEnd/>
            </a:ln>
            <a:effectLst/>
          </p:spPr>
          <p:txBody>
            <a:bodyPr wrap="none" anchor="ctr">
              <a:prstTxWarp prst="textNoShape">
                <a:avLst/>
              </a:prstTxWarp>
            </a:bodyPr>
            <a:lstStyle/>
            <a:p>
              <a:endParaRPr lang="en-US"/>
            </a:p>
          </p:txBody>
        </p:sp>
        <p:sp>
          <p:nvSpPr>
            <p:cNvPr id="338949" name="Line 5"/>
            <p:cNvSpPr>
              <a:spLocks noChangeShapeType="1"/>
            </p:cNvSpPr>
            <p:nvPr/>
          </p:nvSpPr>
          <p:spPr bwMode="auto">
            <a:xfrm>
              <a:off x="1344" y="2664"/>
              <a:ext cx="3568" cy="0"/>
            </a:xfrm>
            <a:prstGeom prst="line">
              <a:avLst/>
            </a:prstGeom>
            <a:noFill/>
            <a:ln w="19050">
              <a:solidFill>
                <a:srgbClr val="00279F"/>
              </a:solidFill>
              <a:round/>
              <a:headEnd/>
              <a:tailEnd/>
            </a:ln>
            <a:effectLst/>
          </p:spPr>
          <p:txBody>
            <a:bodyPr wrap="none" anchor="ctr">
              <a:prstTxWarp prst="textNoShape">
                <a:avLst/>
              </a:prstTxWarp>
            </a:bodyPr>
            <a:lstStyle/>
            <a:p>
              <a:endParaRPr lang="en-US"/>
            </a:p>
          </p:txBody>
        </p:sp>
        <p:sp>
          <p:nvSpPr>
            <p:cNvPr id="338951" name="Text Box 7"/>
            <p:cNvSpPr txBox="1">
              <a:spLocks noChangeArrowheads="1"/>
            </p:cNvSpPr>
            <p:nvPr/>
          </p:nvSpPr>
          <p:spPr bwMode="auto">
            <a:xfrm>
              <a:off x="1347" y="2689"/>
              <a:ext cx="586" cy="212"/>
            </a:xfrm>
            <a:prstGeom prst="rect">
              <a:avLst/>
            </a:prstGeom>
            <a:noFill/>
            <a:ln w="12700">
              <a:noFill/>
              <a:miter lim="800000"/>
              <a:headEnd/>
              <a:tailEnd/>
            </a:ln>
            <a:effectLst/>
          </p:spPr>
          <p:txBody>
            <a:bodyPr>
              <a:prstTxWarp prst="textNoShape">
                <a:avLst/>
              </a:prstTxWarp>
              <a:spAutoFit/>
            </a:bodyPr>
            <a:lstStyle/>
            <a:p>
              <a:pPr algn="r"/>
              <a:r>
                <a:rPr lang="en-US" sz="1600" b="1">
                  <a:solidFill>
                    <a:srgbClr val="800080"/>
                  </a:solidFill>
                </a:rPr>
                <a:t>Time</a:t>
              </a:r>
            </a:p>
          </p:txBody>
        </p:sp>
        <p:sp>
          <p:nvSpPr>
            <p:cNvPr id="338952" name="Line 8"/>
            <p:cNvSpPr>
              <a:spLocks noChangeShapeType="1"/>
            </p:cNvSpPr>
            <p:nvPr/>
          </p:nvSpPr>
          <p:spPr bwMode="auto">
            <a:xfrm>
              <a:off x="1976" y="2792"/>
              <a:ext cx="156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338953" name="Text Box 9"/>
            <p:cNvSpPr txBox="1">
              <a:spLocks noChangeArrowheads="1"/>
            </p:cNvSpPr>
            <p:nvPr/>
          </p:nvSpPr>
          <p:spPr bwMode="auto">
            <a:xfrm>
              <a:off x="480" y="1545"/>
              <a:ext cx="762" cy="520"/>
            </a:xfrm>
            <a:prstGeom prst="rect">
              <a:avLst/>
            </a:prstGeom>
            <a:noFill/>
            <a:ln w="12700">
              <a:noFill/>
              <a:miter lim="800000"/>
              <a:headEnd/>
              <a:tailEnd/>
            </a:ln>
            <a:effectLst/>
          </p:spPr>
          <p:txBody>
            <a:bodyPr>
              <a:prstTxWarp prst="textNoShape">
                <a:avLst/>
              </a:prstTxWarp>
              <a:spAutoFit/>
            </a:bodyPr>
            <a:lstStyle/>
            <a:p>
              <a:pPr algn="r"/>
              <a:r>
                <a:rPr lang="en-US" sz="1600" b="1">
                  <a:solidFill>
                    <a:srgbClr val="800080"/>
                  </a:solidFill>
                </a:rPr>
                <a:t>‘Normal’  Quality</a:t>
              </a:r>
            </a:p>
            <a:p>
              <a:pPr algn="r"/>
              <a:r>
                <a:rPr lang="en-US" sz="1600" b="1">
                  <a:solidFill>
                    <a:srgbClr val="800080"/>
                  </a:solidFill>
                </a:rPr>
                <a:t>Level</a:t>
              </a:r>
            </a:p>
          </p:txBody>
        </p:sp>
        <p:sp>
          <p:nvSpPr>
            <p:cNvPr id="338954" name="Line 10"/>
            <p:cNvSpPr>
              <a:spLocks noChangeShapeType="1"/>
            </p:cNvSpPr>
            <p:nvPr/>
          </p:nvSpPr>
          <p:spPr bwMode="auto">
            <a:xfrm>
              <a:off x="1344" y="1768"/>
              <a:ext cx="3576" cy="0"/>
            </a:xfrm>
            <a:prstGeom prst="line">
              <a:avLst/>
            </a:prstGeom>
            <a:noFill/>
            <a:ln w="12700">
              <a:solidFill>
                <a:srgbClr val="800080"/>
              </a:solidFill>
              <a:round/>
              <a:headEnd/>
              <a:tailEnd/>
            </a:ln>
            <a:effectLst/>
          </p:spPr>
          <p:txBody>
            <a:bodyPr wrap="none" anchor="ctr">
              <a:prstTxWarp prst="textNoShape">
                <a:avLst/>
              </a:prstTxWarp>
            </a:bodyPr>
            <a:lstStyle/>
            <a:p>
              <a:endParaRPr lang="en-US"/>
            </a:p>
          </p:txBody>
        </p:sp>
        <p:sp>
          <p:nvSpPr>
            <p:cNvPr id="338955" name="Line 11"/>
            <p:cNvSpPr>
              <a:spLocks noChangeShapeType="1"/>
            </p:cNvSpPr>
            <p:nvPr/>
          </p:nvSpPr>
          <p:spPr bwMode="auto">
            <a:xfrm>
              <a:off x="2136" y="1328"/>
              <a:ext cx="0" cy="944"/>
            </a:xfrm>
            <a:prstGeom prst="line">
              <a:avLst/>
            </a:prstGeom>
            <a:noFill/>
            <a:ln w="19050">
              <a:solidFill>
                <a:schemeClr val="hlink"/>
              </a:solidFill>
              <a:round/>
              <a:headEnd/>
              <a:tailEnd/>
            </a:ln>
            <a:effectLst/>
          </p:spPr>
          <p:txBody>
            <a:bodyPr wrap="none" anchor="ctr">
              <a:prstTxWarp prst="textNoShape">
                <a:avLst/>
              </a:prstTxWarp>
            </a:bodyPr>
            <a:lstStyle/>
            <a:p>
              <a:endParaRPr lang="en-US"/>
            </a:p>
          </p:txBody>
        </p:sp>
        <p:sp>
          <p:nvSpPr>
            <p:cNvPr id="338956" name="Line 12"/>
            <p:cNvSpPr>
              <a:spLocks noChangeShapeType="1"/>
            </p:cNvSpPr>
            <p:nvPr/>
          </p:nvSpPr>
          <p:spPr bwMode="auto">
            <a:xfrm>
              <a:off x="3280" y="1328"/>
              <a:ext cx="0" cy="944"/>
            </a:xfrm>
            <a:prstGeom prst="line">
              <a:avLst/>
            </a:prstGeom>
            <a:noFill/>
            <a:ln w="19050">
              <a:solidFill>
                <a:schemeClr val="hlink"/>
              </a:solidFill>
              <a:round/>
              <a:headEnd/>
              <a:tailEnd/>
            </a:ln>
            <a:effectLst/>
          </p:spPr>
          <p:txBody>
            <a:bodyPr wrap="none" anchor="ctr">
              <a:prstTxWarp prst="textNoShape">
                <a:avLst/>
              </a:prstTxWarp>
            </a:bodyPr>
            <a:lstStyle/>
            <a:p>
              <a:endParaRPr lang="en-US"/>
            </a:p>
          </p:txBody>
        </p:sp>
        <p:sp>
          <p:nvSpPr>
            <p:cNvPr id="338957" name="Text Box 13"/>
            <p:cNvSpPr txBox="1">
              <a:spLocks noChangeArrowheads="1"/>
            </p:cNvSpPr>
            <p:nvPr/>
          </p:nvSpPr>
          <p:spPr bwMode="auto">
            <a:xfrm>
              <a:off x="1883" y="2321"/>
              <a:ext cx="490" cy="288"/>
            </a:xfrm>
            <a:prstGeom prst="rect">
              <a:avLst/>
            </a:prstGeom>
            <a:noFill/>
            <a:ln w="12700">
              <a:noFill/>
              <a:miter lim="800000"/>
              <a:headEnd/>
              <a:tailEnd/>
            </a:ln>
            <a:effectLst/>
          </p:spPr>
          <p:txBody>
            <a:bodyPr>
              <a:prstTxWarp prst="textNoShape">
                <a:avLst/>
              </a:prstTxWarp>
              <a:spAutoFit/>
            </a:bodyPr>
            <a:lstStyle/>
            <a:p>
              <a:pPr algn="ctr"/>
              <a:r>
                <a:rPr lang="en-US" sz="1200">
                  <a:solidFill>
                    <a:srgbClr val="800080"/>
                  </a:solidFill>
                </a:rPr>
                <a:t>Point of</a:t>
              </a:r>
            </a:p>
            <a:p>
              <a:pPr algn="ctr"/>
              <a:r>
                <a:rPr lang="en-US" sz="1200">
                  <a:solidFill>
                    <a:srgbClr val="800080"/>
                  </a:solidFill>
                </a:rPr>
                <a:t>Change</a:t>
              </a:r>
            </a:p>
          </p:txBody>
        </p:sp>
        <p:sp>
          <p:nvSpPr>
            <p:cNvPr id="338958" name="Text Box 14"/>
            <p:cNvSpPr txBox="1">
              <a:spLocks noChangeArrowheads="1"/>
            </p:cNvSpPr>
            <p:nvPr/>
          </p:nvSpPr>
          <p:spPr bwMode="auto">
            <a:xfrm>
              <a:off x="3032" y="2329"/>
              <a:ext cx="490" cy="173"/>
            </a:xfrm>
            <a:prstGeom prst="rect">
              <a:avLst/>
            </a:prstGeom>
            <a:noFill/>
            <a:ln w="12700">
              <a:noFill/>
              <a:miter lim="800000"/>
              <a:headEnd/>
              <a:tailEnd/>
            </a:ln>
            <a:effectLst/>
          </p:spPr>
          <p:txBody>
            <a:bodyPr>
              <a:prstTxWarp prst="textNoShape">
                <a:avLst/>
              </a:prstTxWarp>
              <a:spAutoFit/>
            </a:bodyPr>
            <a:lstStyle/>
            <a:p>
              <a:pPr algn="ctr"/>
              <a:r>
                <a:rPr lang="en-US" sz="1200">
                  <a:solidFill>
                    <a:srgbClr val="800080"/>
                  </a:solidFill>
                </a:rPr>
                <a:t>Today</a:t>
              </a:r>
            </a:p>
          </p:txBody>
        </p:sp>
        <p:sp>
          <p:nvSpPr>
            <p:cNvPr id="338960" name="Line 16"/>
            <p:cNvSpPr>
              <a:spLocks noChangeShapeType="1"/>
            </p:cNvSpPr>
            <p:nvPr/>
          </p:nvSpPr>
          <p:spPr bwMode="auto">
            <a:xfrm>
              <a:off x="2136" y="1776"/>
              <a:ext cx="1632" cy="480"/>
            </a:xfrm>
            <a:prstGeom prst="line">
              <a:avLst/>
            </a:prstGeom>
            <a:noFill/>
            <a:ln w="19050">
              <a:solidFill>
                <a:srgbClr val="714400"/>
              </a:solidFill>
              <a:prstDash val="dashDot"/>
              <a:round/>
              <a:headEnd/>
              <a:tailEnd/>
            </a:ln>
            <a:effectLst/>
          </p:spPr>
          <p:txBody>
            <a:bodyPr wrap="none" anchor="ctr">
              <a:prstTxWarp prst="textNoShape">
                <a:avLst/>
              </a:prstTxWarp>
            </a:bodyPr>
            <a:lstStyle/>
            <a:p>
              <a:endParaRPr lang="en-US"/>
            </a:p>
          </p:txBody>
        </p:sp>
        <p:sp>
          <p:nvSpPr>
            <p:cNvPr id="338961" name="Text Box 17"/>
            <p:cNvSpPr txBox="1">
              <a:spLocks noChangeArrowheads="1"/>
            </p:cNvSpPr>
            <p:nvPr/>
          </p:nvSpPr>
          <p:spPr bwMode="auto">
            <a:xfrm>
              <a:off x="4080" y="1977"/>
              <a:ext cx="490" cy="173"/>
            </a:xfrm>
            <a:prstGeom prst="rect">
              <a:avLst/>
            </a:prstGeom>
            <a:noFill/>
            <a:ln w="12700">
              <a:noFill/>
              <a:miter lim="800000"/>
              <a:headEnd/>
              <a:tailEnd/>
            </a:ln>
            <a:effectLst/>
          </p:spPr>
          <p:txBody>
            <a:bodyPr>
              <a:prstTxWarp prst="textNoShape">
                <a:avLst/>
              </a:prstTxWarp>
              <a:spAutoFit/>
            </a:bodyPr>
            <a:lstStyle/>
            <a:p>
              <a:pPr algn="ctr"/>
              <a:r>
                <a:rPr lang="en-US" sz="1200">
                  <a:solidFill>
                    <a:srgbClr val="800080"/>
                  </a:solidFill>
                </a:rPr>
                <a:t>Actual</a:t>
              </a:r>
            </a:p>
          </p:txBody>
        </p:sp>
        <p:sp>
          <p:nvSpPr>
            <p:cNvPr id="338962" name="Line 18"/>
            <p:cNvSpPr>
              <a:spLocks noChangeShapeType="1"/>
            </p:cNvSpPr>
            <p:nvPr/>
          </p:nvSpPr>
          <p:spPr bwMode="auto">
            <a:xfrm>
              <a:off x="2464" y="1872"/>
              <a:ext cx="1584" cy="0"/>
            </a:xfrm>
            <a:prstGeom prst="line">
              <a:avLst/>
            </a:prstGeom>
            <a:noFill/>
            <a:ln w="19050">
              <a:solidFill>
                <a:srgbClr val="714400"/>
              </a:solidFill>
              <a:prstDash val="dashDot"/>
              <a:round/>
              <a:headEnd/>
              <a:tailEnd/>
            </a:ln>
            <a:effectLst/>
          </p:spPr>
          <p:txBody>
            <a:bodyPr wrap="none" anchor="ctr">
              <a:prstTxWarp prst="textNoShape">
                <a:avLst/>
              </a:prstTxWarp>
            </a:bodyPr>
            <a:lstStyle/>
            <a:p>
              <a:endParaRPr lang="en-US"/>
            </a:p>
          </p:txBody>
        </p:sp>
        <p:sp>
          <p:nvSpPr>
            <p:cNvPr id="338963" name="Line 19"/>
            <p:cNvSpPr>
              <a:spLocks noChangeShapeType="1"/>
            </p:cNvSpPr>
            <p:nvPr/>
          </p:nvSpPr>
          <p:spPr bwMode="auto">
            <a:xfrm>
              <a:off x="2888" y="1992"/>
              <a:ext cx="1180" cy="0"/>
            </a:xfrm>
            <a:prstGeom prst="line">
              <a:avLst/>
            </a:prstGeom>
            <a:noFill/>
            <a:ln w="19050">
              <a:solidFill>
                <a:srgbClr val="714400"/>
              </a:solidFill>
              <a:prstDash val="dashDot"/>
              <a:round/>
              <a:headEnd/>
              <a:tailEnd/>
            </a:ln>
            <a:effectLst/>
          </p:spPr>
          <p:txBody>
            <a:bodyPr wrap="none" anchor="ctr">
              <a:prstTxWarp prst="textNoShape">
                <a:avLst/>
              </a:prstTxWarp>
            </a:bodyPr>
            <a:lstStyle/>
            <a:p>
              <a:endParaRPr lang="en-US"/>
            </a:p>
          </p:txBody>
        </p:sp>
        <p:sp>
          <p:nvSpPr>
            <p:cNvPr id="338965" name="Line 21"/>
            <p:cNvSpPr>
              <a:spLocks noChangeShapeType="1"/>
            </p:cNvSpPr>
            <p:nvPr/>
          </p:nvSpPr>
          <p:spPr bwMode="auto">
            <a:xfrm>
              <a:off x="3581" y="2200"/>
              <a:ext cx="518" cy="0"/>
            </a:xfrm>
            <a:prstGeom prst="line">
              <a:avLst/>
            </a:prstGeom>
            <a:noFill/>
            <a:ln w="19050">
              <a:solidFill>
                <a:srgbClr val="714400"/>
              </a:solidFill>
              <a:prstDash val="dashDot"/>
              <a:round/>
              <a:headEnd/>
              <a:tailEnd/>
            </a:ln>
            <a:effectLst/>
          </p:spPr>
          <p:txBody>
            <a:bodyPr wrap="none" anchor="ctr">
              <a:prstTxWarp prst="textNoShape">
                <a:avLst/>
              </a:prstTxWarp>
            </a:bodyPr>
            <a:lstStyle/>
            <a:p>
              <a:endParaRPr lang="en-US"/>
            </a:p>
          </p:txBody>
        </p:sp>
        <p:sp>
          <p:nvSpPr>
            <p:cNvPr id="338966" name="Text Box 22"/>
            <p:cNvSpPr txBox="1">
              <a:spLocks noChangeArrowheads="1"/>
            </p:cNvSpPr>
            <p:nvPr/>
          </p:nvSpPr>
          <p:spPr bwMode="auto">
            <a:xfrm>
              <a:off x="2005" y="1097"/>
              <a:ext cx="1458" cy="212"/>
            </a:xfrm>
            <a:prstGeom prst="rect">
              <a:avLst/>
            </a:prstGeom>
            <a:noFill/>
            <a:ln w="12700">
              <a:noFill/>
              <a:miter lim="800000"/>
              <a:headEnd/>
              <a:tailEnd/>
            </a:ln>
            <a:effectLst/>
          </p:spPr>
          <p:txBody>
            <a:bodyPr>
              <a:prstTxWarp prst="textNoShape">
                <a:avLst/>
              </a:prstTxWarp>
              <a:spAutoFit/>
            </a:bodyPr>
            <a:lstStyle/>
            <a:p>
              <a:pPr algn="ctr"/>
              <a:r>
                <a:rPr lang="en-US" sz="1600" b="1">
                  <a:solidFill>
                    <a:srgbClr val="005400"/>
                  </a:solidFill>
                </a:rPr>
                <a:t>Gradual Change</a:t>
              </a:r>
            </a:p>
          </p:txBody>
        </p:sp>
      </p:grpSp>
      <p:grpSp>
        <p:nvGrpSpPr>
          <p:cNvPr id="338968" name="Group 24"/>
          <p:cNvGrpSpPr>
            <a:grpSpLocks/>
          </p:cNvGrpSpPr>
          <p:nvPr/>
        </p:nvGrpSpPr>
        <p:grpSpPr bwMode="auto">
          <a:xfrm>
            <a:off x="2111375" y="3754438"/>
            <a:ext cx="5676900" cy="2657475"/>
            <a:chOff x="1344" y="1451"/>
            <a:chExt cx="3576" cy="1674"/>
          </a:xfrm>
        </p:grpSpPr>
        <p:sp>
          <p:nvSpPr>
            <p:cNvPr id="338969" name="Line 25"/>
            <p:cNvSpPr>
              <a:spLocks noChangeShapeType="1"/>
            </p:cNvSpPr>
            <p:nvPr/>
          </p:nvSpPr>
          <p:spPr bwMode="auto">
            <a:xfrm>
              <a:off x="1344" y="1696"/>
              <a:ext cx="0" cy="1186"/>
            </a:xfrm>
            <a:prstGeom prst="line">
              <a:avLst/>
            </a:prstGeom>
            <a:noFill/>
            <a:ln w="19050">
              <a:solidFill>
                <a:srgbClr val="00279F"/>
              </a:solidFill>
              <a:round/>
              <a:headEnd/>
              <a:tailEnd/>
            </a:ln>
            <a:effectLst/>
          </p:spPr>
          <p:txBody>
            <a:bodyPr wrap="none" anchor="ctr">
              <a:prstTxWarp prst="textNoShape">
                <a:avLst/>
              </a:prstTxWarp>
            </a:bodyPr>
            <a:lstStyle/>
            <a:p>
              <a:endParaRPr lang="en-US"/>
            </a:p>
          </p:txBody>
        </p:sp>
        <p:sp>
          <p:nvSpPr>
            <p:cNvPr id="338970" name="Line 26"/>
            <p:cNvSpPr>
              <a:spLocks noChangeShapeType="1"/>
            </p:cNvSpPr>
            <p:nvPr/>
          </p:nvSpPr>
          <p:spPr bwMode="auto">
            <a:xfrm>
              <a:off x="1344" y="2888"/>
              <a:ext cx="3568" cy="0"/>
            </a:xfrm>
            <a:prstGeom prst="line">
              <a:avLst/>
            </a:prstGeom>
            <a:noFill/>
            <a:ln w="19050">
              <a:solidFill>
                <a:srgbClr val="00279F"/>
              </a:solidFill>
              <a:round/>
              <a:headEnd/>
              <a:tailEnd/>
            </a:ln>
            <a:effectLst/>
          </p:spPr>
          <p:txBody>
            <a:bodyPr wrap="none" anchor="ctr">
              <a:prstTxWarp prst="textNoShape">
                <a:avLst/>
              </a:prstTxWarp>
            </a:bodyPr>
            <a:lstStyle/>
            <a:p>
              <a:endParaRPr lang="en-US"/>
            </a:p>
          </p:txBody>
        </p:sp>
        <p:sp>
          <p:nvSpPr>
            <p:cNvPr id="338971" name="Text Box 27"/>
            <p:cNvSpPr txBox="1">
              <a:spLocks noChangeArrowheads="1"/>
            </p:cNvSpPr>
            <p:nvPr/>
          </p:nvSpPr>
          <p:spPr bwMode="auto">
            <a:xfrm>
              <a:off x="1347" y="2913"/>
              <a:ext cx="586" cy="212"/>
            </a:xfrm>
            <a:prstGeom prst="rect">
              <a:avLst/>
            </a:prstGeom>
            <a:noFill/>
            <a:ln w="12700">
              <a:noFill/>
              <a:miter lim="800000"/>
              <a:headEnd/>
              <a:tailEnd/>
            </a:ln>
            <a:effectLst/>
          </p:spPr>
          <p:txBody>
            <a:bodyPr>
              <a:prstTxWarp prst="textNoShape">
                <a:avLst/>
              </a:prstTxWarp>
              <a:spAutoFit/>
            </a:bodyPr>
            <a:lstStyle/>
            <a:p>
              <a:pPr algn="r"/>
              <a:r>
                <a:rPr lang="en-US" sz="1600" b="1">
                  <a:solidFill>
                    <a:srgbClr val="800080"/>
                  </a:solidFill>
                </a:rPr>
                <a:t>Time</a:t>
              </a:r>
            </a:p>
          </p:txBody>
        </p:sp>
        <p:sp>
          <p:nvSpPr>
            <p:cNvPr id="338972" name="Line 28"/>
            <p:cNvSpPr>
              <a:spLocks noChangeShapeType="1"/>
            </p:cNvSpPr>
            <p:nvPr/>
          </p:nvSpPr>
          <p:spPr bwMode="auto">
            <a:xfrm>
              <a:off x="1976" y="3016"/>
              <a:ext cx="156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338973" name="Line 29"/>
            <p:cNvSpPr>
              <a:spLocks noChangeShapeType="1"/>
            </p:cNvSpPr>
            <p:nvPr/>
          </p:nvSpPr>
          <p:spPr bwMode="auto">
            <a:xfrm>
              <a:off x="1344" y="1992"/>
              <a:ext cx="3576" cy="0"/>
            </a:xfrm>
            <a:prstGeom prst="line">
              <a:avLst/>
            </a:prstGeom>
            <a:noFill/>
            <a:ln w="12700">
              <a:solidFill>
                <a:srgbClr val="800080"/>
              </a:solidFill>
              <a:round/>
              <a:headEnd/>
              <a:tailEnd/>
            </a:ln>
            <a:effectLst/>
          </p:spPr>
          <p:txBody>
            <a:bodyPr wrap="none" anchor="ctr">
              <a:prstTxWarp prst="textNoShape">
                <a:avLst/>
              </a:prstTxWarp>
            </a:bodyPr>
            <a:lstStyle/>
            <a:p>
              <a:endParaRPr lang="en-US"/>
            </a:p>
          </p:txBody>
        </p:sp>
        <p:sp>
          <p:nvSpPr>
            <p:cNvPr id="338974" name="Line 30"/>
            <p:cNvSpPr>
              <a:spLocks noChangeShapeType="1"/>
            </p:cNvSpPr>
            <p:nvPr/>
          </p:nvSpPr>
          <p:spPr bwMode="auto">
            <a:xfrm>
              <a:off x="2136" y="1552"/>
              <a:ext cx="0" cy="944"/>
            </a:xfrm>
            <a:prstGeom prst="line">
              <a:avLst/>
            </a:prstGeom>
            <a:noFill/>
            <a:ln w="19050">
              <a:solidFill>
                <a:schemeClr val="hlink"/>
              </a:solidFill>
              <a:round/>
              <a:headEnd/>
              <a:tailEnd/>
            </a:ln>
            <a:effectLst/>
          </p:spPr>
          <p:txBody>
            <a:bodyPr wrap="none" anchor="ctr">
              <a:prstTxWarp prst="textNoShape">
                <a:avLst/>
              </a:prstTxWarp>
            </a:bodyPr>
            <a:lstStyle/>
            <a:p>
              <a:endParaRPr lang="en-US"/>
            </a:p>
          </p:txBody>
        </p:sp>
        <p:sp>
          <p:nvSpPr>
            <p:cNvPr id="338975" name="Line 31"/>
            <p:cNvSpPr>
              <a:spLocks noChangeShapeType="1"/>
            </p:cNvSpPr>
            <p:nvPr/>
          </p:nvSpPr>
          <p:spPr bwMode="auto">
            <a:xfrm>
              <a:off x="3280" y="1552"/>
              <a:ext cx="0" cy="944"/>
            </a:xfrm>
            <a:prstGeom prst="line">
              <a:avLst/>
            </a:prstGeom>
            <a:noFill/>
            <a:ln w="19050">
              <a:solidFill>
                <a:schemeClr val="hlink"/>
              </a:solidFill>
              <a:round/>
              <a:headEnd/>
              <a:tailEnd/>
            </a:ln>
            <a:effectLst/>
          </p:spPr>
          <p:txBody>
            <a:bodyPr wrap="none" anchor="ctr">
              <a:prstTxWarp prst="textNoShape">
                <a:avLst/>
              </a:prstTxWarp>
            </a:bodyPr>
            <a:lstStyle/>
            <a:p>
              <a:endParaRPr lang="en-US"/>
            </a:p>
          </p:txBody>
        </p:sp>
        <p:sp>
          <p:nvSpPr>
            <p:cNvPr id="338976" name="Text Box 32"/>
            <p:cNvSpPr txBox="1">
              <a:spLocks noChangeArrowheads="1"/>
            </p:cNvSpPr>
            <p:nvPr/>
          </p:nvSpPr>
          <p:spPr bwMode="auto">
            <a:xfrm>
              <a:off x="1883" y="2545"/>
              <a:ext cx="490" cy="288"/>
            </a:xfrm>
            <a:prstGeom prst="rect">
              <a:avLst/>
            </a:prstGeom>
            <a:noFill/>
            <a:ln w="12700">
              <a:noFill/>
              <a:miter lim="800000"/>
              <a:headEnd/>
              <a:tailEnd/>
            </a:ln>
            <a:effectLst/>
          </p:spPr>
          <p:txBody>
            <a:bodyPr>
              <a:prstTxWarp prst="textNoShape">
                <a:avLst/>
              </a:prstTxWarp>
              <a:spAutoFit/>
            </a:bodyPr>
            <a:lstStyle/>
            <a:p>
              <a:pPr algn="ctr"/>
              <a:r>
                <a:rPr lang="en-US" sz="1200">
                  <a:solidFill>
                    <a:srgbClr val="800080"/>
                  </a:solidFill>
                </a:rPr>
                <a:t>Point of</a:t>
              </a:r>
            </a:p>
            <a:p>
              <a:pPr algn="ctr"/>
              <a:r>
                <a:rPr lang="en-US" sz="1200">
                  <a:solidFill>
                    <a:srgbClr val="800080"/>
                  </a:solidFill>
                </a:rPr>
                <a:t>Change</a:t>
              </a:r>
            </a:p>
          </p:txBody>
        </p:sp>
        <p:sp>
          <p:nvSpPr>
            <p:cNvPr id="338977" name="Text Box 33"/>
            <p:cNvSpPr txBox="1">
              <a:spLocks noChangeArrowheads="1"/>
            </p:cNvSpPr>
            <p:nvPr/>
          </p:nvSpPr>
          <p:spPr bwMode="auto">
            <a:xfrm>
              <a:off x="3032" y="2553"/>
              <a:ext cx="490" cy="173"/>
            </a:xfrm>
            <a:prstGeom prst="rect">
              <a:avLst/>
            </a:prstGeom>
            <a:noFill/>
            <a:ln w="12700">
              <a:noFill/>
              <a:miter lim="800000"/>
              <a:headEnd/>
              <a:tailEnd/>
            </a:ln>
            <a:effectLst/>
          </p:spPr>
          <p:txBody>
            <a:bodyPr>
              <a:prstTxWarp prst="textNoShape">
                <a:avLst/>
              </a:prstTxWarp>
              <a:spAutoFit/>
            </a:bodyPr>
            <a:lstStyle/>
            <a:p>
              <a:pPr algn="ctr"/>
              <a:r>
                <a:rPr lang="en-US" sz="1200">
                  <a:solidFill>
                    <a:srgbClr val="800080"/>
                  </a:solidFill>
                </a:rPr>
                <a:t>Today</a:t>
              </a:r>
            </a:p>
          </p:txBody>
        </p:sp>
        <p:sp>
          <p:nvSpPr>
            <p:cNvPr id="338978" name="Text Box 34"/>
            <p:cNvSpPr txBox="1">
              <a:spLocks noChangeArrowheads="1"/>
            </p:cNvSpPr>
            <p:nvPr/>
          </p:nvSpPr>
          <p:spPr bwMode="auto">
            <a:xfrm>
              <a:off x="3816" y="2169"/>
              <a:ext cx="490" cy="173"/>
            </a:xfrm>
            <a:prstGeom prst="rect">
              <a:avLst/>
            </a:prstGeom>
            <a:noFill/>
            <a:ln w="12700">
              <a:noFill/>
              <a:miter lim="800000"/>
              <a:headEnd/>
              <a:tailEnd/>
            </a:ln>
            <a:effectLst/>
          </p:spPr>
          <p:txBody>
            <a:bodyPr>
              <a:prstTxWarp prst="textNoShape">
                <a:avLst/>
              </a:prstTxWarp>
              <a:spAutoFit/>
            </a:bodyPr>
            <a:lstStyle/>
            <a:p>
              <a:pPr algn="ctr"/>
              <a:r>
                <a:rPr lang="en-US" sz="1200">
                  <a:solidFill>
                    <a:srgbClr val="800080"/>
                  </a:solidFill>
                </a:rPr>
                <a:t>Actual</a:t>
              </a:r>
            </a:p>
          </p:txBody>
        </p:sp>
        <p:sp>
          <p:nvSpPr>
            <p:cNvPr id="338979" name="Text Box 35"/>
            <p:cNvSpPr txBox="1">
              <a:spLocks noChangeArrowheads="1"/>
            </p:cNvSpPr>
            <p:nvPr/>
          </p:nvSpPr>
          <p:spPr bwMode="auto">
            <a:xfrm>
              <a:off x="1998" y="1451"/>
              <a:ext cx="1458" cy="212"/>
            </a:xfrm>
            <a:prstGeom prst="rect">
              <a:avLst/>
            </a:prstGeom>
            <a:noFill/>
            <a:ln w="12700">
              <a:noFill/>
              <a:miter lim="800000"/>
              <a:headEnd/>
              <a:tailEnd/>
            </a:ln>
            <a:effectLst/>
          </p:spPr>
          <p:txBody>
            <a:bodyPr>
              <a:prstTxWarp prst="textNoShape">
                <a:avLst/>
              </a:prstTxWarp>
              <a:spAutoFit/>
            </a:bodyPr>
            <a:lstStyle/>
            <a:p>
              <a:pPr algn="ctr"/>
              <a:r>
                <a:rPr lang="en-US" sz="1600" b="1">
                  <a:solidFill>
                    <a:srgbClr val="005400"/>
                  </a:solidFill>
                </a:rPr>
                <a:t>Abrupt Change</a:t>
              </a:r>
            </a:p>
          </p:txBody>
        </p:sp>
        <p:sp>
          <p:nvSpPr>
            <p:cNvPr id="338980" name="Line 36"/>
            <p:cNvSpPr>
              <a:spLocks noChangeShapeType="1"/>
            </p:cNvSpPr>
            <p:nvPr/>
          </p:nvSpPr>
          <p:spPr bwMode="auto">
            <a:xfrm>
              <a:off x="2152" y="2000"/>
              <a:ext cx="0" cy="272"/>
            </a:xfrm>
            <a:prstGeom prst="line">
              <a:avLst/>
            </a:prstGeom>
            <a:noFill/>
            <a:ln w="19050">
              <a:solidFill>
                <a:srgbClr val="714400"/>
              </a:solidFill>
              <a:prstDash val="dashDot"/>
              <a:round/>
              <a:headEnd/>
              <a:tailEnd/>
            </a:ln>
            <a:effectLst/>
          </p:spPr>
          <p:txBody>
            <a:bodyPr wrap="none" anchor="ctr">
              <a:prstTxWarp prst="textNoShape">
                <a:avLst/>
              </a:prstTxWarp>
            </a:bodyPr>
            <a:lstStyle/>
            <a:p>
              <a:endParaRPr lang="en-US"/>
            </a:p>
          </p:txBody>
        </p:sp>
        <p:sp>
          <p:nvSpPr>
            <p:cNvPr id="338981" name="Line 37"/>
            <p:cNvSpPr>
              <a:spLocks noChangeShapeType="1"/>
            </p:cNvSpPr>
            <p:nvPr/>
          </p:nvSpPr>
          <p:spPr bwMode="auto">
            <a:xfrm>
              <a:off x="2152" y="2272"/>
              <a:ext cx="1584" cy="0"/>
            </a:xfrm>
            <a:prstGeom prst="line">
              <a:avLst/>
            </a:prstGeom>
            <a:noFill/>
            <a:ln w="19050">
              <a:solidFill>
                <a:srgbClr val="714400"/>
              </a:solidFill>
              <a:prstDash val="dashDot"/>
              <a:round/>
              <a:headEnd/>
              <a:tailEnd/>
            </a:ln>
            <a:effectLst/>
          </p:spPr>
          <p:txBody>
            <a:bodyPr wrap="none" anchor="ctr">
              <a:prstTxWarp prst="textNoShape">
                <a:avLst/>
              </a:prstTxWarp>
            </a:bodyPr>
            <a:lstStyle/>
            <a:p>
              <a:endParaRPr lang="en-US"/>
            </a:p>
          </p:txBody>
        </p:sp>
      </p:grpSp>
    </p:spTree>
  </p:cSld>
  <p:clrMapOvr>
    <a:masterClrMapping/>
  </p:clrMapOvr>
  <p:transition xmlns:p14="http://schemas.microsoft.com/office/powerpoint/2010/main" spd="med" advTm="5000">
    <p:fade/>
    <p:sndAc>
      <p:stSnd>
        <p:snd r:embed="rId3" name="Camera"/>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lstStyle/>
          <a:p>
            <a:r>
              <a:rPr lang="en-US"/>
              <a:t>Statistical Tools 1</a:t>
            </a:r>
          </a:p>
        </p:txBody>
      </p:sp>
      <p:sp>
        <p:nvSpPr>
          <p:cNvPr id="406531" name="Rectangle 3"/>
          <p:cNvSpPr>
            <a:spLocks noGrp="1" noChangeArrowheads="1"/>
          </p:cNvSpPr>
          <p:nvPr>
            <p:ph type="body" idx="1"/>
          </p:nvPr>
        </p:nvSpPr>
        <p:spPr>
          <a:xfrm>
            <a:off x="374650" y="1420813"/>
            <a:ext cx="3927475" cy="4875212"/>
          </a:xfrm>
        </p:spPr>
        <p:txBody>
          <a:bodyPr/>
          <a:lstStyle/>
          <a:p>
            <a:pPr marL="119063" indent="7938">
              <a:buFontTx/>
              <a:buNone/>
              <a:tabLst>
                <a:tab pos="461963" algn="l"/>
              </a:tabLst>
            </a:pPr>
            <a:r>
              <a:rPr lang="en-US" sz="1500"/>
              <a:t>1. Cause and Effects Diagram</a:t>
            </a:r>
          </a:p>
          <a:p>
            <a:pPr marL="119063" indent="7938">
              <a:buFontTx/>
              <a:buNone/>
              <a:tabLst>
                <a:tab pos="461963" algn="l"/>
              </a:tabLst>
            </a:pPr>
            <a:r>
              <a:rPr lang="en-US" sz="1500"/>
              <a:t>2. Operational Definitions</a:t>
            </a:r>
            <a:br>
              <a:rPr lang="en-US" sz="1500"/>
            </a:br>
            <a:r>
              <a:rPr lang="en-US" sz="1500"/>
              <a:t>	</a:t>
            </a:r>
            <a:r>
              <a:rPr lang="en-US" sz="1300"/>
              <a:t>Lay Engineering Specs</a:t>
            </a:r>
            <a:endParaRPr lang="en-US" sz="1500"/>
          </a:p>
          <a:p>
            <a:pPr marL="119063" indent="7938">
              <a:buFontTx/>
              <a:buNone/>
              <a:tabLst>
                <a:tab pos="461963" algn="l"/>
              </a:tabLst>
            </a:pPr>
            <a:r>
              <a:rPr lang="en-US" sz="1500"/>
              <a:t>3. Data Collection/Log/Check Sheet</a:t>
            </a:r>
          </a:p>
          <a:p>
            <a:pPr marL="119063" indent="7938">
              <a:buFontTx/>
              <a:buNone/>
              <a:tabLst>
                <a:tab pos="461963" algn="l"/>
              </a:tabLst>
            </a:pPr>
            <a:r>
              <a:rPr lang="en-US" sz="1500"/>
              <a:t>4. Pareto Diagram</a:t>
            </a:r>
          </a:p>
          <a:p>
            <a:pPr marL="119063" indent="7938">
              <a:buFontTx/>
              <a:buNone/>
              <a:tabLst>
                <a:tab pos="461963" algn="l"/>
              </a:tabLst>
            </a:pPr>
            <a:r>
              <a:rPr lang="en-US" sz="1500"/>
              <a:t>5. Histogram</a:t>
            </a:r>
            <a:endParaRPr lang="en-US" sz="1300"/>
          </a:p>
          <a:p>
            <a:pPr marL="119063" indent="7938">
              <a:buFontTx/>
              <a:buNone/>
              <a:tabLst>
                <a:tab pos="461963" algn="l"/>
              </a:tabLst>
            </a:pPr>
            <a:r>
              <a:rPr lang="en-US" sz="1300"/>
              <a:t>	Dot Plot</a:t>
            </a:r>
          </a:p>
          <a:p>
            <a:pPr marL="119063" indent="7938">
              <a:buFontTx/>
              <a:buNone/>
              <a:tabLst>
                <a:tab pos="461963" algn="l"/>
              </a:tabLst>
            </a:pPr>
            <a:r>
              <a:rPr lang="en-US" sz="1300"/>
              <a:t>	Stem and Leaf Plot</a:t>
            </a:r>
          </a:p>
          <a:p>
            <a:pPr marL="119063" indent="7938">
              <a:buFontTx/>
              <a:buNone/>
              <a:tabLst>
                <a:tab pos="461963" algn="l"/>
              </a:tabLst>
            </a:pPr>
            <a:r>
              <a:rPr lang="en-US" sz="1300"/>
              <a:t>	Box and Whisker Plot</a:t>
            </a:r>
          </a:p>
          <a:p>
            <a:pPr marL="119063" indent="7938">
              <a:buFontTx/>
              <a:buNone/>
              <a:tabLst>
                <a:tab pos="461963" algn="l"/>
              </a:tabLst>
            </a:pPr>
            <a:r>
              <a:rPr lang="en-US" sz="1500"/>
              <a:t>6. Control Chart</a:t>
            </a:r>
            <a:endParaRPr lang="en-US" sz="1300"/>
          </a:p>
          <a:p>
            <a:pPr marL="581025" lvl="1" indent="-3175">
              <a:buFontTx/>
              <a:buNone/>
              <a:tabLst>
                <a:tab pos="461963" algn="l"/>
              </a:tabLst>
            </a:pPr>
            <a:r>
              <a:rPr lang="en-US" sz="1200"/>
              <a:t>X-bar R Chart</a:t>
            </a:r>
          </a:p>
          <a:p>
            <a:pPr marL="581025" lvl="1" indent="-3175">
              <a:buFontTx/>
              <a:buNone/>
              <a:tabLst>
                <a:tab pos="461963" algn="l"/>
              </a:tabLst>
            </a:pPr>
            <a:r>
              <a:rPr lang="en-US" sz="1200"/>
              <a:t>X-bar and s Chart</a:t>
            </a:r>
          </a:p>
          <a:p>
            <a:pPr marL="581025" lvl="1" indent="-3175">
              <a:buFontTx/>
              <a:buNone/>
              <a:tabLst>
                <a:tab pos="461963" algn="l"/>
              </a:tabLst>
            </a:pPr>
            <a:r>
              <a:rPr lang="en-US" sz="1200"/>
              <a:t>Median and R Chart</a:t>
            </a:r>
          </a:p>
          <a:p>
            <a:pPr marL="581025" lvl="1" indent="-3175">
              <a:buFontTx/>
              <a:buNone/>
              <a:tabLst>
                <a:tab pos="461963" algn="l"/>
              </a:tabLst>
            </a:pPr>
            <a:r>
              <a:rPr lang="en-US" sz="1200"/>
              <a:t>p Chart</a:t>
            </a:r>
          </a:p>
          <a:p>
            <a:pPr marL="581025" lvl="1" indent="-3175">
              <a:buFontTx/>
              <a:buNone/>
              <a:tabLst>
                <a:tab pos="461963" algn="l"/>
              </a:tabLst>
            </a:pPr>
            <a:r>
              <a:rPr lang="en-US" sz="1200"/>
              <a:t>c Chart</a:t>
            </a:r>
          </a:p>
          <a:p>
            <a:pPr marL="581025" lvl="1" indent="-3175">
              <a:buFontTx/>
              <a:buNone/>
              <a:tabLst>
                <a:tab pos="461963" algn="l"/>
              </a:tabLst>
            </a:pPr>
            <a:r>
              <a:rPr lang="en-US" sz="1200"/>
              <a:t>u Chart</a:t>
            </a:r>
          </a:p>
          <a:p>
            <a:pPr marL="581025" lvl="1" indent="-3175">
              <a:buFontTx/>
              <a:buNone/>
              <a:tabLst>
                <a:tab pos="461963" algn="l"/>
              </a:tabLst>
            </a:pPr>
            <a:r>
              <a:rPr lang="en-US" sz="1200"/>
              <a:t>np Chart</a:t>
            </a:r>
          </a:p>
          <a:p>
            <a:pPr marL="581025" lvl="1" indent="-3175">
              <a:buFontTx/>
              <a:buNone/>
              <a:tabLst>
                <a:tab pos="461963" algn="l"/>
              </a:tabLst>
            </a:pPr>
            <a:r>
              <a:rPr lang="en-US" sz="1200"/>
              <a:t>Run Chart (chart of individuals)</a:t>
            </a:r>
            <a:endParaRPr lang="en-US"/>
          </a:p>
        </p:txBody>
      </p:sp>
      <p:sp>
        <p:nvSpPr>
          <p:cNvPr id="406532" name="Rectangle 4"/>
          <p:cNvSpPr>
            <a:spLocks noChangeArrowheads="1"/>
          </p:cNvSpPr>
          <p:nvPr/>
        </p:nvSpPr>
        <p:spPr bwMode="auto">
          <a:xfrm>
            <a:off x="4906963" y="1425575"/>
            <a:ext cx="3995737" cy="2312988"/>
          </a:xfrm>
          <a:prstGeom prst="rect">
            <a:avLst/>
          </a:prstGeom>
          <a:noFill/>
          <a:ln w="12700">
            <a:noFill/>
            <a:miter lim="800000"/>
            <a:headEnd/>
            <a:tailEnd/>
          </a:ln>
          <a:effectLst/>
        </p:spPr>
        <p:txBody>
          <a:bodyPr lIns="90487" tIns="44450" rIns="90487" bIns="44450">
            <a:prstTxWarp prst="textNoShape">
              <a:avLst/>
            </a:prstTxWarp>
          </a:bodyPr>
          <a:lstStyle/>
          <a:p>
            <a:pPr marL="3175" indent="7938" defTabSz="903288">
              <a:spcBef>
                <a:spcPct val="25000"/>
              </a:spcBef>
              <a:buSzPct val="100000"/>
            </a:pPr>
            <a:r>
              <a:rPr lang="en-US" sz="1500"/>
              <a:t>7. Scatter Diagram</a:t>
            </a:r>
            <a:endParaRPr lang="en-US" sz="1300"/>
          </a:p>
          <a:p>
            <a:pPr lvl="1" indent="4763" defTabSz="903288">
              <a:spcBef>
                <a:spcPct val="25000"/>
              </a:spcBef>
              <a:buSzPct val="100000"/>
            </a:pPr>
            <a:r>
              <a:rPr lang="en-US" sz="1400">
                <a:ea typeface="ＭＳ Ｐゴシック" charset="-128"/>
              </a:rPr>
              <a:t>Pie Chart</a:t>
            </a:r>
          </a:p>
          <a:p>
            <a:pPr lvl="1" indent="4763" defTabSz="903288">
              <a:spcBef>
                <a:spcPct val="25000"/>
              </a:spcBef>
              <a:buSzPct val="100000"/>
            </a:pPr>
            <a:r>
              <a:rPr lang="en-US" sz="1400">
                <a:ea typeface="ＭＳ Ｐゴシック" charset="-128"/>
              </a:rPr>
              <a:t>Bar Chart</a:t>
            </a:r>
          </a:p>
          <a:p>
            <a:pPr lvl="1" indent="4763" defTabSz="903288">
              <a:spcBef>
                <a:spcPct val="25000"/>
              </a:spcBef>
              <a:buSzPct val="100000"/>
            </a:pPr>
            <a:r>
              <a:rPr lang="en-US" sz="1400">
                <a:ea typeface="ＭＳ Ｐゴシック" charset="-128"/>
              </a:rPr>
              <a:t>Stacked Bar Chart</a:t>
            </a:r>
          </a:p>
          <a:p>
            <a:pPr lvl="1" indent="4763" defTabSz="903288">
              <a:spcBef>
                <a:spcPct val="25000"/>
              </a:spcBef>
              <a:buSzPct val="100000"/>
            </a:pPr>
            <a:r>
              <a:rPr lang="en-US" sz="1400">
                <a:ea typeface="ＭＳ Ｐゴシック" charset="-128"/>
              </a:rPr>
              <a:t>Pictorial Graph</a:t>
            </a:r>
          </a:p>
          <a:p>
            <a:pPr lvl="1" indent="4763" defTabSz="903288">
              <a:spcBef>
                <a:spcPct val="25000"/>
              </a:spcBef>
              <a:buSzPct val="100000"/>
            </a:pPr>
            <a:r>
              <a:rPr lang="en-US" sz="1400">
                <a:ea typeface="ＭＳ Ｐゴシック" charset="-128"/>
              </a:rPr>
              <a:t>Trend Chart</a:t>
            </a:r>
          </a:p>
          <a:p>
            <a:pPr lvl="1" indent="4763" defTabSz="903288">
              <a:spcBef>
                <a:spcPct val="25000"/>
              </a:spcBef>
              <a:buSzPct val="100000"/>
            </a:pPr>
            <a:r>
              <a:rPr lang="en-US" sz="1400">
                <a:ea typeface="ＭＳ Ｐゴシック" charset="-128"/>
              </a:rPr>
              <a:t>Time-line Chart</a:t>
            </a:r>
          </a:p>
          <a:p>
            <a:pPr lvl="1" indent="4763" defTabSz="903288">
              <a:spcBef>
                <a:spcPct val="25000"/>
              </a:spcBef>
              <a:buSzPct val="100000"/>
            </a:pPr>
            <a:r>
              <a:rPr lang="en-US" sz="1400">
                <a:ea typeface="ＭＳ Ｐゴシック" charset="-128"/>
              </a:rPr>
              <a:t>Process Flow Chart</a:t>
            </a:r>
          </a:p>
        </p:txBody>
      </p:sp>
      <p:sp>
        <p:nvSpPr>
          <p:cNvPr id="406533" name="Text Box 5"/>
          <p:cNvSpPr txBox="1">
            <a:spLocks noChangeArrowheads="1"/>
          </p:cNvSpPr>
          <p:nvPr/>
        </p:nvSpPr>
        <p:spPr bwMode="auto">
          <a:xfrm>
            <a:off x="228600" y="984250"/>
            <a:ext cx="3743325" cy="457200"/>
          </a:xfrm>
          <a:prstGeom prst="rect">
            <a:avLst/>
          </a:prstGeom>
          <a:noFill/>
          <a:ln w="12700">
            <a:noFill/>
            <a:miter lim="800000"/>
            <a:headEnd/>
            <a:tailEnd/>
          </a:ln>
          <a:effectLst/>
        </p:spPr>
        <p:txBody>
          <a:bodyPr wrap="none">
            <a:prstTxWarp prst="textNoShape">
              <a:avLst/>
            </a:prstTxWarp>
            <a:spAutoFit/>
          </a:bodyPr>
          <a:lstStyle/>
          <a:p>
            <a:r>
              <a:rPr lang="en-US">
                <a:solidFill>
                  <a:srgbClr val="005400"/>
                </a:solidFill>
              </a:rPr>
              <a:t>Statistical Process Control</a:t>
            </a:r>
          </a:p>
        </p:txBody>
      </p:sp>
      <p:sp>
        <p:nvSpPr>
          <p:cNvPr id="406536" name="Text Box 8"/>
          <p:cNvSpPr txBox="1">
            <a:spLocks noChangeArrowheads="1"/>
          </p:cNvSpPr>
          <p:nvPr/>
        </p:nvSpPr>
        <p:spPr bwMode="auto">
          <a:xfrm>
            <a:off x="4737100" y="4073525"/>
            <a:ext cx="3443288" cy="396875"/>
          </a:xfrm>
          <a:prstGeom prst="rect">
            <a:avLst/>
          </a:prstGeom>
          <a:noFill/>
          <a:ln w="12700">
            <a:noFill/>
            <a:miter lim="800000"/>
            <a:headEnd/>
            <a:tailEnd/>
          </a:ln>
          <a:effectLst/>
        </p:spPr>
        <p:txBody>
          <a:bodyPr wrap="none">
            <a:prstTxWarp prst="textNoShape">
              <a:avLst/>
            </a:prstTxWarp>
            <a:spAutoFit/>
          </a:bodyPr>
          <a:lstStyle/>
          <a:p>
            <a:r>
              <a:rPr lang="en-US" sz="2000">
                <a:solidFill>
                  <a:srgbClr val="005400"/>
                </a:solidFill>
              </a:rPr>
              <a:t>Ongoing Control - Monitoring</a:t>
            </a:r>
            <a:endParaRPr lang="en-US">
              <a:solidFill>
                <a:srgbClr val="005400"/>
              </a:solidFill>
            </a:endParaRPr>
          </a:p>
        </p:txBody>
      </p:sp>
      <p:sp>
        <p:nvSpPr>
          <p:cNvPr id="406537" name="Rectangle 9"/>
          <p:cNvSpPr>
            <a:spLocks noChangeArrowheads="1"/>
          </p:cNvSpPr>
          <p:nvPr/>
        </p:nvSpPr>
        <p:spPr bwMode="auto">
          <a:xfrm>
            <a:off x="4892675" y="4464050"/>
            <a:ext cx="3927475" cy="1714500"/>
          </a:xfrm>
          <a:prstGeom prst="rect">
            <a:avLst/>
          </a:prstGeom>
          <a:noFill/>
          <a:ln w="12700">
            <a:noFill/>
            <a:miter lim="800000"/>
            <a:headEnd/>
            <a:tailEnd/>
          </a:ln>
          <a:effectLst/>
        </p:spPr>
        <p:txBody>
          <a:bodyPr lIns="90487" tIns="44450" rIns="90487" bIns="44450">
            <a:prstTxWarp prst="textNoShape">
              <a:avLst/>
            </a:prstTxWarp>
          </a:bodyPr>
          <a:lstStyle/>
          <a:p>
            <a:pPr marL="119063" indent="7938" defTabSz="903288">
              <a:spcBef>
                <a:spcPct val="25000"/>
              </a:spcBef>
              <a:buSzPct val="100000"/>
              <a:tabLst>
                <a:tab pos="461963" algn="l"/>
              </a:tabLst>
            </a:pPr>
            <a:r>
              <a:rPr lang="en-US" sz="1500"/>
              <a:t>Statistical Process Control Charts</a:t>
            </a:r>
          </a:p>
          <a:p>
            <a:pPr marL="119063" indent="7938" defTabSz="903288">
              <a:spcBef>
                <a:spcPct val="25000"/>
              </a:spcBef>
              <a:buSzPct val="100000"/>
              <a:tabLst>
                <a:tab pos="461963" algn="l"/>
              </a:tabLst>
            </a:pPr>
            <a:r>
              <a:rPr lang="en-US" sz="1500"/>
              <a:t>Quality Performance Indicators</a:t>
            </a:r>
          </a:p>
          <a:p>
            <a:pPr marL="119063" indent="7938" defTabSz="903288">
              <a:spcBef>
                <a:spcPct val="25000"/>
              </a:spcBef>
              <a:buSzPct val="100000"/>
              <a:tabLst>
                <a:tab pos="461963" algn="l"/>
              </a:tabLst>
            </a:pPr>
            <a:r>
              <a:rPr lang="en-US" sz="1500"/>
              <a:t>Histograms</a:t>
            </a:r>
          </a:p>
          <a:p>
            <a:pPr marL="119063" indent="7938" defTabSz="903288">
              <a:spcBef>
                <a:spcPct val="25000"/>
              </a:spcBef>
              <a:buSzPct val="100000"/>
              <a:tabLst>
                <a:tab pos="461963" algn="l"/>
              </a:tabLst>
            </a:pPr>
            <a:r>
              <a:rPr lang="en-US" sz="1500"/>
              <a:t>Check Sheets</a:t>
            </a:r>
          </a:p>
          <a:p>
            <a:pPr marL="119063" indent="7938" defTabSz="903288">
              <a:spcBef>
                <a:spcPct val="25000"/>
              </a:spcBef>
              <a:buSzPct val="100000"/>
              <a:tabLst>
                <a:tab pos="461963" algn="l"/>
              </a:tabLst>
            </a:pPr>
            <a:r>
              <a:rPr lang="en-US" sz="1500"/>
              <a:t>Log Sheets</a:t>
            </a:r>
            <a:endParaRPr lang="en-US" sz="2000"/>
          </a:p>
        </p:txBody>
      </p:sp>
    </p:spTree>
  </p:cSld>
  <p:clrMapOvr>
    <a:masterClrMapping/>
  </p:clrMapOvr>
  <p:transition xmlns:p14="http://schemas.microsoft.com/office/powerpoint/2010/main" spd="med" advTm="5000">
    <p:fade/>
    <p:sndAc>
      <p:stSnd>
        <p:snd r:embed="rId3" name="Camera"/>
      </p:stSnd>
    </p:sndAc>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lstStyle/>
          <a:p>
            <a:r>
              <a:rPr lang="en-US">
                <a:solidFill>
                  <a:srgbClr val="800080"/>
                </a:solidFill>
              </a:rPr>
              <a:t>Initial Data Evaluation</a:t>
            </a:r>
            <a:endParaRPr lang="en-US"/>
          </a:p>
        </p:txBody>
      </p:sp>
      <p:sp>
        <p:nvSpPr>
          <p:cNvPr id="343047" name="Text Box 7"/>
          <p:cNvSpPr txBox="1">
            <a:spLocks noChangeArrowheads="1"/>
          </p:cNvSpPr>
          <p:nvPr/>
        </p:nvSpPr>
        <p:spPr bwMode="auto">
          <a:xfrm>
            <a:off x="825500" y="2603500"/>
            <a:ext cx="1209675" cy="825500"/>
          </a:xfrm>
          <a:prstGeom prst="rect">
            <a:avLst/>
          </a:prstGeom>
          <a:noFill/>
          <a:ln w="12700">
            <a:noFill/>
            <a:miter lim="800000"/>
            <a:headEnd/>
            <a:tailEnd/>
          </a:ln>
          <a:effectLst/>
        </p:spPr>
        <p:txBody>
          <a:bodyPr>
            <a:prstTxWarp prst="textNoShape">
              <a:avLst/>
            </a:prstTxWarp>
            <a:spAutoFit/>
          </a:bodyPr>
          <a:lstStyle/>
          <a:p>
            <a:pPr algn="r"/>
            <a:r>
              <a:rPr lang="en-US" sz="1600" b="1">
                <a:solidFill>
                  <a:srgbClr val="800080"/>
                </a:solidFill>
              </a:rPr>
              <a:t>‘Normal’  Quality</a:t>
            </a:r>
          </a:p>
          <a:p>
            <a:pPr algn="r"/>
            <a:r>
              <a:rPr lang="en-US" sz="1600" b="1">
                <a:solidFill>
                  <a:srgbClr val="800080"/>
                </a:solidFill>
              </a:rPr>
              <a:t>Level</a:t>
            </a:r>
          </a:p>
        </p:txBody>
      </p:sp>
      <p:sp>
        <p:nvSpPr>
          <p:cNvPr id="343051" name="Line 11"/>
          <p:cNvSpPr>
            <a:spLocks noChangeShapeType="1"/>
          </p:cNvSpPr>
          <p:nvPr/>
        </p:nvSpPr>
        <p:spPr bwMode="auto">
          <a:xfrm>
            <a:off x="2133600" y="2692400"/>
            <a:ext cx="0" cy="1882775"/>
          </a:xfrm>
          <a:prstGeom prst="line">
            <a:avLst/>
          </a:prstGeom>
          <a:noFill/>
          <a:ln w="19050">
            <a:solidFill>
              <a:srgbClr val="00279F"/>
            </a:solidFill>
            <a:round/>
            <a:headEnd/>
            <a:tailEnd/>
          </a:ln>
          <a:effectLst/>
        </p:spPr>
        <p:txBody>
          <a:bodyPr wrap="none" anchor="ctr">
            <a:prstTxWarp prst="textNoShape">
              <a:avLst/>
            </a:prstTxWarp>
          </a:bodyPr>
          <a:lstStyle/>
          <a:p>
            <a:endParaRPr lang="en-US"/>
          </a:p>
        </p:txBody>
      </p:sp>
      <p:sp>
        <p:nvSpPr>
          <p:cNvPr id="343052" name="Line 12"/>
          <p:cNvSpPr>
            <a:spLocks noChangeShapeType="1"/>
          </p:cNvSpPr>
          <p:nvPr/>
        </p:nvSpPr>
        <p:spPr bwMode="auto">
          <a:xfrm>
            <a:off x="2133600" y="4584700"/>
            <a:ext cx="5664200" cy="0"/>
          </a:xfrm>
          <a:prstGeom prst="line">
            <a:avLst/>
          </a:prstGeom>
          <a:noFill/>
          <a:ln w="19050">
            <a:solidFill>
              <a:srgbClr val="00279F"/>
            </a:solidFill>
            <a:round/>
            <a:headEnd/>
            <a:tailEnd/>
          </a:ln>
          <a:effectLst/>
        </p:spPr>
        <p:txBody>
          <a:bodyPr wrap="none" anchor="ctr">
            <a:prstTxWarp prst="textNoShape">
              <a:avLst/>
            </a:prstTxWarp>
          </a:bodyPr>
          <a:lstStyle/>
          <a:p>
            <a:endParaRPr lang="en-US"/>
          </a:p>
        </p:txBody>
      </p:sp>
      <p:sp>
        <p:nvSpPr>
          <p:cNvPr id="343053" name="Text Box 13"/>
          <p:cNvSpPr txBox="1">
            <a:spLocks noChangeArrowheads="1"/>
          </p:cNvSpPr>
          <p:nvPr/>
        </p:nvSpPr>
        <p:spPr bwMode="auto">
          <a:xfrm>
            <a:off x="2138363" y="4624388"/>
            <a:ext cx="930275" cy="336550"/>
          </a:xfrm>
          <a:prstGeom prst="rect">
            <a:avLst/>
          </a:prstGeom>
          <a:noFill/>
          <a:ln w="12700">
            <a:noFill/>
            <a:miter lim="800000"/>
            <a:headEnd/>
            <a:tailEnd/>
          </a:ln>
          <a:effectLst/>
        </p:spPr>
        <p:txBody>
          <a:bodyPr>
            <a:prstTxWarp prst="textNoShape">
              <a:avLst/>
            </a:prstTxWarp>
            <a:spAutoFit/>
          </a:bodyPr>
          <a:lstStyle/>
          <a:p>
            <a:pPr algn="r"/>
            <a:r>
              <a:rPr lang="en-US" sz="1600" b="1">
                <a:solidFill>
                  <a:srgbClr val="800080"/>
                </a:solidFill>
              </a:rPr>
              <a:t>Time</a:t>
            </a:r>
          </a:p>
        </p:txBody>
      </p:sp>
      <p:sp>
        <p:nvSpPr>
          <p:cNvPr id="343054" name="Line 14"/>
          <p:cNvSpPr>
            <a:spLocks noChangeShapeType="1"/>
          </p:cNvSpPr>
          <p:nvPr/>
        </p:nvSpPr>
        <p:spPr bwMode="auto">
          <a:xfrm>
            <a:off x="3136900" y="4787900"/>
            <a:ext cx="24765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343055" name="Line 15"/>
          <p:cNvSpPr>
            <a:spLocks noChangeShapeType="1"/>
          </p:cNvSpPr>
          <p:nvPr/>
        </p:nvSpPr>
        <p:spPr bwMode="auto">
          <a:xfrm>
            <a:off x="2133600" y="3162300"/>
            <a:ext cx="5676900" cy="0"/>
          </a:xfrm>
          <a:prstGeom prst="line">
            <a:avLst/>
          </a:prstGeom>
          <a:noFill/>
          <a:ln w="12700">
            <a:solidFill>
              <a:srgbClr val="800080"/>
            </a:solidFill>
            <a:round/>
            <a:headEnd/>
            <a:tailEnd/>
          </a:ln>
          <a:effectLst/>
        </p:spPr>
        <p:txBody>
          <a:bodyPr wrap="none" anchor="ctr">
            <a:prstTxWarp prst="textNoShape">
              <a:avLst/>
            </a:prstTxWarp>
          </a:bodyPr>
          <a:lstStyle/>
          <a:p>
            <a:endParaRPr lang="en-US"/>
          </a:p>
        </p:txBody>
      </p:sp>
      <p:sp>
        <p:nvSpPr>
          <p:cNvPr id="343056" name="Line 16"/>
          <p:cNvSpPr>
            <a:spLocks noChangeShapeType="1"/>
          </p:cNvSpPr>
          <p:nvPr/>
        </p:nvSpPr>
        <p:spPr bwMode="auto">
          <a:xfrm>
            <a:off x="3390900" y="2463800"/>
            <a:ext cx="0" cy="1498600"/>
          </a:xfrm>
          <a:prstGeom prst="line">
            <a:avLst/>
          </a:prstGeom>
          <a:noFill/>
          <a:ln w="19050">
            <a:solidFill>
              <a:schemeClr val="hlink"/>
            </a:solidFill>
            <a:round/>
            <a:headEnd/>
            <a:tailEnd/>
          </a:ln>
          <a:effectLst/>
        </p:spPr>
        <p:txBody>
          <a:bodyPr wrap="none" anchor="ctr">
            <a:prstTxWarp prst="textNoShape">
              <a:avLst/>
            </a:prstTxWarp>
          </a:bodyPr>
          <a:lstStyle/>
          <a:p>
            <a:endParaRPr lang="en-US"/>
          </a:p>
        </p:txBody>
      </p:sp>
      <p:sp>
        <p:nvSpPr>
          <p:cNvPr id="343057" name="Line 17"/>
          <p:cNvSpPr>
            <a:spLocks noChangeShapeType="1"/>
          </p:cNvSpPr>
          <p:nvPr/>
        </p:nvSpPr>
        <p:spPr bwMode="auto">
          <a:xfrm>
            <a:off x="5207000" y="2463800"/>
            <a:ext cx="0" cy="1498600"/>
          </a:xfrm>
          <a:prstGeom prst="line">
            <a:avLst/>
          </a:prstGeom>
          <a:noFill/>
          <a:ln w="19050">
            <a:solidFill>
              <a:schemeClr val="hlink"/>
            </a:solidFill>
            <a:round/>
            <a:headEnd/>
            <a:tailEnd/>
          </a:ln>
          <a:effectLst/>
        </p:spPr>
        <p:txBody>
          <a:bodyPr wrap="none" anchor="ctr">
            <a:prstTxWarp prst="textNoShape">
              <a:avLst/>
            </a:prstTxWarp>
          </a:bodyPr>
          <a:lstStyle/>
          <a:p>
            <a:endParaRPr lang="en-US"/>
          </a:p>
        </p:txBody>
      </p:sp>
      <p:sp>
        <p:nvSpPr>
          <p:cNvPr id="343058" name="Text Box 18"/>
          <p:cNvSpPr txBox="1">
            <a:spLocks noChangeArrowheads="1"/>
          </p:cNvSpPr>
          <p:nvPr/>
        </p:nvSpPr>
        <p:spPr bwMode="auto">
          <a:xfrm>
            <a:off x="2989263" y="4040188"/>
            <a:ext cx="777875" cy="457200"/>
          </a:xfrm>
          <a:prstGeom prst="rect">
            <a:avLst/>
          </a:prstGeom>
          <a:noFill/>
          <a:ln w="12700">
            <a:noFill/>
            <a:miter lim="800000"/>
            <a:headEnd/>
            <a:tailEnd/>
          </a:ln>
          <a:effectLst/>
        </p:spPr>
        <p:txBody>
          <a:bodyPr>
            <a:prstTxWarp prst="textNoShape">
              <a:avLst/>
            </a:prstTxWarp>
            <a:spAutoFit/>
          </a:bodyPr>
          <a:lstStyle/>
          <a:p>
            <a:pPr algn="ctr"/>
            <a:r>
              <a:rPr lang="en-US" sz="1200">
                <a:solidFill>
                  <a:srgbClr val="800080"/>
                </a:solidFill>
              </a:rPr>
              <a:t>Point of</a:t>
            </a:r>
          </a:p>
          <a:p>
            <a:pPr algn="ctr"/>
            <a:r>
              <a:rPr lang="en-US" sz="1200">
                <a:solidFill>
                  <a:srgbClr val="800080"/>
                </a:solidFill>
              </a:rPr>
              <a:t>Change</a:t>
            </a:r>
          </a:p>
        </p:txBody>
      </p:sp>
      <p:sp>
        <p:nvSpPr>
          <p:cNvPr id="343059" name="Text Box 19"/>
          <p:cNvSpPr txBox="1">
            <a:spLocks noChangeArrowheads="1"/>
          </p:cNvSpPr>
          <p:nvPr/>
        </p:nvSpPr>
        <p:spPr bwMode="auto">
          <a:xfrm>
            <a:off x="4813300" y="4052888"/>
            <a:ext cx="777875" cy="274637"/>
          </a:xfrm>
          <a:prstGeom prst="rect">
            <a:avLst/>
          </a:prstGeom>
          <a:noFill/>
          <a:ln w="12700">
            <a:noFill/>
            <a:miter lim="800000"/>
            <a:headEnd/>
            <a:tailEnd/>
          </a:ln>
          <a:effectLst/>
        </p:spPr>
        <p:txBody>
          <a:bodyPr>
            <a:prstTxWarp prst="textNoShape">
              <a:avLst/>
            </a:prstTxWarp>
            <a:spAutoFit/>
          </a:bodyPr>
          <a:lstStyle/>
          <a:p>
            <a:pPr algn="ctr"/>
            <a:r>
              <a:rPr lang="en-US" sz="1200">
                <a:solidFill>
                  <a:srgbClr val="800080"/>
                </a:solidFill>
              </a:rPr>
              <a:t>Today</a:t>
            </a:r>
          </a:p>
        </p:txBody>
      </p:sp>
      <p:sp>
        <p:nvSpPr>
          <p:cNvPr id="343060" name="Line 20"/>
          <p:cNvSpPr>
            <a:spLocks noChangeShapeType="1"/>
          </p:cNvSpPr>
          <p:nvPr/>
        </p:nvSpPr>
        <p:spPr bwMode="auto">
          <a:xfrm>
            <a:off x="3390900" y="3175000"/>
            <a:ext cx="622300" cy="266700"/>
          </a:xfrm>
          <a:prstGeom prst="line">
            <a:avLst/>
          </a:prstGeom>
          <a:noFill/>
          <a:ln w="19050">
            <a:solidFill>
              <a:srgbClr val="714400"/>
            </a:solidFill>
            <a:prstDash val="dashDot"/>
            <a:round/>
            <a:headEnd/>
            <a:tailEnd/>
          </a:ln>
          <a:effectLst/>
        </p:spPr>
        <p:txBody>
          <a:bodyPr wrap="none" anchor="ctr">
            <a:prstTxWarp prst="textNoShape">
              <a:avLst/>
            </a:prstTxWarp>
          </a:bodyPr>
          <a:lstStyle/>
          <a:p>
            <a:endParaRPr lang="en-US"/>
          </a:p>
        </p:txBody>
      </p:sp>
      <p:sp>
        <p:nvSpPr>
          <p:cNvPr id="343061" name="Text Box 21"/>
          <p:cNvSpPr txBox="1">
            <a:spLocks noChangeArrowheads="1"/>
          </p:cNvSpPr>
          <p:nvPr/>
        </p:nvSpPr>
        <p:spPr bwMode="auto">
          <a:xfrm>
            <a:off x="6477000" y="3494088"/>
            <a:ext cx="777875" cy="274637"/>
          </a:xfrm>
          <a:prstGeom prst="rect">
            <a:avLst/>
          </a:prstGeom>
          <a:noFill/>
          <a:ln w="12700">
            <a:noFill/>
            <a:miter lim="800000"/>
            <a:headEnd/>
            <a:tailEnd/>
          </a:ln>
          <a:effectLst/>
        </p:spPr>
        <p:txBody>
          <a:bodyPr>
            <a:prstTxWarp prst="textNoShape">
              <a:avLst/>
            </a:prstTxWarp>
            <a:spAutoFit/>
          </a:bodyPr>
          <a:lstStyle/>
          <a:p>
            <a:pPr algn="ctr"/>
            <a:r>
              <a:rPr lang="en-US" sz="1200">
                <a:solidFill>
                  <a:srgbClr val="800080"/>
                </a:solidFill>
              </a:rPr>
              <a:t>Actual</a:t>
            </a:r>
          </a:p>
        </p:txBody>
      </p:sp>
      <p:sp>
        <p:nvSpPr>
          <p:cNvPr id="343064" name="Line 24"/>
          <p:cNvSpPr>
            <a:spLocks noChangeShapeType="1"/>
          </p:cNvSpPr>
          <p:nvPr/>
        </p:nvSpPr>
        <p:spPr bwMode="auto">
          <a:xfrm>
            <a:off x="4846638" y="3225800"/>
            <a:ext cx="822325" cy="0"/>
          </a:xfrm>
          <a:prstGeom prst="line">
            <a:avLst/>
          </a:prstGeom>
          <a:noFill/>
          <a:ln w="19050">
            <a:solidFill>
              <a:srgbClr val="714400"/>
            </a:solidFill>
            <a:prstDash val="dashDot"/>
            <a:round/>
            <a:headEnd/>
            <a:tailEnd/>
          </a:ln>
          <a:effectLst/>
        </p:spPr>
        <p:txBody>
          <a:bodyPr wrap="none" anchor="ctr">
            <a:prstTxWarp prst="textNoShape">
              <a:avLst/>
            </a:prstTxWarp>
          </a:bodyPr>
          <a:lstStyle/>
          <a:p>
            <a:endParaRPr lang="en-US"/>
          </a:p>
        </p:txBody>
      </p:sp>
      <p:sp>
        <p:nvSpPr>
          <p:cNvPr id="343065" name="Text Box 25"/>
          <p:cNvSpPr txBox="1">
            <a:spLocks noChangeArrowheads="1"/>
          </p:cNvSpPr>
          <p:nvPr/>
        </p:nvSpPr>
        <p:spPr bwMode="auto">
          <a:xfrm>
            <a:off x="2995613" y="1690688"/>
            <a:ext cx="3114675" cy="336550"/>
          </a:xfrm>
          <a:prstGeom prst="rect">
            <a:avLst/>
          </a:prstGeom>
          <a:noFill/>
          <a:ln w="12700">
            <a:noFill/>
            <a:miter lim="800000"/>
            <a:headEnd/>
            <a:tailEnd/>
          </a:ln>
          <a:effectLst/>
        </p:spPr>
        <p:txBody>
          <a:bodyPr>
            <a:prstTxWarp prst="textNoShape">
              <a:avLst/>
            </a:prstTxWarp>
            <a:spAutoFit/>
          </a:bodyPr>
          <a:lstStyle/>
          <a:p>
            <a:pPr algn="ctr"/>
            <a:r>
              <a:rPr lang="en-US" sz="1600" b="1">
                <a:solidFill>
                  <a:srgbClr val="800080"/>
                </a:solidFill>
              </a:rPr>
              <a:t>Periodic (Cyclical?) Change</a:t>
            </a:r>
          </a:p>
        </p:txBody>
      </p:sp>
      <p:sp>
        <p:nvSpPr>
          <p:cNvPr id="343066" name="Line 26"/>
          <p:cNvSpPr>
            <a:spLocks noChangeShapeType="1"/>
          </p:cNvSpPr>
          <p:nvPr/>
        </p:nvSpPr>
        <p:spPr bwMode="auto">
          <a:xfrm flipV="1">
            <a:off x="4076700" y="3441700"/>
            <a:ext cx="381000" cy="0"/>
          </a:xfrm>
          <a:prstGeom prst="line">
            <a:avLst/>
          </a:prstGeom>
          <a:noFill/>
          <a:ln w="19050">
            <a:solidFill>
              <a:srgbClr val="714400"/>
            </a:solidFill>
            <a:prstDash val="dashDot"/>
            <a:round/>
            <a:headEnd/>
            <a:tailEnd/>
          </a:ln>
          <a:effectLst/>
        </p:spPr>
        <p:txBody>
          <a:bodyPr wrap="none" anchor="ctr">
            <a:prstTxWarp prst="textNoShape">
              <a:avLst/>
            </a:prstTxWarp>
          </a:bodyPr>
          <a:lstStyle/>
          <a:p>
            <a:endParaRPr lang="en-US"/>
          </a:p>
        </p:txBody>
      </p:sp>
      <p:sp>
        <p:nvSpPr>
          <p:cNvPr id="343067" name="Line 27"/>
          <p:cNvSpPr>
            <a:spLocks noChangeShapeType="1"/>
          </p:cNvSpPr>
          <p:nvPr/>
        </p:nvSpPr>
        <p:spPr bwMode="auto">
          <a:xfrm flipV="1">
            <a:off x="4521200" y="3251200"/>
            <a:ext cx="292100" cy="190500"/>
          </a:xfrm>
          <a:prstGeom prst="line">
            <a:avLst/>
          </a:prstGeom>
          <a:noFill/>
          <a:ln w="19050">
            <a:solidFill>
              <a:srgbClr val="714400"/>
            </a:solidFill>
            <a:prstDash val="dashDot"/>
            <a:round/>
            <a:headEnd/>
            <a:tailEnd/>
          </a:ln>
          <a:effectLst/>
        </p:spPr>
        <p:txBody>
          <a:bodyPr wrap="none" anchor="ctr">
            <a:prstTxWarp prst="textNoShape">
              <a:avLst/>
            </a:prstTxWarp>
          </a:bodyPr>
          <a:lstStyle/>
          <a:p>
            <a:endParaRPr lang="en-US"/>
          </a:p>
        </p:txBody>
      </p:sp>
    </p:spTree>
  </p:cSld>
  <p:clrMapOvr>
    <a:masterClrMapping/>
  </p:clrMapOvr>
  <p:transition xmlns:p14="http://schemas.microsoft.com/office/powerpoint/2010/main" spd="med" advTm="5000">
    <p:fade/>
    <p:sndAc>
      <p:stSnd>
        <p:snd r:embed="rId3" name="Camera"/>
      </p:stSnd>
    </p:sndAc>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609600" y="304800"/>
            <a:ext cx="7772400" cy="685800"/>
          </a:xfrm>
        </p:spPr>
        <p:txBody>
          <a:bodyPr/>
          <a:lstStyle/>
          <a:p>
            <a:r>
              <a:rPr lang="en-US"/>
              <a:t>Interpreting Control Charts</a:t>
            </a:r>
          </a:p>
        </p:txBody>
      </p:sp>
      <p:sp>
        <p:nvSpPr>
          <p:cNvPr id="421891" name="Rectangle 3"/>
          <p:cNvSpPr>
            <a:spLocks noGrp="1" noChangeArrowheads="1"/>
          </p:cNvSpPr>
          <p:nvPr>
            <p:ph type="body" idx="1"/>
          </p:nvPr>
        </p:nvSpPr>
        <p:spPr>
          <a:xfrm>
            <a:off x="685800" y="1174750"/>
            <a:ext cx="7772400" cy="2667000"/>
          </a:xfrm>
        </p:spPr>
        <p:txBody>
          <a:bodyPr/>
          <a:lstStyle/>
          <a:p>
            <a:pPr marL="0" indent="0" defTabSz="914400">
              <a:buFontTx/>
              <a:buNone/>
            </a:pPr>
            <a:r>
              <a:rPr lang="en-US" sz="1600"/>
              <a:t>Control Charts provide information as to whether a process is being influenced by </a:t>
            </a:r>
            <a:r>
              <a:rPr lang="en-US" sz="1600" b="1">
                <a:solidFill>
                  <a:srgbClr val="FC0128"/>
                </a:solidFill>
              </a:rPr>
              <a:t>Chance</a:t>
            </a:r>
            <a:r>
              <a:rPr lang="en-US" sz="1600"/>
              <a:t> causes or </a:t>
            </a:r>
            <a:r>
              <a:rPr lang="en-US" sz="1600" b="1">
                <a:solidFill>
                  <a:srgbClr val="FC0128"/>
                </a:solidFill>
              </a:rPr>
              <a:t>Special</a:t>
            </a:r>
            <a:r>
              <a:rPr lang="en-US" sz="1600"/>
              <a:t> causes. </a:t>
            </a:r>
            <a:r>
              <a:rPr lang="en-US" sz="1600" b="1"/>
              <a:t>A process is said to be in Statistical Control when all </a:t>
            </a:r>
            <a:r>
              <a:rPr lang="en-US" sz="1600" b="1">
                <a:solidFill>
                  <a:srgbClr val="000099"/>
                </a:solidFill>
              </a:rPr>
              <a:t>Special</a:t>
            </a:r>
            <a:r>
              <a:rPr lang="en-US" sz="1600" b="1"/>
              <a:t> causes of variation have been removed and only </a:t>
            </a:r>
            <a:r>
              <a:rPr lang="en-US" sz="1600" b="1">
                <a:solidFill>
                  <a:srgbClr val="000099"/>
                </a:solidFill>
              </a:rPr>
              <a:t>Common</a:t>
            </a:r>
            <a:r>
              <a:rPr lang="en-US" sz="1600" b="1"/>
              <a:t> causes remain.</a:t>
            </a:r>
            <a:r>
              <a:rPr lang="en-US" sz="1600"/>
              <a:t> This is evidenced on a Control Chart by </a:t>
            </a:r>
            <a:r>
              <a:rPr lang="en-US" sz="1600">
                <a:solidFill>
                  <a:srgbClr val="003300"/>
                </a:solidFill>
              </a:rPr>
              <a:t>the absence of points beyond the</a:t>
            </a:r>
            <a:r>
              <a:rPr lang="en-US" sz="1600"/>
              <a:t> </a:t>
            </a:r>
            <a:r>
              <a:rPr lang="en-US" sz="1600">
                <a:solidFill>
                  <a:srgbClr val="000099"/>
                </a:solidFill>
              </a:rPr>
              <a:t>Control Limits</a:t>
            </a:r>
            <a:r>
              <a:rPr lang="en-US" sz="1600"/>
              <a:t> and by the </a:t>
            </a:r>
            <a:r>
              <a:rPr lang="en-US" sz="1600">
                <a:solidFill>
                  <a:srgbClr val="003300"/>
                </a:solidFill>
              </a:rPr>
              <a:t>absence of</a:t>
            </a:r>
            <a:r>
              <a:rPr lang="en-US" sz="1600"/>
              <a:t> </a:t>
            </a:r>
            <a:r>
              <a:rPr lang="en-US" sz="1600">
                <a:solidFill>
                  <a:srgbClr val="000099"/>
                </a:solidFill>
              </a:rPr>
              <a:t>Non-Random Patterns or Trends</a:t>
            </a:r>
            <a:r>
              <a:rPr lang="en-US" sz="1600"/>
              <a:t> within the </a:t>
            </a:r>
            <a:r>
              <a:rPr lang="en-US" sz="1600">
                <a:solidFill>
                  <a:srgbClr val="000099"/>
                </a:solidFill>
              </a:rPr>
              <a:t>Control Limits</a:t>
            </a:r>
            <a:r>
              <a:rPr lang="en-US" sz="1600"/>
              <a:t>. A process in Statistical Control indicates that production is representative of the best the process can achieve with the materials, tools and equipment provided. Further process improvement can only be made by reducing variation due to </a:t>
            </a:r>
            <a:r>
              <a:rPr lang="en-US" sz="1600">
                <a:solidFill>
                  <a:srgbClr val="000099"/>
                </a:solidFill>
              </a:rPr>
              <a:t>Common</a:t>
            </a:r>
            <a:r>
              <a:rPr lang="en-US" sz="1600"/>
              <a:t> causes, which generally means management taking action to improve the system.</a:t>
            </a:r>
          </a:p>
        </p:txBody>
      </p:sp>
      <p:sp>
        <p:nvSpPr>
          <p:cNvPr id="421892" name="Rectangle 4"/>
          <p:cNvSpPr>
            <a:spLocks noChangeArrowheads="1"/>
          </p:cNvSpPr>
          <p:nvPr/>
        </p:nvSpPr>
        <p:spPr bwMode="auto">
          <a:xfrm>
            <a:off x="1219200" y="5181600"/>
            <a:ext cx="6248400" cy="914400"/>
          </a:xfrm>
          <a:prstGeom prst="rect">
            <a:avLst/>
          </a:prstGeom>
          <a:noFill/>
          <a:ln w="12700">
            <a:noFill/>
            <a:miter lim="800000"/>
            <a:headEnd/>
            <a:tailEnd/>
          </a:ln>
          <a:effectLst/>
        </p:spPr>
        <p:txBody>
          <a:bodyPr lIns="90487" tIns="44450" rIns="90487" bIns="44450">
            <a:prstTxWarp prst="textNoShape">
              <a:avLst/>
            </a:prstTxWarp>
          </a:bodyPr>
          <a:lstStyle/>
          <a:p>
            <a:pPr marL="342900" indent="-279400">
              <a:spcBef>
                <a:spcPct val="25000"/>
              </a:spcBef>
              <a:buSzPct val="100000"/>
            </a:pPr>
            <a:r>
              <a:rPr lang="en-US" sz="1000"/>
              <a:t>A.	Most points are near the center line.</a:t>
            </a:r>
          </a:p>
          <a:p>
            <a:pPr marL="342900" indent="-279400">
              <a:spcBef>
                <a:spcPct val="25000"/>
              </a:spcBef>
              <a:buSzPct val="100000"/>
            </a:pPr>
            <a:r>
              <a:rPr lang="en-US" sz="1000"/>
              <a:t>B.	A few points are near the control limit.</a:t>
            </a:r>
          </a:p>
          <a:p>
            <a:pPr marL="342900" indent="-279400">
              <a:spcBef>
                <a:spcPct val="25000"/>
              </a:spcBef>
              <a:buSzPct val="100000"/>
            </a:pPr>
            <a:r>
              <a:rPr lang="en-US" sz="1000"/>
              <a:t>C.	No points (or only a ‘rare’ point) are beyond the Control Limits.</a:t>
            </a:r>
          </a:p>
        </p:txBody>
      </p:sp>
      <p:pic>
        <p:nvPicPr>
          <p:cNvPr id="421893" name="Picture 5"/>
          <p:cNvPicPr>
            <a:picLocks noChangeAspect="1" noChangeArrowheads="1"/>
          </p:cNvPicPr>
          <p:nvPr/>
        </p:nvPicPr>
        <p:blipFill>
          <a:blip r:embed="rId4"/>
          <a:srcRect/>
          <a:stretch>
            <a:fillRect/>
          </a:stretch>
        </p:blipFill>
        <p:spPr bwMode="auto">
          <a:xfrm>
            <a:off x="1600200" y="3657600"/>
            <a:ext cx="6934200" cy="1463675"/>
          </a:xfrm>
          <a:prstGeom prst="rect">
            <a:avLst/>
          </a:prstGeom>
          <a:noFill/>
          <a:ln w="12700">
            <a:noFill/>
            <a:miter lim="800000"/>
            <a:headEnd/>
            <a:tailEnd/>
          </a:ln>
          <a:effectLst/>
        </p:spPr>
      </p:pic>
      <p:sp>
        <p:nvSpPr>
          <p:cNvPr id="421894" name="Rectangle 6"/>
          <p:cNvSpPr>
            <a:spLocks noChangeArrowheads="1"/>
          </p:cNvSpPr>
          <p:nvPr/>
        </p:nvSpPr>
        <p:spPr bwMode="auto">
          <a:xfrm>
            <a:off x="152400" y="3822700"/>
            <a:ext cx="1524000" cy="2286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r">
              <a:lnSpc>
                <a:spcPct val="110000"/>
              </a:lnSpc>
              <a:spcBef>
                <a:spcPct val="25000"/>
              </a:spcBef>
              <a:buSzPct val="100000"/>
            </a:pPr>
            <a:r>
              <a:rPr lang="en-US" sz="800">
                <a:solidFill>
                  <a:srgbClr val="000099"/>
                </a:solidFill>
              </a:rPr>
              <a:t>Upper Control Limit</a:t>
            </a:r>
            <a:endParaRPr lang="en-US" sz="800">
              <a:solidFill>
                <a:srgbClr val="000000"/>
              </a:solidFill>
            </a:endParaRPr>
          </a:p>
        </p:txBody>
      </p:sp>
      <p:sp>
        <p:nvSpPr>
          <p:cNvPr id="421895" name="Rectangle 7"/>
          <p:cNvSpPr>
            <a:spLocks noChangeArrowheads="1"/>
          </p:cNvSpPr>
          <p:nvPr/>
        </p:nvSpPr>
        <p:spPr bwMode="auto">
          <a:xfrm>
            <a:off x="152400" y="4648200"/>
            <a:ext cx="1524000" cy="2286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r">
              <a:lnSpc>
                <a:spcPct val="110000"/>
              </a:lnSpc>
              <a:spcBef>
                <a:spcPct val="25000"/>
              </a:spcBef>
              <a:buSzPct val="100000"/>
            </a:pPr>
            <a:r>
              <a:rPr lang="en-US" sz="800">
                <a:solidFill>
                  <a:srgbClr val="000099"/>
                </a:solidFill>
              </a:rPr>
              <a:t>Lower Control Limit</a:t>
            </a:r>
            <a:endParaRPr lang="en-US" sz="800">
              <a:solidFill>
                <a:srgbClr val="000000"/>
              </a:solidFill>
            </a:endParaRPr>
          </a:p>
        </p:txBody>
      </p:sp>
      <p:sp>
        <p:nvSpPr>
          <p:cNvPr id="421896" name="Rectangle 8"/>
          <p:cNvSpPr>
            <a:spLocks noChangeArrowheads="1"/>
          </p:cNvSpPr>
          <p:nvPr/>
        </p:nvSpPr>
        <p:spPr bwMode="auto">
          <a:xfrm>
            <a:off x="850900" y="4229100"/>
            <a:ext cx="838200" cy="2286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800">
                <a:solidFill>
                  <a:srgbClr val="996633"/>
                </a:solidFill>
              </a:rPr>
              <a:t>Average</a:t>
            </a:r>
          </a:p>
        </p:txBody>
      </p:sp>
    </p:spTree>
  </p:cSld>
  <p:clrMapOvr>
    <a:masterClrMapping/>
  </p:clrMapOvr>
  <p:transition xmlns:p14="http://schemas.microsoft.com/office/powerpoint/2010/main" spd="med" advTm="5000">
    <p:fade/>
    <p:sndAc>
      <p:stSnd>
        <p:snd r:embed="rId3" name="Camera"/>
      </p:stSnd>
    </p:sndAc>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3938" name="Picture 2"/>
          <p:cNvPicPr>
            <a:picLocks noChangeAspect="1" noChangeArrowheads="1"/>
          </p:cNvPicPr>
          <p:nvPr/>
        </p:nvPicPr>
        <p:blipFill>
          <a:blip r:embed="rId4"/>
          <a:srcRect/>
          <a:stretch>
            <a:fillRect/>
          </a:stretch>
        </p:blipFill>
        <p:spPr bwMode="auto">
          <a:xfrm>
            <a:off x="1371600" y="3711575"/>
            <a:ext cx="6629400" cy="1698625"/>
          </a:xfrm>
          <a:prstGeom prst="rect">
            <a:avLst/>
          </a:prstGeom>
          <a:noFill/>
          <a:ln w="12700">
            <a:noFill/>
            <a:miter lim="800000"/>
            <a:headEnd/>
            <a:tailEnd/>
          </a:ln>
          <a:effectLst/>
        </p:spPr>
      </p:pic>
      <p:sp>
        <p:nvSpPr>
          <p:cNvPr id="423939" name="Rectangle 3"/>
          <p:cNvSpPr>
            <a:spLocks noGrp="1" noChangeArrowheads="1"/>
          </p:cNvSpPr>
          <p:nvPr>
            <p:ph type="title"/>
          </p:nvPr>
        </p:nvSpPr>
        <p:spPr>
          <a:xfrm>
            <a:off x="609600" y="304800"/>
            <a:ext cx="7772400" cy="685800"/>
          </a:xfrm>
        </p:spPr>
        <p:txBody>
          <a:bodyPr/>
          <a:lstStyle/>
          <a:p>
            <a:r>
              <a:rPr lang="en-US"/>
              <a:t>Interpreting Control Charts</a:t>
            </a:r>
          </a:p>
        </p:txBody>
      </p:sp>
      <p:sp>
        <p:nvSpPr>
          <p:cNvPr id="423940" name="Rectangle 4"/>
          <p:cNvSpPr>
            <a:spLocks noGrp="1" noChangeArrowheads="1"/>
          </p:cNvSpPr>
          <p:nvPr>
            <p:ph type="body" idx="1"/>
          </p:nvPr>
        </p:nvSpPr>
        <p:spPr>
          <a:xfrm>
            <a:off x="685800" y="1219200"/>
            <a:ext cx="7772400" cy="1981200"/>
          </a:xfrm>
        </p:spPr>
        <p:txBody>
          <a:bodyPr/>
          <a:lstStyle/>
          <a:p>
            <a:pPr marL="0" indent="0" defTabSz="914400">
              <a:buFontTx/>
              <a:buNone/>
            </a:pPr>
            <a:r>
              <a:rPr lang="en-US" sz="1600"/>
              <a:t>When Special causes of variation are affecting a process and making it unstable and unreliable, the process is said to be Out Of Control. Special causes of variation can be identified and eliminated thus improving the capability of the process and quality of the product. Generally, Special causes can be eliminated by action from someone directly connected with the process.</a:t>
            </a:r>
          </a:p>
          <a:p>
            <a:pPr marL="0" indent="0" defTabSz="914400">
              <a:buFontTx/>
              <a:buNone/>
            </a:pPr>
            <a:endParaRPr lang="en-US" sz="1600"/>
          </a:p>
          <a:p>
            <a:pPr marL="0" indent="0" defTabSz="914400">
              <a:buFontTx/>
              <a:buNone/>
            </a:pPr>
            <a:r>
              <a:rPr lang="en-US" sz="1600"/>
              <a:t>The following are some of the more </a:t>
            </a:r>
            <a:r>
              <a:rPr lang="en-US" sz="1600">
                <a:solidFill>
                  <a:srgbClr val="003300"/>
                </a:solidFill>
              </a:rPr>
              <a:t>common</a:t>
            </a:r>
            <a:r>
              <a:rPr lang="en-US" sz="1600"/>
              <a:t> </a:t>
            </a:r>
            <a:r>
              <a:rPr lang="en-US" sz="1600">
                <a:solidFill>
                  <a:srgbClr val="FC0128"/>
                </a:solidFill>
              </a:rPr>
              <a:t>Out Of Control</a:t>
            </a:r>
            <a:r>
              <a:rPr lang="en-US" sz="1600"/>
              <a:t> </a:t>
            </a:r>
            <a:r>
              <a:rPr lang="en-US" sz="1600">
                <a:solidFill>
                  <a:srgbClr val="000099"/>
                </a:solidFill>
              </a:rPr>
              <a:t>patterns</a:t>
            </a:r>
            <a:r>
              <a:rPr lang="en-US" sz="1600"/>
              <a:t>:</a:t>
            </a:r>
          </a:p>
        </p:txBody>
      </p:sp>
      <p:sp>
        <p:nvSpPr>
          <p:cNvPr id="423941" name="Rectangle 5"/>
          <p:cNvSpPr>
            <a:spLocks noChangeArrowheads="1"/>
          </p:cNvSpPr>
          <p:nvPr/>
        </p:nvSpPr>
        <p:spPr bwMode="auto">
          <a:xfrm>
            <a:off x="1219200" y="5791200"/>
            <a:ext cx="6248400" cy="304800"/>
          </a:xfrm>
          <a:prstGeom prst="rect">
            <a:avLst/>
          </a:prstGeom>
          <a:noFill/>
          <a:ln w="12700">
            <a:noFill/>
            <a:miter lim="800000"/>
            <a:headEnd/>
            <a:tailEnd/>
          </a:ln>
          <a:effectLst/>
        </p:spPr>
        <p:txBody>
          <a:bodyPr lIns="90487" tIns="44450" rIns="90487" bIns="44450">
            <a:prstTxWarp prst="textNoShape">
              <a:avLst/>
            </a:prstTxWarp>
          </a:bodyPr>
          <a:lstStyle/>
          <a:p>
            <a:pPr marL="342900" indent="-279400">
              <a:spcBef>
                <a:spcPct val="25000"/>
              </a:spcBef>
              <a:buSzPct val="100000"/>
            </a:pPr>
            <a:r>
              <a:rPr lang="en-US" sz="1000"/>
              <a:t>A.	Most points are near the center line.</a:t>
            </a:r>
          </a:p>
        </p:txBody>
      </p:sp>
      <p:sp>
        <p:nvSpPr>
          <p:cNvPr id="423942" name="Rectangle 6"/>
          <p:cNvSpPr>
            <a:spLocks noChangeArrowheads="1"/>
          </p:cNvSpPr>
          <p:nvPr/>
        </p:nvSpPr>
        <p:spPr bwMode="auto">
          <a:xfrm>
            <a:off x="152400" y="4318000"/>
            <a:ext cx="1524000" cy="2286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r">
              <a:lnSpc>
                <a:spcPct val="110000"/>
              </a:lnSpc>
              <a:spcBef>
                <a:spcPct val="25000"/>
              </a:spcBef>
              <a:buSzPct val="100000"/>
            </a:pPr>
            <a:r>
              <a:rPr lang="en-US" sz="800">
                <a:solidFill>
                  <a:srgbClr val="000099"/>
                </a:solidFill>
              </a:rPr>
              <a:t>Upper Control Limit</a:t>
            </a:r>
            <a:endParaRPr lang="en-US" sz="800">
              <a:solidFill>
                <a:srgbClr val="000000"/>
              </a:solidFill>
            </a:endParaRPr>
          </a:p>
        </p:txBody>
      </p:sp>
      <p:sp>
        <p:nvSpPr>
          <p:cNvPr id="423943" name="Rectangle 7"/>
          <p:cNvSpPr>
            <a:spLocks noChangeArrowheads="1"/>
          </p:cNvSpPr>
          <p:nvPr/>
        </p:nvSpPr>
        <p:spPr bwMode="auto">
          <a:xfrm>
            <a:off x="152400" y="5083175"/>
            <a:ext cx="1524000" cy="2286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r">
              <a:lnSpc>
                <a:spcPct val="110000"/>
              </a:lnSpc>
              <a:spcBef>
                <a:spcPct val="25000"/>
              </a:spcBef>
              <a:buSzPct val="100000"/>
            </a:pPr>
            <a:r>
              <a:rPr lang="en-US" sz="800">
                <a:solidFill>
                  <a:srgbClr val="000099"/>
                </a:solidFill>
              </a:rPr>
              <a:t>Lower Control Limit</a:t>
            </a:r>
            <a:endParaRPr lang="en-US" sz="800">
              <a:solidFill>
                <a:srgbClr val="000000"/>
              </a:solidFill>
            </a:endParaRPr>
          </a:p>
        </p:txBody>
      </p:sp>
      <p:sp>
        <p:nvSpPr>
          <p:cNvPr id="423944" name="Rectangle 8"/>
          <p:cNvSpPr>
            <a:spLocks noChangeArrowheads="1"/>
          </p:cNvSpPr>
          <p:nvPr/>
        </p:nvSpPr>
        <p:spPr bwMode="auto">
          <a:xfrm>
            <a:off x="914400" y="4702175"/>
            <a:ext cx="838200" cy="2286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800">
                <a:solidFill>
                  <a:srgbClr val="996633"/>
                </a:solidFill>
              </a:rPr>
              <a:t>Average</a:t>
            </a:r>
          </a:p>
        </p:txBody>
      </p:sp>
      <p:sp>
        <p:nvSpPr>
          <p:cNvPr id="423945" name="Rectangle 9"/>
          <p:cNvSpPr>
            <a:spLocks noChangeArrowheads="1"/>
          </p:cNvSpPr>
          <p:nvPr/>
        </p:nvSpPr>
        <p:spPr bwMode="auto">
          <a:xfrm>
            <a:off x="3657600" y="3962400"/>
            <a:ext cx="990600" cy="2286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r">
              <a:lnSpc>
                <a:spcPct val="110000"/>
              </a:lnSpc>
              <a:spcBef>
                <a:spcPct val="25000"/>
              </a:spcBef>
              <a:buSzPct val="100000"/>
            </a:pPr>
            <a:r>
              <a:rPr lang="en-US" sz="800">
                <a:solidFill>
                  <a:srgbClr val="FC0128"/>
                </a:solidFill>
              </a:rPr>
              <a:t>Tool Wear?</a:t>
            </a:r>
          </a:p>
        </p:txBody>
      </p:sp>
      <p:sp>
        <p:nvSpPr>
          <p:cNvPr id="423946" name="Rectangle 10"/>
          <p:cNvSpPr>
            <a:spLocks noChangeArrowheads="1"/>
          </p:cNvSpPr>
          <p:nvPr/>
        </p:nvSpPr>
        <p:spPr bwMode="auto">
          <a:xfrm>
            <a:off x="5105400" y="3200400"/>
            <a:ext cx="1524000" cy="5334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800">
                <a:solidFill>
                  <a:srgbClr val="FC0128"/>
                </a:solidFill>
              </a:rPr>
              <a:t>Change To Machine Made</a:t>
            </a:r>
          </a:p>
        </p:txBody>
      </p:sp>
      <p:sp>
        <p:nvSpPr>
          <p:cNvPr id="423947" name="Rectangle 11"/>
          <p:cNvSpPr>
            <a:spLocks noChangeArrowheads="1"/>
          </p:cNvSpPr>
          <p:nvPr/>
        </p:nvSpPr>
        <p:spPr bwMode="auto">
          <a:xfrm>
            <a:off x="1447800" y="3733800"/>
            <a:ext cx="1066800" cy="2286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r">
              <a:lnSpc>
                <a:spcPct val="110000"/>
              </a:lnSpc>
              <a:spcBef>
                <a:spcPct val="25000"/>
              </a:spcBef>
              <a:buSzPct val="100000"/>
            </a:pPr>
            <a:r>
              <a:rPr lang="en-US" sz="800">
                <a:solidFill>
                  <a:srgbClr val="FC0128"/>
                </a:solidFill>
              </a:rPr>
              <a:t>Tool Broke</a:t>
            </a:r>
          </a:p>
        </p:txBody>
      </p:sp>
    </p:spTree>
  </p:cSld>
  <p:clrMapOvr>
    <a:masterClrMapping/>
  </p:clrMapOvr>
  <p:transition xmlns:p14="http://schemas.microsoft.com/office/powerpoint/2010/main" spd="med" advTm="5000">
    <p:fade/>
    <p:sndAc>
      <p:stSnd>
        <p:snd r:embed="rId3" name="Camera"/>
      </p:stSnd>
    </p:sndAc>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a:xfrm>
            <a:off x="609600" y="304800"/>
            <a:ext cx="7772400" cy="685800"/>
          </a:xfrm>
        </p:spPr>
        <p:txBody>
          <a:bodyPr/>
          <a:lstStyle/>
          <a:p>
            <a:r>
              <a:rPr lang="en-US"/>
              <a:t>Interpreting Control Charts</a:t>
            </a:r>
          </a:p>
        </p:txBody>
      </p:sp>
      <p:sp>
        <p:nvSpPr>
          <p:cNvPr id="425987" name="Rectangle 3"/>
          <p:cNvSpPr>
            <a:spLocks noChangeArrowheads="1"/>
          </p:cNvSpPr>
          <p:nvPr/>
        </p:nvSpPr>
        <p:spPr bwMode="auto">
          <a:xfrm>
            <a:off x="1905000" y="4724400"/>
            <a:ext cx="5486400" cy="304800"/>
          </a:xfrm>
          <a:prstGeom prst="rect">
            <a:avLst/>
          </a:prstGeom>
          <a:noFill/>
          <a:ln w="19050">
            <a:solidFill>
              <a:schemeClr val="tx1"/>
            </a:solidFill>
            <a:miter lim="800000"/>
            <a:headEnd/>
            <a:tailEnd/>
          </a:ln>
          <a:effectLst>
            <a:outerShdw blurRad="63500" dist="46662" dir="2115817" algn="ctr" rotWithShape="0">
              <a:schemeClr val="folHlink">
                <a:alpha val="74998"/>
              </a:schemeClr>
            </a:outerShdw>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900">
                <a:solidFill>
                  <a:srgbClr val="1A0000"/>
                </a:solidFill>
              </a:rPr>
              <a:t>A </a:t>
            </a:r>
            <a:r>
              <a:rPr lang="en-US" sz="900">
                <a:solidFill>
                  <a:srgbClr val="FC0128"/>
                </a:solidFill>
              </a:rPr>
              <a:t>Run</a:t>
            </a:r>
            <a:r>
              <a:rPr lang="en-US" sz="900">
                <a:solidFill>
                  <a:srgbClr val="1A0000"/>
                </a:solidFill>
              </a:rPr>
              <a:t> of </a:t>
            </a:r>
            <a:r>
              <a:rPr lang="en-US" sz="900" b="1">
                <a:solidFill>
                  <a:srgbClr val="FC0128"/>
                </a:solidFill>
              </a:rPr>
              <a:t>7</a:t>
            </a:r>
            <a:r>
              <a:rPr lang="en-US" sz="900">
                <a:solidFill>
                  <a:srgbClr val="1A0000"/>
                </a:solidFill>
              </a:rPr>
              <a:t> intervals up or down is a sign of an </a:t>
            </a:r>
            <a:r>
              <a:rPr lang="en-US" sz="900">
                <a:solidFill>
                  <a:srgbClr val="000099"/>
                </a:solidFill>
              </a:rPr>
              <a:t>out of control</a:t>
            </a:r>
            <a:r>
              <a:rPr lang="en-US" sz="900">
                <a:solidFill>
                  <a:srgbClr val="1A0000"/>
                </a:solidFill>
              </a:rPr>
              <a:t> </a:t>
            </a:r>
            <a:r>
              <a:rPr lang="en-US" sz="900">
                <a:solidFill>
                  <a:srgbClr val="FC0128"/>
                </a:solidFill>
              </a:rPr>
              <a:t>trend</a:t>
            </a:r>
            <a:r>
              <a:rPr lang="en-US" sz="900">
                <a:solidFill>
                  <a:srgbClr val="1A0000"/>
                </a:solidFill>
              </a:rPr>
              <a:t>.</a:t>
            </a:r>
          </a:p>
        </p:txBody>
      </p:sp>
      <p:sp>
        <p:nvSpPr>
          <p:cNvPr id="425988" name="Rectangle 4"/>
          <p:cNvSpPr>
            <a:spLocks noChangeArrowheads="1"/>
          </p:cNvSpPr>
          <p:nvPr/>
        </p:nvSpPr>
        <p:spPr bwMode="auto">
          <a:xfrm>
            <a:off x="1524000" y="1625600"/>
            <a:ext cx="1524000" cy="2286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r">
              <a:lnSpc>
                <a:spcPct val="110000"/>
              </a:lnSpc>
              <a:spcBef>
                <a:spcPct val="25000"/>
              </a:spcBef>
              <a:buSzPct val="100000"/>
            </a:pPr>
            <a:r>
              <a:rPr lang="en-US" sz="800">
                <a:solidFill>
                  <a:srgbClr val="000099"/>
                </a:solidFill>
              </a:rPr>
              <a:t>Upper Control Limit</a:t>
            </a:r>
            <a:endParaRPr lang="en-US" sz="800">
              <a:solidFill>
                <a:srgbClr val="000000"/>
              </a:solidFill>
            </a:endParaRPr>
          </a:p>
        </p:txBody>
      </p:sp>
      <p:sp>
        <p:nvSpPr>
          <p:cNvPr id="425989" name="Rectangle 5"/>
          <p:cNvSpPr>
            <a:spLocks noChangeArrowheads="1"/>
          </p:cNvSpPr>
          <p:nvPr/>
        </p:nvSpPr>
        <p:spPr bwMode="auto">
          <a:xfrm>
            <a:off x="1549400" y="2552700"/>
            <a:ext cx="1524000" cy="2286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r">
              <a:lnSpc>
                <a:spcPct val="110000"/>
              </a:lnSpc>
              <a:spcBef>
                <a:spcPct val="25000"/>
              </a:spcBef>
              <a:buSzPct val="100000"/>
            </a:pPr>
            <a:r>
              <a:rPr lang="en-US" sz="800">
                <a:solidFill>
                  <a:srgbClr val="000099"/>
                </a:solidFill>
              </a:rPr>
              <a:t>Lower Control Limit</a:t>
            </a:r>
            <a:endParaRPr lang="en-US" sz="800">
              <a:solidFill>
                <a:srgbClr val="000000"/>
              </a:solidFill>
            </a:endParaRPr>
          </a:p>
        </p:txBody>
      </p:sp>
      <p:sp>
        <p:nvSpPr>
          <p:cNvPr id="425990" name="Rectangle 6"/>
          <p:cNvSpPr>
            <a:spLocks noChangeArrowheads="1"/>
          </p:cNvSpPr>
          <p:nvPr/>
        </p:nvSpPr>
        <p:spPr bwMode="auto">
          <a:xfrm>
            <a:off x="2159000" y="2133600"/>
            <a:ext cx="838200" cy="2286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800">
                <a:solidFill>
                  <a:srgbClr val="996633"/>
                </a:solidFill>
              </a:rPr>
              <a:t>Average</a:t>
            </a:r>
          </a:p>
        </p:txBody>
      </p:sp>
      <p:pic>
        <p:nvPicPr>
          <p:cNvPr id="425991" name="Picture 7"/>
          <p:cNvPicPr>
            <a:picLocks noChangeAspect="1" noChangeArrowheads="1"/>
          </p:cNvPicPr>
          <p:nvPr/>
        </p:nvPicPr>
        <p:blipFill>
          <a:blip r:embed="rId4"/>
          <a:srcRect/>
          <a:stretch>
            <a:fillRect/>
          </a:stretch>
        </p:blipFill>
        <p:spPr bwMode="auto">
          <a:xfrm>
            <a:off x="3022600" y="1371600"/>
            <a:ext cx="3962400" cy="1376363"/>
          </a:xfrm>
          <a:prstGeom prst="rect">
            <a:avLst/>
          </a:prstGeom>
          <a:noFill/>
          <a:ln w="12700">
            <a:noFill/>
            <a:miter lim="800000"/>
            <a:headEnd/>
            <a:tailEnd/>
          </a:ln>
          <a:effectLst/>
        </p:spPr>
      </p:pic>
      <p:pic>
        <p:nvPicPr>
          <p:cNvPr id="425992" name="Picture 8"/>
          <p:cNvPicPr>
            <a:picLocks noChangeAspect="1" noChangeArrowheads="1"/>
          </p:cNvPicPr>
          <p:nvPr/>
        </p:nvPicPr>
        <p:blipFill>
          <a:blip r:embed="rId5"/>
          <a:srcRect/>
          <a:stretch>
            <a:fillRect/>
          </a:stretch>
        </p:blipFill>
        <p:spPr bwMode="auto">
          <a:xfrm>
            <a:off x="2209800" y="3575050"/>
            <a:ext cx="4648200" cy="996950"/>
          </a:xfrm>
          <a:prstGeom prst="rect">
            <a:avLst/>
          </a:prstGeom>
          <a:noFill/>
          <a:ln w="12700">
            <a:noFill/>
            <a:miter lim="800000"/>
            <a:headEnd/>
            <a:tailEnd/>
          </a:ln>
          <a:effectLst/>
        </p:spPr>
      </p:pic>
      <p:pic>
        <p:nvPicPr>
          <p:cNvPr id="425993" name="Picture 9"/>
          <p:cNvPicPr>
            <a:picLocks noChangeAspect="1" noChangeArrowheads="1"/>
          </p:cNvPicPr>
          <p:nvPr/>
        </p:nvPicPr>
        <p:blipFill>
          <a:blip r:embed="rId6"/>
          <a:srcRect/>
          <a:stretch>
            <a:fillRect/>
          </a:stretch>
        </p:blipFill>
        <p:spPr bwMode="auto">
          <a:xfrm>
            <a:off x="2209800" y="5181600"/>
            <a:ext cx="4800600" cy="1138238"/>
          </a:xfrm>
          <a:prstGeom prst="rect">
            <a:avLst/>
          </a:prstGeom>
          <a:noFill/>
          <a:ln w="12700">
            <a:noFill/>
            <a:miter lim="800000"/>
            <a:headEnd/>
            <a:tailEnd/>
          </a:ln>
          <a:effectLst/>
        </p:spPr>
      </p:pic>
      <p:sp>
        <p:nvSpPr>
          <p:cNvPr id="425994" name="Rectangle 10"/>
          <p:cNvSpPr>
            <a:spLocks noChangeArrowheads="1"/>
          </p:cNvSpPr>
          <p:nvPr/>
        </p:nvSpPr>
        <p:spPr bwMode="auto">
          <a:xfrm>
            <a:off x="3810000" y="3352800"/>
            <a:ext cx="1066800" cy="2286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900" b="1">
                <a:solidFill>
                  <a:srgbClr val="FC0128"/>
                </a:solidFill>
              </a:rPr>
              <a:t>Trends</a:t>
            </a:r>
          </a:p>
        </p:txBody>
      </p:sp>
      <p:sp>
        <p:nvSpPr>
          <p:cNvPr id="425995" name="Rectangle 11"/>
          <p:cNvSpPr>
            <a:spLocks noChangeArrowheads="1"/>
          </p:cNvSpPr>
          <p:nvPr/>
        </p:nvSpPr>
        <p:spPr bwMode="auto">
          <a:xfrm>
            <a:off x="1066800" y="1066800"/>
            <a:ext cx="7162800" cy="2057400"/>
          </a:xfrm>
          <a:prstGeom prst="rect">
            <a:avLst/>
          </a:prstGeom>
          <a:noFill/>
          <a:ln w="38100">
            <a:solidFill>
              <a:srgbClr val="000099"/>
            </a:solidFill>
            <a:miter lim="800000"/>
            <a:headEnd/>
            <a:tailEnd/>
          </a:ln>
          <a:effectLst>
            <a:outerShdw blurRad="63500" dist="57501" dir="1676261" algn="ctr" rotWithShape="0">
              <a:srgbClr val="003300">
                <a:alpha val="50000"/>
              </a:srgbClr>
            </a:outerShdw>
          </a:effectLst>
        </p:spPr>
        <p:txBody>
          <a:bodyPr wrap="none" anchor="ctr">
            <a:prstTxWarp prst="textNoShape">
              <a:avLst/>
            </a:prstTxWarp>
          </a:bodyPr>
          <a:lstStyle/>
          <a:p>
            <a:endParaRPr lang="en-US"/>
          </a:p>
        </p:txBody>
      </p:sp>
      <p:sp>
        <p:nvSpPr>
          <p:cNvPr id="425996" name="Rectangle 12"/>
          <p:cNvSpPr>
            <a:spLocks noChangeArrowheads="1"/>
          </p:cNvSpPr>
          <p:nvPr/>
        </p:nvSpPr>
        <p:spPr bwMode="auto">
          <a:xfrm>
            <a:off x="1066800" y="3352800"/>
            <a:ext cx="7162800" cy="3048000"/>
          </a:xfrm>
          <a:prstGeom prst="rect">
            <a:avLst/>
          </a:prstGeom>
          <a:noFill/>
          <a:ln w="38100">
            <a:solidFill>
              <a:srgbClr val="000099"/>
            </a:solidFill>
            <a:miter lim="800000"/>
            <a:headEnd/>
            <a:tailEnd/>
          </a:ln>
          <a:effectLst>
            <a:outerShdw blurRad="63500" dist="57501" dir="1676261" algn="ctr" rotWithShape="0">
              <a:srgbClr val="003300">
                <a:alpha val="50000"/>
              </a:srgbClr>
            </a:outerShdw>
          </a:effectLst>
        </p:spPr>
        <p:txBody>
          <a:bodyPr wrap="none" anchor="ctr">
            <a:prstTxWarp prst="textNoShape">
              <a:avLst/>
            </a:prstTxWarp>
          </a:bodyPr>
          <a:lstStyle/>
          <a:p>
            <a:endParaRPr lang="en-US"/>
          </a:p>
        </p:txBody>
      </p:sp>
      <p:sp>
        <p:nvSpPr>
          <p:cNvPr id="425997" name="Rectangle 13"/>
          <p:cNvSpPr>
            <a:spLocks noChangeArrowheads="1"/>
          </p:cNvSpPr>
          <p:nvPr/>
        </p:nvSpPr>
        <p:spPr bwMode="auto">
          <a:xfrm>
            <a:off x="3048000" y="1219200"/>
            <a:ext cx="2514600" cy="3810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900" b="1">
                <a:solidFill>
                  <a:srgbClr val="FC0128"/>
                </a:solidFill>
              </a:rPr>
              <a:t>Points Outside of Limits</a:t>
            </a:r>
          </a:p>
        </p:txBody>
      </p:sp>
    </p:spTree>
  </p:cSld>
  <p:clrMapOvr>
    <a:masterClrMapping/>
  </p:clrMapOvr>
  <p:transition xmlns:p14="http://schemas.microsoft.com/office/powerpoint/2010/main" spd="med" advTm="5000">
    <p:fade/>
    <p:sndAc>
      <p:stSnd>
        <p:snd r:embed="rId3" name="Camera"/>
      </p:stSnd>
    </p:sndAc>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8034" name="Picture 2"/>
          <p:cNvPicPr>
            <a:picLocks noChangeAspect="1" noChangeArrowheads="1"/>
          </p:cNvPicPr>
          <p:nvPr/>
        </p:nvPicPr>
        <p:blipFill>
          <a:blip r:embed="rId4"/>
          <a:srcRect/>
          <a:stretch>
            <a:fillRect/>
          </a:stretch>
        </p:blipFill>
        <p:spPr bwMode="auto">
          <a:xfrm>
            <a:off x="1219200" y="1524000"/>
            <a:ext cx="6400800" cy="1270000"/>
          </a:xfrm>
          <a:prstGeom prst="rect">
            <a:avLst/>
          </a:prstGeom>
          <a:noFill/>
          <a:ln w="12700">
            <a:noFill/>
            <a:miter lim="800000"/>
            <a:headEnd/>
            <a:tailEnd/>
          </a:ln>
          <a:effectLst/>
        </p:spPr>
      </p:pic>
      <p:sp>
        <p:nvSpPr>
          <p:cNvPr id="428035" name="Rectangle 3"/>
          <p:cNvSpPr>
            <a:spLocks noGrp="1" noChangeArrowheads="1"/>
          </p:cNvSpPr>
          <p:nvPr>
            <p:ph type="title"/>
          </p:nvPr>
        </p:nvSpPr>
        <p:spPr>
          <a:xfrm>
            <a:off x="609600" y="304800"/>
            <a:ext cx="7772400" cy="685800"/>
          </a:xfrm>
        </p:spPr>
        <p:txBody>
          <a:bodyPr/>
          <a:lstStyle/>
          <a:p>
            <a:r>
              <a:rPr lang="en-US"/>
              <a:t>Interpreting Control Charts</a:t>
            </a:r>
          </a:p>
        </p:txBody>
      </p:sp>
      <p:sp>
        <p:nvSpPr>
          <p:cNvPr id="428036" name="Rectangle 4"/>
          <p:cNvSpPr>
            <a:spLocks noChangeArrowheads="1"/>
          </p:cNvSpPr>
          <p:nvPr/>
        </p:nvSpPr>
        <p:spPr bwMode="auto">
          <a:xfrm>
            <a:off x="609600" y="1066800"/>
            <a:ext cx="7899400" cy="2057400"/>
          </a:xfrm>
          <a:prstGeom prst="rect">
            <a:avLst/>
          </a:prstGeom>
          <a:noFill/>
          <a:ln w="38100">
            <a:solidFill>
              <a:srgbClr val="000099"/>
            </a:solidFill>
            <a:miter lim="800000"/>
            <a:headEnd/>
            <a:tailEnd/>
          </a:ln>
          <a:effectLst>
            <a:outerShdw blurRad="63500" dist="57501" dir="1676261" algn="ctr" rotWithShape="0">
              <a:srgbClr val="003300">
                <a:alpha val="50000"/>
              </a:srgbClr>
            </a:outerShdw>
          </a:effectLst>
        </p:spPr>
        <p:txBody>
          <a:bodyPr wrap="none" anchor="ctr">
            <a:prstTxWarp prst="textNoShape">
              <a:avLst/>
            </a:prstTxWarp>
          </a:bodyPr>
          <a:lstStyle/>
          <a:p>
            <a:endParaRPr lang="en-US"/>
          </a:p>
        </p:txBody>
      </p:sp>
      <p:sp>
        <p:nvSpPr>
          <p:cNvPr id="428037" name="Rectangle 5"/>
          <p:cNvSpPr>
            <a:spLocks noChangeArrowheads="1"/>
          </p:cNvSpPr>
          <p:nvPr/>
        </p:nvSpPr>
        <p:spPr bwMode="auto">
          <a:xfrm>
            <a:off x="2997200" y="1282700"/>
            <a:ext cx="2819400" cy="3048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900">
                <a:solidFill>
                  <a:srgbClr val="FC0128"/>
                </a:solidFill>
              </a:rPr>
              <a:t>Run Of </a:t>
            </a:r>
            <a:r>
              <a:rPr lang="en-US" sz="900" b="1">
                <a:solidFill>
                  <a:srgbClr val="FC0128"/>
                </a:solidFill>
              </a:rPr>
              <a:t>7 ABOVE </a:t>
            </a:r>
            <a:r>
              <a:rPr lang="en-US" sz="900">
                <a:solidFill>
                  <a:srgbClr val="FC0128"/>
                </a:solidFill>
              </a:rPr>
              <a:t>the Line</a:t>
            </a:r>
          </a:p>
        </p:txBody>
      </p:sp>
      <p:sp>
        <p:nvSpPr>
          <p:cNvPr id="428038" name="Rectangle 6"/>
          <p:cNvSpPr>
            <a:spLocks noChangeArrowheads="1"/>
          </p:cNvSpPr>
          <p:nvPr/>
        </p:nvSpPr>
        <p:spPr bwMode="auto">
          <a:xfrm>
            <a:off x="622300" y="3416300"/>
            <a:ext cx="7886700" cy="393700"/>
          </a:xfrm>
          <a:prstGeom prst="rect">
            <a:avLst/>
          </a:prstGeom>
          <a:noFill/>
          <a:ln w="19050">
            <a:solidFill>
              <a:schemeClr val="tx1"/>
            </a:solidFill>
            <a:miter lim="800000"/>
            <a:headEnd/>
            <a:tailEnd/>
          </a:ln>
          <a:effectLst>
            <a:outerShdw blurRad="63500" dist="46662" dir="2115817" algn="ctr" rotWithShape="0">
              <a:schemeClr val="folHlink">
                <a:alpha val="74998"/>
              </a:schemeClr>
            </a:outerShdw>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900">
                <a:solidFill>
                  <a:srgbClr val="1A0000"/>
                </a:solidFill>
              </a:rPr>
              <a:t>A </a:t>
            </a:r>
            <a:r>
              <a:rPr lang="en-US" sz="900">
                <a:solidFill>
                  <a:srgbClr val="FC0128"/>
                </a:solidFill>
              </a:rPr>
              <a:t>Run</a:t>
            </a:r>
            <a:r>
              <a:rPr lang="en-US" sz="900">
                <a:solidFill>
                  <a:srgbClr val="1A0000"/>
                </a:solidFill>
              </a:rPr>
              <a:t> of </a:t>
            </a:r>
            <a:r>
              <a:rPr lang="en-US" sz="900" b="1">
                <a:solidFill>
                  <a:srgbClr val="FC0128"/>
                </a:solidFill>
              </a:rPr>
              <a:t>7</a:t>
            </a:r>
            <a:r>
              <a:rPr lang="en-US" sz="900">
                <a:solidFill>
                  <a:srgbClr val="1A0000"/>
                </a:solidFill>
              </a:rPr>
              <a:t> successive points </a:t>
            </a:r>
            <a:r>
              <a:rPr lang="en-US" sz="900">
                <a:solidFill>
                  <a:srgbClr val="003300"/>
                </a:solidFill>
              </a:rPr>
              <a:t>above</a:t>
            </a:r>
            <a:r>
              <a:rPr lang="en-US" sz="900">
                <a:solidFill>
                  <a:srgbClr val="1A0000"/>
                </a:solidFill>
              </a:rPr>
              <a:t> or </a:t>
            </a:r>
            <a:r>
              <a:rPr lang="en-US" sz="900">
                <a:solidFill>
                  <a:srgbClr val="003300"/>
                </a:solidFill>
              </a:rPr>
              <a:t>below</a:t>
            </a:r>
            <a:r>
              <a:rPr lang="en-US" sz="900">
                <a:solidFill>
                  <a:srgbClr val="1A0000"/>
                </a:solidFill>
              </a:rPr>
              <a:t> the center line is an </a:t>
            </a:r>
            <a:r>
              <a:rPr lang="en-US" sz="900">
                <a:solidFill>
                  <a:srgbClr val="000099"/>
                </a:solidFill>
              </a:rPr>
              <a:t>out of control</a:t>
            </a:r>
            <a:r>
              <a:rPr lang="en-US" sz="900">
                <a:solidFill>
                  <a:srgbClr val="1A0000"/>
                </a:solidFill>
              </a:rPr>
              <a:t> </a:t>
            </a:r>
            <a:r>
              <a:rPr lang="en-US" sz="900">
                <a:solidFill>
                  <a:srgbClr val="FC0128"/>
                </a:solidFill>
              </a:rPr>
              <a:t>condition</a:t>
            </a:r>
            <a:r>
              <a:rPr lang="en-US" sz="900">
                <a:solidFill>
                  <a:srgbClr val="1A0000"/>
                </a:solidFill>
              </a:rPr>
              <a:t>.</a:t>
            </a:r>
          </a:p>
        </p:txBody>
      </p:sp>
      <p:pic>
        <p:nvPicPr>
          <p:cNvPr id="428039" name="Picture 7"/>
          <p:cNvPicPr>
            <a:picLocks noChangeAspect="1" noChangeArrowheads="1"/>
          </p:cNvPicPr>
          <p:nvPr/>
        </p:nvPicPr>
        <p:blipFill>
          <a:blip r:embed="rId5"/>
          <a:srcRect/>
          <a:stretch>
            <a:fillRect/>
          </a:stretch>
        </p:blipFill>
        <p:spPr bwMode="auto">
          <a:xfrm>
            <a:off x="1143000" y="4365625"/>
            <a:ext cx="6477000" cy="1349375"/>
          </a:xfrm>
          <a:prstGeom prst="rect">
            <a:avLst/>
          </a:prstGeom>
          <a:noFill/>
          <a:ln w="12700">
            <a:noFill/>
            <a:miter lim="800000"/>
            <a:headEnd/>
            <a:tailEnd/>
          </a:ln>
          <a:effectLst/>
        </p:spPr>
      </p:pic>
      <p:sp>
        <p:nvSpPr>
          <p:cNvPr id="428040" name="Rectangle 8"/>
          <p:cNvSpPr>
            <a:spLocks noChangeArrowheads="1"/>
          </p:cNvSpPr>
          <p:nvPr/>
        </p:nvSpPr>
        <p:spPr bwMode="auto">
          <a:xfrm>
            <a:off x="609600" y="4038600"/>
            <a:ext cx="7899400" cy="2057400"/>
          </a:xfrm>
          <a:prstGeom prst="rect">
            <a:avLst/>
          </a:prstGeom>
          <a:noFill/>
          <a:ln w="38100">
            <a:solidFill>
              <a:srgbClr val="000099"/>
            </a:solidFill>
            <a:miter lim="800000"/>
            <a:headEnd/>
            <a:tailEnd/>
          </a:ln>
          <a:effectLst>
            <a:outerShdw blurRad="63500" dist="57501" dir="1676261" algn="ctr" rotWithShape="0">
              <a:srgbClr val="003300">
                <a:alpha val="50000"/>
              </a:srgbClr>
            </a:outerShdw>
          </a:effectLst>
        </p:spPr>
        <p:txBody>
          <a:bodyPr wrap="none" anchor="ctr">
            <a:prstTxWarp prst="textNoShape">
              <a:avLst/>
            </a:prstTxWarp>
          </a:bodyPr>
          <a:lstStyle/>
          <a:p>
            <a:endParaRPr lang="en-US"/>
          </a:p>
        </p:txBody>
      </p:sp>
      <p:sp>
        <p:nvSpPr>
          <p:cNvPr id="428041" name="Rectangle 9"/>
          <p:cNvSpPr>
            <a:spLocks noChangeArrowheads="1"/>
          </p:cNvSpPr>
          <p:nvPr/>
        </p:nvSpPr>
        <p:spPr bwMode="auto">
          <a:xfrm>
            <a:off x="3352800" y="5638800"/>
            <a:ext cx="2667000" cy="3048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r">
              <a:lnSpc>
                <a:spcPct val="110000"/>
              </a:lnSpc>
              <a:spcBef>
                <a:spcPct val="25000"/>
              </a:spcBef>
              <a:buSzPct val="100000"/>
            </a:pPr>
            <a:r>
              <a:rPr lang="en-US" sz="900">
                <a:solidFill>
                  <a:srgbClr val="FC0128"/>
                </a:solidFill>
              </a:rPr>
              <a:t>Run Of </a:t>
            </a:r>
            <a:r>
              <a:rPr lang="en-US" sz="900" b="1">
                <a:solidFill>
                  <a:srgbClr val="FC0128"/>
                </a:solidFill>
              </a:rPr>
              <a:t>7 BELOW </a:t>
            </a:r>
            <a:r>
              <a:rPr lang="en-US" sz="900">
                <a:solidFill>
                  <a:srgbClr val="FC0128"/>
                </a:solidFill>
              </a:rPr>
              <a:t>the line</a:t>
            </a:r>
          </a:p>
        </p:txBody>
      </p:sp>
    </p:spTree>
  </p:cSld>
  <p:clrMapOvr>
    <a:masterClrMapping/>
  </p:clrMapOvr>
  <p:transition xmlns:p14="http://schemas.microsoft.com/office/powerpoint/2010/main" spd="med" advTm="5000">
    <p:fade/>
    <p:sndAc>
      <p:stSnd>
        <p:snd r:embed="rId3" name="Camera"/>
      </p:stSnd>
    </p:sndAc>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09600" y="304800"/>
            <a:ext cx="7772400" cy="685800"/>
          </a:xfrm>
        </p:spPr>
        <p:txBody>
          <a:bodyPr/>
          <a:lstStyle/>
          <a:p>
            <a:r>
              <a:rPr lang="en-US"/>
              <a:t>Interpreting Control Charts</a:t>
            </a:r>
          </a:p>
        </p:txBody>
      </p:sp>
      <p:sp>
        <p:nvSpPr>
          <p:cNvPr id="430083" name="Rectangle 3"/>
          <p:cNvSpPr>
            <a:spLocks noChangeArrowheads="1"/>
          </p:cNvSpPr>
          <p:nvPr/>
        </p:nvSpPr>
        <p:spPr bwMode="auto">
          <a:xfrm>
            <a:off x="609600" y="1066800"/>
            <a:ext cx="7899400" cy="2057400"/>
          </a:xfrm>
          <a:prstGeom prst="rect">
            <a:avLst/>
          </a:prstGeom>
          <a:noFill/>
          <a:ln w="38100">
            <a:solidFill>
              <a:srgbClr val="000099"/>
            </a:solidFill>
            <a:miter lim="800000"/>
            <a:headEnd/>
            <a:tailEnd/>
          </a:ln>
          <a:effectLst>
            <a:outerShdw blurRad="63500" dist="57501" dir="1676261" algn="ctr" rotWithShape="0">
              <a:srgbClr val="003300">
                <a:alpha val="50000"/>
              </a:srgbClr>
            </a:outerShdw>
          </a:effectLst>
        </p:spPr>
        <p:txBody>
          <a:bodyPr wrap="none" anchor="ctr">
            <a:prstTxWarp prst="textNoShape">
              <a:avLst/>
            </a:prstTxWarp>
          </a:bodyPr>
          <a:lstStyle/>
          <a:p>
            <a:endParaRPr lang="en-US"/>
          </a:p>
        </p:txBody>
      </p:sp>
      <p:sp>
        <p:nvSpPr>
          <p:cNvPr id="430084" name="Rectangle 4"/>
          <p:cNvSpPr>
            <a:spLocks noChangeArrowheads="1"/>
          </p:cNvSpPr>
          <p:nvPr/>
        </p:nvSpPr>
        <p:spPr bwMode="auto">
          <a:xfrm>
            <a:off x="3505200" y="1143000"/>
            <a:ext cx="2209800" cy="3048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900" b="1">
                <a:solidFill>
                  <a:srgbClr val="FC0128"/>
                </a:solidFill>
              </a:rPr>
              <a:t>Systematic Variables</a:t>
            </a:r>
          </a:p>
        </p:txBody>
      </p:sp>
      <p:sp>
        <p:nvSpPr>
          <p:cNvPr id="430085" name="Rectangle 5"/>
          <p:cNvSpPr>
            <a:spLocks noChangeArrowheads="1"/>
          </p:cNvSpPr>
          <p:nvPr/>
        </p:nvSpPr>
        <p:spPr bwMode="auto">
          <a:xfrm>
            <a:off x="3048000" y="3429000"/>
            <a:ext cx="3200400" cy="393700"/>
          </a:xfrm>
          <a:prstGeom prst="rect">
            <a:avLst/>
          </a:prstGeom>
          <a:noFill/>
          <a:ln w="19050">
            <a:solidFill>
              <a:schemeClr val="tx1"/>
            </a:solidFill>
            <a:miter lim="800000"/>
            <a:headEnd/>
            <a:tailEnd/>
          </a:ln>
          <a:effectLst>
            <a:outerShdw blurRad="63500" dist="46662" dir="2115817" algn="ctr" rotWithShape="0">
              <a:schemeClr val="folHlink">
                <a:alpha val="74998"/>
              </a:schemeClr>
            </a:outerShdw>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900" b="1">
                <a:solidFill>
                  <a:srgbClr val="000099"/>
                </a:solidFill>
              </a:rPr>
              <a:t>Predictable, Repeatable Patterns</a:t>
            </a:r>
          </a:p>
        </p:txBody>
      </p:sp>
      <p:sp>
        <p:nvSpPr>
          <p:cNvPr id="430086" name="Rectangle 6"/>
          <p:cNvSpPr>
            <a:spLocks noChangeArrowheads="1"/>
          </p:cNvSpPr>
          <p:nvPr/>
        </p:nvSpPr>
        <p:spPr bwMode="auto">
          <a:xfrm>
            <a:off x="609600" y="4038600"/>
            <a:ext cx="7899400" cy="2209800"/>
          </a:xfrm>
          <a:prstGeom prst="rect">
            <a:avLst/>
          </a:prstGeom>
          <a:noFill/>
          <a:ln w="38100">
            <a:solidFill>
              <a:srgbClr val="000099"/>
            </a:solidFill>
            <a:miter lim="800000"/>
            <a:headEnd/>
            <a:tailEnd/>
          </a:ln>
          <a:effectLst>
            <a:outerShdw blurRad="63500" dist="57501" dir="1676261" algn="ctr" rotWithShape="0">
              <a:srgbClr val="003300">
                <a:alpha val="50000"/>
              </a:srgbClr>
            </a:outerShdw>
          </a:effectLst>
        </p:spPr>
        <p:txBody>
          <a:bodyPr wrap="none" anchor="ctr">
            <a:prstTxWarp prst="textNoShape">
              <a:avLst/>
            </a:prstTxWarp>
          </a:bodyPr>
          <a:lstStyle/>
          <a:p>
            <a:endParaRPr lang="en-US"/>
          </a:p>
        </p:txBody>
      </p:sp>
      <p:sp>
        <p:nvSpPr>
          <p:cNvPr id="430087" name="Rectangle 7"/>
          <p:cNvSpPr>
            <a:spLocks noChangeArrowheads="1"/>
          </p:cNvSpPr>
          <p:nvPr/>
        </p:nvSpPr>
        <p:spPr bwMode="auto">
          <a:xfrm>
            <a:off x="4038600" y="4114800"/>
            <a:ext cx="1219200" cy="3048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900" b="1">
                <a:solidFill>
                  <a:srgbClr val="FC0128"/>
                </a:solidFill>
              </a:rPr>
              <a:t>Cycles</a:t>
            </a:r>
          </a:p>
        </p:txBody>
      </p:sp>
      <p:pic>
        <p:nvPicPr>
          <p:cNvPr id="430088" name="Picture 8"/>
          <p:cNvPicPr>
            <a:picLocks noChangeAspect="1" noChangeArrowheads="1"/>
          </p:cNvPicPr>
          <p:nvPr/>
        </p:nvPicPr>
        <p:blipFill>
          <a:blip r:embed="rId4"/>
          <a:srcRect/>
          <a:stretch>
            <a:fillRect/>
          </a:stretch>
        </p:blipFill>
        <p:spPr bwMode="auto">
          <a:xfrm>
            <a:off x="1219200" y="1511300"/>
            <a:ext cx="6781800" cy="1460500"/>
          </a:xfrm>
          <a:prstGeom prst="rect">
            <a:avLst/>
          </a:prstGeom>
          <a:noFill/>
          <a:ln w="12700">
            <a:noFill/>
            <a:miter lim="800000"/>
            <a:headEnd/>
            <a:tailEnd/>
          </a:ln>
          <a:effectLst/>
        </p:spPr>
      </p:pic>
      <p:pic>
        <p:nvPicPr>
          <p:cNvPr id="430089" name="Picture 9"/>
          <p:cNvPicPr>
            <a:picLocks noChangeAspect="1" noChangeArrowheads="1"/>
          </p:cNvPicPr>
          <p:nvPr/>
        </p:nvPicPr>
        <p:blipFill>
          <a:blip r:embed="rId5"/>
          <a:srcRect/>
          <a:stretch>
            <a:fillRect/>
          </a:stretch>
        </p:blipFill>
        <p:spPr bwMode="auto">
          <a:xfrm>
            <a:off x="1143000" y="4438650"/>
            <a:ext cx="6781800" cy="1657350"/>
          </a:xfrm>
          <a:prstGeom prst="rect">
            <a:avLst/>
          </a:prstGeom>
          <a:noFill/>
          <a:ln w="12700">
            <a:noFill/>
            <a:miter lim="800000"/>
            <a:headEnd/>
            <a:tailEnd/>
          </a:ln>
          <a:effectLst/>
        </p:spPr>
      </p:pic>
    </p:spTree>
  </p:cSld>
  <p:clrMapOvr>
    <a:masterClrMapping/>
  </p:clrMapOvr>
  <p:transition xmlns:p14="http://schemas.microsoft.com/office/powerpoint/2010/main" spd="med" advTm="5000">
    <p:fade/>
    <p:sndAc>
      <p:stSnd>
        <p:snd r:embed="rId3" name="Camera"/>
      </p:stSnd>
    </p:sndAc>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a:xfrm>
            <a:off x="609600" y="304800"/>
            <a:ext cx="7772400" cy="685800"/>
          </a:xfrm>
        </p:spPr>
        <p:txBody>
          <a:bodyPr/>
          <a:lstStyle/>
          <a:p>
            <a:r>
              <a:rPr lang="en-US"/>
              <a:t>Interpreting Control Charts</a:t>
            </a:r>
          </a:p>
        </p:txBody>
      </p:sp>
      <p:sp>
        <p:nvSpPr>
          <p:cNvPr id="432131" name="Rectangle 3"/>
          <p:cNvSpPr>
            <a:spLocks noChangeArrowheads="1"/>
          </p:cNvSpPr>
          <p:nvPr/>
        </p:nvSpPr>
        <p:spPr bwMode="auto">
          <a:xfrm>
            <a:off x="609600" y="1066800"/>
            <a:ext cx="7899400" cy="2362200"/>
          </a:xfrm>
          <a:prstGeom prst="rect">
            <a:avLst/>
          </a:prstGeom>
          <a:noFill/>
          <a:ln w="38100">
            <a:solidFill>
              <a:srgbClr val="000099"/>
            </a:solidFill>
            <a:miter lim="800000"/>
            <a:headEnd/>
            <a:tailEnd/>
          </a:ln>
          <a:effectLst>
            <a:outerShdw blurRad="63500" dist="57501" dir="1676261" algn="ctr" rotWithShape="0">
              <a:srgbClr val="003300">
                <a:alpha val="50000"/>
              </a:srgbClr>
            </a:outerShdw>
          </a:effectLst>
        </p:spPr>
        <p:txBody>
          <a:bodyPr wrap="none" anchor="ctr">
            <a:prstTxWarp prst="textNoShape">
              <a:avLst/>
            </a:prstTxWarp>
          </a:bodyPr>
          <a:lstStyle/>
          <a:p>
            <a:endParaRPr lang="en-US"/>
          </a:p>
        </p:txBody>
      </p:sp>
      <p:sp>
        <p:nvSpPr>
          <p:cNvPr id="432132" name="Rectangle 4"/>
          <p:cNvSpPr>
            <a:spLocks noChangeArrowheads="1"/>
          </p:cNvSpPr>
          <p:nvPr/>
        </p:nvSpPr>
        <p:spPr bwMode="auto">
          <a:xfrm>
            <a:off x="3352800" y="2895600"/>
            <a:ext cx="2514600" cy="381000"/>
          </a:xfrm>
          <a:prstGeom prst="rect">
            <a:avLst/>
          </a:prstGeom>
          <a:noFill/>
          <a:ln w="19050">
            <a:solidFill>
              <a:schemeClr val="tx1"/>
            </a:solidFill>
            <a:miter lim="800000"/>
            <a:headEnd/>
            <a:tailEnd/>
          </a:ln>
          <a:effectLst>
            <a:outerShdw blurRad="63500" dist="46662" dir="2115817" algn="ctr" rotWithShape="0">
              <a:schemeClr val="folHlink">
                <a:alpha val="74998"/>
              </a:schemeClr>
            </a:outerShdw>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900" b="1">
                <a:solidFill>
                  <a:srgbClr val="000099"/>
                </a:solidFill>
              </a:rPr>
              <a:t>Sudden, Unpredictable</a:t>
            </a:r>
          </a:p>
        </p:txBody>
      </p:sp>
      <p:sp>
        <p:nvSpPr>
          <p:cNvPr id="432133" name="Rectangle 5"/>
          <p:cNvSpPr>
            <a:spLocks noChangeArrowheads="1"/>
          </p:cNvSpPr>
          <p:nvPr/>
        </p:nvSpPr>
        <p:spPr bwMode="auto">
          <a:xfrm>
            <a:off x="609600" y="3810000"/>
            <a:ext cx="7899400" cy="2209800"/>
          </a:xfrm>
          <a:prstGeom prst="rect">
            <a:avLst/>
          </a:prstGeom>
          <a:noFill/>
          <a:ln w="38100">
            <a:solidFill>
              <a:srgbClr val="000099"/>
            </a:solidFill>
            <a:miter lim="800000"/>
            <a:headEnd/>
            <a:tailEnd/>
          </a:ln>
          <a:effectLst>
            <a:outerShdw blurRad="63500" dist="57501" dir="1676261" algn="ctr" rotWithShape="0">
              <a:srgbClr val="003300">
                <a:alpha val="50000"/>
              </a:srgbClr>
            </a:outerShdw>
          </a:effectLst>
        </p:spPr>
        <p:txBody>
          <a:bodyPr wrap="none" anchor="ctr">
            <a:prstTxWarp prst="textNoShape">
              <a:avLst/>
            </a:prstTxWarp>
          </a:bodyPr>
          <a:lstStyle/>
          <a:p>
            <a:endParaRPr lang="en-US"/>
          </a:p>
        </p:txBody>
      </p:sp>
      <p:sp>
        <p:nvSpPr>
          <p:cNvPr id="432134" name="Rectangle 6"/>
          <p:cNvSpPr>
            <a:spLocks noChangeArrowheads="1"/>
          </p:cNvSpPr>
          <p:nvPr/>
        </p:nvSpPr>
        <p:spPr bwMode="auto">
          <a:xfrm>
            <a:off x="4038600" y="3886200"/>
            <a:ext cx="1219200" cy="3048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900" b="1">
                <a:solidFill>
                  <a:srgbClr val="FC0128"/>
                </a:solidFill>
              </a:rPr>
              <a:t>Instability</a:t>
            </a:r>
          </a:p>
        </p:txBody>
      </p:sp>
      <p:pic>
        <p:nvPicPr>
          <p:cNvPr id="432135" name="Picture 7"/>
          <p:cNvPicPr>
            <a:picLocks noChangeAspect="1" noChangeArrowheads="1"/>
          </p:cNvPicPr>
          <p:nvPr/>
        </p:nvPicPr>
        <p:blipFill>
          <a:blip r:embed="rId4"/>
          <a:srcRect/>
          <a:stretch>
            <a:fillRect/>
          </a:stretch>
        </p:blipFill>
        <p:spPr bwMode="auto">
          <a:xfrm>
            <a:off x="990600" y="4267200"/>
            <a:ext cx="7162800" cy="1295400"/>
          </a:xfrm>
          <a:prstGeom prst="rect">
            <a:avLst/>
          </a:prstGeom>
          <a:noFill/>
          <a:ln w="12700">
            <a:noFill/>
            <a:miter lim="800000"/>
            <a:headEnd/>
            <a:tailEnd/>
          </a:ln>
          <a:effectLst/>
        </p:spPr>
      </p:pic>
      <p:pic>
        <p:nvPicPr>
          <p:cNvPr id="432136" name="Picture 8"/>
          <p:cNvPicPr>
            <a:picLocks noChangeAspect="1" noChangeArrowheads="1"/>
          </p:cNvPicPr>
          <p:nvPr/>
        </p:nvPicPr>
        <p:blipFill>
          <a:blip r:embed="rId5"/>
          <a:srcRect/>
          <a:stretch>
            <a:fillRect/>
          </a:stretch>
        </p:blipFill>
        <p:spPr bwMode="auto">
          <a:xfrm>
            <a:off x="1295400" y="1143000"/>
            <a:ext cx="6477000" cy="1676400"/>
          </a:xfrm>
          <a:prstGeom prst="rect">
            <a:avLst/>
          </a:prstGeom>
          <a:noFill/>
          <a:ln w="12700">
            <a:noFill/>
            <a:miter lim="800000"/>
            <a:headEnd/>
            <a:tailEnd/>
          </a:ln>
          <a:effectLst/>
        </p:spPr>
      </p:pic>
      <p:sp>
        <p:nvSpPr>
          <p:cNvPr id="432137" name="Rectangle 9"/>
          <p:cNvSpPr>
            <a:spLocks noChangeArrowheads="1"/>
          </p:cNvSpPr>
          <p:nvPr/>
        </p:nvSpPr>
        <p:spPr bwMode="auto">
          <a:xfrm>
            <a:off x="3886200" y="1143000"/>
            <a:ext cx="1295400" cy="3048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900" b="1">
                <a:solidFill>
                  <a:srgbClr val="FC0128"/>
                </a:solidFill>
              </a:rPr>
              <a:t>Freaks</a:t>
            </a:r>
          </a:p>
        </p:txBody>
      </p:sp>
      <p:sp>
        <p:nvSpPr>
          <p:cNvPr id="432138" name="Rectangle 10"/>
          <p:cNvSpPr>
            <a:spLocks noChangeArrowheads="1"/>
          </p:cNvSpPr>
          <p:nvPr/>
        </p:nvSpPr>
        <p:spPr bwMode="auto">
          <a:xfrm>
            <a:off x="1905000" y="5486400"/>
            <a:ext cx="5334000" cy="381000"/>
          </a:xfrm>
          <a:prstGeom prst="rect">
            <a:avLst/>
          </a:prstGeom>
          <a:noFill/>
          <a:ln w="19050">
            <a:solidFill>
              <a:schemeClr val="tx1"/>
            </a:solidFill>
            <a:miter lim="800000"/>
            <a:headEnd/>
            <a:tailEnd/>
          </a:ln>
          <a:effectLst>
            <a:outerShdw blurRad="63500" dist="46662" dir="2115817" algn="ctr" rotWithShape="0">
              <a:schemeClr val="folHlink">
                <a:alpha val="74998"/>
              </a:schemeClr>
            </a:outerShdw>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900" b="1">
                <a:solidFill>
                  <a:srgbClr val="000099"/>
                </a:solidFill>
              </a:rPr>
              <a:t>Large Fluctuations, Erratic Up and Down Movements</a:t>
            </a:r>
          </a:p>
        </p:txBody>
      </p:sp>
    </p:spTree>
  </p:cSld>
  <p:clrMapOvr>
    <a:masterClrMapping/>
  </p:clrMapOvr>
  <p:transition xmlns:p14="http://schemas.microsoft.com/office/powerpoint/2010/main" spd="med" advTm="5000">
    <p:fade/>
    <p:sndAc>
      <p:stSnd>
        <p:snd r:embed="rId3" name="Camera"/>
      </p:stSnd>
    </p:sndAc>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a:xfrm>
            <a:off x="609600" y="304800"/>
            <a:ext cx="7772400" cy="685800"/>
          </a:xfrm>
        </p:spPr>
        <p:txBody>
          <a:bodyPr/>
          <a:lstStyle/>
          <a:p>
            <a:r>
              <a:rPr lang="en-US"/>
              <a:t>Interpreting Control Charts</a:t>
            </a:r>
          </a:p>
        </p:txBody>
      </p:sp>
      <p:sp>
        <p:nvSpPr>
          <p:cNvPr id="434179" name="Rectangle 3"/>
          <p:cNvSpPr>
            <a:spLocks noChangeArrowheads="1"/>
          </p:cNvSpPr>
          <p:nvPr/>
        </p:nvSpPr>
        <p:spPr bwMode="auto">
          <a:xfrm>
            <a:off x="609600" y="1066800"/>
            <a:ext cx="7899400" cy="2362200"/>
          </a:xfrm>
          <a:prstGeom prst="rect">
            <a:avLst/>
          </a:prstGeom>
          <a:noFill/>
          <a:ln w="38100">
            <a:solidFill>
              <a:srgbClr val="000099"/>
            </a:solidFill>
            <a:miter lim="800000"/>
            <a:headEnd/>
            <a:tailEnd/>
          </a:ln>
          <a:effectLst>
            <a:outerShdw blurRad="63500" dist="57501" dir="1676261" algn="ctr" rotWithShape="0">
              <a:srgbClr val="003300">
                <a:alpha val="50000"/>
              </a:srgbClr>
            </a:outerShdw>
          </a:effectLst>
        </p:spPr>
        <p:txBody>
          <a:bodyPr wrap="none" anchor="ctr">
            <a:prstTxWarp prst="textNoShape">
              <a:avLst/>
            </a:prstTxWarp>
          </a:bodyPr>
          <a:lstStyle/>
          <a:p>
            <a:endParaRPr lang="en-US"/>
          </a:p>
        </p:txBody>
      </p:sp>
      <p:sp>
        <p:nvSpPr>
          <p:cNvPr id="434180" name="Rectangle 4"/>
          <p:cNvSpPr>
            <a:spLocks noChangeArrowheads="1"/>
          </p:cNvSpPr>
          <p:nvPr/>
        </p:nvSpPr>
        <p:spPr bwMode="auto">
          <a:xfrm>
            <a:off x="1143000" y="2895600"/>
            <a:ext cx="7010400" cy="381000"/>
          </a:xfrm>
          <a:prstGeom prst="rect">
            <a:avLst/>
          </a:prstGeom>
          <a:noFill/>
          <a:ln w="19050">
            <a:solidFill>
              <a:schemeClr val="tx1"/>
            </a:solidFill>
            <a:miter lim="800000"/>
            <a:headEnd/>
            <a:tailEnd/>
          </a:ln>
          <a:effectLst>
            <a:outerShdw blurRad="63500" dist="46662" dir="2115817" algn="ctr" rotWithShape="0">
              <a:schemeClr val="folHlink">
                <a:alpha val="74998"/>
              </a:schemeClr>
            </a:outerShdw>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900" b="1">
                <a:solidFill>
                  <a:srgbClr val="000099"/>
                </a:solidFill>
              </a:rPr>
              <a:t>Unusual Number of Points Near Control Limits (</a:t>
            </a:r>
            <a:r>
              <a:rPr lang="en-US" sz="900" b="1">
                <a:solidFill>
                  <a:srgbClr val="FC0128"/>
                </a:solidFill>
              </a:rPr>
              <a:t>Different Machines?)</a:t>
            </a:r>
            <a:endParaRPr lang="en-US" sz="900" b="1">
              <a:solidFill>
                <a:srgbClr val="000099"/>
              </a:solidFill>
            </a:endParaRPr>
          </a:p>
        </p:txBody>
      </p:sp>
      <p:sp>
        <p:nvSpPr>
          <p:cNvPr id="434181" name="Rectangle 5"/>
          <p:cNvSpPr>
            <a:spLocks noChangeArrowheads="1"/>
          </p:cNvSpPr>
          <p:nvPr/>
        </p:nvSpPr>
        <p:spPr bwMode="auto">
          <a:xfrm>
            <a:off x="609600" y="3810000"/>
            <a:ext cx="7899400" cy="2209800"/>
          </a:xfrm>
          <a:prstGeom prst="rect">
            <a:avLst/>
          </a:prstGeom>
          <a:noFill/>
          <a:ln w="38100">
            <a:solidFill>
              <a:srgbClr val="000099"/>
            </a:solidFill>
            <a:miter lim="800000"/>
            <a:headEnd/>
            <a:tailEnd/>
          </a:ln>
          <a:effectLst>
            <a:outerShdw blurRad="63500" dist="57501" dir="1676261" algn="ctr" rotWithShape="0">
              <a:srgbClr val="003300">
                <a:alpha val="50000"/>
              </a:srgbClr>
            </a:outerShdw>
          </a:effectLst>
        </p:spPr>
        <p:txBody>
          <a:bodyPr wrap="none" anchor="ctr">
            <a:prstTxWarp prst="textNoShape">
              <a:avLst/>
            </a:prstTxWarp>
          </a:bodyPr>
          <a:lstStyle/>
          <a:p>
            <a:endParaRPr lang="en-US"/>
          </a:p>
        </p:txBody>
      </p:sp>
      <p:sp>
        <p:nvSpPr>
          <p:cNvPr id="434182" name="Rectangle 6"/>
          <p:cNvSpPr>
            <a:spLocks noChangeArrowheads="1"/>
          </p:cNvSpPr>
          <p:nvPr/>
        </p:nvSpPr>
        <p:spPr bwMode="auto">
          <a:xfrm>
            <a:off x="3886200" y="1143000"/>
            <a:ext cx="1295400" cy="3048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900" b="1">
                <a:solidFill>
                  <a:srgbClr val="FC0128"/>
                </a:solidFill>
              </a:rPr>
              <a:t>Mixtures</a:t>
            </a:r>
          </a:p>
        </p:txBody>
      </p:sp>
      <p:pic>
        <p:nvPicPr>
          <p:cNvPr id="434183" name="Picture 7"/>
          <p:cNvPicPr>
            <a:picLocks noChangeAspect="1" noChangeArrowheads="1"/>
          </p:cNvPicPr>
          <p:nvPr/>
        </p:nvPicPr>
        <p:blipFill>
          <a:blip r:embed="rId4"/>
          <a:srcRect/>
          <a:stretch>
            <a:fillRect/>
          </a:stretch>
        </p:blipFill>
        <p:spPr bwMode="auto">
          <a:xfrm>
            <a:off x="1066800" y="4038600"/>
            <a:ext cx="6934200" cy="1371600"/>
          </a:xfrm>
          <a:prstGeom prst="rect">
            <a:avLst/>
          </a:prstGeom>
          <a:noFill/>
          <a:ln w="12700">
            <a:noFill/>
            <a:miter lim="800000"/>
            <a:headEnd/>
            <a:tailEnd/>
          </a:ln>
          <a:effectLst/>
        </p:spPr>
      </p:pic>
      <p:pic>
        <p:nvPicPr>
          <p:cNvPr id="434184" name="Picture 8"/>
          <p:cNvPicPr>
            <a:picLocks noChangeAspect="1" noChangeArrowheads="1"/>
          </p:cNvPicPr>
          <p:nvPr/>
        </p:nvPicPr>
        <p:blipFill>
          <a:blip r:embed="rId5"/>
          <a:srcRect/>
          <a:stretch>
            <a:fillRect/>
          </a:stretch>
        </p:blipFill>
        <p:spPr bwMode="auto">
          <a:xfrm>
            <a:off x="1295400" y="1447800"/>
            <a:ext cx="6629400" cy="1371600"/>
          </a:xfrm>
          <a:prstGeom prst="rect">
            <a:avLst/>
          </a:prstGeom>
          <a:noFill/>
          <a:ln w="12700">
            <a:noFill/>
            <a:miter lim="800000"/>
            <a:headEnd/>
            <a:tailEnd/>
          </a:ln>
          <a:effectLst/>
        </p:spPr>
      </p:pic>
      <p:sp>
        <p:nvSpPr>
          <p:cNvPr id="434185" name="Rectangle 9"/>
          <p:cNvSpPr>
            <a:spLocks noChangeArrowheads="1"/>
          </p:cNvSpPr>
          <p:nvPr/>
        </p:nvSpPr>
        <p:spPr bwMode="auto">
          <a:xfrm>
            <a:off x="1066800" y="5486400"/>
            <a:ext cx="7010400" cy="381000"/>
          </a:xfrm>
          <a:prstGeom prst="rect">
            <a:avLst/>
          </a:prstGeom>
          <a:noFill/>
          <a:ln w="19050">
            <a:solidFill>
              <a:schemeClr val="tx1"/>
            </a:solidFill>
            <a:miter lim="800000"/>
            <a:headEnd/>
            <a:tailEnd/>
          </a:ln>
          <a:effectLst>
            <a:outerShdw blurRad="63500" dist="46662" dir="2115817" algn="ctr" rotWithShape="0">
              <a:schemeClr val="folHlink">
                <a:alpha val="74998"/>
              </a:schemeClr>
            </a:outerShdw>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900" b="1">
                <a:solidFill>
                  <a:srgbClr val="000099"/>
                </a:solidFill>
              </a:rPr>
              <a:t>Typically Indicates a </a:t>
            </a:r>
            <a:r>
              <a:rPr lang="en-US" sz="900" b="1">
                <a:solidFill>
                  <a:srgbClr val="FC0128"/>
                </a:solidFill>
              </a:rPr>
              <a:t>Change</a:t>
            </a:r>
            <a:r>
              <a:rPr lang="en-US" sz="900" b="1">
                <a:solidFill>
                  <a:srgbClr val="000099"/>
                </a:solidFill>
              </a:rPr>
              <a:t> in the </a:t>
            </a:r>
            <a:r>
              <a:rPr lang="en-US" sz="900" b="1">
                <a:solidFill>
                  <a:srgbClr val="FC0128"/>
                </a:solidFill>
              </a:rPr>
              <a:t>System</a:t>
            </a:r>
            <a:r>
              <a:rPr lang="en-US" sz="900" b="1">
                <a:solidFill>
                  <a:srgbClr val="000099"/>
                </a:solidFill>
              </a:rPr>
              <a:t> or </a:t>
            </a:r>
            <a:r>
              <a:rPr lang="en-US" sz="900" b="1">
                <a:solidFill>
                  <a:srgbClr val="FC0128"/>
                </a:solidFill>
              </a:rPr>
              <a:t>Process</a:t>
            </a:r>
            <a:endParaRPr lang="en-US" sz="900" b="1">
              <a:solidFill>
                <a:srgbClr val="000099"/>
              </a:solidFill>
            </a:endParaRPr>
          </a:p>
        </p:txBody>
      </p:sp>
      <p:sp>
        <p:nvSpPr>
          <p:cNvPr id="434186" name="Rectangle 10"/>
          <p:cNvSpPr>
            <a:spLocks noChangeArrowheads="1"/>
          </p:cNvSpPr>
          <p:nvPr/>
        </p:nvSpPr>
        <p:spPr bwMode="auto">
          <a:xfrm>
            <a:off x="4737100" y="4318000"/>
            <a:ext cx="2590800" cy="3048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900" b="1">
                <a:solidFill>
                  <a:srgbClr val="FC0128"/>
                </a:solidFill>
              </a:rPr>
              <a:t>Sudden Shift in Level</a:t>
            </a:r>
          </a:p>
        </p:txBody>
      </p:sp>
    </p:spTree>
  </p:cSld>
  <p:clrMapOvr>
    <a:masterClrMapping/>
  </p:clrMapOvr>
  <p:transition xmlns:p14="http://schemas.microsoft.com/office/powerpoint/2010/main" spd="med" advTm="5000">
    <p:fade/>
    <p:sndAc>
      <p:stSnd>
        <p:snd r:embed="rId3" name="Camera"/>
      </p:stSnd>
    </p:sndAc>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609600" y="152400"/>
            <a:ext cx="7772400" cy="685800"/>
          </a:xfrm>
        </p:spPr>
        <p:txBody>
          <a:bodyPr/>
          <a:lstStyle/>
          <a:p>
            <a:r>
              <a:rPr lang="en-US"/>
              <a:t>Interpreting Control Charts</a:t>
            </a:r>
          </a:p>
        </p:txBody>
      </p:sp>
      <p:sp>
        <p:nvSpPr>
          <p:cNvPr id="436227" name="Rectangle 3"/>
          <p:cNvSpPr>
            <a:spLocks noChangeArrowheads="1"/>
          </p:cNvSpPr>
          <p:nvPr/>
        </p:nvSpPr>
        <p:spPr bwMode="auto">
          <a:xfrm>
            <a:off x="609600" y="1066800"/>
            <a:ext cx="7899400" cy="2362200"/>
          </a:xfrm>
          <a:prstGeom prst="rect">
            <a:avLst/>
          </a:prstGeom>
          <a:noFill/>
          <a:ln w="38100">
            <a:solidFill>
              <a:srgbClr val="000099"/>
            </a:solidFill>
            <a:miter lim="800000"/>
            <a:headEnd/>
            <a:tailEnd/>
          </a:ln>
          <a:effectLst>
            <a:outerShdw blurRad="63500" dist="57501" dir="1676261" algn="ctr" rotWithShape="0">
              <a:srgbClr val="003300">
                <a:alpha val="50000"/>
              </a:srgbClr>
            </a:outerShdw>
          </a:effectLst>
        </p:spPr>
        <p:txBody>
          <a:bodyPr wrap="none" anchor="ctr">
            <a:prstTxWarp prst="textNoShape">
              <a:avLst/>
            </a:prstTxWarp>
          </a:bodyPr>
          <a:lstStyle/>
          <a:p>
            <a:endParaRPr lang="en-US"/>
          </a:p>
        </p:txBody>
      </p:sp>
      <p:sp>
        <p:nvSpPr>
          <p:cNvPr id="436228" name="Rectangle 4"/>
          <p:cNvSpPr>
            <a:spLocks noChangeArrowheads="1"/>
          </p:cNvSpPr>
          <p:nvPr/>
        </p:nvSpPr>
        <p:spPr bwMode="auto">
          <a:xfrm>
            <a:off x="1143000" y="2895600"/>
            <a:ext cx="7010400" cy="381000"/>
          </a:xfrm>
          <a:prstGeom prst="rect">
            <a:avLst/>
          </a:prstGeom>
          <a:noFill/>
          <a:ln w="19050">
            <a:solidFill>
              <a:schemeClr val="tx1"/>
            </a:solidFill>
            <a:miter lim="800000"/>
            <a:headEnd/>
            <a:tailEnd/>
          </a:ln>
          <a:effectLst>
            <a:outerShdw blurRad="63500" dist="46662" dir="2115817" algn="ctr" rotWithShape="0">
              <a:schemeClr val="folHlink">
                <a:alpha val="74998"/>
              </a:schemeClr>
            </a:outerShdw>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900" b="1">
                <a:solidFill>
                  <a:srgbClr val="000099"/>
                </a:solidFill>
              </a:rPr>
              <a:t>Constant, Small Fluctuations Near the Center of the Chart</a:t>
            </a:r>
          </a:p>
        </p:txBody>
      </p:sp>
      <p:sp>
        <p:nvSpPr>
          <p:cNvPr id="436229" name="Rectangle 5"/>
          <p:cNvSpPr>
            <a:spLocks noChangeArrowheads="1"/>
          </p:cNvSpPr>
          <p:nvPr/>
        </p:nvSpPr>
        <p:spPr bwMode="auto">
          <a:xfrm>
            <a:off x="3886200" y="1143000"/>
            <a:ext cx="1295400" cy="3048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900" b="1">
                <a:solidFill>
                  <a:srgbClr val="FC0128"/>
                </a:solidFill>
              </a:rPr>
              <a:t>Stratification</a:t>
            </a:r>
          </a:p>
        </p:txBody>
      </p:sp>
      <p:pic>
        <p:nvPicPr>
          <p:cNvPr id="436230" name="Picture 6"/>
          <p:cNvPicPr>
            <a:picLocks noChangeAspect="1" noChangeArrowheads="1"/>
          </p:cNvPicPr>
          <p:nvPr/>
        </p:nvPicPr>
        <p:blipFill>
          <a:blip r:embed="rId4"/>
          <a:srcRect/>
          <a:stretch>
            <a:fillRect/>
          </a:stretch>
        </p:blipFill>
        <p:spPr bwMode="auto">
          <a:xfrm>
            <a:off x="1143000" y="1447800"/>
            <a:ext cx="6934200" cy="1371600"/>
          </a:xfrm>
          <a:prstGeom prst="rect">
            <a:avLst/>
          </a:prstGeom>
          <a:noFill/>
          <a:ln w="12700">
            <a:noFill/>
            <a:miter lim="800000"/>
            <a:headEnd/>
            <a:tailEnd/>
          </a:ln>
          <a:effectLst/>
        </p:spPr>
      </p:pic>
      <p:pic>
        <p:nvPicPr>
          <p:cNvPr id="436235" name="Picture 11"/>
          <p:cNvPicPr>
            <a:picLocks noChangeAspect="1" noChangeArrowheads="1"/>
          </p:cNvPicPr>
          <p:nvPr/>
        </p:nvPicPr>
        <p:blipFill>
          <a:blip r:embed="rId5"/>
          <a:srcRect/>
          <a:stretch>
            <a:fillRect/>
          </a:stretch>
        </p:blipFill>
        <p:spPr bwMode="auto">
          <a:xfrm>
            <a:off x="2862263" y="3557588"/>
            <a:ext cx="3441700" cy="2768600"/>
          </a:xfrm>
          <a:prstGeom prst="rect">
            <a:avLst/>
          </a:prstGeom>
          <a:noFill/>
          <a:ln w="12700">
            <a:noFill/>
            <a:miter lim="800000"/>
            <a:headEnd/>
            <a:tailEnd/>
          </a:ln>
          <a:effectLst/>
        </p:spPr>
      </p:pic>
    </p:spTree>
  </p:cSld>
  <p:clrMapOvr>
    <a:masterClrMapping/>
  </p:clrMapOvr>
  <p:transition xmlns:p14="http://schemas.microsoft.com/office/powerpoint/2010/main" spd="med" advTm="5000">
    <p:fade/>
    <p:sndAc>
      <p:stSnd>
        <p:snd r:embed="rId3" name="Camera"/>
      </p:stSnd>
    </p:sndAc>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a:xfrm>
            <a:off x="609600" y="304800"/>
            <a:ext cx="7772400" cy="685800"/>
          </a:xfrm>
        </p:spPr>
        <p:txBody>
          <a:bodyPr/>
          <a:lstStyle/>
          <a:p>
            <a:r>
              <a:rPr lang="en-US"/>
              <a:t>Interpreting Control Charts</a:t>
            </a:r>
          </a:p>
        </p:txBody>
      </p:sp>
      <p:sp>
        <p:nvSpPr>
          <p:cNvPr id="438275" name="Rectangle 3"/>
          <p:cNvSpPr>
            <a:spLocks noChangeArrowheads="1"/>
          </p:cNvSpPr>
          <p:nvPr/>
        </p:nvSpPr>
        <p:spPr bwMode="auto">
          <a:xfrm>
            <a:off x="609600" y="1066800"/>
            <a:ext cx="7899400" cy="2362200"/>
          </a:xfrm>
          <a:prstGeom prst="rect">
            <a:avLst/>
          </a:prstGeom>
          <a:noFill/>
          <a:ln w="38100">
            <a:solidFill>
              <a:srgbClr val="000099"/>
            </a:solidFill>
            <a:miter lim="800000"/>
            <a:headEnd/>
            <a:tailEnd/>
          </a:ln>
          <a:effectLst>
            <a:outerShdw blurRad="63500" dist="57501" dir="1676261" algn="ctr" rotWithShape="0">
              <a:srgbClr val="003300">
                <a:alpha val="50000"/>
              </a:srgbClr>
            </a:outerShdw>
          </a:effectLst>
        </p:spPr>
        <p:txBody>
          <a:bodyPr wrap="none" anchor="ctr">
            <a:prstTxWarp prst="textNoShape">
              <a:avLst/>
            </a:prstTxWarp>
          </a:bodyPr>
          <a:lstStyle/>
          <a:p>
            <a:endParaRPr lang="en-US"/>
          </a:p>
        </p:txBody>
      </p:sp>
      <p:sp>
        <p:nvSpPr>
          <p:cNvPr id="438276" name="Rectangle 4"/>
          <p:cNvSpPr>
            <a:spLocks noChangeArrowheads="1"/>
          </p:cNvSpPr>
          <p:nvPr/>
        </p:nvSpPr>
        <p:spPr bwMode="auto">
          <a:xfrm>
            <a:off x="1066800" y="1828800"/>
            <a:ext cx="1676400" cy="1066800"/>
          </a:xfrm>
          <a:prstGeom prst="rect">
            <a:avLst/>
          </a:prstGeom>
          <a:noFill/>
          <a:ln w="19050">
            <a:solidFill>
              <a:schemeClr val="tx1"/>
            </a:solidFill>
            <a:miter lim="800000"/>
            <a:headEnd/>
            <a:tailEnd/>
          </a:ln>
          <a:effectLst>
            <a:outerShdw blurRad="63500" dist="46662" dir="2115817" algn="ctr" rotWithShape="0">
              <a:schemeClr val="folHlink">
                <a:alpha val="74998"/>
              </a:schemeClr>
            </a:outerShdw>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900" b="1">
                <a:solidFill>
                  <a:srgbClr val="000099"/>
                </a:solidFill>
              </a:rPr>
              <a:t>Sharp Breaks. Various Possible Causes</a:t>
            </a:r>
          </a:p>
        </p:txBody>
      </p:sp>
      <p:sp>
        <p:nvSpPr>
          <p:cNvPr id="438277" name="Rectangle 5"/>
          <p:cNvSpPr>
            <a:spLocks noChangeArrowheads="1"/>
          </p:cNvSpPr>
          <p:nvPr/>
        </p:nvSpPr>
        <p:spPr bwMode="auto">
          <a:xfrm>
            <a:off x="1219200" y="1219200"/>
            <a:ext cx="1295400" cy="3048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900" b="1">
                <a:solidFill>
                  <a:srgbClr val="FC0128"/>
                </a:solidFill>
              </a:rPr>
              <a:t>Drift</a:t>
            </a:r>
          </a:p>
        </p:txBody>
      </p:sp>
      <p:pic>
        <p:nvPicPr>
          <p:cNvPr id="438278" name="Picture 6"/>
          <p:cNvPicPr>
            <a:picLocks noChangeAspect="1" noChangeArrowheads="1"/>
          </p:cNvPicPr>
          <p:nvPr/>
        </p:nvPicPr>
        <p:blipFill>
          <a:blip r:embed="rId4"/>
          <a:srcRect/>
          <a:stretch>
            <a:fillRect/>
          </a:stretch>
        </p:blipFill>
        <p:spPr bwMode="auto">
          <a:xfrm>
            <a:off x="2971800" y="3733800"/>
            <a:ext cx="5410200" cy="2387600"/>
          </a:xfrm>
          <a:prstGeom prst="rect">
            <a:avLst/>
          </a:prstGeom>
          <a:noFill/>
          <a:ln w="12700">
            <a:noFill/>
            <a:miter lim="800000"/>
            <a:headEnd/>
            <a:tailEnd/>
          </a:ln>
          <a:effectLst/>
        </p:spPr>
      </p:pic>
      <p:sp>
        <p:nvSpPr>
          <p:cNvPr id="438279" name="Rectangle 7"/>
          <p:cNvSpPr>
            <a:spLocks noChangeArrowheads="1"/>
          </p:cNvSpPr>
          <p:nvPr/>
        </p:nvSpPr>
        <p:spPr bwMode="auto">
          <a:xfrm>
            <a:off x="609600" y="3581400"/>
            <a:ext cx="7899400" cy="2743200"/>
          </a:xfrm>
          <a:prstGeom prst="rect">
            <a:avLst/>
          </a:prstGeom>
          <a:noFill/>
          <a:ln w="38100">
            <a:solidFill>
              <a:srgbClr val="000099"/>
            </a:solidFill>
            <a:miter lim="800000"/>
            <a:headEnd/>
            <a:tailEnd/>
          </a:ln>
          <a:effectLst>
            <a:outerShdw blurRad="63500" dist="57501" dir="1676261" algn="ctr" rotWithShape="0">
              <a:srgbClr val="003300">
                <a:alpha val="50000"/>
              </a:srgbClr>
            </a:outerShdw>
          </a:effectLst>
        </p:spPr>
        <p:txBody>
          <a:bodyPr wrap="none" anchor="ctr">
            <a:prstTxWarp prst="textNoShape">
              <a:avLst/>
            </a:prstTxWarp>
          </a:bodyPr>
          <a:lstStyle/>
          <a:p>
            <a:endParaRPr lang="en-US"/>
          </a:p>
        </p:txBody>
      </p:sp>
      <p:sp>
        <p:nvSpPr>
          <p:cNvPr id="438280" name="Rectangle 8"/>
          <p:cNvSpPr>
            <a:spLocks noChangeArrowheads="1"/>
          </p:cNvSpPr>
          <p:nvPr/>
        </p:nvSpPr>
        <p:spPr bwMode="auto">
          <a:xfrm>
            <a:off x="914400" y="4419600"/>
            <a:ext cx="1752600" cy="1219200"/>
          </a:xfrm>
          <a:prstGeom prst="rect">
            <a:avLst/>
          </a:prstGeom>
          <a:noFill/>
          <a:ln w="19050">
            <a:solidFill>
              <a:schemeClr val="tx1"/>
            </a:solidFill>
            <a:miter lim="800000"/>
            <a:headEnd/>
            <a:tailEnd/>
          </a:ln>
          <a:effectLst>
            <a:outerShdw blurRad="63500" dist="46662" dir="2115817" algn="ctr" rotWithShape="0">
              <a:schemeClr val="folHlink">
                <a:alpha val="74998"/>
              </a:schemeClr>
            </a:outerShdw>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900" b="1">
                <a:solidFill>
                  <a:srgbClr val="000099"/>
                </a:solidFill>
              </a:rPr>
              <a:t>Possible Environmental (Seasonal?) Fluctuations</a:t>
            </a:r>
          </a:p>
        </p:txBody>
      </p:sp>
      <p:sp>
        <p:nvSpPr>
          <p:cNvPr id="438281" name="Rectangle 9"/>
          <p:cNvSpPr>
            <a:spLocks noChangeArrowheads="1"/>
          </p:cNvSpPr>
          <p:nvPr/>
        </p:nvSpPr>
        <p:spPr bwMode="auto">
          <a:xfrm>
            <a:off x="1143000" y="3810000"/>
            <a:ext cx="1295400" cy="3048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900" b="1">
                <a:solidFill>
                  <a:srgbClr val="FC0128"/>
                </a:solidFill>
              </a:rPr>
              <a:t>Cyclical</a:t>
            </a:r>
          </a:p>
        </p:txBody>
      </p:sp>
      <p:pic>
        <p:nvPicPr>
          <p:cNvPr id="438282" name="Picture 10"/>
          <p:cNvPicPr>
            <a:picLocks noChangeAspect="1" noChangeArrowheads="1"/>
          </p:cNvPicPr>
          <p:nvPr/>
        </p:nvPicPr>
        <p:blipFill>
          <a:blip r:embed="rId5"/>
          <a:srcRect/>
          <a:stretch>
            <a:fillRect/>
          </a:stretch>
        </p:blipFill>
        <p:spPr bwMode="auto">
          <a:xfrm>
            <a:off x="3276600" y="1219200"/>
            <a:ext cx="4724400" cy="2057400"/>
          </a:xfrm>
          <a:prstGeom prst="rect">
            <a:avLst/>
          </a:prstGeom>
          <a:noFill/>
          <a:ln w="12700">
            <a:noFill/>
            <a:miter lim="800000"/>
            <a:headEnd/>
            <a:tailEnd/>
          </a:ln>
          <a:effectLst/>
        </p:spPr>
      </p:pic>
    </p:spTree>
  </p:cSld>
  <p:clrMapOvr>
    <a:masterClrMapping/>
  </p:clrMapOvr>
  <p:transition xmlns:p14="http://schemas.microsoft.com/office/powerpoint/2010/main" spd="med" advTm="5000">
    <p:fade/>
    <p:sndAc>
      <p:stSnd>
        <p:snd r:embed="rId3" name="Camera"/>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p:txBody>
          <a:bodyPr/>
          <a:lstStyle/>
          <a:p>
            <a:r>
              <a:rPr lang="en-US"/>
              <a:t>Statistical Tools 2</a:t>
            </a:r>
          </a:p>
        </p:txBody>
      </p:sp>
      <p:sp>
        <p:nvSpPr>
          <p:cNvPr id="454659" name="Rectangle 3"/>
          <p:cNvSpPr>
            <a:spLocks noGrp="1" noChangeArrowheads="1"/>
          </p:cNvSpPr>
          <p:nvPr>
            <p:ph type="body" idx="1"/>
          </p:nvPr>
        </p:nvSpPr>
        <p:spPr>
          <a:xfrm>
            <a:off x="506413" y="1481138"/>
            <a:ext cx="3927475" cy="1863725"/>
          </a:xfrm>
        </p:spPr>
        <p:txBody>
          <a:bodyPr/>
          <a:lstStyle/>
          <a:p>
            <a:pPr marL="119063" indent="7938">
              <a:buFontTx/>
              <a:buNone/>
              <a:tabLst>
                <a:tab pos="461963" algn="l"/>
              </a:tabLst>
            </a:pPr>
            <a:r>
              <a:rPr lang="en-US" sz="1500"/>
              <a:t>Plant Trend Charts</a:t>
            </a:r>
          </a:p>
          <a:p>
            <a:pPr marL="119063" indent="7938">
              <a:buFontTx/>
              <a:buNone/>
              <a:tabLst>
                <a:tab pos="461963" algn="l"/>
              </a:tabLst>
            </a:pPr>
            <a:r>
              <a:rPr lang="en-US" sz="1500"/>
              <a:t>Warranty Charts</a:t>
            </a:r>
          </a:p>
          <a:p>
            <a:pPr marL="119063" indent="7938">
              <a:buFontTx/>
              <a:buNone/>
              <a:tabLst>
                <a:tab pos="461963" algn="l"/>
              </a:tabLst>
            </a:pPr>
            <a:r>
              <a:rPr lang="en-US" sz="1500"/>
              <a:t>Engineering Specification Testing</a:t>
            </a:r>
          </a:p>
          <a:p>
            <a:pPr marL="119063" indent="7938">
              <a:buFontTx/>
              <a:buNone/>
              <a:tabLst>
                <a:tab pos="461963" algn="l"/>
              </a:tabLst>
            </a:pPr>
            <a:r>
              <a:rPr lang="en-US" sz="1500"/>
              <a:t>Fleet Testing</a:t>
            </a:r>
          </a:p>
          <a:p>
            <a:pPr marL="119063" indent="7938">
              <a:buFontTx/>
              <a:buNone/>
              <a:tabLst>
                <a:tab pos="461963" algn="l"/>
              </a:tabLst>
            </a:pPr>
            <a:r>
              <a:rPr lang="en-US" sz="1500"/>
              <a:t>Test Track</a:t>
            </a:r>
          </a:p>
          <a:p>
            <a:pPr marL="119063" indent="7938">
              <a:buFontTx/>
              <a:buNone/>
              <a:tabLst>
                <a:tab pos="461963" algn="l"/>
              </a:tabLst>
            </a:pPr>
            <a:r>
              <a:rPr lang="en-US" sz="1500"/>
              <a:t>Burn-In Results</a:t>
            </a:r>
            <a:endParaRPr lang="en-US"/>
          </a:p>
        </p:txBody>
      </p:sp>
      <p:sp>
        <p:nvSpPr>
          <p:cNvPr id="454661" name="Text Box 5"/>
          <p:cNvSpPr txBox="1">
            <a:spLocks noChangeArrowheads="1"/>
          </p:cNvSpPr>
          <p:nvPr/>
        </p:nvSpPr>
        <p:spPr bwMode="auto">
          <a:xfrm>
            <a:off x="276225" y="1114425"/>
            <a:ext cx="3321050" cy="366713"/>
          </a:xfrm>
          <a:prstGeom prst="rect">
            <a:avLst/>
          </a:prstGeom>
          <a:noFill/>
          <a:ln w="12700">
            <a:noFill/>
            <a:miter lim="800000"/>
            <a:headEnd/>
            <a:tailEnd/>
          </a:ln>
          <a:effectLst/>
        </p:spPr>
        <p:txBody>
          <a:bodyPr wrap="none">
            <a:prstTxWarp prst="textNoShape">
              <a:avLst/>
            </a:prstTxWarp>
            <a:spAutoFit/>
          </a:bodyPr>
          <a:lstStyle/>
          <a:p>
            <a:r>
              <a:rPr lang="en-US" sz="1800">
                <a:solidFill>
                  <a:srgbClr val="005400"/>
                </a:solidFill>
              </a:rPr>
              <a:t>Quality Performance Indicators</a:t>
            </a:r>
          </a:p>
        </p:txBody>
      </p:sp>
      <p:sp>
        <p:nvSpPr>
          <p:cNvPr id="454667" name="Rectangle 11"/>
          <p:cNvSpPr>
            <a:spLocks noChangeArrowheads="1"/>
          </p:cNvSpPr>
          <p:nvPr/>
        </p:nvSpPr>
        <p:spPr bwMode="auto">
          <a:xfrm>
            <a:off x="4376738" y="1500188"/>
            <a:ext cx="3927475" cy="3238500"/>
          </a:xfrm>
          <a:prstGeom prst="rect">
            <a:avLst/>
          </a:prstGeom>
          <a:noFill/>
          <a:ln w="12700">
            <a:noFill/>
            <a:miter lim="800000"/>
            <a:headEnd/>
            <a:tailEnd/>
          </a:ln>
          <a:effectLst/>
        </p:spPr>
        <p:txBody>
          <a:bodyPr lIns="90487" tIns="44450" rIns="90487" bIns="44450">
            <a:prstTxWarp prst="textNoShape">
              <a:avLst/>
            </a:prstTxWarp>
          </a:bodyPr>
          <a:lstStyle/>
          <a:p>
            <a:pPr marL="119063" indent="7938" defTabSz="903288">
              <a:spcBef>
                <a:spcPct val="25000"/>
              </a:spcBef>
              <a:buSzPct val="100000"/>
              <a:tabLst>
                <a:tab pos="461963" algn="l"/>
              </a:tabLst>
            </a:pPr>
            <a:r>
              <a:rPr lang="en-US" sz="1500"/>
              <a:t>Process Capability/Potential Studies</a:t>
            </a:r>
          </a:p>
          <a:p>
            <a:pPr marL="119063" indent="7938" defTabSz="903288">
              <a:spcBef>
                <a:spcPct val="25000"/>
              </a:spcBef>
              <a:buSzPct val="100000"/>
              <a:tabLst>
                <a:tab pos="461963" algn="l"/>
              </a:tabLst>
            </a:pPr>
            <a:r>
              <a:rPr lang="en-US" sz="1500"/>
              <a:t>Statistical Process Control Charts</a:t>
            </a:r>
          </a:p>
          <a:p>
            <a:pPr marL="119063" indent="7938" defTabSz="903288">
              <a:spcBef>
                <a:spcPct val="25000"/>
              </a:spcBef>
              <a:buSzPct val="100000"/>
              <a:tabLst>
                <a:tab pos="461963" algn="l"/>
              </a:tabLst>
            </a:pPr>
            <a:r>
              <a:rPr lang="en-US" sz="1500"/>
              <a:t>Quality Performance Indicators</a:t>
            </a:r>
          </a:p>
          <a:p>
            <a:pPr marL="119063" indent="7938" defTabSz="903288">
              <a:spcBef>
                <a:spcPct val="25000"/>
              </a:spcBef>
              <a:buSzPct val="100000"/>
              <a:tabLst>
                <a:tab pos="461963" algn="l"/>
              </a:tabLst>
            </a:pPr>
            <a:r>
              <a:rPr lang="en-US" sz="1500"/>
              <a:t>Histograms</a:t>
            </a:r>
          </a:p>
          <a:p>
            <a:pPr marL="119063" indent="7938" defTabSz="903288">
              <a:spcBef>
                <a:spcPct val="25000"/>
              </a:spcBef>
              <a:buSzPct val="100000"/>
              <a:tabLst>
                <a:tab pos="461963" algn="l"/>
              </a:tabLst>
            </a:pPr>
            <a:r>
              <a:rPr lang="en-US" sz="1500"/>
              <a:t>Check Sheets</a:t>
            </a:r>
          </a:p>
          <a:p>
            <a:pPr marL="119063" indent="7938" defTabSz="903288">
              <a:spcBef>
                <a:spcPct val="25000"/>
              </a:spcBef>
              <a:buSzPct val="100000"/>
              <a:tabLst>
                <a:tab pos="461963" algn="l"/>
              </a:tabLst>
            </a:pPr>
            <a:r>
              <a:rPr lang="en-US" sz="1500"/>
              <a:t>Log Sheets</a:t>
            </a:r>
          </a:p>
          <a:p>
            <a:pPr marL="119063" indent="7938" defTabSz="903288">
              <a:spcBef>
                <a:spcPct val="25000"/>
              </a:spcBef>
              <a:buSzPct val="100000"/>
              <a:tabLst>
                <a:tab pos="461963" algn="l"/>
              </a:tabLst>
            </a:pPr>
            <a:r>
              <a:rPr lang="en-US" sz="1500"/>
              <a:t>Design Of Experiments</a:t>
            </a:r>
          </a:p>
          <a:p>
            <a:pPr marL="119063" indent="7938" defTabSz="903288">
              <a:spcBef>
                <a:spcPct val="25000"/>
              </a:spcBef>
              <a:buSzPct val="100000"/>
              <a:tabLst>
                <a:tab pos="461963" algn="l"/>
              </a:tabLst>
            </a:pPr>
            <a:r>
              <a:rPr lang="en-US" sz="1500"/>
              <a:t>Regression Analysis</a:t>
            </a:r>
          </a:p>
          <a:p>
            <a:pPr marL="119063" indent="7938" defTabSz="903288">
              <a:spcBef>
                <a:spcPct val="25000"/>
              </a:spcBef>
              <a:buSzPct val="100000"/>
              <a:tabLst>
                <a:tab pos="461963" algn="l"/>
              </a:tabLst>
            </a:pPr>
            <a:r>
              <a:rPr lang="en-US" sz="1500"/>
              <a:t>Process Flow Chart</a:t>
            </a:r>
          </a:p>
          <a:p>
            <a:pPr marL="119063" indent="7938" defTabSz="903288">
              <a:spcBef>
                <a:spcPct val="25000"/>
              </a:spcBef>
              <a:buSzPct val="100000"/>
              <a:tabLst>
                <a:tab pos="461963" algn="l"/>
              </a:tabLst>
            </a:pPr>
            <a:r>
              <a:rPr lang="en-US" sz="1500"/>
              <a:t>Taguchi (screening) Analysis</a:t>
            </a:r>
            <a:endParaRPr lang="en-US" sz="2000"/>
          </a:p>
        </p:txBody>
      </p:sp>
      <p:sp>
        <p:nvSpPr>
          <p:cNvPr id="454668" name="Text Box 12"/>
          <p:cNvSpPr txBox="1">
            <a:spLocks noChangeArrowheads="1"/>
          </p:cNvSpPr>
          <p:nvPr/>
        </p:nvSpPr>
        <p:spPr bwMode="auto">
          <a:xfrm>
            <a:off x="4146550" y="1133475"/>
            <a:ext cx="4324350" cy="366713"/>
          </a:xfrm>
          <a:prstGeom prst="rect">
            <a:avLst/>
          </a:prstGeom>
          <a:noFill/>
          <a:ln w="12700">
            <a:noFill/>
            <a:miter lim="800000"/>
            <a:headEnd/>
            <a:tailEnd/>
          </a:ln>
          <a:effectLst/>
        </p:spPr>
        <p:txBody>
          <a:bodyPr wrap="none">
            <a:prstTxWarp prst="textNoShape">
              <a:avLst/>
            </a:prstTxWarp>
            <a:spAutoFit/>
          </a:bodyPr>
          <a:lstStyle/>
          <a:p>
            <a:r>
              <a:rPr lang="en-US" sz="1800">
                <a:solidFill>
                  <a:srgbClr val="005400"/>
                </a:solidFill>
              </a:rPr>
              <a:t>Verification, Prevention and Investigation</a:t>
            </a:r>
          </a:p>
        </p:txBody>
      </p:sp>
      <p:sp>
        <p:nvSpPr>
          <p:cNvPr id="454669" name="Rectangle 13"/>
          <p:cNvSpPr>
            <a:spLocks noChangeArrowheads="1"/>
          </p:cNvSpPr>
          <p:nvPr/>
        </p:nvSpPr>
        <p:spPr bwMode="auto">
          <a:xfrm>
            <a:off x="512763" y="4056063"/>
            <a:ext cx="3927475" cy="1390650"/>
          </a:xfrm>
          <a:prstGeom prst="rect">
            <a:avLst/>
          </a:prstGeom>
          <a:noFill/>
          <a:ln w="12700">
            <a:noFill/>
            <a:miter lim="800000"/>
            <a:headEnd/>
            <a:tailEnd/>
          </a:ln>
          <a:effectLst/>
        </p:spPr>
        <p:txBody>
          <a:bodyPr lIns="90487" tIns="44450" rIns="90487" bIns="44450">
            <a:prstTxWarp prst="textNoShape">
              <a:avLst/>
            </a:prstTxWarp>
          </a:bodyPr>
          <a:lstStyle/>
          <a:p>
            <a:pPr marL="119063" indent="7938" defTabSz="903288">
              <a:spcBef>
                <a:spcPct val="25000"/>
              </a:spcBef>
              <a:buSzPct val="100000"/>
              <a:tabLst>
                <a:tab pos="461963" algn="l"/>
              </a:tabLst>
            </a:pPr>
            <a:r>
              <a:rPr lang="en-US" sz="1500"/>
              <a:t>Failure Modes and Effects Analysis</a:t>
            </a:r>
          </a:p>
          <a:p>
            <a:pPr marL="119063" indent="7938" defTabSz="903288">
              <a:spcBef>
                <a:spcPct val="25000"/>
              </a:spcBef>
              <a:buSzPct val="100000"/>
              <a:tabLst>
                <a:tab pos="461963" algn="l"/>
              </a:tabLst>
            </a:pPr>
            <a:r>
              <a:rPr lang="en-US" sz="1500"/>
              <a:t>Design of Experiments</a:t>
            </a:r>
          </a:p>
          <a:p>
            <a:pPr marL="119063" indent="7938" defTabSz="903288">
              <a:spcBef>
                <a:spcPct val="25000"/>
              </a:spcBef>
              <a:buSzPct val="100000"/>
              <a:tabLst>
                <a:tab pos="461963" algn="l"/>
              </a:tabLst>
            </a:pPr>
            <a:r>
              <a:rPr lang="en-US" sz="1500"/>
              <a:t>Regression Analysis</a:t>
            </a:r>
          </a:p>
          <a:p>
            <a:pPr marL="119063" indent="7938" defTabSz="903288">
              <a:spcBef>
                <a:spcPct val="25000"/>
              </a:spcBef>
              <a:buSzPct val="100000"/>
              <a:tabLst>
                <a:tab pos="461963" algn="l"/>
              </a:tabLst>
            </a:pPr>
            <a:r>
              <a:rPr lang="en-US" sz="1500"/>
              <a:t>Reliability Studies</a:t>
            </a:r>
            <a:endParaRPr lang="en-US" sz="2000"/>
          </a:p>
        </p:txBody>
      </p:sp>
      <p:sp>
        <p:nvSpPr>
          <p:cNvPr id="454670" name="Text Box 14"/>
          <p:cNvSpPr txBox="1">
            <a:spLocks noChangeArrowheads="1"/>
          </p:cNvSpPr>
          <p:nvPr/>
        </p:nvSpPr>
        <p:spPr bwMode="auto">
          <a:xfrm>
            <a:off x="304800" y="3689350"/>
            <a:ext cx="3155950" cy="366713"/>
          </a:xfrm>
          <a:prstGeom prst="rect">
            <a:avLst/>
          </a:prstGeom>
          <a:noFill/>
          <a:ln w="12700">
            <a:noFill/>
            <a:miter lim="800000"/>
            <a:headEnd/>
            <a:tailEnd/>
          </a:ln>
          <a:effectLst/>
        </p:spPr>
        <p:txBody>
          <a:bodyPr wrap="none">
            <a:prstTxWarp prst="textNoShape">
              <a:avLst/>
            </a:prstTxWarp>
            <a:spAutoFit/>
          </a:bodyPr>
          <a:lstStyle/>
          <a:p>
            <a:r>
              <a:rPr lang="en-US" sz="1800">
                <a:solidFill>
                  <a:srgbClr val="005400"/>
                </a:solidFill>
              </a:rPr>
              <a:t>Contingency and Forecasting</a:t>
            </a:r>
          </a:p>
        </p:txBody>
      </p:sp>
    </p:spTree>
  </p:cSld>
  <p:clrMapOvr>
    <a:masterClrMapping/>
  </p:clrMapOvr>
  <p:transition xmlns:p14="http://schemas.microsoft.com/office/powerpoint/2010/main" spd="med" advTm="5000">
    <p:fade/>
    <p:sndAc>
      <p:stSnd>
        <p:snd r:embed="rId3" name="Camera"/>
      </p:stSnd>
    </p:sndAc>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a:xfrm>
            <a:off x="609600" y="304800"/>
            <a:ext cx="7772400" cy="685800"/>
          </a:xfrm>
        </p:spPr>
        <p:txBody>
          <a:bodyPr/>
          <a:lstStyle/>
          <a:p>
            <a:r>
              <a:rPr lang="en-US"/>
              <a:t>Control Chart Analysis Reaction</a:t>
            </a:r>
          </a:p>
        </p:txBody>
      </p:sp>
      <p:sp>
        <p:nvSpPr>
          <p:cNvPr id="464899" name="Rectangle 3"/>
          <p:cNvSpPr>
            <a:spLocks noChangeArrowheads="1"/>
          </p:cNvSpPr>
          <p:nvPr/>
        </p:nvSpPr>
        <p:spPr bwMode="auto">
          <a:xfrm>
            <a:off x="609600" y="1066800"/>
            <a:ext cx="7899400" cy="5257800"/>
          </a:xfrm>
          <a:prstGeom prst="rect">
            <a:avLst/>
          </a:prstGeom>
          <a:noFill/>
          <a:ln w="38100">
            <a:noFill/>
            <a:miter lim="800000"/>
            <a:headEnd/>
            <a:tailEnd/>
          </a:ln>
          <a:effectLst>
            <a:outerShdw blurRad="63500" dist="57501" dir="1676261" algn="ctr" rotWithShape="0">
              <a:srgbClr val="003300">
                <a:alpha val="50000"/>
              </a:srgbClr>
            </a:outerShdw>
          </a:effectLst>
        </p:spPr>
        <p:txBody>
          <a:bodyPr wrap="none" anchor="ctr">
            <a:prstTxWarp prst="textNoShape">
              <a:avLst/>
            </a:prstTxWarp>
          </a:bodyPr>
          <a:lstStyle/>
          <a:p>
            <a:pPr algn="ctr"/>
            <a:endParaRPr lang="en-US"/>
          </a:p>
        </p:txBody>
      </p:sp>
      <p:sp>
        <p:nvSpPr>
          <p:cNvPr id="464900" name="Text Box 4"/>
          <p:cNvSpPr txBox="1">
            <a:spLocks noChangeArrowheads="1"/>
          </p:cNvSpPr>
          <p:nvPr/>
        </p:nvSpPr>
        <p:spPr bwMode="auto">
          <a:xfrm>
            <a:off x="685800" y="1143000"/>
            <a:ext cx="7696200" cy="5122863"/>
          </a:xfrm>
          <a:prstGeom prst="rect">
            <a:avLst/>
          </a:prstGeom>
          <a:noFill/>
          <a:ln w="12700">
            <a:noFill/>
            <a:miter lim="800000"/>
            <a:headEnd/>
            <a:tailEnd/>
          </a:ln>
          <a:effectLst/>
        </p:spPr>
        <p:txBody>
          <a:bodyPr>
            <a:prstTxWarp prst="textNoShape">
              <a:avLst/>
            </a:prstTxWarp>
            <a:spAutoFit/>
          </a:bodyPr>
          <a:lstStyle/>
          <a:p>
            <a:r>
              <a:rPr lang="en-US" sz="1400">
                <a:solidFill>
                  <a:srgbClr val="000000"/>
                </a:solidFill>
              </a:rPr>
              <a:t>There is a wide range of </a:t>
            </a:r>
            <a:r>
              <a:rPr lang="en-US" sz="1400" b="1">
                <a:solidFill>
                  <a:srgbClr val="000000"/>
                </a:solidFill>
              </a:rPr>
              <a:t>non-random patterns</a:t>
            </a:r>
            <a:r>
              <a:rPr lang="en-US" sz="1400">
                <a:solidFill>
                  <a:srgbClr val="000000"/>
                </a:solidFill>
              </a:rPr>
              <a:t> that require action. When the presence of a special cause is suspected, the following actions should be taken (</a:t>
            </a:r>
            <a:r>
              <a:rPr lang="en-US" sz="1400" i="1">
                <a:solidFill>
                  <a:srgbClr val="FC0128"/>
                </a:solidFill>
              </a:rPr>
              <a:t>subject to local instructions</a:t>
            </a:r>
            <a:r>
              <a:rPr lang="en-US" sz="1400">
                <a:solidFill>
                  <a:srgbClr val="000000"/>
                </a:solidFill>
              </a:rPr>
              <a:t>).</a:t>
            </a:r>
          </a:p>
          <a:p>
            <a:endParaRPr lang="en-US" sz="1400">
              <a:solidFill>
                <a:srgbClr val="000000"/>
              </a:solidFill>
            </a:endParaRPr>
          </a:p>
          <a:p>
            <a:r>
              <a:rPr lang="en-US" sz="1700" b="1">
                <a:solidFill>
                  <a:srgbClr val="D0380D"/>
                </a:solidFill>
              </a:rPr>
              <a:t>1. CHECK</a:t>
            </a:r>
            <a:endParaRPr lang="en-US" sz="1400">
              <a:solidFill>
                <a:srgbClr val="000000"/>
              </a:solidFill>
            </a:endParaRPr>
          </a:p>
          <a:p>
            <a:r>
              <a:rPr lang="en-US" sz="1400">
                <a:solidFill>
                  <a:srgbClr val="000000"/>
                </a:solidFill>
              </a:rPr>
              <a:t>Check that all calculations and plots have been </a:t>
            </a:r>
            <a:r>
              <a:rPr lang="en-US" sz="1400">
                <a:solidFill>
                  <a:srgbClr val="FC0128"/>
                </a:solidFill>
              </a:rPr>
              <a:t>accurately completed</a:t>
            </a:r>
            <a:r>
              <a:rPr lang="en-US" sz="1400">
                <a:solidFill>
                  <a:srgbClr val="000000"/>
                </a:solidFill>
              </a:rPr>
              <a:t>, including those for control limits and means. When using variable charts, </a:t>
            </a:r>
            <a:r>
              <a:rPr lang="en-US" sz="1400">
                <a:solidFill>
                  <a:srgbClr val="FC0128"/>
                </a:solidFill>
              </a:rPr>
              <a:t>check that the pair (x bar, and R bar) are consistent</a:t>
            </a:r>
            <a:r>
              <a:rPr lang="en-US" sz="1400">
                <a:solidFill>
                  <a:srgbClr val="000000"/>
                </a:solidFill>
              </a:rPr>
              <a:t>. When satisfied that the data is accurate, </a:t>
            </a:r>
            <a:r>
              <a:rPr lang="en-US" sz="1400" b="1">
                <a:solidFill>
                  <a:srgbClr val="FC0128"/>
                </a:solidFill>
              </a:rPr>
              <a:t>act immediately</a:t>
            </a:r>
            <a:r>
              <a:rPr lang="en-US" sz="1400" b="1">
                <a:solidFill>
                  <a:srgbClr val="000000"/>
                </a:solidFill>
              </a:rPr>
              <a:t>. </a:t>
            </a:r>
            <a:endParaRPr lang="en-US" sz="1400">
              <a:solidFill>
                <a:srgbClr val="000000"/>
              </a:solidFill>
            </a:endParaRPr>
          </a:p>
          <a:p>
            <a:endParaRPr lang="en-US" sz="1700" b="1">
              <a:solidFill>
                <a:srgbClr val="D0380D"/>
              </a:solidFill>
            </a:endParaRPr>
          </a:p>
          <a:p>
            <a:r>
              <a:rPr lang="en-US" sz="1700" b="1">
                <a:solidFill>
                  <a:srgbClr val="D0380D"/>
                </a:solidFill>
              </a:rPr>
              <a:t>2. INVESTIGATE </a:t>
            </a:r>
            <a:endParaRPr lang="en-US" sz="1400">
              <a:solidFill>
                <a:srgbClr val="000000"/>
              </a:solidFill>
            </a:endParaRPr>
          </a:p>
          <a:p>
            <a:r>
              <a:rPr lang="en-US" sz="1400" b="1">
                <a:solidFill>
                  <a:srgbClr val="000000"/>
                </a:solidFill>
              </a:rPr>
              <a:t>Investigate the process operation to determine the cause. </a:t>
            </a:r>
            <a:endParaRPr lang="en-US" sz="1400">
              <a:solidFill>
                <a:srgbClr val="000000"/>
              </a:solidFill>
            </a:endParaRPr>
          </a:p>
          <a:p>
            <a:r>
              <a:rPr lang="en-US" sz="1400">
                <a:solidFill>
                  <a:srgbClr val="000000"/>
                </a:solidFill>
              </a:rPr>
              <a:t>Use </a:t>
            </a:r>
            <a:r>
              <a:rPr lang="en-US" sz="1400">
                <a:solidFill>
                  <a:srgbClr val="FC0128"/>
                </a:solidFill>
              </a:rPr>
              <a:t>tools</a:t>
            </a:r>
            <a:r>
              <a:rPr lang="en-US" sz="1400">
                <a:solidFill>
                  <a:srgbClr val="000000"/>
                </a:solidFill>
              </a:rPr>
              <a:t> such as:</a:t>
            </a:r>
          </a:p>
          <a:p>
            <a:r>
              <a:rPr lang="en-US" sz="1400">
                <a:solidFill>
                  <a:srgbClr val="000000"/>
                </a:solidFill>
              </a:rPr>
              <a:t>	</a:t>
            </a:r>
            <a:r>
              <a:rPr lang="en-US" sz="1400">
                <a:solidFill>
                  <a:srgbClr val="000099"/>
                </a:solidFill>
              </a:rPr>
              <a:t>Brainstorming </a:t>
            </a:r>
          </a:p>
          <a:p>
            <a:r>
              <a:rPr lang="en-US" sz="1400">
                <a:solidFill>
                  <a:srgbClr val="000099"/>
                </a:solidFill>
              </a:rPr>
              <a:t>	Cause and Effect </a:t>
            </a:r>
          </a:p>
          <a:p>
            <a:r>
              <a:rPr lang="en-US" sz="1400">
                <a:solidFill>
                  <a:srgbClr val="000099"/>
                </a:solidFill>
              </a:rPr>
              <a:t>	Pareto Analysis</a:t>
            </a:r>
            <a:r>
              <a:rPr lang="en-US" sz="1400">
                <a:solidFill>
                  <a:srgbClr val="000000"/>
                </a:solidFill>
              </a:rPr>
              <a:t> </a:t>
            </a:r>
          </a:p>
          <a:p>
            <a:r>
              <a:rPr lang="en-US" sz="1400">
                <a:solidFill>
                  <a:srgbClr val="000000"/>
                </a:solidFill>
              </a:rPr>
              <a:t>Your </a:t>
            </a:r>
            <a:r>
              <a:rPr lang="en-US" sz="1400">
                <a:solidFill>
                  <a:srgbClr val="FC0128"/>
                </a:solidFill>
              </a:rPr>
              <a:t>investigation</a:t>
            </a:r>
            <a:r>
              <a:rPr lang="en-US" sz="1400">
                <a:solidFill>
                  <a:srgbClr val="000000"/>
                </a:solidFill>
              </a:rPr>
              <a:t> should cover issues such as:</a:t>
            </a:r>
          </a:p>
          <a:p>
            <a:r>
              <a:rPr lang="en-US" sz="1400">
                <a:solidFill>
                  <a:srgbClr val="000000"/>
                </a:solidFill>
              </a:rPr>
              <a:t>	</a:t>
            </a:r>
            <a:r>
              <a:rPr lang="en-US" sz="1400">
                <a:solidFill>
                  <a:srgbClr val="000099"/>
                </a:solidFill>
              </a:rPr>
              <a:t>The method and tools for measurement </a:t>
            </a:r>
          </a:p>
          <a:p>
            <a:r>
              <a:rPr lang="en-US" sz="1400">
                <a:solidFill>
                  <a:srgbClr val="000099"/>
                </a:solidFill>
              </a:rPr>
              <a:t>	The staff involved (to identify any training needs </a:t>
            </a:r>
          </a:p>
          <a:p>
            <a:r>
              <a:rPr lang="en-US" sz="1400">
                <a:solidFill>
                  <a:srgbClr val="000099"/>
                </a:solidFill>
              </a:rPr>
              <a:t>	Time series, such as staff changes on particular days of the week </a:t>
            </a:r>
          </a:p>
          <a:p>
            <a:r>
              <a:rPr lang="en-US" sz="1400">
                <a:solidFill>
                  <a:srgbClr val="000099"/>
                </a:solidFill>
              </a:rPr>
              <a:t>	Changes in material </a:t>
            </a:r>
          </a:p>
          <a:p>
            <a:r>
              <a:rPr lang="en-US" sz="1400">
                <a:solidFill>
                  <a:srgbClr val="000099"/>
                </a:solidFill>
              </a:rPr>
              <a:t>	Machine wear and maintenance </a:t>
            </a:r>
          </a:p>
          <a:p>
            <a:r>
              <a:rPr lang="en-US" sz="1400">
                <a:solidFill>
                  <a:srgbClr val="000099"/>
                </a:solidFill>
              </a:rPr>
              <a:t>	Mixed samples from different people or machines </a:t>
            </a:r>
          </a:p>
          <a:p>
            <a:r>
              <a:rPr lang="en-US" sz="1400">
                <a:solidFill>
                  <a:srgbClr val="000099"/>
                </a:solidFill>
              </a:rPr>
              <a:t>	Incorrect data, mistakenly or otherwise </a:t>
            </a:r>
          </a:p>
          <a:p>
            <a:r>
              <a:rPr lang="en-US" sz="1400">
                <a:solidFill>
                  <a:srgbClr val="000099"/>
                </a:solidFill>
              </a:rPr>
              <a:t>	Changes in the environment (humidity etc.)</a:t>
            </a:r>
            <a:r>
              <a:rPr lang="en-US" sz="1400">
                <a:solidFill>
                  <a:srgbClr val="000000"/>
                </a:solidFill>
              </a:rPr>
              <a:t> </a:t>
            </a:r>
          </a:p>
        </p:txBody>
      </p:sp>
    </p:spTree>
  </p:cSld>
  <p:clrMapOvr>
    <a:masterClrMapping/>
  </p:clrMapOvr>
  <p:transition xmlns:p14="http://schemas.microsoft.com/office/powerpoint/2010/main" spd="med" advTm="5000">
    <p:fade/>
    <p:sndAc>
      <p:stSnd>
        <p:snd r:embed="rId3" name="Camera"/>
      </p:stSnd>
    </p:sndAc>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609600" y="304800"/>
            <a:ext cx="7772400" cy="685800"/>
          </a:xfrm>
        </p:spPr>
        <p:txBody>
          <a:bodyPr/>
          <a:lstStyle/>
          <a:p>
            <a:r>
              <a:rPr lang="en-US"/>
              <a:t>Control Chart Analysis Reaction</a:t>
            </a:r>
          </a:p>
        </p:txBody>
      </p:sp>
      <p:sp>
        <p:nvSpPr>
          <p:cNvPr id="466947" name="Rectangle 3"/>
          <p:cNvSpPr>
            <a:spLocks noChangeArrowheads="1"/>
          </p:cNvSpPr>
          <p:nvPr/>
        </p:nvSpPr>
        <p:spPr bwMode="auto">
          <a:xfrm>
            <a:off x="609600" y="1066800"/>
            <a:ext cx="7899400" cy="5181600"/>
          </a:xfrm>
          <a:prstGeom prst="rect">
            <a:avLst/>
          </a:prstGeom>
          <a:noFill/>
          <a:ln w="38100">
            <a:noFill/>
            <a:miter lim="800000"/>
            <a:headEnd/>
            <a:tailEnd/>
          </a:ln>
          <a:effectLst>
            <a:outerShdw blurRad="63500" dist="57501" dir="1676261" algn="ctr" rotWithShape="0">
              <a:srgbClr val="003300">
                <a:alpha val="50000"/>
              </a:srgbClr>
            </a:outerShdw>
          </a:effectLst>
        </p:spPr>
        <p:txBody>
          <a:bodyPr wrap="none" anchor="ctr">
            <a:prstTxWarp prst="textNoShape">
              <a:avLst/>
            </a:prstTxWarp>
          </a:bodyPr>
          <a:lstStyle/>
          <a:p>
            <a:endParaRPr lang="en-US"/>
          </a:p>
        </p:txBody>
      </p:sp>
      <p:sp>
        <p:nvSpPr>
          <p:cNvPr id="466948" name="Rectangle 4"/>
          <p:cNvSpPr>
            <a:spLocks noChangeArrowheads="1"/>
          </p:cNvSpPr>
          <p:nvPr/>
        </p:nvSpPr>
        <p:spPr bwMode="auto">
          <a:xfrm>
            <a:off x="6019800" y="6324600"/>
            <a:ext cx="2209800" cy="3048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lnSpc>
                <a:spcPct val="110000"/>
              </a:lnSpc>
              <a:spcBef>
                <a:spcPct val="25000"/>
              </a:spcBef>
              <a:buSzPct val="100000"/>
            </a:pPr>
            <a:r>
              <a:rPr lang="en-US" sz="900" b="1">
                <a:solidFill>
                  <a:srgbClr val="FC0128"/>
                </a:solidFill>
              </a:rPr>
              <a:t>Systematic Variables</a:t>
            </a:r>
          </a:p>
        </p:txBody>
      </p:sp>
      <p:sp>
        <p:nvSpPr>
          <p:cNvPr id="466949" name="Text Box 5"/>
          <p:cNvSpPr txBox="1">
            <a:spLocks noChangeArrowheads="1"/>
          </p:cNvSpPr>
          <p:nvPr/>
        </p:nvSpPr>
        <p:spPr bwMode="auto">
          <a:xfrm>
            <a:off x="685800" y="1143000"/>
            <a:ext cx="7696200" cy="4910138"/>
          </a:xfrm>
          <a:prstGeom prst="rect">
            <a:avLst/>
          </a:prstGeom>
          <a:noFill/>
          <a:ln w="12700">
            <a:noFill/>
            <a:miter lim="800000"/>
            <a:headEnd/>
            <a:tailEnd/>
          </a:ln>
          <a:effectLst/>
        </p:spPr>
        <p:txBody>
          <a:bodyPr>
            <a:prstTxWarp prst="textNoShape">
              <a:avLst/>
            </a:prstTxWarp>
            <a:spAutoFit/>
          </a:bodyPr>
          <a:lstStyle/>
          <a:p>
            <a:r>
              <a:rPr lang="en-US" sz="1700" b="1">
                <a:solidFill>
                  <a:srgbClr val="D0380D"/>
                </a:solidFill>
              </a:rPr>
              <a:t>3.ACT </a:t>
            </a:r>
            <a:endParaRPr lang="en-US" sz="1400">
              <a:solidFill>
                <a:srgbClr val="000000"/>
              </a:solidFill>
            </a:endParaRPr>
          </a:p>
          <a:p>
            <a:r>
              <a:rPr lang="en-US" sz="1400" b="1">
                <a:solidFill>
                  <a:srgbClr val="000000"/>
                </a:solidFill>
              </a:rPr>
              <a:t>Decide on appropriate action and implement it.</a:t>
            </a:r>
            <a:r>
              <a:rPr lang="en-US" sz="1400">
                <a:solidFill>
                  <a:srgbClr val="000000"/>
                </a:solidFill>
              </a:rPr>
              <a:t> </a:t>
            </a:r>
          </a:p>
          <a:p>
            <a:r>
              <a:rPr lang="en-US" sz="1400">
                <a:solidFill>
                  <a:srgbClr val="000000"/>
                </a:solidFill>
              </a:rPr>
              <a:t>Identify on the control chart</a:t>
            </a:r>
          </a:p>
          <a:p>
            <a:r>
              <a:rPr lang="en-US" sz="1400">
                <a:solidFill>
                  <a:srgbClr val="000000"/>
                </a:solidFill>
              </a:rPr>
              <a:t>	</a:t>
            </a:r>
            <a:r>
              <a:rPr lang="en-US" sz="1400">
                <a:solidFill>
                  <a:srgbClr val="FC0128"/>
                </a:solidFill>
              </a:rPr>
              <a:t>The cause of the problem </a:t>
            </a:r>
          </a:p>
          <a:p>
            <a:r>
              <a:rPr lang="en-US" sz="1400">
                <a:solidFill>
                  <a:srgbClr val="FC0128"/>
                </a:solidFill>
              </a:rPr>
              <a:t>	The action taken</a:t>
            </a:r>
            <a:r>
              <a:rPr lang="en-US" sz="1400">
                <a:solidFill>
                  <a:srgbClr val="000000"/>
                </a:solidFill>
              </a:rPr>
              <a:t> </a:t>
            </a:r>
          </a:p>
          <a:p>
            <a:r>
              <a:rPr lang="en-US" sz="1400">
                <a:solidFill>
                  <a:srgbClr val="000000"/>
                </a:solidFill>
              </a:rPr>
              <a:t>As far as possible,eliminate the possibility of the special cause happening again.</a:t>
            </a:r>
          </a:p>
          <a:p>
            <a:endParaRPr lang="en-US" sz="1700" b="1">
              <a:solidFill>
                <a:srgbClr val="D0380D"/>
              </a:solidFill>
            </a:endParaRPr>
          </a:p>
          <a:p>
            <a:r>
              <a:rPr lang="en-US" sz="1700" b="1">
                <a:solidFill>
                  <a:srgbClr val="D0380D"/>
                </a:solidFill>
              </a:rPr>
              <a:t>4. CONTINUE MONITORING </a:t>
            </a:r>
            <a:endParaRPr lang="en-US" sz="1400">
              <a:solidFill>
                <a:srgbClr val="000000"/>
              </a:solidFill>
            </a:endParaRPr>
          </a:p>
          <a:p>
            <a:r>
              <a:rPr lang="en-US" sz="1400" b="1">
                <a:solidFill>
                  <a:srgbClr val="000099"/>
                </a:solidFill>
              </a:rPr>
              <a:t>Plotting should </a:t>
            </a:r>
            <a:r>
              <a:rPr lang="en-US" sz="1400" b="1">
                <a:solidFill>
                  <a:srgbClr val="FC0128"/>
                </a:solidFill>
              </a:rPr>
              <a:t>continue</a:t>
            </a:r>
            <a:r>
              <a:rPr lang="en-US" sz="1400" b="1">
                <a:solidFill>
                  <a:srgbClr val="000099"/>
                </a:solidFill>
              </a:rPr>
              <a:t> against the </a:t>
            </a:r>
            <a:r>
              <a:rPr lang="en-US" sz="1400" b="1">
                <a:solidFill>
                  <a:srgbClr val="FC0128"/>
                </a:solidFill>
              </a:rPr>
              <a:t>existing limits</a:t>
            </a:r>
            <a:r>
              <a:rPr lang="en-US" sz="1400" b="1">
                <a:solidFill>
                  <a:srgbClr val="000000"/>
                </a:solidFill>
              </a:rPr>
              <a:t> </a:t>
            </a:r>
            <a:endParaRPr lang="en-US" sz="1400">
              <a:solidFill>
                <a:srgbClr val="000000"/>
              </a:solidFill>
            </a:endParaRPr>
          </a:p>
          <a:p>
            <a:r>
              <a:rPr lang="en-US" sz="1400">
                <a:solidFill>
                  <a:srgbClr val="000000"/>
                </a:solidFill>
              </a:rPr>
              <a:t>The effects of the process intervention should become visible. If not, it should be investigated.</a:t>
            </a:r>
          </a:p>
          <a:p>
            <a:r>
              <a:rPr lang="en-US" sz="1400">
                <a:solidFill>
                  <a:srgbClr val="000000"/>
                </a:solidFill>
              </a:rPr>
              <a:t>Where control chart analysis highlights an improvement in performance, the effect should be researched in order that:</a:t>
            </a:r>
          </a:p>
          <a:p>
            <a:r>
              <a:rPr lang="en-US" sz="1400">
                <a:solidFill>
                  <a:srgbClr val="000000"/>
                </a:solidFill>
              </a:rPr>
              <a:t>	</a:t>
            </a:r>
            <a:r>
              <a:rPr lang="en-US" sz="1400">
                <a:solidFill>
                  <a:srgbClr val="000099"/>
                </a:solidFill>
              </a:rPr>
              <a:t>Its operation can become integral to the process </a:t>
            </a:r>
          </a:p>
          <a:p>
            <a:r>
              <a:rPr lang="en-US" sz="1400">
                <a:solidFill>
                  <a:srgbClr val="000099"/>
                </a:solidFill>
              </a:rPr>
              <a:t>	Its application can be applied to other processes where appropriate</a:t>
            </a:r>
            <a:r>
              <a:rPr lang="en-US" sz="1400">
                <a:solidFill>
                  <a:srgbClr val="000000"/>
                </a:solidFill>
              </a:rPr>
              <a:t> </a:t>
            </a:r>
          </a:p>
          <a:p>
            <a:endParaRPr lang="en-US" sz="1400">
              <a:solidFill>
                <a:srgbClr val="000000"/>
              </a:solidFill>
            </a:endParaRPr>
          </a:p>
          <a:p>
            <a:r>
              <a:rPr lang="en-US" sz="1400">
                <a:solidFill>
                  <a:srgbClr val="000000"/>
                </a:solidFill>
              </a:rPr>
              <a:t>Control limits should be recalculated when out of control periods for which special causes have been found have been eliminated from the process.</a:t>
            </a:r>
          </a:p>
          <a:p>
            <a:endParaRPr lang="en-US" sz="1400">
              <a:solidFill>
                <a:srgbClr val="000000"/>
              </a:solidFill>
            </a:endParaRPr>
          </a:p>
          <a:p>
            <a:r>
              <a:rPr lang="en-US" sz="1400">
                <a:solidFill>
                  <a:srgbClr val="000000"/>
                </a:solidFill>
              </a:rPr>
              <a:t>The control limits are recalculated </a:t>
            </a:r>
            <a:r>
              <a:rPr lang="en-US" sz="1400" b="1">
                <a:solidFill>
                  <a:srgbClr val="FC0128"/>
                </a:solidFill>
              </a:rPr>
              <a:t>excluding</a:t>
            </a:r>
            <a:r>
              <a:rPr lang="en-US" sz="1400">
                <a:solidFill>
                  <a:srgbClr val="000000"/>
                </a:solidFill>
              </a:rPr>
              <a:t> </a:t>
            </a:r>
            <a:r>
              <a:rPr lang="en-US" sz="1400">
                <a:solidFill>
                  <a:srgbClr val="000099"/>
                </a:solidFill>
              </a:rPr>
              <a:t>the data plotted for the out of control period</a:t>
            </a:r>
            <a:r>
              <a:rPr lang="en-US" sz="1400">
                <a:solidFill>
                  <a:srgbClr val="000000"/>
                </a:solidFill>
              </a:rPr>
              <a:t>. A suitable sample size is also necessary.</a:t>
            </a:r>
          </a:p>
          <a:p>
            <a:endParaRPr lang="en-US" sz="1400">
              <a:solidFill>
                <a:srgbClr val="000000"/>
              </a:solidFill>
            </a:endParaRPr>
          </a:p>
          <a:p>
            <a:r>
              <a:rPr lang="en-US" sz="1400">
                <a:solidFill>
                  <a:srgbClr val="000000"/>
                </a:solidFill>
              </a:rPr>
              <a:t>On completion of the recalculation, you will need to check that all plots lie within the new limits</a:t>
            </a:r>
          </a:p>
        </p:txBody>
      </p:sp>
    </p:spTree>
  </p:cSld>
  <p:clrMapOvr>
    <a:masterClrMapping/>
  </p:clrMapOvr>
  <p:transition xmlns:p14="http://schemas.microsoft.com/office/powerpoint/2010/main" spd="med" advTm="5000">
    <p:fade/>
    <p:sndAc>
      <p:stSnd>
        <p:snd r:embed="rId3" name="Camera"/>
      </p:stSnd>
    </p:sndAc>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77800" y="95250"/>
            <a:ext cx="8686800" cy="862013"/>
          </a:xfrm>
          <a:noFill/>
          <a:ln/>
        </p:spPr>
        <p:txBody>
          <a:bodyPr/>
          <a:lstStyle/>
          <a:p>
            <a:r>
              <a:rPr lang="en-US" sz="3000"/>
              <a:t>Define and Verify Root Cause(s)</a:t>
            </a:r>
          </a:p>
        </p:txBody>
      </p:sp>
      <p:sp>
        <p:nvSpPr>
          <p:cNvPr id="103427" name="Rectangle 3"/>
          <p:cNvSpPr>
            <a:spLocks noGrp="1" noChangeArrowheads="1"/>
          </p:cNvSpPr>
          <p:nvPr>
            <p:ph type="body" idx="1"/>
          </p:nvPr>
        </p:nvSpPr>
        <p:spPr>
          <a:xfrm>
            <a:off x="482600" y="1003300"/>
            <a:ext cx="8216900" cy="5262563"/>
          </a:xfrm>
          <a:noFill/>
          <a:ln/>
        </p:spPr>
        <p:txBody>
          <a:bodyPr/>
          <a:lstStyle/>
          <a:p>
            <a:pPr marL="677863" indent="-342900">
              <a:buClr>
                <a:srgbClr val="005400"/>
              </a:buClr>
            </a:pPr>
            <a:r>
              <a:rPr lang="en-US" sz="1800"/>
              <a:t>An investigation into all identified potential causes is necessary for effective problem solving. A </a:t>
            </a:r>
            <a:r>
              <a:rPr lang="en-US" sz="1800">
                <a:solidFill>
                  <a:srgbClr val="790015"/>
                </a:solidFill>
              </a:rPr>
              <a:t>cause and effects diagram</a:t>
            </a:r>
            <a:r>
              <a:rPr lang="en-US" sz="1800"/>
              <a:t> can be used to brainstorm all potential causes of the described problem. The team should decide on what C&amp;E diagram(s) is to be used: 5M, Process Flow and/or stratification. The more detailed the C&amp;E diagram, the higher the chances the root cause will be included on the C&amp;E diagram. An effective C&amp;E diagram will include input from all team members and will be discussed in detail.</a:t>
            </a:r>
          </a:p>
          <a:p>
            <a:pPr marL="677863" indent="-342900">
              <a:buClr>
                <a:srgbClr val="005400"/>
              </a:buClr>
            </a:pPr>
            <a:r>
              <a:rPr lang="en-US" sz="1800"/>
              <a:t>Any </a:t>
            </a:r>
            <a:r>
              <a:rPr lang="en-US" sz="1800">
                <a:solidFill>
                  <a:srgbClr val="790015"/>
                </a:solidFill>
              </a:rPr>
              <a:t>existing data should be reviewed</a:t>
            </a:r>
            <a:r>
              <a:rPr lang="en-US" sz="1800"/>
              <a:t> for clues to potential causes. Further data collection may be required to investigate additional causes.</a:t>
            </a:r>
          </a:p>
          <a:p>
            <a:pPr marL="677863" indent="-342900">
              <a:buClr>
                <a:srgbClr val="005400"/>
              </a:buClr>
            </a:pPr>
            <a:r>
              <a:rPr lang="en-US" sz="1800"/>
              <a:t>If the problem has not previously been seen, a </a:t>
            </a:r>
            <a:r>
              <a:rPr lang="en-US" sz="1800">
                <a:solidFill>
                  <a:srgbClr val="790015"/>
                </a:solidFill>
              </a:rPr>
              <a:t>timeline analysis</a:t>
            </a:r>
            <a:r>
              <a:rPr lang="en-US" sz="1800"/>
              <a:t> should provide significant data. The timeline will identify events occurring about the time the problem developed. If enough documentation is available, potential causes can be further identified. For example, if a new operator was put on a process or if a new supplier began supplying parts. Investigation into the events occurring at the same time the problem was discovered could lead to several important potential causes.</a:t>
            </a:r>
          </a:p>
          <a:p>
            <a:pPr marL="677863" indent="-342900">
              <a:buClr>
                <a:srgbClr val="005400"/>
              </a:buClr>
            </a:pPr>
            <a:r>
              <a:rPr lang="en-US" sz="1800" b="1">
                <a:solidFill>
                  <a:srgbClr val="790015"/>
                </a:solidFill>
              </a:rPr>
              <a:t>“What Changed?”  “When?”</a:t>
            </a:r>
            <a:r>
              <a:rPr lang="en-US" sz="1800"/>
              <a:t> are important questions.</a:t>
            </a:r>
          </a:p>
        </p:txBody>
      </p:sp>
    </p:spTree>
  </p:cSld>
  <p:clrMapOvr>
    <a:masterClrMapping/>
  </p:clrMapOvr>
  <p:transition xmlns:p14="http://schemas.microsoft.com/office/powerpoint/2010/main" spd="med" advTm="5000">
    <p:fade/>
    <p:sndAc>
      <p:stSnd>
        <p:snd r:embed="rId3" name="Camera"/>
      </p:stSnd>
    </p:sndAc>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77800" y="95250"/>
            <a:ext cx="8686800" cy="862013"/>
          </a:xfrm>
          <a:noFill/>
          <a:ln/>
        </p:spPr>
        <p:txBody>
          <a:bodyPr/>
          <a:lstStyle/>
          <a:p>
            <a:r>
              <a:rPr lang="en-US" sz="3000"/>
              <a:t>Define and Verify Root Cause(s)</a:t>
            </a:r>
          </a:p>
        </p:txBody>
      </p:sp>
      <p:sp>
        <p:nvSpPr>
          <p:cNvPr id="104451" name="Rectangle 3"/>
          <p:cNvSpPr>
            <a:spLocks noGrp="1" noChangeArrowheads="1"/>
          </p:cNvSpPr>
          <p:nvPr>
            <p:ph type="body" idx="1"/>
          </p:nvPr>
        </p:nvSpPr>
        <p:spPr>
          <a:xfrm>
            <a:off x="685800" y="1328738"/>
            <a:ext cx="7772400" cy="4860925"/>
          </a:xfrm>
          <a:noFill/>
          <a:ln/>
        </p:spPr>
        <p:txBody>
          <a:bodyPr/>
          <a:lstStyle/>
          <a:p>
            <a:pPr marL="677863" indent="-342900">
              <a:buClr>
                <a:srgbClr val="714400"/>
              </a:buClr>
            </a:pPr>
            <a:r>
              <a:rPr lang="en-US" sz="2400"/>
              <a:t>A technique used extensively in analytical problem solving is a </a:t>
            </a:r>
            <a:r>
              <a:rPr lang="en-US" sz="2400">
                <a:solidFill>
                  <a:srgbClr val="790015"/>
                </a:solidFill>
              </a:rPr>
              <a:t>comparison analysis</a:t>
            </a:r>
            <a:r>
              <a:rPr lang="en-US" sz="2400"/>
              <a:t>. This analysis looks at what ‘is’ and what ‘is not’ in the problem description.</a:t>
            </a:r>
          </a:p>
          <a:p>
            <a:pPr marL="677863" indent="-342900">
              <a:buClr>
                <a:srgbClr val="714400"/>
              </a:buClr>
            </a:pPr>
            <a:r>
              <a:rPr lang="en-US" sz="2400"/>
              <a:t>Potential causes can be discovered by conducting a </a:t>
            </a:r>
            <a:r>
              <a:rPr lang="en-US" sz="2400">
                <a:solidFill>
                  <a:srgbClr val="790015"/>
                </a:solidFill>
              </a:rPr>
              <a:t>survey</a:t>
            </a:r>
            <a:r>
              <a:rPr lang="en-US" sz="2400"/>
              <a:t>. By surveying the customer who has witnessed the problem, more potential causes can be highlighted.</a:t>
            </a:r>
          </a:p>
          <a:p>
            <a:pPr marL="677863" indent="-342900">
              <a:buClr>
                <a:srgbClr val="714400"/>
              </a:buClr>
            </a:pPr>
            <a:r>
              <a:rPr lang="en-US" sz="2400">
                <a:solidFill>
                  <a:srgbClr val="790015"/>
                </a:solidFill>
              </a:rPr>
              <a:t>Asking ‘Why’ repeatedly</a:t>
            </a:r>
            <a:r>
              <a:rPr lang="en-US" sz="2400"/>
              <a:t> is effective in driving the process toward root cause and generating more complete understanding of the cause and effect.</a:t>
            </a:r>
          </a:p>
        </p:txBody>
      </p:sp>
    </p:spTree>
  </p:cSld>
  <p:clrMapOvr>
    <a:masterClrMapping/>
  </p:clrMapOvr>
  <p:transition xmlns:p14="http://schemas.microsoft.com/office/powerpoint/2010/main" spd="med" advTm="5000">
    <p:fade/>
    <p:sndAc>
      <p:stSnd>
        <p:snd r:embed="rId3" name="Camera"/>
      </p:stSnd>
    </p:sndAc>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77800" y="95250"/>
            <a:ext cx="8686800" cy="862013"/>
          </a:xfrm>
          <a:noFill/>
          <a:ln/>
        </p:spPr>
        <p:txBody>
          <a:bodyPr/>
          <a:lstStyle/>
          <a:p>
            <a:r>
              <a:rPr lang="en-US" sz="3000"/>
              <a:t>Define and Verify Root Cause(s)</a:t>
            </a:r>
          </a:p>
        </p:txBody>
      </p:sp>
      <p:sp>
        <p:nvSpPr>
          <p:cNvPr id="105475" name="Rectangle 3"/>
          <p:cNvSpPr>
            <a:spLocks noGrp="1" noChangeArrowheads="1"/>
          </p:cNvSpPr>
          <p:nvPr>
            <p:ph type="body" idx="1"/>
          </p:nvPr>
        </p:nvSpPr>
        <p:spPr>
          <a:xfrm>
            <a:off x="533400" y="1155700"/>
            <a:ext cx="8102600" cy="5219700"/>
          </a:xfrm>
          <a:noFill/>
          <a:ln/>
        </p:spPr>
        <p:txBody>
          <a:bodyPr/>
          <a:lstStyle/>
          <a:p>
            <a:pPr marL="677863" indent="-342900">
              <a:buClr>
                <a:srgbClr val="790015"/>
              </a:buClr>
            </a:pPr>
            <a:r>
              <a:rPr lang="en-US" sz="1800"/>
              <a:t>Once the problem has been described and the potential causes identified, the team should be evaluated. Are the right members on the team to investigate the potential causes? Are technical advisors required to assist in any special studies? Do new team members need to be added? Is the authority to pursue the analysis of the potential causes well defined? All these questions must be answered to ensure the team will be successful in investigating the potential causes and determining the root cause.</a:t>
            </a:r>
          </a:p>
          <a:p>
            <a:pPr marL="677863" indent="-342900">
              <a:buClr>
                <a:srgbClr val="790015"/>
              </a:buClr>
            </a:pPr>
            <a:r>
              <a:rPr lang="en-US" sz="1800">
                <a:solidFill>
                  <a:srgbClr val="790015"/>
                </a:solidFill>
              </a:rPr>
              <a:t>The cause and effect diagram is used to identify the potential causes to be investigated.</a:t>
            </a:r>
            <a:r>
              <a:rPr lang="en-US" sz="1800"/>
              <a:t> What is the probability that a potential cause could be responsible for the problem? Identify all potential causes that could have been present and may have caused the problem.</a:t>
            </a:r>
          </a:p>
          <a:p>
            <a:pPr marL="677863" indent="-342900">
              <a:buClr>
                <a:srgbClr val="790015"/>
              </a:buClr>
            </a:pPr>
            <a:r>
              <a:rPr lang="en-US" sz="1800"/>
              <a:t>Once all potential causes have been agreed upon, choose several potential causes to investigate. </a:t>
            </a:r>
            <a:r>
              <a:rPr lang="en-US" sz="1800">
                <a:solidFill>
                  <a:srgbClr val="790015"/>
                </a:solidFill>
              </a:rPr>
              <a:t>If only one potential cause is investigated, a lot of time may be lost if that potential cause proves not to be the culprit.</a:t>
            </a:r>
            <a:r>
              <a:rPr lang="en-US" sz="1800"/>
              <a:t> To expedite a solution, investigate several potential causes at the same time (</a:t>
            </a:r>
            <a:r>
              <a:rPr lang="en-US" sz="1800">
                <a:solidFill>
                  <a:srgbClr val="00279F"/>
                </a:solidFill>
              </a:rPr>
              <a:t>Parallel actions on several potential causes</a:t>
            </a:r>
            <a:r>
              <a:rPr lang="en-US" sz="1800"/>
              <a:t>).</a:t>
            </a:r>
          </a:p>
        </p:txBody>
      </p:sp>
    </p:spTree>
  </p:cSld>
  <p:clrMapOvr>
    <a:masterClrMapping/>
  </p:clrMapOvr>
  <p:transition xmlns:p14="http://schemas.microsoft.com/office/powerpoint/2010/main" spd="med" advTm="5000">
    <p:fade/>
    <p:sndAc>
      <p:stSnd>
        <p:snd r:embed="rId3" name="Camera"/>
      </p:stSnd>
    </p:sndAc>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77800" y="95250"/>
            <a:ext cx="8686800" cy="862013"/>
          </a:xfrm>
          <a:noFill/>
          <a:ln/>
        </p:spPr>
        <p:txBody>
          <a:bodyPr/>
          <a:lstStyle/>
          <a:p>
            <a:r>
              <a:rPr lang="en-US" sz="3000"/>
              <a:t>Define and Verify Root Cause(s)</a:t>
            </a:r>
          </a:p>
        </p:txBody>
      </p:sp>
      <p:sp>
        <p:nvSpPr>
          <p:cNvPr id="106499" name="Rectangle 3"/>
          <p:cNvSpPr>
            <a:spLocks noGrp="1" noChangeArrowheads="1"/>
          </p:cNvSpPr>
          <p:nvPr>
            <p:ph type="body" idx="1"/>
          </p:nvPr>
        </p:nvSpPr>
        <p:spPr>
          <a:xfrm>
            <a:off x="282575" y="1092200"/>
            <a:ext cx="5108575" cy="5240338"/>
          </a:xfrm>
          <a:noFill/>
          <a:ln/>
        </p:spPr>
        <p:txBody>
          <a:bodyPr/>
          <a:lstStyle/>
          <a:p>
            <a:pPr marL="285750" indent="-215900">
              <a:buClr>
                <a:schemeClr val="hlink"/>
              </a:buClr>
            </a:pPr>
            <a:r>
              <a:rPr lang="en-US" sz="1800"/>
              <a:t>If the problem is a manufacturing process, begin to establish a stable process. Once the process is stable, definition of the potential cause will be clarified.</a:t>
            </a:r>
          </a:p>
          <a:p>
            <a:pPr marL="285750" indent="-215900">
              <a:buClr>
                <a:schemeClr val="hlink"/>
              </a:buClr>
            </a:pPr>
            <a:r>
              <a:rPr lang="en-US" sz="1800">
                <a:solidFill>
                  <a:srgbClr val="00279F"/>
                </a:solidFill>
              </a:rPr>
              <a:t>If design causes are identified, screening experiments may help identify the key variables which are affected by subsequent processes. Design changes may be appropriate.</a:t>
            </a:r>
            <a:endParaRPr lang="en-US" sz="1800"/>
          </a:p>
          <a:p>
            <a:pPr marL="285750" indent="-215900">
              <a:buClr>
                <a:schemeClr val="hlink"/>
              </a:buClr>
            </a:pPr>
            <a:r>
              <a:rPr lang="en-US" sz="1800">
                <a:solidFill>
                  <a:srgbClr val="790015"/>
                </a:solidFill>
              </a:rPr>
              <a:t>Four or five potential causes should be identified to investigate. </a:t>
            </a:r>
            <a:r>
              <a:rPr lang="en-US" sz="1800"/>
              <a:t>Identifying several potential causes forces the team to address multiple possibilities rather than searching endlessly for a single cause. An implicit part of problem analysis is investigating potential causes in parallel rather that in series.</a:t>
            </a:r>
          </a:p>
        </p:txBody>
      </p:sp>
      <p:sp>
        <p:nvSpPr>
          <p:cNvPr id="106500" name="Rectangle 4"/>
          <p:cNvSpPr>
            <a:spLocks noChangeArrowheads="1"/>
          </p:cNvSpPr>
          <p:nvPr/>
        </p:nvSpPr>
        <p:spPr bwMode="auto">
          <a:xfrm>
            <a:off x="6054725" y="2236788"/>
            <a:ext cx="2498725" cy="427037"/>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b="1"/>
              <a:t>Discovery of </a:t>
            </a:r>
            <a:r>
              <a:rPr lang="en-US" sz="1600" b="1" i="1">
                <a:solidFill>
                  <a:schemeClr val="hlink"/>
                </a:solidFill>
              </a:rPr>
              <a:t>Root Cause</a:t>
            </a:r>
            <a:endParaRPr lang="en-US" sz="1600" b="1"/>
          </a:p>
        </p:txBody>
      </p:sp>
      <p:sp>
        <p:nvSpPr>
          <p:cNvPr id="106501" name="Line 5"/>
          <p:cNvSpPr>
            <a:spLocks noChangeShapeType="1"/>
          </p:cNvSpPr>
          <p:nvPr/>
        </p:nvSpPr>
        <p:spPr bwMode="auto">
          <a:xfrm flipV="1">
            <a:off x="7318375" y="1668463"/>
            <a:ext cx="0" cy="576262"/>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06502" name="Line 6"/>
          <p:cNvSpPr>
            <a:spLocks noChangeShapeType="1"/>
          </p:cNvSpPr>
          <p:nvPr/>
        </p:nvSpPr>
        <p:spPr bwMode="auto">
          <a:xfrm flipV="1">
            <a:off x="6235700" y="2700338"/>
            <a:ext cx="355600" cy="1439862"/>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06503" name="Rectangle 7"/>
          <p:cNvSpPr>
            <a:spLocks noChangeArrowheads="1"/>
          </p:cNvSpPr>
          <p:nvPr/>
        </p:nvSpPr>
        <p:spPr bwMode="auto">
          <a:xfrm>
            <a:off x="5603875" y="4281488"/>
            <a:ext cx="1146175" cy="63817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800" b="1" i="1">
                <a:solidFill>
                  <a:srgbClr val="790015"/>
                </a:solidFill>
              </a:rPr>
              <a:t>Potential</a:t>
            </a:r>
          </a:p>
          <a:p>
            <a:pPr algn="ctr" defTabSz="903288"/>
            <a:r>
              <a:rPr lang="en-US" sz="1800" b="1" i="1">
                <a:solidFill>
                  <a:srgbClr val="790015"/>
                </a:solidFill>
              </a:rPr>
              <a:t>Cause 1</a:t>
            </a:r>
          </a:p>
        </p:txBody>
      </p:sp>
      <p:sp>
        <p:nvSpPr>
          <p:cNvPr id="106504" name="Rectangle 8"/>
          <p:cNvSpPr>
            <a:spLocks noChangeArrowheads="1"/>
          </p:cNvSpPr>
          <p:nvPr/>
        </p:nvSpPr>
        <p:spPr bwMode="auto">
          <a:xfrm>
            <a:off x="6319838" y="1274763"/>
            <a:ext cx="1965325" cy="398462"/>
          </a:xfrm>
          <a:prstGeom prst="rect">
            <a:avLst/>
          </a:prstGeom>
          <a:noFill/>
          <a:ln w="25400">
            <a:solidFill>
              <a:schemeClr val="hlink"/>
            </a:solidFill>
            <a:miter lim="800000"/>
            <a:headEnd/>
            <a:tailEnd/>
          </a:ln>
          <a:effectLst/>
        </p:spPr>
        <p:txBody>
          <a:bodyPr wrap="none" lIns="90487" tIns="44450" rIns="90487" bIns="44450" anchor="ctr">
            <a:prstTxWarp prst="textNoShape">
              <a:avLst/>
            </a:prstTxWarp>
          </a:bodyPr>
          <a:lstStyle/>
          <a:p>
            <a:pPr algn="ctr" defTabSz="903288"/>
            <a:r>
              <a:rPr lang="en-US" sz="1600" b="1">
                <a:solidFill>
                  <a:srgbClr val="005400"/>
                </a:solidFill>
              </a:rPr>
              <a:t>Problem Solution</a:t>
            </a:r>
            <a:endParaRPr lang="en-US" sz="1600" b="1"/>
          </a:p>
        </p:txBody>
      </p:sp>
      <p:sp>
        <p:nvSpPr>
          <p:cNvPr id="106505" name="Line 9"/>
          <p:cNvSpPr>
            <a:spLocks noChangeShapeType="1"/>
          </p:cNvSpPr>
          <p:nvPr/>
        </p:nvSpPr>
        <p:spPr bwMode="auto">
          <a:xfrm flipV="1">
            <a:off x="7315200" y="2681288"/>
            <a:ext cx="3175" cy="1966912"/>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06506" name="Line 10"/>
          <p:cNvSpPr>
            <a:spLocks noChangeShapeType="1"/>
          </p:cNvSpPr>
          <p:nvPr/>
        </p:nvSpPr>
        <p:spPr bwMode="auto">
          <a:xfrm flipH="1" flipV="1">
            <a:off x="8059738" y="2700338"/>
            <a:ext cx="271462" cy="1439862"/>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06507" name="Rectangle 11"/>
          <p:cNvSpPr>
            <a:spLocks noChangeArrowheads="1"/>
          </p:cNvSpPr>
          <p:nvPr/>
        </p:nvSpPr>
        <p:spPr bwMode="auto">
          <a:xfrm>
            <a:off x="6708775" y="4733925"/>
            <a:ext cx="1146175" cy="63817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800" b="1" i="1">
                <a:solidFill>
                  <a:srgbClr val="005400"/>
                </a:solidFill>
              </a:rPr>
              <a:t>Potential</a:t>
            </a:r>
          </a:p>
          <a:p>
            <a:pPr algn="ctr" defTabSz="903288"/>
            <a:r>
              <a:rPr lang="en-US" sz="1800" b="1" i="1">
                <a:solidFill>
                  <a:srgbClr val="005400"/>
                </a:solidFill>
              </a:rPr>
              <a:t>Cause 2</a:t>
            </a:r>
          </a:p>
        </p:txBody>
      </p:sp>
      <p:sp>
        <p:nvSpPr>
          <p:cNvPr id="106508" name="Rectangle 12"/>
          <p:cNvSpPr>
            <a:spLocks noChangeArrowheads="1"/>
          </p:cNvSpPr>
          <p:nvPr/>
        </p:nvSpPr>
        <p:spPr bwMode="auto">
          <a:xfrm>
            <a:off x="7731125" y="4210050"/>
            <a:ext cx="1146175" cy="63817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800" b="1" i="1">
                <a:solidFill>
                  <a:srgbClr val="790015"/>
                </a:solidFill>
              </a:rPr>
              <a:t>Potential</a:t>
            </a:r>
          </a:p>
          <a:p>
            <a:pPr algn="ctr" defTabSz="903288"/>
            <a:r>
              <a:rPr lang="en-US" sz="1800" b="1" i="1">
                <a:solidFill>
                  <a:srgbClr val="790015"/>
                </a:solidFill>
              </a:rPr>
              <a:t>Cause 3</a:t>
            </a:r>
          </a:p>
        </p:txBody>
      </p:sp>
    </p:spTree>
  </p:cSld>
  <p:clrMapOvr>
    <a:masterClrMapping/>
  </p:clrMapOvr>
  <p:transition xmlns:p14="http://schemas.microsoft.com/office/powerpoint/2010/main" spd="med" advTm="5000">
    <p:fade/>
    <p:sndAc>
      <p:stSnd>
        <p:snd r:embed="rId3" name="Camera"/>
      </p:stSnd>
    </p:sndAc>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ChangeArrowheads="1"/>
          </p:cNvSpPr>
          <p:nvPr/>
        </p:nvSpPr>
        <p:spPr bwMode="auto">
          <a:xfrm>
            <a:off x="328613" y="2862263"/>
            <a:ext cx="1331912" cy="333375"/>
          </a:xfrm>
          <a:prstGeom prst="rect">
            <a:avLst/>
          </a:prstGeom>
          <a:noFill/>
          <a:ln w="25400">
            <a:solidFill>
              <a:srgbClr val="790015"/>
            </a:solidFill>
            <a:miter lim="800000"/>
            <a:headEnd/>
            <a:tailEnd/>
          </a:ln>
          <a:effectLst/>
        </p:spPr>
        <p:txBody>
          <a:bodyPr wrap="none" lIns="90487" tIns="44450" rIns="90487" bIns="44450" anchor="ctr">
            <a:prstTxWarp prst="textNoShape">
              <a:avLst/>
            </a:prstTxWarp>
          </a:bodyPr>
          <a:lstStyle/>
          <a:p>
            <a:pPr algn="ctr" defTabSz="903288"/>
            <a:r>
              <a:rPr lang="en-US" sz="1600" b="1">
                <a:solidFill>
                  <a:srgbClr val="00279F"/>
                </a:solidFill>
              </a:rPr>
              <a:t>Design</a:t>
            </a:r>
          </a:p>
        </p:txBody>
      </p:sp>
      <p:sp>
        <p:nvSpPr>
          <p:cNvPr id="107525" name="Rectangle 5"/>
          <p:cNvSpPr>
            <a:spLocks noChangeArrowheads="1"/>
          </p:cNvSpPr>
          <p:nvPr/>
        </p:nvSpPr>
        <p:spPr bwMode="auto">
          <a:xfrm>
            <a:off x="3949700" y="2719388"/>
            <a:ext cx="1117600" cy="600075"/>
          </a:xfrm>
          <a:prstGeom prst="rect">
            <a:avLst/>
          </a:prstGeom>
          <a:noFill/>
          <a:ln w="25400">
            <a:solidFill>
              <a:schemeClr val="hlink"/>
            </a:solidFill>
            <a:miter lim="800000"/>
            <a:headEnd/>
            <a:tailEnd/>
          </a:ln>
          <a:effectLst/>
        </p:spPr>
        <p:txBody>
          <a:bodyPr wrap="none" lIns="90487" tIns="44450" rIns="90487" bIns="44450" anchor="ctr">
            <a:prstTxWarp prst="textNoShape">
              <a:avLst/>
            </a:prstTxWarp>
          </a:bodyPr>
          <a:lstStyle/>
          <a:p>
            <a:pPr algn="ctr" defTabSz="903288"/>
            <a:r>
              <a:rPr lang="en-US" sz="1600"/>
              <a:t>Data</a:t>
            </a:r>
          </a:p>
          <a:p>
            <a:pPr algn="ctr" defTabSz="903288"/>
            <a:r>
              <a:rPr lang="en-US" sz="1600"/>
              <a:t>Collection</a:t>
            </a:r>
          </a:p>
        </p:txBody>
      </p:sp>
      <p:sp>
        <p:nvSpPr>
          <p:cNvPr id="107526" name="Rectangle 6"/>
          <p:cNvSpPr>
            <a:spLocks noChangeArrowheads="1"/>
          </p:cNvSpPr>
          <p:nvPr/>
        </p:nvSpPr>
        <p:spPr bwMode="auto">
          <a:xfrm>
            <a:off x="2124075" y="2862263"/>
            <a:ext cx="1331913" cy="333375"/>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Preparation</a:t>
            </a:r>
          </a:p>
        </p:txBody>
      </p:sp>
      <p:sp>
        <p:nvSpPr>
          <p:cNvPr id="107527" name="Rectangle 7"/>
          <p:cNvSpPr>
            <a:spLocks noChangeArrowheads="1"/>
          </p:cNvSpPr>
          <p:nvPr/>
        </p:nvSpPr>
        <p:spPr bwMode="auto">
          <a:xfrm>
            <a:off x="5549900" y="2857500"/>
            <a:ext cx="1331913" cy="333375"/>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Analysis</a:t>
            </a:r>
          </a:p>
        </p:txBody>
      </p:sp>
      <p:sp>
        <p:nvSpPr>
          <p:cNvPr id="107528" name="Rectangle 8"/>
          <p:cNvSpPr>
            <a:spLocks noChangeArrowheads="1"/>
          </p:cNvSpPr>
          <p:nvPr/>
        </p:nvSpPr>
        <p:spPr bwMode="auto">
          <a:xfrm>
            <a:off x="7327900" y="2857500"/>
            <a:ext cx="1403350" cy="333375"/>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Interpretation</a:t>
            </a:r>
          </a:p>
        </p:txBody>
      </p:sp>
      <p:sp>
        <p:nvSpPr>
          <p:cNvPr id="107533" name="Rectangle 13"/>
          <p:cNvSpPr>
            <a:spLocks noChangeArrowheads="1"/>
          </p:cNvSpPr>
          <p:nvPr/>
        </p:nvSpPr>
        <p:spPr bwMode="auto">
          <a:xfrm>
            <a:off x="2781300" y="3357563"/>
            <a:ext cx="3467100" cy="884237"/>
          </a:xfrm>
          <a:prstGeom prst="rect">
            <a:avLst/>
          </a:prstGeom>
          <a:noFill/>
          <a:ln w="12700">
            <a:noFill/>
            <a:miter lim="800000"/>
            <a:headEnd/>
            <a:tailEnd/>
          </a:ln>
          <a:effectLst/>
        </p:spPr>
        <p:txBody>
          <a:bodyPr lIns="90487" tIns="44450" rIns="90487" bIns="44450">
            <a:prstTxWarp prst="textNoShape">
              <a:avLst/>
            </a:prstTxWarp>
          </a:bodyPr>
          <a:lstStyle/>
          <a:p>
            <a:pPr marL="4763" indent="-4763" algn="ctr" defTabSz="903288">
              <a:spcBef>
                <a:spcPct val="25000"/>
              </a:spcBef>
            </a:pPr>
            <a:r>
              <a:rPr lang="en-US" sz="1800">
                <a:solidFill>
                  <a:srgbClr val="790015"/>
                </a:solidFill>
              </a:rPr>
              <a:t>Collect Data</a:t>
            </a:r>
            <a:endParaRPr lang="en-US" sz="1600">
              <a:solidFill>
                <a:srgbClr val="790015"/>
              </a:solidFill>
            </a:endParaRPr>
          </a:p>
          <a:p>
            <a:pPr marL="4763" indent="-4763" algn="ctr" defTabSz="903288">
              <a:spcBef>
                <a:spcPct val="25000"/>
              </a:spcBef>
            </a:pPr>
            <a:r>
              <a:rPr lang="en-US" sz="1600">
                <a:solidFill>
                  <a:srgbClr val="00279F"/>
                </a:solidFill>
              </a:rPr>
              <a:t>To determine importance of potential causes.</a:t>
            </a:r>
          </a:p>
        </p:txBody>
      </p:sp>
      <p:sp>
        <p:nvSpPr>
          <p:cNvPr id="107537" name="Rectangle 17"/>
          <p:cNvSpPr>
            <a:spLocks noGrp="1" noChangeArrowheads="1"/>
          </p:cNvSpPr>
          <p:nvPr>
            <p:ph type="title"/>
          </p:nvPr>
        </p:nvSpPr>
        <p:spPr/>
        <p:txBody>
          <a:bodyPr/>
          <a:lstStyle/>
          <a:p>
            <a:r>
              <a:rPr lang="en-US" sz="4100" b="1">
                <a:solidFill>
                  <a:srgbClr val="790015"/>
                </a:solidFill>
              </a:rPr>
              <a:t>Hypothesis Generation</a:t>
            </a:r>
          </a:p>
        </p:txBody>
      </p:sp>
      <p:cxnSp>
        <p:nvCxnSpPr>
          <p:cNvPr id="107538" name="AutoShape 18"/>
          <p:cNvCxnSpPr>
            <a:cxnSpLocks noChangeShapeType="1"/>
            <a:stCxn id="107524" idx="3"/>
            <a:endCxn id="107526" idx="1"/>
          </p:cNvCxnSpPr>
          <p:nvPr/>
        </p:nvCxnSpPr>
        <p:spPr bwMode="auto">
          <a:xfrm>
            <a:off x="1673225" y="3028950"/>
            <a:ext cx="438150" cy="0"/>
          </a:xfrm>
          <a:prstGeom prst="straightConnector1">
            <a:avLst/>
          </a:prstGeom>
          <a:noFill/>
          <a:ln w="19050">
            <a:solidFill>
              <a:srgbClr val="005400"/>
            </a:solidFill>
            <a:round/>
            <a:headEnd/>
            <a:tailEnd type="triangle" w="med" len="med"/>
          </a:ln>
          <a:effectLst/>
        </p:spPr>
      </p:cxnSp>
      <p:cxnSp>
        <p:nvCxnSpPr>
          <p:cNvPr id="107539" name="AutoShape 19"/>
          <p:cNvCxnSpPr>
            <a:cxnSpLocks noChangeShapeType="1"/>
            <a:stCxn id="107526" idx="3"/>
            <a:endCxn id="107525" idx="1"/>
          </p:cNvCxnSpPr>
          <p:nvPr/>
        </p:nvCxnSpPr>
        <p:spPr bwMode="auto">
          <a:xfrm flipV="1">
            <a:off x="3468688" y="3019425"/>
            <a:ext cx="468312" cy="9525"/>
          </a:xfrm>
          <a:prstGeom prst="straightConnector1">
            <a:avLst/>
          </a:prstGeom>
          <a:noFill/>
          <a:ln w="19050">
            <a:solidFill>
              <a:srgbClr val="005400"/>
            </a:solidFill>
            <a:round/>
            <a:headEnd/>
            <a:tailEnd type="triangle" w="med" len="med"/>
          </a:ln>
          <a:effectLst/>
        </p:spPr>
      </p:cxnSp>
      <p:cxnSp>
        <p:nvCxnSpPr>
          <p:cNvPr id="107540" name="AutoShape 20"/>
          <p:cNvCxnSpPr>
            <a:cxnSpLocks noChangeShapeType="1"/>
            <a:stCxn id="107525" idx="3"/>
            <a:endCxn id="107527" idx="1"/>
          </p:cNvCxnSpPr>
          <p:nvPr/>
        </p:nvCxnSpPr>
        <p:spPr bwMode="auto">
          <a:xfrm>
            <a:off x="5080000" y="3019425"/>
            <a:ext cx="457200" cy="4763"/>
          </a:xfrm>
          <a:prstGeom prst="straightConnector1">
            <a:avLst/>
          </a:prstGeom>
          <a:noFill/>
          <a:ln w="19050">
            <a:solidFill>
              <a:srgbClr val="005400"/>
            </a:solidFill>
            <a:round/>
            <a:headEnd/>
            <a:tailEnd type="triangle" w="med" len="med"/>
          </a:ln>
          <a:effectLst/>
        </p:spPr>
      </p:cxnSp>
      <p:cxnSp>
        <p:nvCxnSpPr>
          <p:cNvPr id="107541" name="AutoShape 21"/>
          <p:cNvCxnSpPr>
            <a:cxnSpLocks noChangeShapeType="1"/>
            <a:stCxn id="107527" idx="3"/>
            <a:endCxn id="107528" idx="1"/>
          </p:cNvCxnSpPr>
          <p:nvPr/>
        </p:nvCxnSpPr>
        <p:spPr bwMode="auto">
          <a:xfrm>
            <a:off x="6894513" y="3024188"/>
            <a:ext cx="420687" cy="0"/>
          </a:xfrm>
          <a:prstGeom prst="straightConnector1">
            <a:avLst/>
          </a:prstGeom>
          <a:noFill/>
          <a:ln w="19050">
            <a:solidFill>
              <a:srgbClr val="005400"/>
            </a:solidFill>
            <a:round/>
            <a:headEnd/>
            <a:tailEnd type="triangle" w="med" len="med"/>
          </a:ln>
          <a:effectLst/>
        </p:spPr>
      </p:cxnSp>
    </p:spTree>
  </p:cSld>
  <p:clrMapOvr>
    <a:masterClrMapping/>
  </p:clrMapOvr>
  <p:transition xmlns:p14="http://schemas.microsoft.com/office/powerpoint/2010/main" spd="med" advTm="5000">
    <p:fade/>
    <p:sndAc>
      <p:stSnd>
        <p:snd r:embed="rId3" name="Camera"/>
      </p:stSnd>
    </p:sndAc>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203200" y="133350"/>
            <a:ext cx="8686800" cy="862013"/>
          </a:xfrm>
          <a:noFill/>
          <a:ln/>
        </p:spPr>
        <p:txBody>
          <a:bodyPr/>
          <a:lstStyle/>
          <a:p>
            <a:r>
              <a:rPr lang="en-US" sz="3700"/>
              <a:t>Six Steps Of Investigation</a:t>
            </a:r>
          </a:p>
        </p:txBody>
      </p:sp>
      <p:sp>
        <p:nvSpPr>
          <p:cNvPr id="109571" name="Rectangle 3"/>
          <p:cNvSpPr>
            <a:spLocks noGrp="1" noChangeArrowheads="1"/>
          </p:cNvSpPr>
          <p:nvPr>
            <p:ph type="body" idx="1"/>
          </p:nvPr>
        </p:nvSpPr>
        <p:spPr>
          <a:xfrm>
            <a:off x="800100" y="1206500"/>
            <a:ext cx="7772400" cy="4851400"/>
          </a:xfrm>
          <a:noFill/>
          <a:ln/>
        </p:spPr>
        <p:txBody>
          <a:bodyPr/>
          <a:lstStyle/>
          <a:p>
            <a:pPr marL="287338" indent="-287338">
              <a:buClr>
                <a:srgbClr val="005400"/>
              </a:buClr>
              <a:buSzPct val="80000"/>
              <a:buFontTx/>
              <a:buChar char="†"/>
            </a:pPr>
            <a:r>
              <a:rPr lang="en-US">
                <a:solidFill>
                  <a:srgbClr val="790015"/>
                </a:solidFill>
              </a:rPr>
              <a:t>State how the potential cause </a:t>
            </a:r>
            <a:r>
              <a:rPr lang="en-US"/>
              <a:t>could have resulted in the described problem.</a:t>
            </a:r>
          </a:p>
          <a:p>
            <a:pPr marL="287338" indent="-287338">
              <a:buClr>
                <a:srgbClr val="005400"/>
              </a:buClr>
              <a:buSzPct val="80000"/>
              <a:buFontTx/>
              <a:buChar char="†"/>
            </a:pPr>
            <a:r>
              <a:rPr lang="en-US">
                <a:solidFill>
                  <a:srgbClr val="790015"/>
                </a:solidFill>
              </a:rPr>
              <a:t>Establish what type of data </a:t>
            </a:r>
            <a:r>
              <a:rPr lang="en-US"/>
              <a:t>can most easily prove or disprove the potential cause. Develop a plan on how the study will be conducted. Identify the actions on an action plan.</a:t>
            </a:r>
          </a:p>
          <a:p>
            <a:pPr marL="287338" indent="-287338">
              <a:buClr>
                <a:srgbClr val="005400"/>
              </a:buClr>
              <a:buSzPct val="80000"/>
              <a:buFontTx/>
              <a:buChar char="†"/>
            </a:pPr>
            <a:r>
              <a:rPr lang="en-US">
                <a:solidFill>
                  <a:srgbClr val="790015"/>
                </a:solidFill>
              </a:rPr>
              <a:t>Prepare the required materials </a:t>
            </a:r>
            <a:r>
              <a:rPr lang="en-US"/>
              <a:t>to conduct the study. Training may also be required.</a:t>
            </a:r>
          </a:p>
          <a:p>
            <a:pPr marL="287338" indent="-287338">
              <a:buClr>
                <a:srgbClr val="005400"/>
              </a:buClr>
              <a:buSzPct val="80000"/>
              <a:buFontTx/>
              <a:buChar char="†"/>
            </a:pPr>
            <a:r>
              <a:rPr lang="en-US">
                <a:solidFill>
                  <a:srgbClr val="790015"/>
                </a:solidFill>
              </a:rPr>
              <a:t>Collect the required data</a:t>
            </a:r>
            <a:r>
              <a:rPr lang="en-US"/>
              <a:t>.</a:t>
            </a:r>
          </a:p>
          <a:p>
            <a:pPr marL="287338" indent="-287338">
              <a:buClr>
                <a:srgbClr val="005400"/>
              </a:buClr>
              <a:buSzPct val="80000"/>
              <a:buFontTx/>
              <a:buChar char="†"/>
            </a:pPr>
            <a:r>
              <a:rPr lang="en-US">
                <a:solidFill>
                  <a:srgbClr val="790015"/>
                </a:solidFill>
              </a:rPr>
              <a:t>Analyze the data. </a:t>
            </a:r>
            <a:r>
              <a:rPr lang="en-US">
                <a:solidFill>
                  <a:srgbClr val="00279F"/>
                </a:solidFill>
              </a:rPr>
              <a:t>Use simple statistical tools</a:t>
            </a:r>
            <a:r>
              <a:rPr lang="en-US">
                <a:solidFill>
                  <a:srgbClr val="790015"/>
                </a:solidFill>
              </a:rPr>
              <a:t> </a:t>
            </a:r>
            <a:r>
              <a:rPr lang="en-US"/>
              <a:t>emphasizing </a:t>
            </a:r>
            <a:r>
              <a:rPr lang="en-US">
                <a:solidFill>
                  <a:srgbClr val="00279F"/>
                </a:solidFill>
              </a:rPr>
              <a:t>graphical illustrations </a:t>
            </a:r>
            <a:r>
              <a:rPr lang="en-US"/>
              <a:t>of the data.</a:t>
            </a:r>
          </a:p>
          <a:p>
            <a:pPr marL="287338" indent="-287338">
              <a:buClr>
                <a:srgbClr val="005400"/>
              </a:buClr>
              <a:buSzPct val="80000"/>
              <a:buFontTx/>
              <a:buChar char="†"/>
            </a:pPr>
            <a:r>
              <a:rPr lang="en-US">
                <a:solidFill>
                  <a:srgbClr val="790015"/>
                </a:solidFill>
              </a:rPr>
              <a:t>State conclusions. </a:t>
            </a:r>
            <a:r>
              <a:rPr lang="en-US">
                <a:solidFill>
                  <a:srgbClr val="00279F"/>
                </a:solidFill>
              </a:rPr>
              <a:t>Outline conclusions from the study</a:t>
            </a:r>
            <a:r>
              <a:rPr lang="en-US"/>
              <a:t>. Does the data establish the potential cause as being the reason for the problem?</a:t>
            </a:r>
          </a:p>
        </p:txBody>
      </p:sp>
    </p:spTree>
  </p:cSld>
  <p:clrMapOvr>
    <a:masterClrMapping/>
  </p:clrMapOvr>
  <p:transition xmlns:p14="http://schemas.microsoft.com/office/powerpoint/2010/main" spd="med" advTm="5000">
    <p:fade/>
    <p:sndAc>
      <p:stSnd>
        <p:snd r:embed="rId3" name="Camera"/>
      </p:stSnd>
    </p:sndAc>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77800" y="95250"/>
            <a:ext cx="8686800" cy="862013"/>
          </a:xfrm>
          <a:noFill/>
          <a:ln/>
        </p:spPr>
        <p:txBody>
          <a:bodyPr/>
          <a:lstStyle/>
          <a:p>
            <a:r>
              <a:rPr lang="en-US" sz="3000"/>
              <a:t>Define and Verify Root Cause(s)</a:t>
            </a:r>
          </a:p>
        </p:txBody>
      </p:sp>
      <p:sp>
        <p:nvSpPr>
          <p:cNvPr id="108547" name="Rectangle 3"/>
          <p:cNvSpPr>
            <a:spLocks noGrp="1" noChangeArrowheads="1"/>
          </p:cNvSpPr>
          <p:nvPr>
            <p:ph type="body" idx="1"/>
          </p:nvPr>
        </p:nvSpPr>
        <p:spPr>
          <a:xfrm>
            <a:off x="812800" y="850900"/>
            <a:ext cx="7772400" cy="3403600"/>
          </a:xfrm>
          <a:noFill/>
          <a:ln/>
        </p:spPr>
        <p:txBody>
          <a:bodyPr/>
          <a:lstStyle/>
          <a:p>
            <a:pPr marL="287338" indent="-287338">
              <a:buClr>
                <a:srgbClr val="005400"/>
              </a:buClr>
              <a:buSzPct val="80000"/>
              <a:buFontTx/>
              <a:buChar char="†"/>
            </a:pPr>
            <a:r>
              <a:rPr lang="en-US" sz="1600"/>
              <a:t>After the </a:t>
            </a:r>
            <a:r>
              <a:rPr lang="en-US" sz="1600">
                <a:solidFill>
                  <a:srgbClr val="00279F"/>
                </a:solidFill>
              </a:rPr>
              <a:t>cause and effect diagram</a:t>
            </a:r>
            <a:r>
              <a:rPr lang="en-US" sz="1600"/>
              <a:t> has been completed, data needs to be collected to determine which potential causes are important. Pareto diagrams and check sheets are very effective in establishing the importance of the potential causes.</a:t>
            </a:r>
          </a:p>
          <a:p>
            <a:pPr marL="287338" indent="-287338">
              <a:buClr>
                <a:srgbClr val="005400"/>
              </a:buClr>
              <a:buSzPct val="80000"/>
              <a:buFontTx/>
              <a:buChar char="†"/>
            </a:pPr>
            <a:r>
              <a:rPr lang="en-US" sz="1600"/>
              <a:t>Many folks are under the mistaken belief that data oriented problem solving can be accomplished by collecting data on a problem, analyzing the results and deciding the correct solution. Once data is collected and analyzed, new questions often arise so another data collection and analysis iteration is necessary. In addition, many problems can have more than 1 root cause. Data collected investigating one potential cause  may not address other important potential causes. </a:t>
            </a:r>
            <a:r>
              <a:rPr lang="en-US" sz="1600">
                <a:solidFill>
                  <a:srgbClr val="800080"/>
                </a:solidFill>
              </a:rPr>
              <a:t>Thus, several potential causes need to be studied using the data collection and analysis process.</a:t>
            </a:r>
            <a:endParaRPr lang="en-US" sz="1600"/>
          </a:p>
        </p:txBody>
      </p:sp>
      <p:sp>
        <p:nvSpPr>
          <p:cNvPr id="108548" name="Rectangle 4"/>
          <p:cNvSpPr>
            <a:spLocks noChangeArrowheads="1"/>
          </p:cNvSpPr>
          <p:nvPr/>
        </p:nvSpPr>
        <p:spPr bwMode="auto">
          <a:xfrm>
            <a:off x="588963" y="5875338"/>
            <a:ext cx="1331912" cy="333375"/>
          </a:xfrm>
          <a:prstGeom prst="rect">
            <a:avLst/>
          </a:prstGeom>
          <a:noFill/>
          <a:ln w="25400">
            <a:solidFill>
              <a:srgbClr val="790015"/>
            </a:solidFill>
            <a:miter lim="800000"/>
            <a:headEnd/>
            <a:tailEnd/>
          </a:ln>
          <a:effectLst/>
        </p:spPr>
        <p:txBody>
          <a:bodyPr wrap="none" lIns="90487" tIns="44450" rIns="90487" bIns="44450" anchor="ctr">
            <a:prstTxWarp prst="textNoShape">
              <a:avLst/>
            </a:prstTxWarp>
          </a:bodyPr>
          <a:lstStyle/>
          <a:p>
            <a:pPr algn="ctr" defTabSz="903288"/>
            <a:r>
              <a:rPr lang="en-US" sz="1600" b="1">
                <a:solidFill>
                  <a:srgbClr val="00279F"/>
                </a:solidFill>
              </a:rPr>
              <a:t>Design</a:t>
            </a:r>
          </a:p>
        </p:txBody>
      </p:sp>
      <p:sp>
        <p:nvSpPr>
          <p:cNvPr id="108549" name="Rectangle 5"/>
          <p:cNvSpPr>
            <a:spLocks noChangeArrowheads="1"/>
          </p:cNvSpPr>
          <p:nvPr/>
        </p:nvSpPr>
        <p:spPr bwMode="auto">
          <a:xfrm>
            <a:off x="4210050" y="5743575"/>
            <a:ext cx="1117600" cy="600075"/>
          </a:xfrm>
          <a:prstGeom prst="rect">
            <a:avLst/>
          </a:prstGeom>
          <a:noFill/>
          <a:ln w="25400">
            <a:solidFill>
              <a:schemeClr val="hlink"/>
            </a:solidFill>
            <a:miter lim="800000"/>
            <a:headEnd/>
            <a:tailEnd/>
          </a:ln>
          <a:effectLst/>
        </p:spPr>
        <p:txBody>
          <a:bodyPr wrap="none" lIns="90487" tIns="44450" rIns="90487" bIns="44450" anchor="ctr">
            <a:prstTxWarp prst="textNoShape">
              <a:avLst/>
            </a:prstTxWarp>
          </a:bodyPr>
          <a:lstStyle/>
          <a:p>
            <a:pPr algn="ctr" defTabSz="903288"/>
            <a:r>
              <a:rPr lang="en-US" sz="1600"/>
              <a:t>Data</a:t>
            </a:r>
          </a:p>
          <a:p>
            <a:pPr algn="ctr" defTabSz="903288"/>
            <a:r>
              <a:rPr lang="en-US" sz="1600"/>
              <a:t>Collection</a:t>
            </a:r>
          </a:p>
        </p:txBody>
      </p:sp>
      <p:sp>
        <p:nvSpPr>
          <p:cNvPr id="108550" name="Rectangle 6"/>
          <p:cNvSpPr>
            <a:spLocks noChangeArrowheads="1"/>
          </p:cNvSpPr>
          <p:nvPr/>
        </p:nvSpPr>
        <p:spPr bwMode="auto">
          <a:xfrm>
            <a:off x="2384425" y="5875338"/>
            <a:ext cx="1331913" cy="333375"/>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Preparation</a:t>
            </a:r>
          </a:p>
        </p:txBody>
      </p:sp>
      <p:sp>
        <p:nvSpPr>
          <p:cNvPr id="108551" name="Rectangle 7"/>
          <p:cNvSpPr>
            <a:spLocks noChangeArrowheads="1"/>
          </p:cNvSpPr>
          <p:nvPr/>
        </p:nvSpPr>
        <p:spPr bwMode="auto">
          <a:xfrm>
            <a:off x="5810250" y="5870575"/>
            <a:ext cx="1331913" cy="333375"/>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Analysis</a:t>
            </a:r>
          </a:p>
        </p:txBody>
      </p:sp>
      <p:sp>
        <p:nvSpPr>
          <p:cNvPr id="108552" name="Rectangle 8"/>
          <p:cNvSpPr>
            <a:spLocks noChangeArrowheads="1"/>
          </p:cNvSpPr>
          <p:nvPr/>
        </p:nvSpPr>
        <p:spPr bwMode="auto">
          <a:xfrm>
            <a:off x="7588250" y="5870575"/>
            <a:ext cx="1403350" cy="333375"/>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Interpretation</a:t>
            </a:r>
          </a:p>
        </p:txBody>
      </p:sp>
      <p:sp>
        <p:nvSpPr>
          <p:cNvPr id="108557" name="Rectangle 13"/>
          <p:cNvSpPr>
            <a:spLocks noChangeArrowheads="1"/>
          </p:cNvSpPr>
          <p:nvPr/>
        </p:nvSpPr>
        <p:spPr bwMode="auto">
          <a:xfrm>
            <a:off x="3994150" y="5184775"/>
            <a:ext cx="1536700" cy="377825"/>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b="1">
                <a:solidFill>
                  <a:schemeClr val="hlink"/>
                </a:solidFill>
              </a:rPr>
              <a:t>New Question</a:t>
            </a:r>
          </a:p>
        </p:txBody>
      </p:sp>
      <p:sp>
        <p:nvSpPr>
          <p:cNvPr id="108561" name="Rectangle 17"/>
          <p:cNvSpPr>
            <a:spLocks noChangeArrowheads="1"/>
          </p:cNvSpPr>
          <p:nvPr/>
        </p:nvSpPr>
        <p:spPr bwMode="auto">
          <a:xfrm>
            <a:off x="576263" y="4529138"/>
            <a:ext cx="1331912" cy="333375"/>
          </a:xfrm>
          <a:prstGeom prst="rect">
            <a:avLst/>
          </a:prstGeom>
          <a:noFill/>
          <a:ln w="25400">
            <a:solidFill>
              <a:srgbClr val="790015"/>
            </a:solidFill>
            <a:miter lim="800000"/>
            <a:headEnd/>
            <a:tailEnd/>
          </a:ln>
          <a:effectLst/>
        </p:spPr>
        <p:txBody>
          <a:bodyPr wrap="none" lIns="90487" tIns="44450" rIns="90487" bIns="44450" anchor="ctr">
            <a:prstTxWarp prst="textNoShape">
              <a:avLst/>
            </a:prstTxWarp>
          </a:bodyPr>
          <a:lstStyle/>
          <a:p>
            <a:pPr algn="ctr" defTabSz="903288"/>
            <a:r>
              <a:rPr lang="en-US" sz="1600" b="1">
                <a:solidFill>
                  <a:srgbClr val="00279F"/>
                </a:solidFill>
              </a:rPr>
              <a:t>Design</a:t>
            </a:r>
          </a:p>
        </p:txBody>
      </p:sp>
      <p:sp>
        <p:nvSpPr>
          <p:cNvPr id="108562" name="Rectangle 18"/>
          <p:cNvSpPr>
            <a:spLocks noChangeArrowheads="1"/>
          </p:cNvSpPr>
          <p:nvPr/>
        </p:nvSpPr>
        <p:spPr bwMode="auto">
          <a:xfrm>
            <a:off x="4197350" y="4397375"/>
            <a:ext cx="1117600" cy="600075"/>
          </a:xfrm>
          <a:prstGeom prst="rect">
            <a:avLst/>
          </a:prstGeom>
          <a:noFill/>
          <a:ln w="25400">
            <a:solidFill>
              <a:schemeClr val="hlink"/>
            </a:solidFill>
            <a:miter lim="800000"/>
            <a:headEnd/>
            <a:tailEnd/>
          </a:ln>
          <a:effectLst/>
        </p:spPr>
        <p:txBody>
          <a:bodyPr wrap="none" lIns="90487" tIns="44450" rIns="90487" bIns="44450" anchor="ctr">
            <a:prstTxWarp prst="textNoShape">
              <a:avLst/>
            </a:prstTxWarp>
          </a:bodyPr>
          <a:lstStyle/>
          <a:p>
            <a:pPr algn="ctr" defTabSz="903288"/>
            <a:r>
              <a:rPr lang="en-US" sz="1600"/>
              <a:t>Data</a:t>
            </a:r>
          </a:p>
          <a:p>
            <a:pPr algn="ctr" defTabSz="903288"/>
            <a:r>
              <a:rPr lang="en-US" sz="1600"/>
              <a:t>Collection</a:t>
            </a:r>
          </a:p>
        </p:txBody>
      </p:sp>
      <p:sp>
        <p:nvSpPr>
          <p:cNvPr id="108563" name="Rectangle 19"/>
          <p:cNvSpPr>
            <a:spLocks noChangeArrowheads="1"/>
          </p:cNvSpPr>
          <p:nvPr/>
        </p:nvSpPr>
        <p:spPr bwMode="auto">
          <a:xfrm>
            <a:off x="2371725" y="4529138"/>
            <a:ext cx="1331913" cy="333375"/>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Preparation</a:t>
            </a:r>
          </a:p>
        </p:txBody>
      </p:sp>
      <p:sp>
        <p:nvSpPr>
          <p:cNvPr id="108564" name="Rectangle 20"/>
          <p:cNvSpPr>
            <a:spLocks noChangeArrowheads="1"/>
          </p:cNvSpPr>
          <p:nvPr/>
        </p:nvSpPr>
        <p:spPr bwMode="auto">
          <a:xfrm>
            <a:off x="5797550" y="4535488"/>
            <a:ext cx="1331913" cy="333375"/>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Analysis</a:t>
            </a:r>
          </a:p>
        </p:txBody>
      </p:sp>
      <p:sp>
        <p:nvSpPr>
          <p:cNvPr id="108565" name="Rectangle 21"/>
          <p:cNvSpPr>
            <a:spLocks noChangeArrowheads="1"/>
          </p:cNvSpPr>
          <p:nvPr/>
        </p:nvSpPr>
        <p:spPr bwMode="auto">
          <a:xfrm>
            <a:off x="7575550" y="4535488"/>
            <a:ext cx="1403350" cy="333375"/>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Interpretation</a:t>
            </a:r>
          </a:p>
        </p:txBody>
      </p:sp>
      <p:sp>
        <p:nvSpPr>
          <p:cNvPr id="108571" name="Rectangle 27"/>
          <p:cNvSpPr>
            <a:spLocks noChangeArrowheads="1"/>
          </p:cNvSpPr>
          <p:nvPr/>
        </p:nvSpPr>
        <p:spPr bwMode="auto">
          <a:xfrm>
            <a:off x="142875" y="4227513"/>
            <a:ext cx="1092200" cy="274637"/>
          </a:xfrm>
          <a:prstGeom prst="rect">
            <a:avLst/>
          </a:prstGeom>
          <a:noFill/>
          <a:ln w="12700">
            <a:noFill/>
            <a:miter lim="800000"/>
            <a:headEnd/>
            <a:tailEnd/>
          </a:ln>
          <a:effectLst/>
        </p:spPr>
        <p:txBody>
          <a:bodyPr lIns="90487" tIns="44450" rIns="90487" bIns="44450">
            <a:prstTxWarp prst="textNoShape">
              <a:avLst/>
            </a:prstTxWarp>
          </a:bodyPr>
          <a:lstStyle/>
          <a:p>
            <a:pPr marL="4763" indent="-4763" algn="ctr" defTabSz="903288">
              <a:spcBef>
                <a:spcPct val="25000"/>
              </a:spcBef>
            </a:pPr>
            <a:r>
              <a:rPr lang="en-US" sz="1600" i="1">
                <a:solidFill>
                  <a:srgbClr val="005400"/>
                </a:solidFill>
              </a:rPr>
              <a:t>Iteration 1</a:t>
            </a:r>
          </a:p>
        </p:txBody>
      </p:sp>
      <p:sp>
        <p:nvSpPr>
          <p:cNvPr id="108572" name="Rectangle 28"/>
          <p:cNvSpPr>
            <a:spLocks noChangeArrowheads="1"/>
          </p:cNvSpPr>
          <p:nvPr/>
        </p:nvSpPr>
        <p:spPr bwMode="auto">
          <a:xfrm>
            <a:off x="95250" y="5561013"/>
            <a:ext cx="1092200" cy="274637"/>
          </a:xfrm>
          <a:prstGeom prst="rect">
            <a:avLst/>
          </a:prstGeom>
          <a:noFill/>
          <a:ln w="12700">
            <a:noFill/>
            <a:miter lim="800000"/>
            <a:headEnd/>
            <a:tailEnd/>
          </a:ln>
          <a:effectLst/>
        </p:spPr>
        <p:txBody>
          <a:bodyPr lIns="90487" tIns="44450" rIns="90487" bIns="44450">
            <a:prstTxWarp prst="textNoShape">
              <a:avLst/>
            </a:prstTxWarp>
          </a:bodyPr>
          <a:lstStyle/>
          <a:p>
            <a:pPr marL="4763" indent="-4763" algn="ctr" defTabSz="903288">
              <a:spcBef>
                <a:spcPct val="25000"/>
              </a:spcBef>
            </a:pPr>
            <a:r>
              <a:rPr lang="en-US" sz="1600" i="1">
                <a:solidFill>
                  <a:srgbClr val="005400"/>
                </a:solidFill>
              </a:rPr>
              <a:t>Iteration 2</a:t>
            </a:r>
          </a:p>
        </p:txBody>
      </p:sp>
      <p:cxnSp>
        <p:nvCxnSpPr>
          <p:cNvPr id="108573" name="AutoShape 29"/>
          <p:cNvCxnSpPr>
            <a:cxnSpLocks noChangeShapeType="1"/>
            <a:stCxn id="108561" idx="3"/>
            <a:endCxn id="108563" idx="1"/>
          </p:cNvCxnSpPr>
          <p:nvPr/>
        </p:nvCxnSpPr>
        <p:spPr bwMode="auto">
          <a:xfrm>
            <a:off x="1920875" y="4695825"/>
            <a:ext cx="438150" cy="0"/>
          </a:xfrm>
          <a:prstGeom prst="straightConnector1">
            <a:avLst/>
          </a:prstGeom>
          <a:noFill/>
          <a:ln w="19050">
            <a:solidFill>
              <a:srgbClr val="00279F"/>
            </a:solidFill>
            <a:round/>
            <a:headEnd/>
            <a:tailEnd type="triangle" w="med" len="med"/>
          </a:ln>
          <a:effectLst/>
        </p:spPr>
      </p:cxnSp>
      <p:cxnSp>
        <p:nvCxnSpPr>
          <p:cNvPr id="108574" name="AutoShape 30"/>
          <p:cNvCxnSpPr>
            <a:cxnSpLocks noChangeShapeType="1"/>
            <a:stCxn id="108563" idx="3"/>
            <a:endCxn id="108562" idx="1"/>
          </p:cNvCxnSpPr>
          <p:nvPr/>
        </p:nvCxnSpPr>
        <p:spPr bwMode="auto">
          <a:xfrm>
            <a:off x="3716338" y="4695825"/>
            <a:ext cx="468312" cy="1588"/>
          </a:xfrm>
          <a:prstGeom prst="straightConnector1">
            <a:avLst/>
          </a:prstGeom>
          <a:noFill/>
          <a:ln w="19050">
            <a:solidFill>
              <a:srgbClr val="00279F"/>
            </a:solidFill>
            <a:round/>
            <a:headEnd/>
            <a:tailEnd type="triangle" w="med" len="med"/>
          </a:ln>
          <a:effectLst/>
        </p:spPr>
      </p:cxnSp>
      <p:cxnSp>
        <p:nvCxnSpPr>
          <p:cNvPr id="108575" name="AutoShape 31"/>
          <p:cNvCxnSpPr>
            <a:cxnSpLocks noChangeShapeType="1"/>
            <a:stCxn id="108562" idx="3"/>
            <a:endCxn id="108564" idx="1"/>
          </p:cNvCxnSpPr>
          <p:nvPr/>
        </p:nvCxnSpPr>
        <p:spPr bwMode="auto">
          <a:xfrm>
            <a:off x="5327650" y="4697413"/>
            <a:ext cx="457200" cy="4762"/>
          </a:xfrm>
          <a:prstGeom prst="straightConnector1">
            <a:avLst/>
          </a:prstGeom>
          <a:noFill/>
          <a:ln w="19050">
            <a:solidFill>
              <a:srgbClr val="00279F"/>
            </a:solidFill>
            <a:round/>
            <a:headEnd/>
            <a:tailEnd type="triangle" w="med" len="med"/>
          </a:ln>
          <a:effectLst/>
        </p:spPr>
      </p:cxnSp>
      <p:cxnSp>
        <p:nvCxnSpPr>
          <p:cNvPr id="108576" name="AutoShape 32"/>
          <p:cNvCxnSpPr>
            <a:cxnSpLocks noChangeShapeType="1"/>
            <a:stCxn id="108564" idx="3"/>
            <a:endCxn id="108565" idx="1"/>
          </p:cNvCxnSpPr>
          <p:nvPr/>
        </p:nvCxnSpPr>
        <p:spPr bwMode="auto">
          <a:xfrm>
            <a:off x="7142163" y="4702175"/>
            <a:ext cx="420687" cy="0"/>
          </a:xfrm>
          <a:prstGeom prst="straightConnector1">
            <a:avLst/>
          </a:prstGeom>
          <a:noFill/>
          <a:ln w="19050">
            <a:solidFill>
              <a:srgbClr val="00279F"/>
            </a:solidFill>
            <a:round/>
            <a:headEnd/>
            <a:tailEnd type="triangle" w="med" len="med"/>
          </a:ln>
          <a:effectLst/>
        </p:spPr>
      </p:cxnSp>
      <p:cxnSp>
        <p:nvCxnSpPr>
          <p:cNvPr id="108577" name="AutoShape 33"/>
          <p:cNvCxnSpPr>
            <a:cxnSpLocks noChangeShapeType="1"/>
            <a:stCxn id="108565" idx="2"/>
            <a:endCxn id="108557" idx="3"/>
          </p:cNvCxnSpPr>
          <p:nvPr/>
        </p:nvCxnSpPr>
        <p:spPr bwMode="auto">
          <a:xfrm rot="5400000">
            <a:off x="6664325" y="3760788"/>
            <a:ext cx="492125" cy="2733675"/>
          </a:xfrm>
          <a:prstGeom prst="bentConnector2">
            <a:avLst/>
          </a:prstGeom>
          <a:noFill/>
          <a:ln w="19050">
            <a:solidFill>
              <a:srgbClr val="00279F"/>
            </a:solidFill>
            <a:miter lim="800000"/>
            <a:headEnd/>
            <a:tailEnd type="triangle" w="med" len="med"/>
          </a:ln>
          <a:effectLst/>
        </p:spPr>
      </p:cxnSp>
      <p:cxnSp>
        <p:nvCxnSpPr>
          <p:cNvPr id="108578" name="AutoShape 34"/>
          <p:cNvCxnSpPr>
            <a:cxnSpLocks noChangeShapeType="1"/>
            <a:stCxn id="108557" idx="1"/>
            <a:endCxn id="108548" idx="0"/>
          </p:cNvCxnSpPr>
          <p:nvPr/>
        </p:nvCxnSpPr>
        <p:spPr bwMode="auto">
          <a:xfrm rot="10800000" flipV="1">
            <a:off x="1255713" y="5373688"/>
            <a:ext cx="2725737" cy="488950"/>
          </a:xfrm>
          <a:prstGeom prst="bentConnector2">
            <a:avLst/>
          </a:prstGeom>
          <a:noFill/>
          <a:ln w="19050">
            <a:solidFill>
              <a:srgbClr val="00279F"/>
            </a:solidFill>
            <a:miter lim="800000"/>
            <a:headEnd/>
            <a:tailEnd type="triangle" w="med" len="med"/>
          </a:ln>
          <a:effectLst/>
        </p:spPr>
      </p:cxnSp>
      <p:cxnSp>
        <p:nvCxnSpPr>
          <p:cNvPr id="108579" name="AutoShape 35"/>
          <p:cNvCxnSpPr>
            <a:cxnSpLocks noChangeShapeType="1"/>
            <a:stCxn id="108548" idx="3"/>
            <a:endCxn id="108550" idx="1"/>
          </p:cNvCxnSpPr>
          <p:nvPr/>
        </p:nvCxnSpPr>
        <p:spPr bwMode="auto">
          <a:xfrm>
            <a:off x="1933575" y="6042025"/>
            <a:ext cx="438150" cy="0"/>
          </a:xfrm>
          <a:prstGeom prst="straightConnector1">
            <a:avLst/>
          </a:prstGeom>
          <a:noFill/>
          <a:ln w="19050">
            <a:solidFill>
              <a:srgbClr val="00279F"/>
            </a:solidFill>
            <a:round/>
            <a:headEnd/>
            <a:tailEnd type="triangle" w="med" len="med"/>
          </a:ln>
          <a:effectLst/>
        </p:spPr>
      </p:cxnSp>
      <p:cxnSp>
        <p:nvCxnSpPr>
          <p:cNvPr id="108580" name="AutoShape 36"/>
          <p:cNvCxnSpPr>
            <a:cxnSpLocks noChangeShapeType="1"/>
            <a:stCxn id="108550" idx="3"/>
            <a:endCxn id="108549" idx="1"/>
          </p:cNvCxnSpPr>
          <p:nvPr/>
        </p:nvCxnSpPr>
        <p:spPr bwMode="auto">
          <a:xfrm>
            <a:off x="3729038" y="6042025"/>
            <a:ext cx="468312" cy="1588"/>
          </a:xfrm>
          <a:prstGeom prst="straightConnector1">
            <a:avLst/>
          </a:prstGeom>
          <a:noFill/>
          <a:ln w="19050">
            <a:solidFill>
              <a:srgbClr val="00279F"/>
            </a:solidFill>
            <a:round/>
            <a:headEnd/>
            <a:tailEnd type="triangle" w="med" len="med"/>
          </a:ln>
          <a:effectLst/>
        </p:spPr>
      </p:cxnSp>
      <p:cxnSp>
        <p:nvCxnSpPr>
          <p:cNvPr id="108581" name="AutoShape 37"/>
          <p:cNvCxnSpPr>
            <a:cxnSpLocks noChangeShapeType="1"/>
            <a:stCxn id="108549" idx="3"/>
            <a:endCxn id="108551" idx="1"/>
          </p:cNvCxnSpPr>
          <p:nvPr/>
        </p:nvCxnSpPr>
        <p:spPr bwMode="auto">
          <a:xfrm flipV="1">
            <a:off x="5340350" y="6037263"/>
            <a:ext cx="457200" cy="6350"/>
          </a:xfrm>
          <a:prstGeom prst="straightConnector1">
            <a:avLst/>
          </a:prstGeom>
          <a:noFill/>
          <a:ln w="19050">
            <a:solidFill>
              <a:srgbClr val="00279F"/>
            </a:solidFill>
            <a:round/>
            <a:headEnd/>
            <a:tailEnd type="triangle" w="med" len="med"/>
          </a:ln>
          <a:effectLst/>
        </p:spPr>
      </p:cxnSp>
      <p:cxnSp>
        <p:nvCxnSpPr>
          <p:cNvPr id="108582" name="AutoShape 38"/>
          <p:cNvCxnSpPr>
            <a:cxnSpLocks noChangeShapeType="1"/>
            <a:stCxn id="108551" idx="3"/>
            <a:endCxn id="108552" idx="1"/>
          </p:cNvCxnSpPr>
          <p:nvPr/>
        </p:nvCxnSpPr>
        <p:spPr bwMode="auto">
          <a:xfrm>
            <a:off x="7154863" y="6037263"/>
            <a:ext cx="420687" cy="0"/>
          </a:xfrm>
          <a:prstGeom prst="straightConnector1">
            <a:avLst/>
          </a:prstGeom>
          <a:noFill/>
          <a:ln w="19050">
            <a:solidFill>
              <a:srgbClr val="00279F"/>
            </a:solidFill>
            <a:round/>
            <a:headEnd/>
            <a:tailEnd type="triangle" w="med" len="med"/>
          </a:ln>
          <a:effectLst/>
        </p:spPr>
      </p:cxnSp>
    </p:spTree>
  </p:cSld>
  <p:clrMapOvr>
    <a:masterClrMapping/>
  </p:clrMapOvr>
  <p:transition xmlns:p14="http://schemas.microsoft.com/office/powerpoint/2010/main" spd="med" advTm="5000">
    <p:fade/>
    <p:sndAc>
      <p:stSnd>
        <p:snd r:embed="rId3" name="Camera"/>
      </p:stSnd>
    </p:sndAc>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77800" y="95250"/>
            <a:ext cx="8686800" cy="862013"/>
          </a:xfrm>
          <a:noFill/>
          <a:ln/>
        </p:spPr>
        <p:txBody>
          <a:bodyPr/>
          <a:lstStyle/>
          <a:p>
            <a:r>
              <a:rPr lang="en-US" sz="3000"/>
              <a:t>Define and Verify Root Cause(s)</a:t>
            </a:r>
          </a:p>
        </p:txBody>
      </p:sp>
      <p:sp>
        <p:nvSpPr>
          <p:cNvPr id="110595" name="Rectangle 3"/>
          <p:cNvSpPr>
            <a:spLocks noGrp="1" noChangeArrowheads="1"/>
          </p:cNvSpPr>
          <p:nvPr>
            <p:ph type="body" idx="1"/>
          </p:nvPr>
        </p:nvSpPr>
        <p:spPr>
          <a:xfrm>
            <a:off x="800100" y="1244600"/>
            <a:ext cx="7772400" cy="4813300"/>
          </a:xfrm>
          <a:noFill/>
          <a:ln/>
        </p:spPr>
        <p:txBody>
          <a:bodyPr/>
          <a:lstStyle/>
          <a:p>
            <a:pPr marL="287338" indent="-287338">
              <a:buClr>
                <a:srgbClr val="790015"/>
              </a:buClr>
              <a:buSzPct val="80000"/>
              <a:buFontTx/>
              <a:buChar char="†"/>
            </a:pPr>
            <a:r>
              <a:rPr lang="en-US"/>
              <a:t>Once the data has been collected and analyzed, </a:t>
            </a:r>
            <a:r>
              <a:rPr lang="en-US">
                <a:solidFill>
                  <a:srgbClr val="00279F"/>
                </a:solidFill>
              </a:rPr>
              <a:t>new potential causes often surface</a:t>
            </a:r>
            <a:r>
              <a:rPr lang="en-US"/>
              <a:t>. These potential causes should be pursued as soon as possible since they are suggested by the data.</a:t>
            </a:r>
          </a:p>
          <a:p>
            <a:pPr marL="287338" indent="-287338">
              <a:buClr>
                <a:srgbClr val="790015"/>
              </a:buClr>
              <a:buSzPct val="80000"/>
              <a:buFontTx/>
              <a:buChar char="†"/>
            </a:pPr>
            <a:endParaRPr lang="en-US"/>
          </a:p>
          <a:p>
            <a:pPr marL="287338" indent="-287338">
              <a:buClr>
                <a:srgbClr val="790015"/>
              </a:buClr>
              <a:buSzPct val="80000"/>
              <a:buFontTx/>
              <a:buChar char="†"/>
            </a:pPr>
            <a:r>
              <a:rPr lang="en-US"/>
              <a:t>The data collection for this step in the problem solving process can be as simple as </a:t>
            </a:r>
            <a:r>
              <a:rPr lang="en-US">
                <a:solidFill>
                  <a:srgbClr val="00279F"/>
                </a:solidFill>
              </a:rPr>
              <a:t>check sheets </a:t>
            </a:r>
            <a:r>
              <a:rPr lang="en-US"/>
              <a:t>or as sophisticated as </a:t>
            </a:r>
            <a:r>
              <a:rPr lang="en-US">
                <a:solidFill>
                  <a:srgbClr val="00279F"/>
                </a:solidFill>
              </a:rPr>
              <a:t>design of experiments</a:t>
            </a:r>
            <a:r>
              <a:rPr lang="en-US"/>
              <a:t>. The data analysis can rely heavily on simple graphical techniques such as histograms, pareto charts, control charts, stem-and-leaf and dot plots. </a:t>
            </a:r>
            <a:r>
              <a:rPr lang="en-US">
                <a:solidFill>
                  <a:srgbClr val="714400"/>
                </a:solidFill>
              </a:rPr>
              <a:t>By using graphical tools, quick comprehension by all participants as well as accurately communicated information will result. </a:t>
            </a:r>
            <a:r>
              <a:rPr lang="en-US"/>
              <a:t>Comparison plots and stratified graphs are helpful in assessing stratification factors. To evaluate the relationship between characteristics, a scatter plot would be an effective tool.</a:t>
            </a:r>
          </a:p>
        </p:txBody>
      </p:sp>
    </p:spTree>
  </p:cSld>
  <p:clrMapOvr>
    <a:masterClrMapping/>
  </p:clrMapOvr>
  <p:transition xmlns:p14="http://schemas.microsoft.com/office/powerpoint/2010/main" spd="med" advTm="5000">
    <p:fade/>
    <p:sndAc>
      <p:stSnd>
        <p:snd r:embed="rId3" name="Camera"/>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xfrm>
            <a:off x="0" y="0"/>
            <a:ext cx="9067800" cy="914400"/>
          </a:xfrm>
          <a:noFill/>
          <a:ln/>
        </p:spPr>
        <p:txBody>
          <a:bodyPr/>
          <a:lstStyle/>
          <a:p>
            <a:r>
              <a:rPr lang="en-US" b="1"/>
              <a:t>Universe, Populations &amp; Samples</a:t>
            </a:r>
          </a:p>
        </p:txBody>
      </p:sp>
      <p:graphicFrame>
        <p:nvGraphicFramePr>
          <p:cNvPr id="452611" name="Object 3"/>
          <p:cNvGraphicFramePr>
            <a:graphicFrameLocks/>
          </p:cNvGraphicFramePr>
          <p:nvPr/>
        </p:nvGraphicFramePr>
        <p:xfrm>
          <a:off x="869950" y="4789488"/>
          <a:ext cx="2863850" cy="1535112"/>
        </p:xfrm>
        <a:graphic>
          <a:graphicData uri="http://schemas.openxmlformats.org/presentationml/2006/ole">
            <mc:AlternateContent xmlns:mc="http://schemas.openxmlformats.org/markup-compatibility/2006">
              <mc:Choice xmlns:v="urn:schemas-microsoft-com:vml" Requires="v">
                <p:oleObj spid="_x0000_s452642" name="Microsoft ClipArt Gallery" r:id="rId5" imgW="4052888" imgH="2536825" progId="MS_ClipArt_Gallery">
                  <p:embed/>
                </p:oleObj>
              </mc:Choice>
              <mc:Fallback>
                <p:oleObj name="Microsoft ClipArt Gallery" r:id="rId5" imgW="4052888" imgH="2536825" progId="MS_ClipArt_Gallery">
                  <p:embed/>
                  <p:pic>
                    <p:nvPicPr>
                      <p:cNvPr id="0" name="Picture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9950" y="4789488"/>
                        <a:ext cx="2863850" cy="153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52612" name="Object 4"/>
          <p:cNvGraphicFramePr>
            <a:graphicFrameLocks/>
          </p:cNvGraphicFramePr>
          <p:nvPr/>
        </p:nvGraphicFramePr>
        <p:xfrm>
          <a:off x="4908550" y="2503488"/>
          <a:ext cx="2863850" cy="1535112"/>
        </p:xfrm>
        <a:graphic>
          <a:graphicData uri="http://schemas.openxmlformats.org/presentationml/2006/ole">
            <mc:AlternateContent xmlns:mc="http://schemas.openxmlformats.org/markup-compatibility/2006">
              <mc:Choice xmlns:v="urn:schemas-microsoft-com:vml" Requires="v">
                <p:oleObj spid="_x0000_s452643" name="Microsoft ClipArt Gallery" r:id="rId7" imgW="4052888" imgH="2536825" progId="MS_ClipArt_Gallery">
                  <p:embed/>
                </p:oleObj>
              </mc:Choice>
              <mc:Fallback>
                <p:oleObj name="Microsoft ClipArt Gallery" r:id="rId7" imgW="4052888" imgH="2536825" progId="MS_ClipArt_Gallery">
                  <p:embed/>
                  <p:pic>
                    <p:nvPicPr>
                      <p:cNvPr id="0" name="Picture 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08550" y="2503488"/>
                        <a:ext cx="2863850" cy="153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52613" name="Object 5"/>
          <p:cNvGraphicFramePr>
            <a:graphicFrameLocks/>
          </p:cNvGraphicFramePr>
          <p:nvPr/>
        </p:nvGraphicFramePr>
        <p:xfrm>
          <a:off x="5060950" y="2655888"/>
          <a:ext cx="2863850" cy="1535112"/>
        </p:xfrm>
        <a:graphic>
          <a:graphicData uri="http://schemas.openxmlformats.org/presentationml/2006/ole">
            <mc:AlternateContent xmlns:mc="http://schemas.openxmlformats.org/markup-compatibility/2006">
              <mc:Choice xmlns:v="urn:schemas-microsoft-com:vml" Requires="v">
                <p:oleObj spid="_x0000_s452644" name="Microsoft ClipArt Gallery" r:id="rId9" imgW="4052888" imgH="2536825" progId="MS_ClipArt_Gallery">
                  <p:embed/>
                </p:oleObj>
              </mc:Choice>
              <mc:Fallback>
                <p:oleObj name="Microsoft ClipArt Gallery" r:id="rId9" imgW="4052888" imgH="2536825" progId="MS_ClipArt_Gallery">
                  <p:embed/>
                  <p:pic>
                    <p:nvPicPr>
                      <p:cNvPr id="0" name="Picture 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60950" y="2655888"/>
                        <a:ext cx="2863850" cy="153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52614" name="Object 6"/>
          <p:cNvGraphicFramePr>
            <a:graphicFrameLocks/>
          </p:cNvGraphicFramePr>
          <p:nvPr/>
        </p:nvGraphicFramePr>
        <p:xfrm>
          <a:off x="5213350" y="2808288"/>
          <a:ext cx="2863850" cy="1535112"/>
        </p:xfrm>
        <a:graphic>
          <a:graphicData uri="http://schemas.openxmlformats.org/presentationml/2006/ole">
            <mc:AlternateContent xmlns:mc="http://schemas.openxmlformats.org/markup-compatibility/2006">
              <mc:Choice xmlns:v="urn:schemas-microsoft-com:vml" Requires="v">
                <p:oleObj spid="_x0000_s452645" name="Microsoft ClipArt Gallery" r:id="rId11" imgW="4052888" imgH="2536825" progId="MS_ClipArt_Gallery">
                  <p:embed/>
                </p:oleObj>
              </mc:Choice>
              <mc:Fallback>
                <p:oleObj name="Microsoft ClipArt Gallery" r:id="rId11" imgW="4052888" imgH="2536825" progId="MS_ClipArt_Gallery">
                  <p:embed/>
                  <p:pic>
                    <p:nvPicPr>
                      <p:cNvPr id="0" name="Picture 6"/>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13350" y="2808288"/>
                        <a:ext cx="2863850" cy="153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52615" name="Object 7"/>
          <p:cNvGraphicFramePr>
            <a:graphicFrameLocks/>
          </p:cNvGraphicFramePr>
          <p:nvPr/>
        </p:nvGraphicFramePr>
        <p:xfrm>
          <a:off x="5365750" y="2960688"/>
          <a:ext cx="2863850" cy="1535112"/>
        </p:xfrm>
        <a:graphic>
          <a:graphicData uri="http://schemas.openxmlformats.org/presentationml/2006/ole">
            <mc:AlternateContent xmlns:mc="http://schemas.openxmlformats.org/markup-compatibility/2006">
              <mc:Choice xmlns:v="urn:schemas-microsoft-com:vml" Requires="v">
                <p:oleObj spid="_x0000_s452646" name="Microsoft ClipArt Gallery" r:id="rId13" imgW="4052888" imgH="2536825" progId="MS_ClipArt_Gallery">
                  <p:embed/>
                </p:oleObj>
              </mc:Choice>
              <mc:Fallback>
                <p:oleObj name="Microsoft ClipArt Gallery" r:id="rId13" imgW="4052888" imgH="2536825" progId="MS_ClipArt_Gallery">
                  <p:embed/>
                  <p:pic>
                    <p:nvPicPr>
                      <p:cNvPr id="0" name="Picture 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65750" y="2960688"/>
                        <a:ext cx="2863850" cy="153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52616" name="Object 8"/>
          <p:cNvGraphicFramePr>
            <a:graphicFrameLocks/>
          </p:cNvGraphicFramePr>
          <p:nvPr/>
        </p:nvGraphicFramePr>
        <p:xfrm>
          <a:off x="5518150" y="3113088"/>
          <a:ext cx="2863850" cy="1535112"/>
        </p:xfrm>
        <a:graphic>
          <a:graphicData uri="http://schemas.openxmlformats.org/presentationml/2006/ole">
            <mc:AlternateContent xmlns:mc="http://schemas.openxmlformats.org/markup-compatibility/2006">
              <mc:Choice xmlns:v="urn:schemas-microsoft-com:vml" Requires="v">
                <p:oleObj spid="_x0000_s452647" name="Microsoft ClipArt Gallery" r:id="rId15" imgW="4052888" imgH="2536825" progId="MS_ClipArt_Gallery">
                  <p:embed/>
                </p:oleObj>
              </mc:Choice>
              <mc:Fallback>
                <p:oleObj name="Microsoft ClipArt Gallery" r:id="rId15" imgW="4052888" imgH="2536825" progId="MS_ClipArt_Gallery">
                  <p:embed/>
                  <p:pic>
                    <p:nvPicPr>
                      <p:cNvPr id="0" name="Picture 8"/>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18150" y="3113088"/>
                        <a:ext cx="2863850" cy="153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52617" name="Rectangle 9"/>
          <p:cNvSpPr>
            <a:spLocks noChangeArrowheads="1"/>
          </p:cNvSpPr>
          <p:nvPr/>
        </p:nvSpPr>
        <p:spPr bwMode="auto">
          <a:xfrm>
            <a:off x="1366838" y="2967038"/>
            <a:ext cx="3506787" cy="820737"/>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2800" b="1"/>
              <a:t>Population:</a:t>
            </a:r>
            <a:endParaRPr lang="en-US" sz="2000"/>
          </a:p>
          <a:p>
            <a:r>
              <a:rPr lang="en-US" sz="2000"/>
              <a:t>The set of objects of interest.</a:t>
            </a:r>
          </a:p>
        </p:txBody>
      </p:sp>
      <p:sp>
        <p:nvSpPr>
          <p:cNvPr id="452618" name="Rectangle 10"/>
          <p:cNvSpPr>
            <a:spLocks noChangeArrowheads="1"/>
          </p:cNvSpPr>
          <p:nvPr/>
        </p:nvSpPr>
        <p:spPr bwMode="auto">
          <a:xfrm>
            <a:off x="3957638" y="4821238"/>
            <a:ext cx="4962525" cy="1565275"/>
          </a:xfrm>
          <a:prstGeom prst="rect">
            <a:avLst/>
          </a:prstGeom>
          <a:noFill/>
          <a:ln w="12700">
            <a:noFill/>
            <a:miter lim="800000"/>
            <a:headEnd/>
            <a:tailEnd/>
          </a:ln>
          <a:effectLst/>
        </p:spPr>
        <p:txBody>
          <a:bodyPr lIns="90487" tIns="44450" rIns="90487" bIns="44450">
            <a:prstTxWarp prst="textNoShape">
              <a:avLst/>
            </a:prstTxWarp>
            <a:spAutoFit/>
          </a:bodyPr>
          <a:lstStyle/>
          <a:p>
            <a:pPr>
              <a:lnSpc>
                <a:spcPct val="95000"/>
              </a:lnSpc>
            </a:pPr>
            <a:r>
              <a:rPr lang="en-US" b="1"/>
              <a:t>Sample:</a:t>
            </a:r>
            <a:endParaRPr lang="en-US" sz="2000"/>
          </a:p>
          <a:p>
            <a:pPr>
              <a:lnSpc>
                <a:spcPct val="95000"/>
              </a:lnSpc>
            </a:pPr>
            <a:r>
              <a:rPr lang="en-US" sz="1800"/>
              <a:t>A subset of objects taken from the population.</a:t>
            </a:r>
          </a:p>
          <a:p>
            <a:pPr>
              <a:lnSpc>
                <a:spcPct val="95000"/>
              </a:lnSpc>
            </a:pPr>
            <a:r>
              <a:rPr lang="en-US" b="1"/>
              <a:t>Randam Sample:</a:t>
            </a:r>
            <a:endParaRPr lang="en-US" sz="2000" b="1"/>
          </a:p>
          <a:p>
            <a:pPr>
              <a:lnSpc>
                <a:spcPct val="95000"/>
              </a:lnSpc>
            </a:pPr>
            <a:r>
              <a:rPr lang="en-US" sz="1800"/>
              <a:t>All possible samples of the same size have an equal chance of occuring.</a:t>
            </a:r>
          </a:p>
        </p:txBody>
      </p:sp>
      <p:graphicFrame>
        <p:nvGraphicFramePr>
          <p:cNvPr id="452619" name="Object 11"/>
          <p:cNvGraphicFramePr>
            <a:graphicFrameLocks/>
          </p:cNvGraphicFramePr>
          <p:nvPr/>
        </p:nvGraphicFramePr>
        <p:xfrm>
          <a:off x="1143000" y="900113"/>
          <a:ext cx="1574800" cy="1574800"/>
        </p:xfrm>
        <a:graphic>
          <a:graphicData uri="http://schemas.openxmlformats.org/presentationml/2006/ole">
            <mc:AlternateContent xmlns:mc="http://schemas.openxmlformats.org/markup-compatibility/2006">
              <mc:Choice xmlns:v="urn:schemas-microsoft-com:vml" Requires="v">
                <p:oleObj spid="_x0000_s452648" name="Microsoft ClipArt Gallery" r:id="rId17" imgW="3471863" imgH="3519488" progId="MS_ClipArt_Gallery">
                  <p:embed/>
                </p:oleObj>
              </mc:Choice>
              <mc:Fallback>
                <p:oleObj name="Microsoft ClipArt Gallery" r:id="rId17" imgW="3471863" imgH="3519488" progId="MS_ClipArt_Gallery">
                  <p:embed/>
                  <p:pic>
                    <p:nvPicPr>
                      <p:cNvPr id="0" name="Picture 11"/>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43000" y="900113"/>
                        <a:ext cx="1574800"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52620" name="AutoShape 12"/>
          <p:cNvSpPr>
            <a:spLocks noChangeArrowheads="1"/>
          </p:cNvSpPr>
          <p:nvPr/>
        </p:nvSpPr>
        <p:spPr bwMode="auto">
          <a:xfrm rot="960000">
            <a:off x="2749550" y="2216150"/>
            <a:ext cx="2197100" cy="215900"/>
          </a:xfrm>
          <a:prstGeom prst="rightArrow">
            <a:avLst>
              <a:gd name="adj1" fmla="val 50000"/>
              <a:gd name="adj2" fmla="val 508871"/>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452621" name="AutoShape 13"/>
          <p:cNvSpPr>
            <a:spLocks noChangeArrowheads="1"/>
          </p:cNvSpPr>
          <p:nvPr/>
        </p:nvSpPr>
        <p:spPr bwMode="auto">
          <a:xfrm rot="9720000">
            <a:off x="3230563" y="4440238"/>
            <a:ext cx="2046287" cy="227012"/>
          </a:xfrm>
          <a:prstGeom prst="rightArrow">
            <a:avLst>
              <a:gd name="adj1" fmla="val 50000"/>
              <a:gd name="adj2" fmla="val 450742"/>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452622" name="Rectangle 14"/>
          <p:cNvSpPr>
            <a:spLocks noChangeArrowheads="1"/>
          </p:cNvSpPr>
          <p:nvPr/>
        </p:nvSpPr>
        <p:spPr bwMode="auto">
          <a:xfrm>
            <a:off x="3119438" y="909638"/>
            <a:ext cx="4352925" cy="820737"/>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2800" b="1"/>
              <a:t>Universe:</a:t>
            </a:r>
            <a:endParaRPr lang="en-US"/>
          </a:p>
          <a:p>
            <a:r>
              <a:rPr lang="en-US" sz="2000"/>
              <a:t>The collection of </a:t>
            </a:r>
            <a:r>
              <a:rPr lang="en-US" sz="2000">
                <a:solidFill>
                  <a:schemeClr val="hlink"/>
                </a:solidFill>
              </a:rPr>
              <a:t>all</a:t>
            </a:r>
            <a:r>
              <a:rPr lang="en-US" sz="2000"/>
              <a:t> elements.</a:t>
            </a:r>
          </a:p>
        </p:txBody>
      </p:sp>
    </p:spTree>
  </p:cSld>
  <p:clrMapOvr>
    <a:masterClrMapping/>
  </p:clrMapOvr>
  <p:transition xmlns:p14="http://schemas.microsoft.com/office/powerpoint/2010/main" spd="med" advTm="5000">
    <p:fade/>
    <p:sndAc>
      <p:stSnd>
        <p:snd r:embed="rId4" name="Camera"/>
      </p:stSnd>
    </p:sndAc>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77800" y="95250"/>
            <a:ext cx="8686800" cy="862013"/>
          </a:xfrm>
          <a:noFill/>
          <a:ln/>
        </p:spPr>
        <p:txBody>
          <a:bodyPr/>
          <a:lstStyle/>
          <a:p>
            <a:r>
              <a:rPr lang="en-US" sz="3000"/>
              <a:t>Identify Alternate Solutions</a:t>
            </a:r>
          </a:p>
        </p:txBody>
      </p:sp>
      <p:sp>
        <p:nvSpPr>
          <p:cNvPr id="111619" name="Rectangle 3"/>
          <p:cNvSpPr>
            <a:spLocks noGrp="1" noChangeArrowheads="1"/>
          </p:cNvSpPr>
          <p:nvPr>
            <p:ph type="body" idx="1"/>
          </p:nvPr>
        </p:nvSpPr>
        <p:spPr>
          <a:xfrm>
            <a:off x="800100" y="1193800"/>
            <a:ext cx="7772400" cy="4343400"/>
          </a:xfrm>
          <a:noFill/>
          <a:ln/>
        </p:spPr>
        <p:txBody>
          <a:bodyPr/>
          <a:lstStyle/>
          <a:p>
            <a:pPr marL="287338" indent="-287338">
              <a:buClr>
                <a:srgbClr val="005400"/>
              </a:buClr>
              <a:buSzPct val="80000"/>
              <a:buFontTx/>
              <a:buChar char="†"/>
            </a:pPr>
            <a:r>
              <a:rPr lang="en-US" sz="2800"/>
              <a:t>Generate a Cause &amp; Effects diagram.</a:t>
            </a:r>
          </a:p>
          <a:p>
            <a:pPr marL="287338" indent="-287338">
              <a:buClr>
                <a:srgbClr val="005400"/>
              </a:buClr>
              <a:buSzPct val="80000"/>
              <a:buFontTx/>
              <a:buChar char="†"/>
            </a:pPr>
            <a:r>
              <a:rPr lang="en-US" sz="2800"/>
              <a:t>Survey the customer.</a:t>
            </a:r>
          </a:p>
          <a:p>
            <a:pPr marL="287338" indent="-287338">
              <a:buClr>
                <a:srgbClr val="005400"/>
              </a:buClr>
              <a:buSzPct val="80000"/>
              <a:buFontTx/>
              <a:buChar char="†"/>
            </a:pPr>
            <a:r>
              <a:rPr lang="en-US" sz="2800"/>
              <a:t>Identify similar problem(s) previously solved.</a:t>
            </a:r>
          </a:p>
          <a:p>
            <a:pPr marL="287338" indent="-287338">
              <a:buClr>
                <a:srgbClr val="005400"/>
              </a:buClr>
              <a:buSzPct val="80000"/>
              <a:buFontTx/>
              <a:buChar char="†"/>
            </a:pPr>
            <a:r>
              <a:rPr lang="en-US" sz="2800"/>
              <a:t>Avoid implementing the interim actions for permanent actions /solutions.</a:t>
            </a:r>
          </a:p>
          <a:p>
            <a:pPr marL="287338" indent="-287338">
              <a:buClr>
                <a:srgbClr val="005400"/>
              </a:buClr>
              <a:buSzPct val="80000"/>
              <a:buFontTx/>
              <a:buChar char="†"/>
            </a:pPr>
            <a:r>
              <a:rPr lang="en-US" sz="2800"/>
              <a:t>Consider new and current technology for the solution.</a:t>
            </a:r>
          </a:p>
          <a:p>
            <a:pPr marL="287338" indent="-287338">
              <a:buClr>
                <a:srgbClr val="005400"/>
              </a:buClr>
              <a:buSzPct val="80000"/>
              <a:buFontTx/>
              <a:buChar char="†"/>
            </a:pPr>
            <a:r>
              <a:rPr lang="en-US" sz="2800"/>
              <a:t>Incorporate the solution into future products.</a:t>
            </a:r>
          </a:p>
        </p:txBody>
      </p:sp>
    </p:spTree>
  </p:cSld>
  <p:clrMapOvr>
    <a:masterClrMapping/>
  </p:clrMapOvr>
  <p:transition xmlns:p14="http://schemas.microsoft.com/office/powerpoint/2010/main" spd="med" advTm="5000">
    <p:fade/>
    <p:sndAc>
      <p:stSnd>
        <p:snd r:embed="rId3" name="Camera"/>
      </p:stSnd>
    </p:sndAc>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77800" y="95250"/>
            <a:ext cx="8686800" cy="862013"/>
          </a:xfrm>
          <a:noFill/>
          <a:ln/>
        </p:spPr>
        <p:txBody>
          <a:bodyPr/>
          <a:lstStyle/>
          <a:p>
            <a:r>
              <a:rPr lang="en-US" sz="3000"/>
              <a:t>Define and Verify Root Cause(s)</a:t>
            </a:r>
          </a:p>
        </p:txBody>
      </p:sp>
      <p:sp>
        <p:nvSpPr>
          <p:cNvPr id="112643" name="Rectangle 3"/>
          <p:cNvSpPr>
            <a:spLocks noGrp="1" noChangeArrowheads="1"/>
          </p:cNvSpPr>
          <p:nvPr>
            <p:ph type="body" idx="1"/>
          </p:nvPr>
        </p:nvSpPr>
        <p:spPr>
          <a:xfrm>
            <a:off x="533400" y="1101725"/>
            <a:ext cx="8039100" cy="5057775"/>
          </a:xfrm>
          <a:noFill/>
          <a:ln/>
        </p:spPr>
        <p:txBody>
          <a:bodyPr/>
          <a:lstStyle/>
          <a:p>
            <a:pPr marL="287338" indent="-287338">
              <a:buClr>
                <a:srgbClr val="005400"/>
              </a:buClr>
              <a:buSzPct val="80000"/>
              <a:buFontTx/>
              <a:buChar char="†"/>
            </a:pPr>
            <a:r>
              <a:rPr lang="en-US">
                <a:solidFill>
                  <a:srgbClr val="00279F"/>
                </a:solidFill>
              </a:rPr>
              <a:t>After the root causes of a problem are identified, investigate methods to fix the problem.</a:t>
            </a:r>
            <a:r>
              <a:rPr lang="en-US"/>
              <a:t> Evaluate several approaches to solve the problem. A thorough analysis of different approaches to eliminate a root cause is a critical part of the problem solving process.</a:t>
            </a:r>
          </a:p>
          <a:p>
            <a:pPr marL="287338" indent="-287338">
              <a:buClr>
                <a:srgbClr val="005400"/>
              </a:buClr>
              <a:buSzPct val="80000"/>
              <a:buFontTx/>
              <a:buChar char="†"/>
            </a:pPr>
            <a:r>
              <a:rPr lang="en-US">
                <a:solidFill>
                  <a:srgbClr val="00279F"/>
                </a:solidFill>
              </a:rPr>
              <a:t>The first approach to generate alternate solutions is to develop a cause and effect diagram.</a:t>
            </a:r>
            <a:r>
              <a:rPr lang="en-US"/>
              <a:t> The team should brainstorm solutions. One alternative is to redesign the part or the manufacturing process. This approach should eliminate an opportunity for a problem to recur.</a:t>
            </a:r>
          </a:p>
          <a:p>
            <a:pPr marL="287338" indent="-287338">
              <a:buClr>
                <a:srgbClr val="005400"/>
              </a:buClr>
              <a:buSzPct val="80000"/>
              <a:buFontTx/>
              <a:buChar char="†"/>
            </a:pPr>
            <a:r>
              <a:rPr lang="en-US">
                <a:solidFill>
                  <a:srgbClr val="00279F"/>
                </a:solidFill>
              </a:rPr>
              <a:t>Communicate closely with the customer.</a:t>
            </a:r>
            <a:r>
              <a:rPr lang="en-US"/>
              <a:t> </a:t>
            </a:r>
            <a:r>
              <a:rPr lang="en-US">
                <a:solidFill>
                  <a:schemeClr val="hlink"/>
                </a:solidFill>
              </a:rPr>
              <a:t>How the root cause is eliminated might impact the customer in some unforeseen way.</a:t>
            </a:r>
            <a:r>
              <a:rPr lang="en-US"/>
              <a:t> Customers should have a chance to input their needs into the problem solution.</a:t>
            </a:r>
          </a:p>
        </p:txBody>
      </p:sp>
    </p:spTree>
  </p:cSld>
  <p:clrMapOvr>
    <a:masterClrMapping/>
  </p:clrMapOvr>
  <p:transition xmlns:p14="http://schemas.microsoft.com/office/powerpoint/2010/main" spd="med" advTm="5000">
    <p:fade/>
    <p:sndAc>
      <p:stSnd>
        <p:snd r:embed="rId3" name="Camera"/>
      </p:stSnd>
    </p:sndAc>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77800" y="95250"/>
            <a:ext cx="8686800" cy="862013"/>
          </a:xfrm>
          <a:noFill/>
          <a:ln/>
        </p:spPr>
        <p:txBody>
          <a:bodyPr/>
          <a:lstStyle/>
          <a:p>
            <a:r>
              <a:rPr lang="en-US" sz="3000"/>
              <a:t>Define and Verify Root Cause(s)</a:t>
            </a:r>
          </a:p>
        </p:txBody>
      </p:sp>
      <p:sp>
        <p:nvSpPr>
          <p:cNvPr id="113667" name="Rectangle 3"/>
          <p:cNvSpPr>
            <a:spLocks noGrp="1" noChangeArrowheads="1"/>
          </p:cNvSpPr>
          <p:nvPr>
            <p:ph type="body" idx="1"/>
          </p:nvPr>
        </p:nvSpPr>
        <p:spPr>
          <a:xfrm>
            <a:off x="533400" y="939800"/>
            <a:ext cx="8039100" cy="5219700"/>
          </a:xfrm>
          <a:noFill/>
          <a:ln/>
        </p:spPr>
        <p:txBody>
          <a:bodyPr/>
          <a:lstStyle/>
          <a:p>
            <a:pPr marL="287338" indent="-287338">
              <a:buClr>
                <a:srgbClr val="005400"/>
              </a:buClr>
              <a:buSzPct val="80000"/>
              <a:buFontTx/>
              <a:buChar char="†"/>
            </a:pPr>
            <a:r>
              <a:rPr lang="en-US"/>
              <a:t>If </a:t>
            </a:r>
            <a:r>
              <a:rPr lang="en-US">
                <a:solidFill>
                  <a:srgbClr val="790015"/>
                </a:solidFill>
              </a:rPr>
              <a:t>similar problems</a:t>
            </a:r>
            <a:r>
              <a:rPr lang="en-US"/>
              <a:t> have been </a:t>
            </a:r>
            <a:r>
              <a:rPr lang="en-US">
                <a:solidFill>
                  <a:srgbClr val="790015"/>
                </a:solidFill>
              </a:rPr>
              <a:t>previously identified and solved</a:t>
            </a:r>
            <a:r>
              <a:rPr lang="en-US"/>
              <a:t>, assess those solutions. As part of every investigation, identify similarly engineered parts or plant processes that may have experienced this problem. Again, these could be a source of alternative solutions.</a:t>
            </a:r>
          </a:p>
          <a:p>
            <a:pPr marL="287338" indent="-287338">
              <a:buClr>
                <a:srgbClr val="005400"/>
              </a:buClr>
              <a:buSzPct val="80000"/>
              <a:buFontTx/>
              <a:buChar char="†"/>
            </a:pPr>
            <a:r>
              <a:rPr lang="en-US">
                <a:solidFill>
                  <a:srgbClr val="790015"/>
                </a:solidFill>
              </a:rPr>
              <a:t>Avoid ‘band-aid’ fixes</a:t>
            </a:r>
            <a:r>
              <a:rPr lang="en-US"/>
              <a:t> - this will help prevent future recurrence of the problem. Sometimes due to cost and/or product life a compromise is to implement interim actions permanently. However, this is considered the least acceptable solution.</a:t>
            </a:r>
          </a:p>
          <a:p>
            <a:pPr marL="287338" indent="-287338">
              <a:buClr>
                <a:srgbClr val="005400"/>
              </a:buClr>
              <a:buSzPct val="80000"/>
              <a:buFontTx/>
              <a:buChar char="†"/>
            </a:pPr>
            <a:r>
              <a:rPr lang="en-US"/>
              <a:t>As part of investigating problem solutions, the team should </a:t>
            </a:r>
            <a:r>
              <a:rPr lang="en-US">
                <a:solidFill>
                  <a:srgbClr val="790015"/>
                </a:solidFill>
              </a:rPr>
              <a:t>look at new and current technology</a:t>
            </a:r>
            <a:r>
              <a:rPr lang="en-US"/>
              <a:t> around an engineered part and/or the manufacturing process. New alternatives could come from advances in these areas. In some cases a thorough understanding of the current design and/or manufacturing processes produce efficient solutions. The team should remember that the solution needs to be incorporated in future products.</a:t>
            </a:r>
          </a:p>
        </p:txBody>
      </p:sp>
    </p:spTree>
  </p:cSld>
  <p:clrMapOvr>
    <a:masterClrMapping/>
  </p:clrMapOvr>
  <p:transition xmlns:p14="http://schemas.microsoft.com/office/powerpoint/2010/main" spd="med" advTm="5000">
    <p:fade/>
    <p:sndAc>
      <p:stSnd>
        <p:snd r:embed="rId3" name="Camera"/>
      </p:stSnd>
    </p:sndAc>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762000" y="958850"/>
            <a:ext cx="2781300" cy="46355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400"/>
              <a:t>Construct / Review Process Flow</a:t>
            </a:r>
          </a:p>
          <a:p>
            <a:pPr algn="ctr" defTabSz="903288"/>
            <a:r>
              <a:rPr lang="en-US" sz="1400"/>
              <a:t>Consider All Variation Sources</a:t>
            </a:r>
          </a:p>
        </p:txBody>
      </p:sp>
      <p:sp>
        <p:nvSpPr>
          <p:cNvPr id="114692" name="Rectangle 4"/>
          <p:cNvSpPr>
            <a:spLocks noChangeArrowheads="1"/>
          </p:cNvSpPr>
          <p:nvPr/>
        </p:nvSpPr>
        <p:spPr bwMode="auto">
          <a:xfrm>
            <a:off x="5862638" y="4965700"/>
            <a:ext cx="2273300" cy="266700"/>
          </a:xfrm>
          <a:prstGeom prst="rect">
            <a:avLst/>
          </a:prstGeom>
          <a:noFill/>
          <a:ln w="25400">
            <a:solidFill>
              <a:schemeClr val="hlink"/>
            </a:solidFill>
            <a:miter lim="800000"/>
            <a:headEnd/>
            <a:tailEnd/>
          </a:ln>
          <a:effectLst/>
        </p:spPr>
        <p:txBody>
          <a:bodyPr wrap="none" lIns="90487" tIns="44450" rIns="90487" bIns="44450" anchor="ctr">
            <a:prstTxWarp prst="textNoShape">
              <a:avLst/>
            </a:prstTxWarp>
          </a:bodyPr>
          <a:lstStyle/>
          <a:p>
            <a:pPr algn="ctr" defTabSz="903288"/>
            <a:r>
              <a:rPr lang="en-US" sz="1400"/>
              <a:t>Is The Problem Eliminated?</a:t>
            </a:r>
          </a:p>
        </p:txBody>
      </p:sp>
      <p:sp>
        <p:nvSpPr>
          <p:cNvPr id="114693" name="Rectangle 5"/>
          <p:cNvSpPr>
            <a:spLocks noGrp="1" noChangeArrowheads="1"/>
          </p:cNvSpPr>
          <p:nvPr>
            <p:ph type="title"/>
          </p:nvPr>
        </p:nvSpPr>
        <p:spPr>
          <a:xfrm>
            <a:off x="228600" y="101600"/>
            <a:ext cx="8686800" cy="622300"/>
          </a:xfrm>
          <a:noFill/>
          <a:ln/>
        </p:spPr>
        <p:txBody>
          <a:bodyPr/>
          <a:lstStyle/>
          <a:p>
            <a:r>
              <a:rPr lang="en-US" sz="3000"/>
              <a:t>Define and Verify Root Cause(s)</a:t>
            </a:r>
          </a:p>
        </p:txBody>
      </p:sp>
      <p:sp>
        <p:nvSpPr>
          <p:cNvPr id="114694" name="Rectangle 6"/>
          <p:cNvSpPr>
            <a:spLocks noChangeArrowheads="1"/>
          </p:cNvSpPr>
          <p:nvPr/>
        </p:nvSpPr>
        <p:spPr bwMode="auto">
          <a:xfrm>
            <a:off x="506413" y="1752600"/>
            <a:ext cx="3289300" cy="7366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400"/>
              <a:t>Determine Critical Differences Between</a:t>
            </a:r>
          </a:p>
          <a:p>
            <a:pPr algn="ctr" defTabSz="903288"/>
            <a:r>
              <a:rPr lang="en-US" sz="1400"/>
              <a:t>Problem/Non-Problem Areas</a:t>
            </a:r>
          </a:p>
          <a:p>
            <a:pPr algn="ctr" defTabSz="903288"/>
            <a:r>
              <a:rPr lang="en-US" sz="1400"/>
              <a:t>(Critical Analysis)</a:t>
            </a:r>
          </a:p>
        </p:txBody>
      </p:sp>
      <p:sp>
        <p:nvSpPr>
          <p:cNvPr id="114695" name="Rectangle 7"/>
          <p:cNvSpPr>
            <a:spLocks noChangeArrowheads="1"/>
          </p:cNvSpPr>
          <p:nvPr/>
        </p:nvSpPr>
        <p:spPr bwMode="auto">
          <a:xfrm>
            <a:off x="538163" y="2819400"/>
            <a:ext cx="3225800" cy="5080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400"/>
              <a:t>Develop A Cause &amp; Effects Diagram</a:t>
            </a:r>
          </a:p>
          <a:p>
            <a:pPr algn="ctr" defTabSz="903288"/>
            <a:r>
              <a:rPr lang="en-US" sz="1400"/>
              <a:t>To Identify All Potential Causes</a:t>
            </a:r>
          </a:p>
        </p:txBody>
      </p:sp>
      <p:sp>
        <p:nvSpPr>
          <p:cNvPr id="114697" name="Rectangle 9"/>
          <p:cNvSpPr>
            <a:spLocks noChangeArrowheads="1"/>
          </p:cNvSpPr>
          <p:nvPr/>
        </p:nvSpPr>
        <p:spPr bwMode="auto">
          <a:xfrm>
            <a:off x="757238" y="3625850"/>
            <a:ext cx="2781300" cy="27305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400"/>
              <a:t>Establish An Analysis Time Line</a:t>
            </a:r>
          </a:p>
        </p:txBody>
      </p:sp>
      <p:sp>
        <p:nvSpPr>
          <p:cNvPr id="114699" name="Rectangle 11"/>
          <p:cNvSpPr>
            <a:spLocks noChangeArrowheads="1"/>
          </p:cNvSpPr>
          <p:nvPr/>
        </p:nvSpPr>
        <p:spPr bwMode="auto">
          <a:xfrm>
            <a:off x="1204913" y="4210050"/>
            <a:ext cx="1879600" cy="27305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400"/>
              <a:t>List Potential Causes</a:t>
            </a:r>
          </a:p>
        </p:txBody>
      </p:sp>
      <p:sp>
        <p:nvSpPr>
          <p:cNvPr id="114701" name="Rectangle 13"/>
          <p:cNvSpPr>
            <a:spLocks noChangeArrowheads="1"/>
          </p:cNvSpPr>
          <p:nvPr/>
        </p:nvSpPr>
        <p:spPr bwMode="auto">
          <a:xfrm>
            <a:off x="914400" y="4813300"/>
            <a:ext cx="2463800" cy="4699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400"/>
              <a:t>Analyze Potential Causes</a:t>
            </a:r>
          </a:p>
          <a:p>
            <a:pPr algn="ctr" defTabSz="903288"/>
            <a:r>
              <a:rPr lang="en-US" sz="1400"/>
              <a:t>For Most Likely Root Cause</a:t>
            </a:r>
          </a:p>
        </p:txBody>
      </p:sp>
      <p:sp>
        <p:nvSpPr>
          <p:cNvPr id="114703" name="Rectangle 15"/>
          <p:cNvSpPr>
            <a:spLocks noChangeArrowheads="1"/>
          </p:cNvSpPr>
          <p:nvPr/>
        </p:nvSpPr>
        <p:spPr bwMode="auto">
          <a:xfrm>
            <a:off x="511175" y="5581650"/>
            <a:ext cx="3276600" cy="539750"/>
          </a:xfrm>
          <a:prstGeom prst="rect">
            <a:avLst/>
          </a:prstGeom>
          <a:noFill/>
          <a:ln w="25400">
            <a:solidFill>
              <a:srgbClr val="790015"/>
            </a:solidFill>
            <a:miter lim="800000"/>
            <a:headEnd/>
            <a:tailEnd/>
          </a:ln>
          <a:effectLst/>
        </p:spPr>
        <p:txBody>
          <a:bodyPr wrap="none" lIns="90487" tIns="44450" rIns="90487" bIns="44450" anchor="ctr">
            <a:prstTxWarp prst="textNoShape">
              <a:avLst/>
            </a:prstTxWarp>
          </a:bodyPr>
          <a:lstStyle/>
          <a:p>
            <a:pPr algn="ctr" defTabSz="903288"/>
            <a:r>
              <a:rPr lang="en-US" sz="1400" b="1">
                <a:solidFill>
                  <a:srgbClr val="00279F"/>
                </a:solidFill>
              </a:rPr>
              <a:t>Determine What Data Would Identify</a:t>
            </a:r>
          </a:p>
          <a:p>
            <a:pPr algn="ctr" defTabSz="903288"/>
            <a:r>
              <a:rPr lang="en-US" sz="1400" b="1">
                <a:solidFill>
                  <a:srgbClr val="00279F"/>
                </a:solidFill>
              </a:rPr>
              <a:t>The Potential Cause As A Root Cause</a:t>
            </a:r>
          </a:p>
        </p:txBody>
      </p:sp>
      <p:sp>
        <p:nvSpPr>
          <p:cNvPr id="114705" name="Rectangle 17"/>
          <p:cNvSpPr>
            <a:spLocks noChangeArrowheads="1"/>
          </p:cNvSpPr>
          <p:nvPr/>
        </p:nvSpPr>
        <p:spPr bwMode="auto">
          <a:xfrm>
            <a:off x="5283200" y="1003300"/>
            <a:ext cx="3419475" cy="266700"/>
          </a:xfrm>
          <a:prstGeom prst="rect">
            <a:avLst/>
          </a:prstGeom>
          <a:noFill/>
          <a:ln w="25400">
            <a:solidFill>
              <a:schemeClr val="hlink"/>
            </a:solidFill>
            <a:miter lim="800000"/>
            <a:headEnd/>
            <a:tailEnd/>
          </a:ln>
          <a:effectLst/>
        </p:spPr>
        <p:txBody>
          <a:bodyPr wrap="none" lIns="90487" tIns="44450" rIns="90487" bIns="44450" anchor="ctr">
            <a:prstTxWarp prst="textNoShape">
              <a:avLst/>
            </a:prstTxWarp>
          </a:bodyPr>
          <a:lstStyle/>
          <a:p>
            <a:pPr algn="ctr" defTabSz="903288"/>
            <a:r>
              <a:rPr lang="en-US" sz="1400"/>
              <a:t>Collect The Appropriate Data / Information</a:t>
            </a:r>
          </a:p>
        </p:txBody>
      </p:sp>
      <p:sp>
        <p:nvSpPr>
          <p:cNvPr id="114706" name="Rectangle 18"/>
          <p:cNvSpPr>
            <a:spLocks noChangeArrowheads="1"/>
          </p:cNvSpPr>
          <p:nvPr/>
        </p:nvSpPr>
        <p:spPr bwMode="auto">
          <a:xfrm>
            <a:off x="6173788" y="1568450"/>
            <a:ext cx="1651000" cy="27305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400">
                <a:solidFill>
                  <a:schemeClr val="hlink"/>
                </a:solidFill>
              </a:rPr>
              <a:t>Analyze Data</a:t>
            </a:r>
          </a:p>
        </p:txBody>
      </p:sp>
      <p:sp>
        <p:nvSpPr>
          <p:cNvPr id="114708" name="Rectangle 20"/>
          <p:cNvSpPr>
            <a:spLocks noChangeArrowheads="1"/>
          </p:cNvSpPr>
          <p:nvPr/>
        </p:nvSpPr>
        <p:spPr bwMode="auto">
          <a:xfrm>
            <a:off x="5387975" y="2171700"/>
            <a:ext cx="3225800" cy="5080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400"/>
              <a:t>Does The Data Identify The</a:t>
            </a:r>
          </a:p>
          <a:p>
            <a:pPr algn="ctr" defTabSz="903288"/>
            <a:r>
              <a:rPr lang="en-US" sz="1400"/>
              <a:t>Potential Cause As A </a:t>
            </a:r>
            <a:r>
              <a:rPr lang="en-US" sz="1400" b="1">
                <a:solidFill>
                  <a:schemeClr val="hlink"/>
                </a:solidFill>
              </a:rPr>
              <a:t>Root Cause</a:t>
            </a:r>
            <a:r>
              <a:rPr lang="en-US" sz="1400"/>
              <a:t>?</a:t>
            </a:r>
          </a:p>
        </p:txBody>
      </p:sp>
      <p:sp>
        <p:nvSpPr>
          <p:cNvPr id="114710" name="Rectangle 22"/>
          <p:cNvSpPr>
            <a:spLocks noChangeArrowheads="1"/>
          </p:cNvSpPr>
          <p:nvPr/>
        </p:nvSpPr>
        <p:spPr bwMode="auto">
          <a:xfrm>
            <a:off x="5605463" y="2990850"/>
            <a:ext cx="2781300" cy="27305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400"/>
              <a:t>Identify Alternate Solutions</a:t>
            </a:r>
          </a:p>
        </p:txBody>
      </p:sp>
      <p:sp>
        <p:nvSpPr>
          <p:cNvPr id="114712" name="Rectangle 24"/>
          <p:cNvSpPr>
            <a:spLocks noChangeArrowheads="1"/>
          </p:cNvSpPr>
          <p:nvPr/>
        </p:nvSpPr>
        <p:spPr bwMode="auto">
          <a:xfrm>
            <a:off x="5761038" y="3594100"/>
            <a:ext cx="2463800" cy="4699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400"/>
              <a:t>Implement The Solution(s)</a:t>
            </a:r>
          </a:p>
          <a:p>
            <a:pPr algn="ctr" defTabSz="903288"/>
            <a:r>
              <a:rPr lang="en-US" sz="1400"/>
              <a:t>On A Prototype Basis</a:t>
            </a:r>
          </a:p>
        </p:txBody>
      </p:sp>
      <p:sp>
        <p:nvSpPr>
          <p:cNvPr id="114714" name="Rectangle 26"/>
          <p:cNvSpPr>
            <a:spLocks noChangeArrowheads="1"/>
          </p:cNvSpPr>
          <p:nvPr/>
        </p:nvSpPr>
        <p:spPr bwMode="auto">
          <a:xfrm>
            <a:off x="5608638" y="4375150"/>
            <a:ext cx="2781300" cy="27305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400"/>
              <a:t>Is The Problem Level Reduced?</a:t>
            </a:r>
          </a:p>
        </p:txBody>
      </p:sp>
      <p:cxnSp>
        <p:nvCxnSpPr>
          <p:cNvPr id="114725" name="AutoShape 37"/>
          <p:cNvCxnSpPr>
            <a:cxnSpLocks noChangeShapeType="1"/>
            <a:stCxn id="114690" idx="2"/>
            <a:endCxn id="114694" idx="0"/>
          </p:cNvCxnSpPr>
          <p:nvPr/>
        </p:nvCxnSpPr>
        <p:spPr bwMode="auto">
          <a:xfrm flipH="1">
            <a:off x="2151063" y="1435100"/>
            <a:ext cx="1587" cy="304800"/>
          </a:xfrm>
          <a:prstGeom prst="straightConnector1">
            <a:avLst/>
          </a:prstGeom>
          <a:noFill/>
          <a:ln w="19050">
            <a:solidFill>
              <a:srgbClr val="00279F"/>
            </a:solidFill>
            <a:round/>
            <a:headEnd/>
            <a:tailEnd type="triangle" w="med" len="med"/>
          </a:ln>
          <a:effectLst/>
        </p:spPr>
      </p:cxnSp>
      <p:cxnSp>
        <p:nvCxnSpPr>
          <p:cNvPr id="114726" name="AutoShape 38"/>
          <p:cNvCxnSpPr>
            <a:cxnSpLocks noChangeShapeType="1"/>
            <a:stCxn id="114694" idx="2"/>
            <a:endCxn id="114695" idx="0"/>
          </p:cNvCxnSpPr>
          <p:nvPr/>
        </p:nvCxnSpPr>
        <p:spPr bwMode="auto">
          <a:xfrm>
            <a:off x="2151063" y="2501900"/>
            <a:ext cx="0" cy="304800"/>
          </a:xfrm>
          <a:prstGeom prst="straightConnector1">
            <a:avLst/>
          </a:prstGeom>
          <a:noFill/>
          <a:ln w="19050">
            <a:solidFill>
              <a:srgbClr val="00279F"/>
            </a:solidFill>
            <a:round/>
            <a:headEnd/>
            <a:tailEnd type="triangle" w="med" len="med"/>
          </a:ln>
          <a:effectLst/>
        </p:spPr>
      </p:cxnSp>
      <p:cxnSp>
        <p:nvCxnSpPr>
          <p:cNvPr id="114727" name="AutoShape 39"/>
          <p:cNvCxnSpPr>
            <a:cxnSpLocks noChangeShapeType="1"/>
            <a:stCxn id="114695" idx="2"/>
            <a:endCxn id="114697" idx="0"/>
          </p:cNvCxnSpPr>
          <p:nvPr/>
        </p:nvCxnSpPr>
        <p:spPr bwMode="auto">
          <a:xfrm flipH="1">
            <a:off x="2147888" y="3340100"/>
            <a:ext cx="3175" cy="273050"/>
          </a:xfrm>
          <a:prstGeom prst="straightConnector1">
            <a:avLst/>
          </a:prstGeom>
          <a:noFill/>
          <a:ln w="19050">
            <a:solidFill>
              <a:srgbClr val="00279F"/>
            </a:solidFill>
            <a:round/>
            <a:headEnd/>
            <a:tailEnd type="triangle" w="med" len="med"/>
          </a:ln>
          <a:effectLst/>
        </p:spPr>
      </p:cxnSp>
      <p:cxnSp>
        <p:nvCxnSpPr>
          <p:cNvPr id="114728" name="AutoShape 40"/>
          <p:cNvCxnSpPr>
            <a:cxnSpLocks noChangeShapeType="1"/>
            <a:stCxn id="114697" idx="2"/>
            <a:endCxn id="114699" idx="0"/>
          </p:cNvCxnSpPr>
          <p:nvPr/>
        </p:nvCxnSpPr>
        <p:spPr bwMode="auto">
          <a:xfrm flipH="1">
            <a:off x="2144713" y="3911600"/>
            <a:ext cx="3175" cy="285750"/>
          </a:xfrm>
          <a:prstGeom prst="straightConnector1">
            <a:avLst/>
          </a:prstGeom>
          <a:noFill/>
          <a:ln w="19050">
            <a:solidFill>
              <a:srgbClr val="00279F"/>
            </a:solidFill>
            <a:round/>
            <a:headEnd/>
            <a:tailEnd type="triangle" w="med" len="med"/>
          </a:ln>
          <a:effectLst/>
        </p:spPr>
      </p:cxnSp>
      <p:cxnSp>
        <p:nvCxnSpPr>
          <p:cNvPr id="114729" name="AutoShape 41"/>
          <p:cNvCxnSpPr>
            <a:cxnSpLocks noChangeShapeType="1"/>
            <a:stCxn id="114699" idx="2"/>
            <a:endCxn id="114701" idx="0"/>
          </p:cNvCxnSpPr>
          <p:nvPr/>
        </p:nvCxnSpPr>
        <p:spPr bwMode="auto">
          <a:xfrm>
            <a:off x="2144713" y="4495800"/>
            <a:ext cx="1587" cy="304800"/>
          </a:xfrm>
          <a:prstGeom prst="straightConnector1">
            <a:avLst/>
          </a:prstGeom>
          <a:noFill/>
          <a:ln w="19050">
            <a:solidFill>
              <a:srgbClr val="00279F"/>
            </a:solidFill>
            <a:round/>
            <a:headEnd/>
            <a:tailEnd type="triangle" w="med" len="med"/>
          </a:ln>
          <a:effectLst/>
        </p:spPr>
      </p:cxnSp>
      <p:cxnSp>
        <p:nvCxnSpPr>
          <p:cNvPr id="114730" name="AutoShape 42"/>
          <p:cNvCxnSpPr>
            <a:cxnSpLocks noChangeShapeType="1"/>
            <a:stCxn id="114701" idx="2"/>
            <a:endCxn id="114703" idx="0"/>
          </p:cNvCxnSpPr>
          <p:nvPr/>
        </p:nvCxnSpPr>
        <p:spPr bwMode="auto">
          <a:xfrm>
            <a:off x="2146300" y="5295900"/>
            <a:ext cx="3175" cy="273050"/>
          </a:xfrm>
          <a:prstGeom prst="straightConnector1">
            <a:avLst/>
          </a:prstGeom>
          <a:noFill/>
          <a:ln w="19050">
            <a:solidFill>
              <a:srgbClr val="00279F"/>
            </a:solidFill>
            <a:round/>
            <a:headEnd/>
            <a:tailEnd type="triangle" w="med" len="med"/>
          </a:ln>
          <a:effectLst/>
        </p:spPr>
      </p:cxnSp>
      <p:cxnSp>
        <p:nvCxnSpPr>
          <p:cNvPr id="114731" name="AutoShape 43"/>
          <p:cNvCxnSpPr>
            <a:cxnSpLocks noChangeShapeType="1"/>
            <a:stCxn id="114703" idx="3"/>
            <a:endCxn id="114705" idx="1"/>
          </p:cNvCxnSpPr>
          <p:nvPr/>
        </p:nvCxnSpPr>
        <p:spPr bwMode="auto">
          <a:xfrm flipV="1">
            <a:off x="3800475" y="1136650"/>
            <a:ext cx="1470025" cy="4714875"/>
          </a:xfrm>
          <a:prstGeom prst="bentConnector3">
            <a:avLst>
              <a:gd name="adj1" fmla="val 50000"/>
            </a:avLst>
          </a:prstGeom>
          <a:noFill/>
          <a:ln w="19050">
            <a:solidFill>
              <a:srgbClr val="00279F"/>
            </a:solidFill>
            <a:miter lim="800000"/>
            <a:headEnd/>
            <a:tailEnd type="triangle" w="med" len="med"/>
          </a:ln>
          <a:effectLst/>
        </p:spPr>
      </p:cxnSp>
      <p:cxnSp>
        <p:nvCxnSpPr>
          <p:cNvPr id="114732" name="AutoShape 44"/>
          <p:cNvCxnSpPr>
            <a:cxnSpLocks noChangeShapeType="1"/>
            <a:stCxn id="114705" idx="2"/>
            <a:endCxn id="114706" idx="0"/>
          </p:cNvCxnSpPr>
          <p:nvPr/>
        </p:nvCxnSpPr>
        <p:spPr bwMode="auto">
          <a:xfrm>
            <a:off x="6992938" y="1282700"/>
            <a:ext cx="6350" cy="273050"/>
          </a:xfrm>
          <a:prstGeom prst="straightConnector1">
            <a:avLst/>
          </a:prstGeom>
          <a:noFill/>
          <a:ln w="19050">
            <a:solidFill>
              <a:srgbClr val="00279F"/>
            </a:solidFill>
            <a:round/>
            <a:headEnd/>
            <a:tailEnd type="triangle" w="med" len="med"/>
          </a:ln>
          <a:effectLst/>
        </p:spPr>
      </p:cxnSp>
      <p:cxnSp>
        <p:nvCxnSpPr>
          <p:cNvPr id="114733" name="AutoShape 45"/>
          <p:cNvCxnSpPr>
            <a:cxnSpLocks noChangeShapeType="1"/>
            <a:stCxn id="114706" idx="2"/>
            <a:endCxn id="114708" idx="0"/>
          </p:cNvCxnSpPr>
          <p:nvPr/>
        </p:nvCxnSpPr>
        <p:spPr bwMode="auto">
          <a:xfrm>
            <a:off x="6999288" y="1854200"/>
            <a:ext cx="1587" cy="304800"/>
          </a:xfrm>
          <a:prstGeom prst="straightConnector1">
            <a:avLst/>
          </a:prstGeom>
          <a:noFill/>
          <a:ln w="19050">
            <a:solidFill>
              <a:srgbClr val="00279F"/>
            </a:solidFill>
            <a:round/>
            <a:headEnd/>
            <a:tailEnd type="triangle" w="med" len="med"/>
          </a:ln>
          <a:effectLst/>
        </p:spPr>
      </p:cxnSp>
      <p:cxnSp>
        <p:nvCxnSpPr>
          <p:cNvPr id="114734" name="AutoShape 46"/>
          <p:cNvCxnSpPr>
            <a:cxnSpLocks noChangeShapeType="1"/>
            <a:stCxn id="114708" idx="2"/>
            <a:endCxn id="114710" idx="0"/>
          </p:cNvCxnSpPr>
          <p:nvPr/>
        </p:nvCxnSpPr>
        <p:spPr bwMode="auto">
          <a:xfrm flipH="1">
            <a:off x="6996113" y="2692400"/>
            <a:ext cx="4762" cy="285750"/>
          </a:xfrm>
          <a:prstGeom prst="straightConnector1">
            <a:avLst/>
          </a:prstGeom>
          <a:noFill/>
          <a:ln w="19050">
            <a:solidFill>
              <a:srgbClr val="00279F"/>
            </a:solidFill>
            <a:round/>
            <a:headEnd/>
            <a:tailEnd type="triangle" w="med" len="med"/>
          </a:ln>
          <a:effectLst/>
        </p:spPr>
      </p:cxnSp>
      <p:cxnSp>
        <p:nvCxnSpPr>
          <p:cNvPr id="114735" name="AutoShape 47"/>
          <p:cNvCxnSpPr>
            <a:cxnSpLocks noChangeShapeType="1"/>
            <a:stCxn id="114710" idx="2"/>
            <a:endCxn id="114712" idx="0"/>
          </p:cNvCxnSpPr>
          <p:nvPr/>
        </p:nvCxnSpPr>
        <p:spPr bwMode="auto">
          <a:xfrm flipH="1">
            <a:off x="6992938" y="3276600"/>
            <a:ext cx="3175" cy="304800"/>
          </a:xfrm>
          <a:prstGeom prst="straightConnector1">
            <a:avLst/>
          </a:prstGeom>
          <a:noFill/>
          <a:ln w="19050">
            <a:solidFill>
              <a:srgbClr val="00279F"/>
            </a:solidFill>
            <a:round/>
            <a:headEnd/>
            <a:tailEnd type="triangle" w="med" len="med"/>
          </a:ln>
          <a:effectLst/>
        </p:spPr>
      </p:cxnSp>
      <p:cxnSp>
        <p:nvCxnSpPr>
          <p:cNvPr id="114736" name="AutoShape 48"/>
          <p:cNvCxnSpPr>
            <a:cxnSpLocks noChangeShapeType="1"/>
            <a:stCxn id="114712" idx="2"/>
            <a:endCxn id="114714" idx="0"/>
          </p:cNvCxnSpPr>
          <p:nvPr/>
        </p:nvCxnSpPr>
        <p:spPr bwMode="auto">
          <a:xfrm>
            <a:off x="6992938" y="4076700"/>
            <a:ext cx="6350" cy="285750"/>
          </a:xfrm>
          <a:prstGeom prst="straightConnector1">
            <a:avLst/>
          </a:prstGeom>
          <a:noFill/>
          <a:ln w="19050">
            <a:solidFill>
              <a:srgbClr val="00279F"/>
            </a:solidFill>
            <a:round/>
            <a:headEnd/>
            <a:tailEnd type="triangle" w="med" len="med"/>
          </a:ln>
          <a:effectLst/>
        </p:spPr>
      </p:cxnSp>
      <p:cxnSp>
        <p:nvCxnSpPr>
          <p:cNvPr id="114737" name="AutoShape 49"/>
          <p:cNvCxnSpPr>
            <a:cxnSpLocks noChangeShapeType="1"/>
            <a:stCxn id="114714" idx="2"/>
            <a:endCxn id="114692" idx="0"/>
          </p:cNvCxnSpPr>
          <p:nvPr/>
        </p:nvCxnSpPr>
        <p:spPr bwMode="auto">
          <a:xfrm>
            <a:off x="6999288" y="4660900"/>
            <a:ext cx="0" cy="292100"/>
          </a:xfrm>
          <a:prstGeom prst="straightConnector1">
            <a:avLst/>
          </a:prstGeom>
          <a:noFill/>
          <a:ln w="19050">
            <a:solidFill>
              <a:srgbClr val="00279F"/>
            </a:solidFill>
            <a:round/>
            <a:headEnd/>
            <a:tailEnd type="triangle" w="med" len="med"/>
          </a:ln>
          <a:effectLst/>
        </p:spPr>
      </p:cxnSp>
      <p:cxnSp>
        <p:nvCxnSpPr>
          <p:cNvPr id="114739" name="AutoShape 51"/>
          <p:cNvCxnSpPr>
            <a:cxnSpLocks noChangeShapeType="1"/>
            <a:stCxn id="114708" idx="1"/>
            <a:endCxn id="114699" idx="3"/>
          </p:cNvCxnSpPr>
          <p:nvPr/>
        </p:nvCxnSpPr>
        <p:spPr bwMode="auto">
          <a:xfrm rot="10800000" flipV="1">
            <a:off x="3097213" y="2425700"/>
            <a:ext cx="2278062" cy="1920875"/>
          </a:xfrm>
          <a:prstGeom prst="bentConnector3">
            <a:avLst>
              <a:gd name="adj1" fmla="val 49963"/>
            </a:avLst>
          </a:prstGeom>
          <a:noFill/>
          <a:ln w="19050">
            <a:solidFill>
              <a:schemeClr val="hlink"/>
            </a:solidFill>
            <a:miter lim="800000"/>
            <a:headEnd/>
            <a:tailEnd type="triangle" w="med" len="med"/>
          </a:ln>
          <a:effectLst/>
        </p:spPr>
      </p:cxnSp>
      <p:cxnSp>
        <p:nvCxnSpPr>
          <p:cNvPr id="114740" name="AutoShape 52"/>
          <p:cNvCxnSpPr>
            <a:cxnSpLocks noChangeShapeType="1"/>
            <a:stCxn id="114714" idx="1"/>
            <a:endCxn id="114699" idx="3"/>
          </p:cNvCxnSpPr>
          <p:nvPr/>
        </p:nvCxnSpPr>
        <p:spPr bwMode="auto">
          <a:xfrm rot="10800000">
            <a:off x="3097213" y="4346575"/>
            <a:ext cx="2498725" cy="165100"/>
          </a:xfrm>
          <a:prstGeom prst="bentConnector3">
            <a:avLst>
              <a:gd name="adj1" fmla="val 54574"/>
            </a:avLst>
          </a:prstGeom>
          <a:noFill/>
          <a:ln w="19050">
            <a:solidFill>
              <a:schemeClr val="hlink"/>
            </a:solidFill>
            <a:miter lim="800000"/>
            <a:headEnd/>
            <a:tailEnd type="triangle" w="med" len="med"/>
          </a:ln>
          <a:effectLst/>
        </p:spPr>
      </p:cxnSp>
      <p:cxnSp>
        <p:nvCxnSpPr>
          <p:cNvPr id="114741" name="AutoShape 53"/>
          <p:cNvCxnSpPr>
            <a:cxnSpLocks noChangeShapeType="1"/>
            <a:stCxn id="114692" idx="1"/>
            <a:endCxn id="114699" idx="3"/>
          </p:cNvCxnSpPr>
          <p:nvPr/>
        </p:nvCxnSpPr>
        <p:spPr bwMode="auto">
          <a:xfrm rot="10800000">
            <a:off x="3097213" y="4346575"/>
            <a:ext cx="2752725" cy="752475"/>
          </a:xfrm>
          <a:prstGeom prst="bentConnector3">
            <a:avLst>
              <a:gd name="adj1" fmla="val 58477"/>
            </a:avLst>
          </a:prstGeom>
          <a:noFill/>
          <a:ln w="19050">
            <a:solidFill>
              <a:schemeClr val="hlink"/>
            </a:solidFill>
            <a:miter lim="800000"/>
            <a:headEnd/>
            <a:tailEnd type="triangle" w="med" len="med"/>
          </a:ln>
          <a:effectLst/>
        </p:spPr>
      </p:cxnSp>
    </p:spTree>
  </p:cSld>
  <p:clrMapOvr>
    <a:masterClrMapping/>
  </p:clrMapOvr>
  <p:transition xmlns:p14="http://schemas.microsoft.com/office/powerpoint/2010/main" spd="med" advTm="5000">
    <p:fade/>
    <p:sndAc>
      <p:stSnd>
        <p:snd r:embed="rId3" name="Camera"/>
      </p:stSnd>
    </p:sndAc>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body" idx="1"/>
          </p:nvPr>
        </p:nvSpPr>
        <p:spPr>
          <a:xfrm>
            <a:off x="431800" y="1230313"/>
            <a:ext cx="8331200" cy="4941887"/>
          </a:xfrm>
          <a:noFill/>
          <a:ln/>
        </p:spPr>
        <p:txBody>
          <a:bodyPr/>
          <a:lstStyle/>
          <a:p>
            <a:r>
              <a:rPr lang="en-US" sz="1800"/>
              <a:t>Define the ‘effects’ for cause and effect diagram(s).</a:t>
            </a:r>
          </a:p>
          <a:p>
            <a:r>
              <a:rPr lang="en-US" sz="1800"/>
              <a:t>Prepare a 5M, Process or Stratification cause &amp; effects diagram for each effect (you may want to use a combination).</a:t>
            </a:r>
          </a:p>
          <a:p>
            <a:r>
              <a:rPr lang="en-US" sz="1800"/>
              <a:t>Team members should each assume their activity causes the problem and ask themselves “How could what I do possibly generate the problem?”</a:t>
            </a:r>
          </a:p>
          <a:p>
            <a:r>
              <a:rPr lang="en-US" sz="1800"/>
              <a:t>Prepare a </a:t>
            </a:r>
            <a:r>
              <a:rPr lang="en-US" sz="1800">
                <a:solidFill>
                  <a:srgbClr val="00279F"/>
                </a:solidFill>
              </a:rPr>
              <a:t>time line analysis</a:t>
            </a:r>
            <a:r>
              <a:rPr lang="en-US" sz="1800"/>
              <a:t> if the problem was not always present. Identify what changed when.</a:t>
            </a:r>
          </a:p>
          <a:p>
            <a:r>
              <a:rPr lang="en-US" sz="1800"/>
              <a:t>Perform a </a:t>
            </a:r>
            <a:r>
              <a:rPr lang="en-US" sz="1800">
                <a:solidFill>
                  <a:srgbClr val="00279F"/>
                </a:solidFill>
              </a:rPr>
              <a:t>comparison analysis</a:t>
            </a:r>
            <a:r>
              <a:rPr lang="en-US" sz="1800"/>
              <a:t> to determine if the same or a similar problem existed in related products or processes. Identify past solutions and root causes which may be appropriate for the current problem.</a:t>
            </a:r>
            <a:endParaRPr lang="en-US" sz="1600"/>
          </a:p>
          <a:p>
            <a:r>
              <a:rPr lang="en-US" sz="1800"/>
              <a:t>Identify the top few potential causes. Develop a plan for investigating each cause and update the action plan.</a:t>
            </a:r>
          </a:p>
          <a:p>
            <a:r>
              <a:rPr lang="en-US" sz="1800"/>
              <a:t>Evaluate a potential cause against the problem description. Does a mechanism exist so that the potential cause could result in the problem?</a:t>
            </a:r>
          </a:p>
        </p:txBody>
      </p:sp>
      <p:sp>
        <p:nvSpPr>
          <p:cNvPr id="118787" name="Rectangle 3"/>
          <p:cNvSpPr>
            <a:spLocks noGrp="1" noChangeArrowheads="1"/>
          </p:cNvSpPr>
          <p:nvPr>
            <p:ph type="title"/>
          </p:nvPr>
        </p:nvSpPr>
        <p:spPr>
          <a:xfrm>
            <a:off x="215900" y="139700"/>
            <a:ext cx="8686800" cy="717550"/>
          </a:xfrm>
          <a:noFill/>
          <a:ln/>
        </p:spPr>
        <p:txBody>
          <a:bodyPr/>
          <a:lstStyle/>
          <a:p>
            <a:r>
              <a:rPr lang="en-US" sz="2800">
                <a:solidFill>
                  <a:schemeClr val="hlink"/>
                </a:solidFill>
              </a:rPr>
              <a:t>Identify Potential Causes - Cause &amp; Effects Diagram</a:t>
            </a:r>
          </a:p>
        </p:txBody>
      </p:sp>
    </p:spTree>
  </p:cSld>
  <p:clrMapOvr>
    <a:masterClrMapping/>
  </p:clrMapOvr>
  <p:transition xmlns:p14="http://schemas.microsoft.com/office/powerpoint/2010/main" spd="med" advTm="5000">
    <p:fade/>
    <p:sndAc>
      <p:stSnd>
        <p:snd r:embed="rId3" name="Camera"/>
      </p:stSnd>
    </p:sndAc>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body" idx="1"/>
          </p:nvPr>
        </p:nvSpPr>
        <p:spPr>
          <a:xfrm>
            <a:off x="431800" y="1027113"/>
            <a:ext cx="8331200" cy="5348287"/>
          </a:xfrm>
          <a:noFill/>
          <a:ln/>
        </p:spPr>
        <p:txBody>
          <a:bodyPr/>
          <a:lstStyle/>
          <a:p>
            <a:pPr algn="ctr">
              <a:buFontTx/>
              <a:buNone/>
            </a:pPr>
            <a:r>
              <a:rPr lang="en-US" sz="2400">
                <a:solidFill>
                  <a:schemeClr val="hlink"/>
                </a:solidFill>
              </a:rPr>
              <a:t>Analyze Potential Causes</a:t>
            </a:r>
            <a:endParaRPr lang="en-US"/>
          </a:p>
          <a:p>
            <a:r>
              <a:rPr lang="en-US" sz="1600"/>
              <a:t>Use the iterative process to analyze each potential cause.</a:t>
            </a:r>
          </a:p>
          <a:p>
            <a:pPr lvl="1">
              <a:buClr>
                <a:srgbClr val="790015"/>
              </a:buClr>
              <a:buSzPct val="60000"/>
              <a:buFontTx/>
              <a:buChar char="∆"/>
            </a:pPr>
            <a:r>
              <a:rPr lang="en-US" sz="1600"/>
              <a:t>Hypothesis generation: How does the potential cause result in the problem?</a:t>
            </a:r>
          </a:p>
          <a:p>
            <a:pPr lvl="1">
              <a:buClr>
                <a:srgbClr val="790015"/>
              </a:buClr>
              <a:buSzPct val="60000"/>
              <a:buFontTx/>
              <a:buChar char="∆"/>
            </a:pPr>
            <a:r>
              <a:rPr lang="en-US" sz="1600"/>
              <a:t>Design: What type of data can most easily prove/disprove the hypothesis?</a:t>
            </a:r>
          </a:p>
          <a:p>
            <a:pPr lvl="1">
              <a:buClr>
                <a:srgbClr val="790015"/>
              </a:buClr>
              <a:buSzPct val="60000"/>
              <a:buFontTx/>
              <a:buChar char="∆"/>
            </a:pPr>
            <a:r>
              <a:rPr lang="en-US" sz="1600"/>
              <a:t>Preparation: Obtain materials and prepare a check list.</a:t>
            </a:r>
          </a:p>
          <a:p>
            <a:pPr lvl="1">
              <a:buClr>
                <a:srgbClr val="790015"/>
              </a:buClr>
              <a:buSzPct val="60000"/>
              <a:buFontTx/>
              <a:buChar char="∆"/>
            </a:pPr>
            <a:r>
              <a:rPr lang="en-US" sz="1600"/>
              <a:t>Data Collection: Collect the data.</a:t>
            </a:r>
          </a:p>
          <a:p>
            <a:pPr lvl="1">
              <a:buClr>
                <a:srgbClr val="790015"/>
              </a:buClr>
              <a:buSzPct val="60000"/>
              <a:buFontTx/>
              <a:buChar char="∆"/>
            </a:pPr>
            <a:r>
              <a:rPr lang="en-US" sz="1600"/>
              <a:t>Analysis: Use simple, graphical methods to display data.</a:t>
            </a:r>
          </a:p>
          <a:p>
            <a:pPr lvl="1">
              <a:buClr>
                <a:srgbClr val="790015"/>
              </a:buClr>
              <a:buSzPct val="60000"/>
              <a:buFontTx/>
              <a:buChar char="∆"/>
            </a:pPr>
            <a:r>
              <a:rPr lang="en-US" sz="1600"/>
              <a:t>Interpretation: Is the hypothesis true?</a:t>
            </a:r>
            <a:endParaRPr lang="en-US" sz="1400"/>
          </a:p>
          <a:p>
            <a:r>
              <a:rPr lang="en-US" sz="1600"/>
              <a:t>Investigate several potential causes independently.</a:t>
            </a:r>
          </a:p>
          <a:p>
            <a:r>
              <a:rPr lang="en-US" sz="1600"/>
              <a:t>Use an action plan to manage the analysis process for each potential cause being studied.</a:t>
            </a:r>
          </a:p>
          <a:p>
            <a:pPr algn="ctr">
              <a:buFontTx/>
              <a:buNone/>
            </a:pPr>
            <a:r>
              <a:rPr lang="en-US" sz="2400">
                <a:solidFill>
                  <a:schemeClr val="hlink"/>
                </a:solidFill>
              </a:rPr>
              <a:t>Validate Root Causes</a:t>
            </a:r>
            <a:endParaRPr lang="en-US"/>
          </a:p>
          <a:p>
            <a:r>
              <a:rPr lang="en-US" sz="1600"/>
              <a:t>Clearly state root cause(s) and identify data which suggests a conclusion.</a:t>
            </a:r>
          </a:p>
          <a:p>
            <a:r>
              <a:rPr lang="en-US" sz="1600"/>
              <a:t>Verify root cause factors are present in the product and/or process.</a:t>
            </a:r>
          </a:p>
          <a:p>
            <a:r>
              <a:rPr lang="en-US" sz="1600"/>
              <a:t>Conduct with / without study to verify root cause. Can you generate the problem?</a:t>
            </a:r>
          </a:p>
        </p:txBody>
      </p:sp>
      <p:sp>
        <p:nvSpPr>
          <p:cNvPr id="119811" name="Rectangle 3"/>
          <p:cNvSpPr>
            <a:spLocks noGrp="1" noChangeArrowheads="1"/>
          </p:cNvSpPr>
          <p:nvPr>
            <p:ph type="title"/>
          </p:nvPr>
        </p:nvSpPr>
        <p:spPr>
          <a:xfrm>
            <a:off x="215900" y="139700"/>
            <a:ext cx="8686800" cy="647700"/>
          </a:xfrm>
          <a:noFill/>
          <a:ln/>
        </p:spPr>
        <p:txBody>
          <a:bodyPr/>
          <a:lstStyle/>
          <a:p>
            <a:r>
              <a:rPr lang="en-US" sz="3000"/>
              <a:t>Analyze Potential Causes - Validate Root Cause</a:t>
            </a:r>
          </a:p>
        </p:txBody>
      </p:sp>
    </p:spTree>
  </p:cSld>
  <p:clrMapOvr>
    <a:masterClrMapping/>
  </p:clrMapOvr>
  <p:transition xmlns:p14="http://schemas.microsoft.com/office/powerpoint/2010/main" spd="med" advTm="5000">
    <p:fade/>
    <p:sndAc>
      <p:stSnd>
        <p:snd r:embed="rId3" name="Camera"/>
      </p:stSnd>
    </p:sndAc>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body" idx="1"/>
          </p:nvPr>
        </p:nvSpPr>
        <p:spPr>
          <a:xfrm>
            <a:off x="431800" y="946150"/>
            <a:ext cx="8331200" cy="5429250"/>
          </a:xfrm>
          <a:noFill/>
          <a:ln/>
        </p:spPr>
        <p:txBody>
          <a:bodyPr/>
          <a:lstStyle/>
          <a:p>
            <a:r>
              <a:rPr lang="en-US" sz="1800"/>
              <a:t>Have you identified all sources of variation on the flow diagram?</a:t>
            </a:r>
          </a:p>
          <a:p>
            <a:r>
              <a:rPr lang="en-US" sz="1800"/>
              <a:t>Have all sources of information been used to define the cause of the problem?</a:t>
            </a:r>
          </a:p>
          <a:p>
            <a:r>
              <a:rPr lang="en-US" sz="1800"/>
              <a:t>Do you have the physical evidence of the problem?</a:t>
            </a:r>
          </a:p>
          <a:p>
            <a:r>
              <a:rPr lang="en-US" sz="1800"/>
              <a:t>Can you establish a relationship between the problem and the process?</a:t>
            </a:r>
          </a:p>
          <a:p>
            <a:r>
              <a:rPr lang="en-US" sz="1800"/>
              <a:t>Do you continually challenge the potential root causes with the question ‘why’ followed with ‘because’ to construct alternatives?</a:t>
            </a:r>
          </a:p>
          <a:p>
            <a:r>
              <a:rPr lang="en-US" sz="1800"/>
              <a:t>What are the is / is not distinctions?</a:t>
            </a:r>
          </a:p>
          <a:p>
            <a:r>
              <a:rPr lang="en-US" sz="1800"/>
              <a:t>Is this a unique situation or is the likely problem similar to a past experience?</a:t>
            </a:r>
          </a:p>
          <a:p>
            <a:r>
              <a:rPr lang="en-US" sz="1800"/>
              <a:t>Has a comparison analysis been completed to determine if the same or similar problem existed in related products?</a:t>
            </a:r>
          </a:p>
          <a:p>
            <a:r>
              <a:rPr lang="en-US" sz="1800"/>
              <a:t>What are the experiences of recent actions that may be related to this problem?</a:t>
            </a:r>
          </a:p>
          <a:p>
            <a:r>
              <a:rPr lang="en-US" sz="1800"/>
              <a:t>Why might this have occurred?</a:t>
            </a:r>
          </a:p>
          <a:p>
            <a:r>
              <a:rPr lang="en-US" sz="1800"/>
              <a:t>Why haven’t we experienced this problem before?</a:t>
            </a:r>
            <a:endParaRPr lang="en-US" sz="1600"/>
          </a:p>
        </p:txBody>
      </p:sp>
      <p:sp>
        <p:nvSpPr>
          <p:cNvPr id="120835" name="Rectangle 3"/>
          <p:cNvSpPr>
            <a:spLocks noGrp="1" noChangeArrowheads="1"/>
          </p:cNvSpPr>
          <p:nvPr>
            <p:ph type="title"/>
          </p:nvPr>
        </p:nvSpPr>
        <p:spPr>
          <a:xfrm>
            <a:off x="215900" y="139700"/>
            <a:ext cx="8686800" cy="647700"/>
          </a:xfrm>
          <a:noFill/>
          <a:ln/>
        </p:spPr>
        <p:txBody>
          <a:bodyPr/>
          <a:lstStyle/>
          <a:p>
            <a:r>
              <a:rPr lang="en-US" sz="3000"/>
              <a:t>Potential Causes - Some Questions</a:t>
            </a:r>
          </a:p>
        </p:txBody>
      </p:sp>
    </p:spTree>
  </p:cSld>
  <p:clrMapOvr>
    <a:masterClrMapping/>
  </p:clrMapOvr>
  <p:transition xmlns:p14="http://schemas.microsoft.com/office/powerpoint/2010/main" spd="med" advTm="5000">
    <p:fade/>
    <p:sndAc>
      <p:stSnd>
        <p:snd r:embed="rId3" name="Camera"/>
      </p:stSnd>
    </p:sndAc>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body" idx="1"/>
          </p:nvPr>
        </p:nvSpPr>
        <p:spPr>
          <a:xfrm>
            <a:off x="431800" y="911225"/>
            <a:ext cx="8331200" cy="5464175"/>
          </a:xfrm>
          <a:noFill/>
          <a:ln/>
        </p:spPr>
        <p:txBody>
          <a:bodyPr/>
          <a:lstStyle/>
          <a:p>
            <a:r>
              <a:rPr lang="en-US" sz="1800"/>
              <a:t>Manufacturing</a:t>
            </a:r>
          </a:p>
          <a:p>
            <a:pPr lvl="1">
              <a:buClr>
                <a:srgbClr val="790015"/>
              </a:buClr>
              <a:buSzPct val="80000"/>
              <a:buFontTx/>
              <a:buChar char="∆"/>
            </a:pPr>
            <a:r>
              <a:rPr lang="en-US" sz="1600"/>
              <a:t>New supplier(s)?</a:t>
            </a:r>
          </a:p>
          <a:p>
            <a:pPr lvl="1">
              <a:buClr>
                <a:srgbClr val="790015"/>
              </a:buClr>
              <a:buSzPct val="80000"/>
              <a:buFontTx/>
              <a:buChar char="∆"/>
            </a:pPr>
            <a:r>
              <a:rPr lang="en-US" sz="1600"/>
              <a:t>New tool(s)?</a:t>
            </a:r>
          </a:p>
          <a:p>
            <a:pPr lvl="1">
              <a:buClr>
                <a:srgbClr val="790015"/>
              </a:buClr>
              <a:buSzPct val="80000"/>
              <a:buFontTx/>
              <a:buChar char="∆"/>
            </a:pPr>
            <a:r>
              <a:rPr lang="en-US" sz="1600"/>
              <a:t>New operator(s)?</a:t>
            </a:r>
          </a:p>
          <a:p>
            <a:pPr lvl="1">
              <a:buClr>
                <a:srgbClr val="790015"/>
              </a:buClr>
              <a:buSzPct val="80000"/>
              <a:buFontTx/>
              <a:buChar char="∆"/>
            </a:pPr>
            <a:r>
              <a:rPr lang="en-US" sz="1600"/>
              <a:t>Process change(s)?</a:t>
            </a:r>
          </a:p>
          <a:p>
            <a:pPr lvl="1">
              <a:buClr>
                <a:srgbClr val="790015"/>
              </a:buClr>
              <a:buSzPct val="80000"/>
              <a:buFontTx/>
              <a:buChar char="∆"/>
            </a:pPr>
            <a:r>
              <a:rPr lang="en-US" sz="1600"/>
              <a:t>Measurement system?</a:t>
            </a:r>
          </a:p>
          <a:p>
            <a:pPr lvl="1">
              <a:buClr>
                <a:srgbClr val="790015"/>
              </a:buClr>
              <a:buSzPct val="80000"/>
              <a:buFontTx/>
              <a:buChar char="∆"/>
            </a:pPr>
            <a:r>
              <a:rPr lang="en-US" sz="1600"/>
              <a:t>Raw material(s)?</a:t>
            </a:r>
          </a:p>
          <a:p>
            <a:pPr lvl="1">
              <a:buClr>
                <a:srgbClr val="790015"/>
              </a:buClr>
              <a:buSzPct val="80000"/>
              <a:buFontTx/>
              <a:buChar char="∆"/>
            </a:pPr>
            <a:r>
              <a:rPr lang="en-US" sz="1600"/>
              <a:t>Vendor supplied part(s)?</a:t>
            </a:r>
          </a:p>
          <a:p>
            <a:pPr lvl="1">
              <a:buClr>
                <a:srgbClr val="790015"/>
              </a:buClr>
              <a:buSzPct val="80000"/>
              <a:buFontTx/>
              <a:buChar char="∆"/>
            </a:pPr>
            <a:r>
              <a:rPr lang="en-US" sz="1600"/>
              <a:t>Do other plants have a similar problem?</a:t>
            </a:r>
          </a:p>
          <a:p>
            <a:r>
              <a:rPr lang="en-US" sz="1800"/>
              <a:t>Engineering</a:t>
            </a:r>
          </a:p>
          <a:p>
            <a:pPr lvl="1">
              <a:buClr>
                <a:srgbClr val="790015"/>
              </a:buClr>
              <a:buSzPct val="80000"/>
              <a:buFontTx/>
              <a:buChar char="∆"/>
            </a:pPr>
            <a:r>
              <a:rPr lang="en-US" sz="1600"/>
              <a:t>Any pattern to the problem?</a:t>
            </a:r>
          </a:p>
          <a:p>
            <a:pPr lvl="1">
              <a:buClr>
                <a:srgbClr val="790015"/>
              </a:buClr>
              <a:buSzPct val="80000"/>
              <a:buFontTx/>
              <a:buChar char="∆"/>
            </a:pPr>
            <a:r>
              <a:rPr lang="en-US" sz="1600"/>
              <a:t>Geographically?</a:t>
            </a:r>
          </a:p>
          <a:p>
            <a:pPr lvl="1">
              <a:buClr>
                <a:srgbClr val="790015"/>
              </a:buClr>
              <a:buSzPct val="80000"/>
              <a:buFontTx/>
              <a:buChar char="∆"/>
            </a:pPr>
            <a:r>
              <a:rPr lang="en-US" sz="1600"/>
              <a:t>Time of year?</a:t>
            </a:r>
          </a:p>
          <a:p>
            <a:pPr lvl="1">
              <a:buClr>
                <a:srgbClr val="790015"/>
              </a:buClr>
              <a:buSzPct val="80000"/>
              <a:buFontTx/>
              <a:buChar char="∆"/>
            </a:pPr>
            <a:r>
              <a:rPr lang="en-US" sz="1600"/>
              <a:t>Build date(s)?</a:t>
            </a:r>
          </a:p>
          <a:p>
            <a:pPr lvl="1">
              <a:buClr>
                <a:srgbClr val="790015"/>
              </a:buClr>
              <a:buSzPct val="80000"/>
              <a:buFontTx/>
              <a:buChar char="∆"/>
            </a:pPr>
            <a:r>
              <a:rPr lang="en-US" sz="1600"/>
              <a:t>Did the problem exist at program sign-off?</a:t>
            </a:r>
          </a:p>
          <a:p>
            <a:pPr lvl="1">
              <a:buClr>
                <a:srgbClr val="790015"/>
              </a:buClr>
              <a:buSzPct val="80000"/>
              <a:buFontTx/>
              <a:buChar char="∆"/>
            </a:pPr>
            <a:r>
              <a:rPr lang="en-US" sz="1600"/>
              <a:t>Was it conditionally signed off?</a:t>
            </a:r>
          </a:p>
          <a:p>
            <a:pPr lvl="1">
              <a:buClr>
                <a:srgbClr val="790015"/>
              </a:buClr>
              <a:buSzPct val="80000"/>
              <a:buFontTx/>
              <a:buChar char="∆"/>
            </a:pPr>
            <a:r>
              <a:rPr lang="en-US" sz="1600"/>
              <a:t>Did the problem exist during pre-production prototypes, functionals?</a:t>
            </a:r>
          </a:p>
        </p:txBody>
      </p:sp>
      <p:sp>
        <p:nvSpPr>
          <p:cNvPr id="121859" name="Rectangle 3"/>
          <p:cNvSpPr>
            <a:spLocks noGrp="1" noChangeArrowheads="1"/>
          </p:cNvSpPr>
          <p:nvPr>
            <p:ph type="title"/>
          </p:nvPr>
        </p:nvSpPr>
        <p:spPr>
          <a:xfrm>
            <a:off x="215900" y="139700"/>
            <a:ext cx="8686800" cy="647700"/>
          </a:xfrm>
          <a:noFill/>
          <a:ln/>
        </p:spPr>
        <p:txBody>
          <a:bodyPr/>
          <a:lstStyle/>
          <a:p>
            <a:r>
              <a:rPr lang="en-US" sz="3000"/>
              <a:t>Analyze What Has Changed</a:t>
            </a:r>
          </a:p>
        </p:txBody>
      </p:sp>
    </p:spTree>
  </p:cSld>
  <p:clrMapOvr>
    <a:masterClrMapping/>
  </p:clrMapOvr>
  <p:transition xmlns:p14="http://schemas.microsoft.com/office/powerpoint/2010/main" spd="med" advTm="5000">
    <p:fade/>
    <p:sndAc>
      <p:stSnd>
        <p:snd r:embed="rId3" name="Camera"/>
      </p:stSnd>
    </p:sndAc>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431800" y="1025525"/>
            <a:ext cx="8331200" cy="4483100"/>
          </a:xfrm>
          <a:noFill/>
          <a:ln/>
        </p:spPr>
        <p:txBody>
          <a:bodyPr/>
          <a:lstStyle/>
          <a:p>
            <a:r>
              <a:rPr lang="en-US" sz="2200"/>
              <a:t>What data is available to indicate changes in the process?</a:t>
            </a:r>
          </a:p>
          <a:p>
            <a:r>
              <a:rPr lang="en-US" sz="2200"/>
              <a:t>Does data exist to document the customer’s problem?</a:t>
            </a:r>
          </a:p>
          <a:p>
            <a:r>
              <a:rPr lang="en-US" sz="2200"/>
              <a:t>If the potential cause is the root cause, how does it explain all we know about the problem?</a:t>
            </a:r>
          </a:p>
          <a:p>
            <a:r>
              <a:rPr lang="en-US" sz="2200"/>
              <a:t>What is the likelihood that each potential cause could explain the described problem?</a:t>
            </a:r>
          </a:p>
          <a:p>
            <a:r>
              <a:rPr lang="en-US" sz="2200"/>
              <a:t>What is the concern that the potential cause is actually occurring?</a:t>
            </a:r>
          </a:p>
          <a:p>
            <a:r>
              <a:rPr lang="en-US" sz="2200"/>
              <a:t>What actions have been taken to the potential causes to assure their presence?</a:t>
            </a:r>
            <a:endParaRPr lang="en-US"/>
          </a:p>
        </p:txBody>
      </p:sp>
      <p:sp>
        <p:nvSpPr>
          <p:cNvPr id="122883" name="Rectangle 3"/>
          <p:cNvSpPr>
            <a:spLocks noGrp="1" noChangeArrowheads="1"/>
          </p:cNvSpPr>
          <p:nvPr>
            <p:ph type="title"/>
          </p:nvPr>
        </p:nvSpPr>
        <p:spPr>
          <a:xfrm>
            <a:off x="215900" y="139700"/>
            <a:ext cx="8686800" cy="647700"/>
          </a:xfrm>
          <a:noFill/>
          <a:ln/>
        </p:spPr>
        <p:txBody>
          <a:bodyPr/>
          <a:lstStyle/>
          <a:p>
            <a:r>
              <a:rPr lang="en-US" sz="3000"/>
              <a:t>Data and Root Causes</a:t>
            </a:r>
          </a:p>
        </p:txBody>
      </p:sp>
    </p:spTree>
  </p:cSld>
  <p:clrMapOvr>
    <a:masterClrMapping/>
  </p:clrMapOvr>
  <p:transition xmlns:p14="http://schemas.microsoft.com/office/powerpoint/2010/main" spd="med" advTm="5000">
    <p:fade/>
    <p:sndAc>
      <p:stSnd>
        <p:snd r:embed="rId3" name="Camera"/>
      </p:stSnd>
    </p:sndAc>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noFill/>
          <a:ln/>
        </p:spPr>
        <p:txBody>
          <a:bodyPr/>
          <a:lstStyle/>
          <a:p>
            <a:r>
              <a:rPr lang="en-US"/>
              <a:t>Product - Process Assumptions</a:t>
            </a:r>
          </a:p>
        </p:txBody>
      </p:sp>
      <p:sp>
        <p:nvSpPr>
          <p:cNvPr id="123907" name="Rectangle 3"/>
          <p:cNvSpPr>
            <a:spLocks noGrp="1" noChangeArrowheads="1"/>
          </p:cNvSpPr>
          <p:nvPr>
            <p:ph type="body" idx="1"/>
          </p:nvPr>
        </p:nvSpPr>
        <p:spPr>
          <a:xfrm>
            <a:off x="685800" y="1179513"/>
            <a:ext cx="7772400" cy="4992687"/>
          </a:xfrm>
          <a:noFill/>
          <a:ln/>
        </p:spPr>
        <p:txBody>
          <a:bodyPr/>
          <a:lstStyle/>
          <a:p>
            <a:r>
              <a:rPr lang="en-US" sz="2800" i="1">
                <a:solidFill>
                  <a:schemeClr val="hlink"/>
                </a:solidFill>
              </a:rPr>
              <a:t>Assumptions</a:t>
            </a:r>
            <a:r>
              <a:rPr lang="en-US" sz="2800" i="1">
                <a:solidFill>
                  <a:srgbClr val="333333"/>
                </a:solidFill>
              </a:rPr>
              <a:t>:</a:t>
            </a:r>
            <a:endParaRPr lang="en-US" sz="2400"/>
          </a:p>
          <a:p>
            <a:pPr marL="1022350" lvl="1" indent="0">
              <a:buFontTx/>
              <a:buNone/>
            </a:pPr>
            <a:r>
              <a:rPr lang="en-US" sz="2000">
                <a:solidFill>
                  <a:srgbClr val="00279F"/>
                </a:solidFill>
              </a:rPr>
              <a:t>Features</a:t>
            </a:r>
          </a:p>
          <a:p>
            <a:pPr marL="1022350" lvl="1" indent="0">
              <a:buFontTx/>
              <a:buNone/>
            </a:pPr>
            <a:r>
              <a:rPr lang="en-US" sz="2000">
                <a:solidFill>
                  <a:srgbClr val="00279F"/>
                </a:solidFill>
              </a:rPr>
              <a:t>Design</a:t>
            </a:r>
          </a:p>
          <a:p>
            <a:pPr marL="1022350" lvl="1" indent="0">
              <a:buFontTx/>
              <a:buNone/>
            </a:pPr>
            <a:r>
              <a:rPr lang="en-US" sz="2000">
                <a:solidFill>
                  <a:srgbClr val="00279F"/>
                </a:solidFill>
              </a:rPr>
              <a:t>Process concepts</a:t>
            </a:r>
          </a:p>
          <a:p>
            <a:pPr marL="1022350" lvl="1" indent="0">
              <a:buFontTx/>
              <a:buNone/>
            </a:pPr>
            <a:r>
              <a:rPr lang="en-US" sz="2000">
                <a:solidFill>
                  <a:srgbClr val="00279F"/>
                </a:solidFill>
              </a:rPr>
              <a:t>Technical innovations</a:t>
            </a:r>
          </a:p>
          <a:p>
            <a:pPr marL="1022350" lvl="1" indent="0">
              <a:buFontTx/>
              <a:buNone/>
            </a:pPr>
            <a:r>
              <a:rPr lang="en-US" sz="2000">
                <a:solidFill>
                  <a:srgbClr val="00279F"/>
                </a:solidFill>
              </a:rPr>
              <a:t>Advanced materials</a:t>
            </a:r>
          </a:p>
          <a:p>
            <a:pPr marL="1022350" lvl="1" indent="0">
              <a:buFontTx/>
              <a:buNone/>
            </a:pPr>
            <a:r>
              <a:rPr lang="en-US" sz="2000">
                <a:solidFill>
                  <a:srgbClr val="00279F"/>
                </a:solidFill>
              </a:rPr>
              <a:t>Reliability assessments</a:t>
            </a:r>
          </a:p>
          <a:p>
            <a:pPr marL="1022350" lvl="1" indent="0">
              <a:buFontTx/>
              <a:buNone/>
            </a:pPr>
            <a:r>
              <a:rPr lang="en-US" sz="2000">
                <a:solidFill>
                  <a:srgbClr val="00279F"/>
                </a:solidFill>
              </a:rPr>
              <a:t>New technology</a:t>
            </a:r>
            <a:endParaRPr lang="en-US" sz="2000"/>
          </a:p>
          <a:p>
            <a:r>
              <a:rPr lang="en-US" sz="2400"/>
              <a:t>Document </a:t>
            </a:r>
            <a:r>
              <a:rPr lang="en-US" sz="2400" i="1">
                <a:solidFill>
                  <a:schemeClr val="hlink"/>
                </a:solidFill>
              </a:rPr>
              <a:t>assumptions</a:t>
            </a:r>
            <a:r>
              <a:rPr lang="en-US" sz="2400"/>
              <a:t> as part of project plan</a:t>
            </a:r>
          </a:p>
          <a:p>
            <a:r>
              <a:rPr lang="en-US" sz="2400"/>
              <a:t>Utilize as inputs to plan</a:t>
            </a:r>
          </a:p>
          <a:p>
            <a:r>
              <a:rPr lang="en-US" sz="2400" i="1">
                <a:solidFill>
                  <a:srgbClr val="00279F"/>
                </a:solidFill>
              </a:rPr>
              <a:t>Consider alternate paths</a:t>
            </a:r>
            <a:r>
              <a:rPr lang="en-US" sz="2400"/>
              <a:t> in case </a:t>
            </a:r>
            <a:r>
              <a:rPr lang="en-US" sz="2400" i="1"/>
              <a:t>assumptions</a:t>
            </a:r>
            <a:r>
              <a:rPr lang="en-US" sz="2400"/>
              <a:t> do not play out</a:t>
            </a:r>
          </a:p>
        </p:txBody>
      </p:sp>
    </p:spTree>
  </p:cSld>
  <p:clrMapOvr>
    <a:masterClrMapping/>
  </p:clrMapOvr>
  <p:transition xmlns:p14="http://schemas.microsoft.com/office/powerpoint/2010/main" spd="med" advTm="5000">
    <p:fade/>
    <p:sndAc>
      <p:stSnd>
        <p:snd r:embed="rId3" name="Camera"/>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a:xfrm>
            <a:off x="228600" y="228600"/>
            <a:ext cx="8686800" cy="639763"/>
          </a:xfrm>
          <a:noFill/>
          <a:ln/>
        </p:spPr>
        <p:txBody>
          <a:bodyPr/>
          <a:lstStyle/>
          <a:p>
            <a:r>
              <a:rPr lang="en-US"/>
              <a:t>Interpreting Statistics</a:t>
            </a:r>
          </a:p>
        </p:txBody>
      </p:sp>
      <p:pic>
        <p:nvPicPr>
          <p:cNvPr id="498691" name="Picture 3"/>
          <p:cNvPicPr>
            <a:picLocks noChangeArrowheads="1"/>
          </p:cNvPicPr>
          <p:nvPr/>
        </p:nvPicPr>
        <p:blipFill>
          <a:blip r:embed="rId4"/>
          <a:srcRect/>
          <a:stretch>
            <a:fillRect/>
          </a:stretch>
        </p:blipFill>
        <p:spPr bwMode="auto">
          <a:xfrm>
            <a:off x="1246188" y="1220788"/>
            <a:ext cx="6397625" cy="5053012"/>
          </a:xfrm>
          <a:prstGeom prst="rect">
            <a:avLst/>
          </a:prstGeom>
          <a:noFill/>
          <a:ln w="12700">
            <a:noFill/>
            <a:miter lim="800000"/>
            <a:headEnd/>
            <a:tailEnd/>
          </a:ln>
          <a:effectLst/>
        </p:spPr>
      </p:pic>
    </p:spTree>
  </p:cSld>
  <p:clrMapOvr>
    <a:masterClrMapping/>
  </p:clrMapOvr>
  <p:transition xmlns:p14="http://schemas.microsoft.com/office/powerpoint/2010/main" spd="med" advTm="5000">
    <p:fade/>
    <p:sndAc>
      <p:stSnd>
        <p:snd r:embed="rId3" name="Camera"/>
      </p:stSnd>
    </p:sndAc>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228600" y="228600"/>
            <a:ext cx="8686800" cy="479425"/>
          </a:xfrm>
          <a:noFill/>
          <a:ln/>
        </p:spPr>
        <p:txBody>
          <a:bodyPr/>
          <a:lstStyle/>
          <a:p>
            <a:r>
              <a:rPr lang="en-US">
                <a:solidFill>
                  <a:schemeClr val="hlink"/>
                </a:solidFill>
              </a:rPr>
              <a:t>Errors 1</a:t>
            </a:r>
          </a:p>
        </p:txBody>
      </p:sp>
      <p:sp>
        <p:nvSpPr>
          <p:cNvPr id="125955" name="Rectangle 3"/>
          <p:cNvSpPr>
            <a:spLocks noGrp="1" noChangeArrowheads="1"/>
          </p:cNvSpPr>
          <p:nvPr>
            <p:ph type="body" idx="1"/>
          </p:nvPr>
        </p:nvSpPr>
        <p:spPr>
          <a:xfrm>
            <a:off x="419100" y="1066800"/>
            <a:ext cx="8343900" cy="5029200"/>
          </a:xfrm>
          <a:noFill/>
          <a:ln/>
        </p:spPr>
        <p:txBody>
          <a:bodyPr/>
          <a:lstStyle/>
          <a:p>
            <a:pPr algn="ctr">
              <a:buFontTx/>
              <a:buNone/>
            </a:pPr>
            <a:r>
              <a:rPr lang="en-US" sz="2500" b="1">
                <a:solidFill>
                  <a:srgbClr val="00279F"/>
                </a:solidFill>
              </a:rPr>
              <a:t>Almost all errors are caused by </a:t>
            </a:r>
            <a:r>
              <a:rPr lang="en-US" sz="2500" b="1">
                <a:solidFill>
                  <a:schemeClr val="hlink"/>
                </a:solidFill>
              </a:rPr>
              <a:t>human error</a:t>
            </a:r>
            <a:r>
              <a:rPr lang="en-US"/>
              <a:t>.</a:t>
            </a:r>
            <a:endParaRPr lang="en-US" sz="1800"/>
          </a:p>
          <a:p>
            <a:r>
              <a:rPr lang="en-US" sz="1800" b="1">
                <a:solidFill>
                  <a:srgbClr val="005400"/>
                </a:solidFill>
              </a:rPr>
              <a:t>Forgetfulness</a:t>
            </a:r>
            <a:r>
              <a:rPr lang="en-US" sz="1800"/>
              <a:t> - Sometimes we forget things when we are not concentrating. </a:t>
            </a:r>
            <a:r>
              <a:rPr lang="en-US" sz="1800" i="1">
                <a:solidFill>
                  <a:srgbClr val="333333"/>
                </a:solidFill>
              </a:rPr>
              <a:t>Example:</a:t>
            </a:r>
            <a:r>
              <a:rPr lang="en-US" sz="1800">
                <a:solidFill>
                  <a:srgbClr val="333333"/>
                </a:solidFill>
              </a:rPr>
              <a:t> A person forgets to set his/her alarm clock at night. </a:t>
            </a:r>
            <a:r>
              <a:rPr lang="en-US" sz="1800" i="1">
                <a:solidFill>
                  <a:srgbClr val="333333"/>
                </a:solidFill>
              </a:rPr>
              <a:t>Safeguard:</a:t>
            </a:r>
            <a:r>
              <a:rPr lang="en-US" sz="1800">
                <a:solidFill>
                  <a:srgbClr val="333333"/>
                </a:solidFill>
              </a:rPr>
              <a:t> Establish a routine which includes checking before going to bed.</a:t>
            </a:r>
            <a:endParaRPr lang="en-US" sz="1800"/>
          </a:p>
          <a:p>
            <a:r>
              <a:rPr lang="en-US" sz="1800" b="1">
                <a:solidFill>
                  <a:srgbClr val="005400"/>
                </a:solidFill>
              </a:rPr>
              <a:t>Errors due to misunderstanding </a:t>
            </a:r>
            <a:r>
              <a:rPr lang="en-US" sz="1800"/>
              <a:t>- Sometimes we make mistakes when we jump to the wrong conclusion before we’re familiar with the situation. </a:t>
            </a:r>
            <a:r>
              <a:rPr lang="en-US" sz="1800" i="1">
                <a:solidFill>
                  <a:srgbClr val="333333"/>
                </a:solidFill>
              </a:rPr>
              <a:t>Example:</a:t>
            </a:r>
            <a:r>
              <a:rPr lang="en-US" sz="1800">
                <a:solidFill>
                  <a:srgbClr val="333333"/>
                </a:solidFill>
              </a:rPr>
              <a:t> A person used to a stick shift pushes the brake petal in an automatic thinking it is the clutch. </a:t>
            </a:r>
            <a:r>
              <a:rPr lang="en-US" sz="1800" i="1">
                <a:solidFill>
                  <a:srgbClr val="333333"/>
                </a:solidFill>
              </a:rPr>
              <a:t>Safeguards:</a:t>
            </a:r>
            <a:r>
              <a:rPr lang="en-US" sz="1800">
                <a:solidFill>
                  <a:srgbClr val="333333"/>
                </a:solidFill>
              </a:rPr>
              <a:t> Training, checking in advance, standardizing work procedures.</a:t>
            </a:r>
            <a:endParaRPr lang="en-US" sz="1800"/>
          </a:p>
          <a:p>
            <a:r>
              <a:rPr lang="en-US" sz="1800" b="1">
                <a:solidFill>
                  <a:srgbClr val="005400"/>
                </a:solidFill>
              </a:rPr>
              <a:t>Errors in identification </a:t>
            </a:r>
            <a:r>
              <a:rPr lang="en-US" sz="1800"/>
              <a:t>- Sometimes we misjudge a situation because we view it too quickly or are too far away to se it clearly. </a:t>
            </a:r>
            <a:r>
              <a:rPr lang="en-US" sz="1800">
                <a:solidFill>
                  <a:srgbClr val="333333"/>
                </a:solidFill>
              </a:rPr>
              <a:t>For example, a $1 bill is mistaken for a $10 bill. </a:t>
            </a:r>
            <a:r>
              <a:rPr lang="en-US" sz="1800" i="1">
                <a:solidFill>
                  <a:srgbClr val="333333"/>
                </a:solidFill>
              </a:rPr>
              <a:t>Safeguards:</a:t>
            </a:r>
            <a:r>
              <a:rPr lang="en-US" sz="1800">
                <a:solidFill>
                  <a:srgbClr val="333333"/>
                </a:solidFill>
              </a:rPr>
              <a:t> Training, attentiveness, vigilance.</a:t>
            </a:r>
            <a:endParaRPr lang="en-US" sz="1800"/>
          </a:p>
        </p:txBody>
      </p:sp>
    </p:spTree>
  </p:cSld>
  <p:clrMapOvr>
    <a:masterClrMapping/>
  </p:clrMapOvr>
  <p:transition xmlns:p14="http://schemas.microsoft.com/office/powerpoint/2010/main" spd="med" advTm="5000">
    <p:fade/>
    <p:sndAc>
      <p:stSnd>
        <p:snd r:embed="rId3" name="Camera"/>
      </p:stSnd>
    </p:sndAc>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685800" y="76200"/>
            <a:ext cx="7772400" cy="685800"/>
          </a:xfrm>
          <a:noFill/>
          <a:ln/>
        </p:spPr>
        <p:txBody>
          <a:bodyPr/>
          <a:lstStyle/>
          <a:p>
            <a:r>
              <a:rPr lang="en-US">
                <a:solidFill>
                  <a:schemeClr val="hlink"/>
                </a:solidFill>
              </a:rPr>
              <a:t>Errors 2</a:t>
            </a:r>
          </a:p>
        </p:txBody>
      </p:sp>
      <p:sp>
        <p:nvSpPr>
          <p:cNvPr id="126979" name="Rectangle 3"/>
          <p:cNvSpPr>
            <a:spLocks noChangeArrowheads="1"/>
          </p:cNvSpPr>
          <p:nvPr/>
        </p:nvSpPr>
        <p:spPr bwMode="auto">
          <a:xfrm>
            <a:off x="685800" y="822325"/>
            <a:ext cx="7772400" cy="5654675"/>
          </a:xfrm>
          <a:prstGeom prst="rect">
            <a:avLst/>
          </a:prstGeom>
          <a:noFill/>
          <a:ln w="12700">
            <a:noFill/>
            <a:miter lim="800000"/>
            <a:headEnd/>
            <a:tailEnd/>
          </a:ln>
          <a:effectLst/>
        </p:spPr>
        <p:txBody>
          <a:bodyPr lIns="90487" tIns="44450" rIns="90487" bIns="44450">
            <a:prstTxWarp prst="textNoShape">
              <a:avLst/>
            </a:prstTxWarp>
          </a:bodyPr>
          <a:lstStyle/>
          <a:p>
            <a:pPr marL="338138" indent="-338138" defTabSz="903288">
              <a:spcBef>
                <a:spcPct val="20000"/>
              </a:spcBef>
              <a:buFontTx/>
              <a:buChar char="•"/>
            </a:pPr>
            <a:r>
              <a:rPr lang="en-US" sz="2000" b="1">
                <a:solidFill>
                  <a:srgbClr val="00279F"/>
                </a:solidFill>
              </a:rPr>
              <a:t>Errors made by amateurs</a:t>
            </a:r>
            <a:r>
              <a:rPr lang="en-US" sz="2000">
                <a:solidFill>
                  <a:srgbClr val="00279F"/>
                </a:solidFill>
              </a:rPr>
              <a:t> </a:t>
            </a:r>
            <a:r>
              <a:rPr lang="en-US" sz="2000"/>
              <a:t>- Sometimes we make mistakes through lack of experience. </a:t>
            </a:r>
            <a:r>
              <a:rPr lang="en-US" sz="2000">
                <a:solidFill>
                  <a:srgbClr val="333333"/>
                </a:solidFill>
              </a:rPr>
              <a:t>Example: A new worker does not know the operation or is just barely familiar with it. Safeguards: Training, skill building, work standardization.</a:t>
            </a:r>
            <a:endParaRPr lang="en-US" sz="2000"/>
          </a:p>
          <a:p>
            <a:pPr marL="338138" indent="-338138" defTabSz="903288">
              <a:spcBef>
                <a:spcPct val="20000"/>
              </a:spcBef>
              <a:buFontTx/>
              <a:buChar char="•"/>
            </a:pPr>
            <a:r>
              <a:rPr lang="en-US" sz="2000" b="1">
                <a:solidFill>
                  <a:srgbClr val="00279F"/>
                </a:solidFill>
              </a:rPr>
              <a:t>Willful errors </a:t>
            </a:r>
            <a:r>
              <a:rPr lang="en-US" sz="2000" b="1"/>
              <a:t>- </a:t>
            </a:r>
            <a:r>
              <a:rPr lang="en-US" sz="2000"/>
              <a:t>Sometimes errors occur when we decide that we can ignore the rules under certain circumstances. Example: Crossing a street against a red light because we see no cars. Safeguards: Basic education, experience.</a:t>
            </a:r>
          </a:p>
          <a:p>
            <a:pPr marL="338138" indent="-338138" defTabSz="903288">
              <a:spcBef>
                <a:spcPct val="20000"/>
              </a:spcBef>
              <a:buFontTx/>
              <a:buChar char="•"/>
            </a:pPr>
            <a:r>
              <a:rPr lang="en-US" sz="2000" b="1">
                <a:solidFill>
                  <a:srgbClr val="00279F"/>
                </a:solidFill>
              </a:rPr>
              <a:t>Inadvertent errors </a:t>
            </a:r>
            <a:r>
              <a:rPr lang="en-US" sz="2000"/>
              <a:t>- Sometimes we are ‘absent minded’ and make mistakes without knowing how they happened. </a:t>
            </a:r>
            <a:r>
              <a:rPr lang="en-US" sz="2000">
                <a:solidFill>
                  <a:srgbClr val="333333"/>
                </a:solidFill>
              </a:rPr>
              <a:t>Example: Someone lost in thought tries to cross the street without even noticing whether the light is red or not. Safeguards: Attentiveness, discipline, work standardization.</a:t>
            </a:r>
            <a:endParaRPr lang="en-US" sz="2000"/>
          </a:p>
          <a:p>
            <a:pPr marL="338138" indent="-338138" defTabSz="903288">
              <a:spcBef>
                <a:spcPct val="20000"/>
              </a:spcBef>
              <a:buFontTx/>
              <a:buChar char="•"/>
            </a:pPr>
            <a:r>
              <a:rPr lang="en-US" sz="2000" b="1">
                <a:solidFill>
                  <a:srgbClr val="00279F"/>
                </a:solidFill>
              </a:rPr>
              <a:t>Errors due to slowness </a:t>
            </a:r>
            <a:r>
              <a:rPr lang="en-US" sz="2000"/>
              <a:t>- Sometimes we make mistakes when our actions are slowed down by delays in judgment. </a:t>
            </a:r>
            <a:r>
              <a:rPr lang="en-US" sz="2000">
                <a:solidFill>
                  <a:srgbClr val="333333"/>
                </a:solidFill>
              </a:rPr>
              <a:t>Example: A person learning to drive is slow to step on the brake. Safeguards: Skill building, work standardization.</a:t>
            </a:r>
            <a:endParaRPr lang="en-US" sz="2000"/>
          </a:p>
        </p:txBody>
      </p:sp>
    </p:spTree>
  </p:cSld>
  <p:clrMapOvr>
    <a:masterClrMapping/>
  </p:clrMapOvr>
  <p:transition xmlns:p14="http://schemas.microsoft.com/office/powerpoint/2010/main" spd="med" advTm="5000">
    <p:fade/>
    <p:sndAc>
      <p:stSnd>
        <p:snd r:embed="rId3" name="Camera"/>
      </p:stSnd>
    </p:sndAc>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685800" y="152400"/>
            <a:ext cx="7772400" cy="685800"/>
          </a:xfrm>
          <a:noFill/>
          <a:ln/>
        </p:spPr>
        <p:txBody>
          <a:bodyPr/>
          <a:lstStyle/>
          <a:p>
            <a:r>
              <a:rPr lang="en-US">
                <a:solidFill>
                  <a:schemeClr val="hlink"/>
                </a:solidFill>
              </a:rPr>
              <a:t>Errors 3</a:t>
            </a:r>
          </a:p>
        </p:txBody>
      </p:sp>
      <p:sp>
        <p:nvSpPr>
          <p:cNvPr id="128003" name="Rectangle 3"/>
          <p:cNvSpPr>
            <a:spLocks noChangeArrowheads="1"/>
          </p:cNvSpPr>
          <p:nvPr/>
        </p:nvSpPr>
        <p:spPr bwMode="auto">
          <a:xfrm>
            <a:off x="685800" y="914400"/>
            <a:ext cx="7772400" cy="5562600"/>
          </a:xfrm>
          <a:prstGeom prst="rect">
            <a:avLst/>
          </a:prstGeom>
          <a:noFill/>
          <a:ln w="12700">
            <a:noFill/>
            <a:miter lim="800000"/>
            <a:headEnd/>
            <a:tailEnd/>
          </a:ln>
          <a:effectLst/>
        </p:spPr>
        <p:txBody>
          <a:bodyPr lIns="90487" tIns="44450" rIns="90487" bIns="44450">
            <a:prstTxWarp prst="textNoShape">
              <a:avLst/>
            </a:prstTxWarp>
          </a:bodyPr>
          <a:lstStyle/>
          <a:p>
            <a:pPr marL="338138" indent="-338138" defTabSz="903288">
              <a:spcBef>
                <a:spcPct val="20000"/>
              </a:spcBef>
              <a:buFontTx/>
              <a:buChar char="•"/>
            </a:pPr>
            <a:r>
              <a:rPr lang="en-US" sz="2000" b="1">
                <a:solidFill>
                  <a:srgbClr val="00279F"/>
                </a:solidFill>
              </a:rPr>
              <a:t>Errors due to lack of standards </a:t>
            </a:r>
            <a:r>
              <a:rPr lang="en-US" sz="2000"/>
              <a:t>- Some errors occur when there are not suitable instructions or work standards. </a:t>
            </a:r>
            <a:r>
              <a:rPr lang="en-US" sz="2000">
                <a:solidFill>
                  <a:srgbClr val="333333"/>
                </a:solidFill>
              </a:rPr>
              <a:t>Example: A measurement may be left to an individual’s discretion. Safeguards: Work standardization, work instructions.</a:t>
            </a:r>
            <a:endParaRPr lang="en-US" sz="2000"/>
          </a:p>
          <a:p>
            <a:pPr marL="338138" indent="-338138" defTabSz="903288">
              <a:spcBef>
                <a:spcPct val="20000"/>
              </a:spcBef>
              <a:buFontTx/>
              <a:buChar char="•"/>
            </a:pPr>
            <a:r>
              <a:rPr lang="en-US" sz="2000" b="1">
                <a:solidFill>
                  <a:srgbClr val="00279F"/>
                </a:solidFill>
              </a:rPr>
              <a:t>Surprise errors </a:t>
            </a:r>
            <a:r>
              <a:rPr lang="en-US" sz="2000"/>
              <a:t>- Errors sometimes occur when equipment runs differently than expected. </a:t>
            </a:r>
            <a:r>
              <a:rPr lang="en-US" sz="2000">
                <a:solidFill>
                  <a:srgbClr val="333333"/>
                </a:solidFill>
              </a:rPr>
              <a:t>Example: A Machine malfunction without warning. Safeguards: Total Productive Maintenance, work standardization.</a:t>
            </a:r>
            <a:endParaRPr lang="en-US" sz="2000"/>
          </a:p>
          <a:p>
            <a:pPr marL="338138" indent="-338138" defTabSz="903288">
              <a:spcBef>
                <a:spcPct val="20000"/>
              </a:spcBef>
              <a:buFontTx/>
              <a:buChar char="•"/>
            </a:pPr>
            <a:r>
              <a:rPr lang="en-US" sz="2000" b="1">
                <a:solidFill>
                  <a:srgbClr val="00279F"/>
                </a:solidFill>
              </a:rPr>
              <a:t>Intentional errors </a:t>
            </a:r>
            <a:r>
              <a:rPr lang="en-US" sz="2000"/>
              <a:t>- Some people make mistakes deliberately. Crimes and sabotage are examples. </a:t>
            </a:r>
            <a:r>
              <a:rPr lang="en-US" sz="2000">
                <a:solidFill>
                  <a:srgbClr val="333333"/>
                </a:solidFill>
              </a:rPr>
              <a:t>Safeguards: Fundamental education, discipline.</a:t>
            </a:r>
          </a:p>
          <a:p>
            <a:pPr marL="338138" indent="-338138" defTabSz="903288">
              <a:spcBef>
                <a:spcPct val="20000"/>
              </a:spcBef>
              <a:buFontTx/>
              <a:buChar char="•"/>
            </a:pPr>
            <a:endParaRPr lang="en-US" sz="2000"/>
          </a:p>
          <a:p>
            <a:pPr marL="338138" indent="-338138" algn="ctr" defTabSz="903288">
              <a:spcBef>
                <a:spcPct val="20000"/>
              </a:spcBef>
            </a:pPr>
            <a:r>
              <a:rPr lang="en-US"/>
              <a:t>	</a:t>
            </a:r>
            <a:r>
              <a:rPr lang="en-US" sz="2000"/>
              <a:t>Mistakes happen for many reasons, but </a:t>
            </a:r>
            <a:r>
              <a:rPr lang="en-US" sz="2000">
                <a:solidFill>
                  <a:schemeClr val="hlink"/>
                </a:solidFill>
              </a:rPr>
              <a:t>almost all can be prevented </a:t>
            </a:r>
            <a:r>
              <a:rPr lang="en-US" sz="2000"/>
              <a:t>if we take time to identify when and why they happen and then take steps to prevent them by using Poka-Yoke methods with consideration to other available safeguards.</a:t>
            </a:r>
            <a:endParaRPr lang="en-US"/>
          </a:p>
        </p:txBody>
      </p:sp>
    </p:spTree>
  </p:cSld>
  <p:clrMapOvr>
    <a:masterClrMapping/>
  </p:clrMapOvr>
  <p:transition xmlns:p14="http://schemas.microsoft.com/office/powerpoint/2010/main" spd="med" advTm="5000">
    <p:fade/>
    <p:sndAc>
      <p:stSnd>
        <p:snd r:embed="rId3" name="Camera"/>
      </p:stSnd>
    </p:sndAc>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228600" y="236538"/>
            <a:ext cx="8686800" cy="455612"/>
          </a:xfrm>
          <a:noFill/>
          <a:ln/>
        </p:spPr>
        <p:txBody>
          <a:bodyPr/>
          <a:lstStyle/>
          <a:p>
            <a:r>
              <a:rPr lang="en-US"/>
              <a:t>Process Failure Causes</a:t>
            </a:r>
          </a:p>
        </p:txBody>
      </p:sp>
      <p:sp>
        <p:nvSpPr>
          <p:cNvPr id="129027" name="Rectangle 3"/>
          <p:cNvSpPr>
            <a:spLocks noGrp="1" noChangeArrowheads="1"/>
          </p:cNvSpPr>
          <p:nvPr>
            <p:ph type="body" idx="1"/>
          </p:nvPr>
        </p:nvSpPr>
        <p:spPr>
          <a:xfrm>
            <a:off x="238125" y="1379538"/>
            <a:ext cx="4148138" cy="4216400"/>
          </a:xfrm>
          <a:noFill/>
          <a:ln/>
        </p:spPr>
        <p:txBody>
          <a:bodyPr/>
          <a:lstStyle/>
          <a:p>
            <a:pPr marL="563563" indent="-563563">
              <a:buFontTx/>
              <a:buNone/>
            </a:pPr>
            <a:r>
              <a:rPr lang="en-US" sz="1800">
                <a:solidFill>
                  <a:srgbClr val="00279F"/>
                </a:solidFill>
              </a:rPr>
              <a:t>1.</a:t>
            </a:r>
            <a:r>
              <a:rPr lang="en-US" sz="1800"/>
              <a:t>	</a:t>
            </a:r>
            <a:r>
              <a:rPr lang="en-US"/>
              <a:t>Omitted processing</a:t>
            </a:r>
          </a:p>
          <a:p>
            <a:pPr marL="563563" indent="-563563">
              <a:buFontTx/>
              <a:buNone/>
            </a:pPr>
            <a:r>
              <a:rPr lang="en-US">
                <a:solidFill>
                  <a:srgbClr val="00279F"/>
                </a:solidFill>
              </a:rPr>
              <a:t>2.</a:t>
            </a:r>
            <a:r>
              <a:rPr lang="en-US"/>
              <a:t>	Processing errors</a:t>
            </a:r>
          </a:p>
          <a:p>
            <a:pPr marL="563563" indent="-563563">
              <a:buFontTx/>
              <a:buNone/>
            </a:pPr>
            <a:r>
              <a:rPr lang="en-US">
                <a:solidFill>
                  <a:srgbClr val="00279F"/>
                </a:solidFill>
              </a:rPr>
              <a:t>3.</a:t>
            </a:r>
            <a:r>
              <a:rPr lang="en-US"/>
              <a:t>	Errors setting up work pieces</a:t>
            </a:r>
          </a:p>
          <a:p>
            <a:pPr marL="563563" indent="-563563">
              <a:buFontTx/>
              <a:buNone/>
            </a:pPr>
            <a:r>
              <a:rPr lang="en-US">
                <a:solidFill>
                  <a:srgbClr val="00279F"/>
                </a:solidFill>
              </a:rPr>
              <a:t>4.</a:t>
            </a:r>
            <a:r>
              <a:rPr lang="en-US"/>
              <a:t>	Missing parts</a:t>
            </a:r>
          </a:p>
          <a:p>
            <a:pPr marL="563563" indent="-563563">
              <a:buFontTx/>
              <a:buNone/>
            </a:pPr>
            <a:r>
              <a:rPr lang="en-US">
                <a:solidFill>
                  <a:srgbClr val="00279F"/>
                </a:solidFill>
              </a:rPr>
              <a:t>5.</a:t>
            </a:r>
            <a:r>
              <a:rPr lang="en-US"/>
              <a:t>	Wrong parts</a:t>
            </a:r>
          </a:p>
          <a:p>
            <a:pPr marL="563563" indent="-563563">
              <a:buFontTx/>
              <a:buNone/>
            </a:pPr>
            <a:r>
              <a:rPr lang="en-US">
                <a:solidFill>
                  <a:srgbClr val="00279F"/>
                </a:solidFill>
              </a:rPr>
              <a:t>6.</a:t>
            </a:r>
            <a:r>
              <a:rPr lang="en-US"/>
              <a:t>	Processing wrong work piece</a:t>
            </a:r>
          </a:p>
          <a:p>
            <a:pPr marL="563563" indent="-563563">
              <a:buFontTx/>
              <a:buNone/>
            </a:pPr>
            <a:r>
              <a:rPr lang="en-US">
                <a:solidFill>
                  <a:srgbClr val="00279F"/>
                </a:solidFill>
              </a:rPr>
              <a:t>7.</a:t>
            </a:r>
            <a:r>
              <a:rPr lang="en-US"/>
              <a:t>	Mis-operation</a:t>
            </a:r>
          </a:p>
          <a:p>
            <a:pPr marL="563563" indent="-563563">
              <a:buFontTx/>
              <a:buNone/>
            </a:pPr>
            <a:r>
              <a:rPr lang="en-US">
                <a:solidFill>
                  <a:srgbClr val="00279F"/>
                </a:solidFill>
              </a:rPr>
              <a:t>8.</a:t>
            </a:r>
            <a:r>
              <a:rPr lang="en-US"/>
              <a:t>	Adjustment error</a:t>
            </a:r>
          </a:p>
          <a:p>
            <a:pPr marL="563563" indent="-563563">
              <a:buFontTx/>
              <a:buNone/>
            </a:pPr>
            <a:r>
              <a:rPr lang="en-US">
                <a:solidFill>
                  <a:srgbClr val="00279F"/>
                </a:solidFill>
              </a:rPr>
              <a:t>9.</a:t>
            </a:r>
            <a:r>
              <a:rPr lang="en-US"/>
              <a:t>	Equipment not set up properly</a:t>
            </a:r>
          </a:p>
          <a:p>
            <a:pPr marL="563563" indent="-563563">
              <a:buFontTx/>
              <a:buNone/>
            </a:pPr>
            <a:r>
              <a:rPr lang="en-US">
                <a:solidFill>
                  <a:srgbClr val="00279F"/>
                </a:solidFill>
              </a:rPr>
              <a:t>10.</a:t>
            </a:r>
            <a:r>
              <a:rPr lang="en-US"/>
              <a:t>	Tools and/or fixtures improperly prepared</a:t>
            </a:r>
            <a:endParaRPr lang="en-US" sz="1800"/>
          </a:p>
        </p:txBody>
      </p:sp>
      <p:sp>
        <p:nvSpPr>
          <p:cNvPr id="129028" name="Rectangle 4"/>
          <p:cNvSpPr>
            <a:spLocks noChangeArrowheads="1"/>
          </p:cNvSpPr>
          <p:nvPr/>
        </p:nvSpPr>
        <p:spPr bwMode="auto">
          <a:xfrm>
            <a:off x="4843463" y="1379538"/>
            <a:ext cx="3844925" cy="4081462"/>
          </a:xfrm>
          <a:prstGeom prst="rect">
            <a:avLst/>
          </a:prstGeom>
          <a:noFill/>
          <a:ln w="12700">
            <a:noFill/>
            <a:miter lim="800000"/>
            <a:headEnd/>
            <a:tailEnd/>
          </a:ln>
          <a:effectLst/>
        </p:spPr>
        <p:txBody>
          <a:bodyPr lIns="90487" tIns="44450" rIns="90487" bIns="44450">
            <a:prstTxWarp prst="textNoShape">
              <a:avLst/>
            </a:prstTxWarp>
          </a:bodyPr>
          <a:lstStyle/>
          <a:p>
            <a:pPr marL="563563" indent="-563563" defTabSz="903288">
              <a:spcBef>
                <a:spcPct val="20000"/>
              </a:spcBef>
            </a:pPr>
            <a:r>
              <a:rPr lang="en-US" sz="2000">
                <a:solidFill>
                  <a:srgbClr val="005400"/>
                </a:solidFill>
              </a:rPr>
              <a:t>11.</a:t>
            </a:r>
            <a:r>
              <a:rPr lang="en-US" sz="2000"/>
              <a:t>	Poor control procedures</a:t>
            </a:r>
          </a:p>
          <a:p>
            <a:pPr marL="563563" indent="-563563" defTabSz="903288">
              <a:spcBef>
                <a:spcPct val="20000"/>
              </a:spcBef>
            </a:pPr>
            <a:r>
              <a:rPr lang="en-US" sz="2000">
                <a:solidFill>
                  <a:srgbClr val="005400"/>
                </a:solidFill>
              </a:rPr>
              <a:t>12.</a:t>
            </a:r>
            <a:r>
              <a:rPr lang="en-US" sz="2000"/>
              <a:t>	Improper equipment maintenance</a:t>
            </a:r>
          </a:p>
          <a:p>
            <a:pPr marL="563563" indent="-563563" defTabSz="903288">
              <a:spcBef>
                <a:spcPct val="20000"/>
              </a:spcBef>
            </a:pPr>
            <a:r>
              <a:rPr lang="en-US" sz="2000">
                <a:solidFill>
                  <a:srgbClr val="005400"/>
                </a:solidFill>
              </a:rPr>
              <a:t>13.</a:t>
            </a:r>
            <a:r>
              <a:rPr lang="en-US" sz="2000"/>
              <a:t>	Bad recipe</a:t>
            </a:r>
          </a:p>
          <a:p>
            <a:pPr marL="563563" indent="-563563" defTabSz="903288">
              <a:spcBef>
                <a:spcPct val="20000"/>
              </a:spcBef>
            </a:pPr>
            <a:r>
              <a:rPr lang="en-US" sz="2000">
                <a:solidFill>
                  <a:srgbClr val="005400"/>
                </a:solidFill>
              </a:rPr>
              <a:t>14.</a:t>
            </a:r>
            <a:r>
              <a:rPr lang="en-US" sz="2000"/>
              <a:t>	Fatigue</a:t>
            </a:r>
          </a:p>
          <a:p>
            <a:pPr marL="563563" indent="-563563" defTabSz="903288">
              <a:spcBef>
                <a:spcPct val="20000"/>
              </a:spcBef>
            </a:pPr>
            <a:r>
              <a:rPr lang="en-US" sz="2000">
                <a:solidFill>
                  <a:srgbClr val="005400"/>
                </a:solidFill>
              </a:rPr>
              <a:t>15.</a:t>
            </a:r>
            <a:r>
              <a:rPr lang="en-US" sz="2000"/>
              <a:t>	Lack of Safety</a:t>
            </a:r>
          </a:p>
          <a:p>
            <a:pPr marL="563563" indent="-563563" defTabSz="903288">
              <a:spcBef>
                <a:spcPct val="20000"/>
              </a:spcBef>
            </a:pPr>
            <a:r>
              <a:rPr lang="en-US" sz="2000">
                <a:solidFill>
                  <a:srgbClr val="005400"/>
                </a:solidFill>
              </a:rPr>
              <a:t>16.</a:t>
            </a:r>
            <a:r>
              <a:rPr lang="en-US" sz="2000"/>
              <a:t>	Hardware failure</a:t>
            </a:r>
          </a:p>
          <a:p>
            <a:pPr marL="563563" indent="-563563" defTabSz="903288">
              <a:spcBef>
                <a:spcPct val="20000"/>
              </a:spcBef>
            </a:pPr>
            <a:r>
              <a:rPr lang="en-US" sz="2000">
                <a:solidFill>
                  <a:srgbClr val="005400"/>
                </a:solidFill>
              </a:rPr>
              <a:t>17.</a:t>
            </a:r>
            <a:r>
              <a:rPr lang="en-US" sz="2000"/>
              <a:t>	Failure to enforce controls</a:t>
            </a:r>
          </a:p>
          <a:p>
            <a:pPr marL="563563" indent="-563563" defTabSz="903288">
              <a:spcBef>
                <a:spcPct val="20000"/>
              </a:spcBef>
            </a:pPr>
            <a:r>
              <a:rPr lang="en-US" sz="2000">
                <a:solidFill>
                  <a:srgbClr val="005400"/>
                </a:solidFill>
              </a:rPr>
              <a:t>18.</a:t>
            </a:r>
            <a:r>
              <a:rPr lang="en-US" sz="2000"/>
              <a:t>	Environment</a:t>
            </a:r>
          </a:p>
          <a:p>
            <a:pPr marL="563563" indent="-563563" defTabSz="903288">
              <a:spcBef>
                <a:spcPct val="20000"/>
              </a:spcBef>
            </a:pPr>
            <a:r>
              <a:rPr lang="en-US" sz="2000">
                <a:solidFill>
                  <a:srgbClr val="005400"/>
                </a:solidFill>
              </a:rPr>
              <a:t>19.</a:t>
            </a:r>
            <a:r>
              <a:rPr lang="en-US" sz="2000"/>
              <a:t>	Stress connections</a:t>
            </a:r>
          </a:p>
          <a:p>
            <a:pPr marL="563563" indent="-563563" defTabSz="903288">
              <a:spcBef>
                <a:spcPct val="20000"/>
              </a:spcBef>
            </a:pPr>
            <a:r>
              <a:rPr lang="en-US" sz="2000">
                <a:solidFill>
                  <a:srgbClr val="005400"/>
                </a:solidFill>
              </a:rPr>
              <a:t>20.</a:t>
            </a:r>
            <a:r>
              <a:rPr lang="en-US" sz="2000"/>
              <a:t>	Poor FMEA(s).	</a:t>
            </a:r>
          </a:p>
        </p:txBody>
      </p:sp>
    </p:spTree>
  </p:cSld>
  <p:clrMapOvr>
    <a:masterClrMapping/>
  </p:clrMapOvr>
  <p:transition xmlns:p14="http://schemas.microsoft.com/office/powerpoint/2010/main" spd="med" advTm="5000">
    <p:fade/>
    <p:sndAc>
      <p:stSnd>
        <p:snd r:embed="rId3" name="Camera"/>
      </p:stSnd>
    </p:sndAc>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673100" y="203200"/>
            <a:ext cx="7772400" cy="723900"/>
          </a:xfrm>
          <a:noFill/>
          <a:ln/>
        </p:spPr>
        <p:txBody>
          <a:bodyPr/>
          <a:lstStyle/>
          <a:p>
            <a:r>
              <a:rPr lang="en-US"/>
              <a:t>Process Control Examples</a:t>
            </a:r>
          </a:p>
        </p:txBody>
      </p:sp>
      <p:sp>
        <p:nvSpPr>
          <p:cNvPr id="130051" name="Rectangle 3"/>
          <p:cNvSpPr>
            <a:spLocks noGrp="1" noChangeArrowheads="1"/>
          </p:cNvSpPr>
          <p:nvPr>
            <p:ph type="body" idx="1"/>
          </p:nvPr>
        </p:nvSpPr>
        <p:spPr>
          <a:xfrm>
            <a:off x="381000" y="1073150"/>
            <a:ext cx="6464300" cy="5353050"/>
          </a:xfrm>
          <a:noFill/>
          <a:ln/>
        </p:spPr>
        <p:txBody>
          <a:bodyPr/>
          <a:lstStyle/>
          <a:p>
            <a:pPr marL="563563" indent="-563563">
              <a:buFontTx/>
              <a:buNone/>
            </a:pPr>
            <a:r>
              <a:rPr lang="en-US" sz="1800"/>
              <a:t>1.	Standardized work instructions/procedures</a:t>
            </a:r>
          </a:p>
          <a:p>
            <a:pPr marL="563563" indent="-563563">
              <a:buFontTx/>
              <a:buNone/>
            </a:pPr>
            <a:r>
              <a:rPr lang="en-US" sz="1800"/>
              <a:t>2.	Fixtures and jigs</a:t>
            </a:r>
          </a:p>
          <a:p>
            <a:pPr marL="563563" indent="-563563">
              <a:buFontTx/>
              <a:buNone/>
            </a:pPr>
            <a:r>
              <a:rPr lang="en-US" sz="1800"/>
              <a:t>3.	Mechanical interference interfaces</a:t>
            </a:r>
          </a:p>
          <a:p>
            <a:pPr marL="563563" indent="-563563">
              <a:buFontTx/>
              <a:buNone/>
            </a:pPr>
            <a:r>
              <a:rPr lang="en-US" sz="1800"/>
              <a:t>4.	Mechanical counters</a:t>
            </a:r>
          </a:p>
          <a:p>
            <a:pPr marL="563563" indent="-563563">
              <a:buFontTx/>
              <a:buNone/>
            </a:pPr>
            <a:r>
              <a:rPr lang="en-US" sz="1800"/>
              <a:t>5.	Mechanical sensors</a:t>
            </a:r>
          </a:p>
          <a:p>
            <a:pPr marL="563563" indent="-563563">
              <a:buFontTx/>
              <a:buNone/>
            </a:pPr>
            <a:r>
              <a:rPr lang="en-US" sz="1800"/>
              <a:t>6.	Electrical/Electronic sensors</a:t>
            </a:r>
          </a:p>
          <a:p>
            <a:pPr marL="563563" indent="-563563">
              <a:buFontTx/>
              <a:buNone/>
            </a:pPr>
            <a:r>
              <a:rPr lang="en-US" sz="1800"/>
              <a:t>7.	Job sheets or Process packages</a:t>
            </a:r>
          </a:p>
          <a:p>
            <a:pPr marL="563563" indent="-563563">
              <a:buFontTx/>
              <a:buNone/>
            </a:pPr>
            <a:r>
              <a:rPr lang="en-US" sz="1800"/>
              <a:t>8.	Bar coding with software integration and control</a:t>
            </a:r>
          </a:p>
          <a:p>
            <a:pPr marL="563563" indent="-563563">
              <a:buFontTx/>
              <a:buNone/>
            </a:pPr>
            <a:r>
              <a:rPr lang="en-US" sz="1800"/>
              <a:t>9.	Marking</a:t>
            </a:r>
          </a:p>
          <a:p>
            <a:pPr marL="563563" indent="-563563">
              <a:buFontTx/>
              <a:buNone/>
            </a:pPr>
            <a:r>
              <a:rPr lang="en-US" sz="1800"/>
              <a:t>10.	Training and related educational safeguards</a:t>
            </a:r>
          </a:p>
          <a:p>
            <a:pPr marL="563563" indent="-563563">
              <a:buFontTx/>
              <a:buNone/>
            </a:pPr>
            <a:r>
              <a:rPr lang="en-US" sz="1800"/>
              <a:t>11.	Visual Checks</a:t>
            </a:r>
          </a:p>
          <a:p>
            <a:pPr marL="563563" indent="-563563">
              <a:buFontTx/>
              <a:buNone/>
            </a:pPr>
            <a:r>
              <a:rPr lang="en-US" sz="1800"/>
              <a:t>12.	Gage studies</a:t>
            </a:r>
          </a:p>
          <a:p>
            <a:pPr marL="563563" indent="-563563">
              <a:buFontTx/>
              <a:buNone/>
            </a:pPr>
            <a:r>
              <a:rPr lang="en-US" sz="1800"/>
              <a:t>13.	Preventive maintenance</a:t>
            </a:r>
          </a:p>
          <a:p>
            <a:pPr marL="563563" indent="-563563">
              <a:buFontTx/>
              <a:buNone/>
            </a:pPr>
            <a:r>
              <a:rPr lang="en-US" sz="1800"/>
              <a:t>14.	Automation (Real Time Control)</a:t>
            </a:r>
          </a:p>
        </p:txBody>
      </p:sp>
      <p:sp>
        <p:nvSpPr>
          <p:cNvPr id="130052" name="Rectangle 4"/>
          <p:cNvSpPr>
            <a:spLocks noChangeArrowheads="1"/>
          </p:cNvSpPr>
          <p:nvPr/>
        </p:nvSpPr>
        <p:spPr bwMode="auto">
          <a:xfrm>
            <a:off x="6170613" y="1303338"/>
            <a:ext cx="2692400" cy="4638675"/>
          </a:xfrm>
          <a:prstGeom prst="rect">
            <a:avLst/>
          </a:prstGeom>
          <a:noFill/>
          <a:ln w="12700">
            <a:noFill/>
            <a:miter lim="800000"/>
            <a:headEnd/>
            <a:tailEnd/>
          </a:ln>
          <a:effectLst/>
        </p:spPr>
        <p:txBody>
          <a:bodyPr lIns="90487" tIns="44450" rIns="90487" bIns="44450">
            <a:prstTxWarp prst="textNoShape">
              <a:avLst/>
            </a:prstTxWarp>
          </a:bodyPr>
          <a:lstStyle/>
          <a:p>
            <a:pPr algn="ctr" defTabSz="903288">
              <a:spcBef>
                <a:spcPct val="20000"/>
              </a:spcBef>
            </a:pPr>
            <a:r>
              <a:rPr lang="en-US" sz="2000">
                <a:solidFill>
                  <a:srgbClr val="790015"/>
                </a:solidFill>
              </a:rPr>
              <a:t>Controls can be process controls such as fixture fool-proofing or SPC, or can be post-process inspection / testing.</a:t>
            </a:r>
          </a:p>
          <a:p>
            <a:pPr algn="ctr" defTabSz="903288">
              <a:spcBef>
                <a:spcPct val="20000"/>
              </a:spcBef>
            </a:pPr>
            <a:endParaRPr lang="en-US" sz="2000">
              <a:solidFill>
                <a:srgbClr val="790015"/>
              </a:solidFill>
            </a:endParaRPr>
          </a:p>
          <a:p>
            <a:pPr algn="ctr" defTabSz="903288">
              <a:spcBef>
                <a:spcPct val="20000"/>
              </a:spcBef>
            </a:pPr>
            <a:r>
              <a:rPr lang="en-US" sz="2000">
                <a:solidFill>
                  <a:srgbClr val="790015"/>
                </a:solidFill>
              </a:rPr>
              <a:t>Inspection / testing may occur at the subject operation or at subsequent operation(s) that can detect the subject failure mode.</a:t>
            </a:r>
          </a:p>
        </p:txBody>
      </p:sp>
    </p:spTree>
  </p:cSld>
  <p:clrMapOvr>
    <a:masterClrMapping/>
  </p:clrMapOvr>
  <p:transition xmlns:p14="http://schemas.microsoft.com/office/powerpoint/2010/main" spd="med" advTm="5000">
    <p:fade/>
    <p:sndAc>
      <p:stSnd>
        <p:snd r:embed="rId3" name="Camera"/>
      </p:stSnd>
    </p:sndAc>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ctrTitle"/>
          </p:nvPr>
        </p:nvSpPr>
        <p:spPr>
          <a:xfrm>
            <a:off x="685800" y="2286000"/>
            <a:ext cx="7772400" cy="1143000"/>
          </a:xfrm>
          <a:noFill/>
          <a:ln/>
        </p:spPr>
        <p:txBody>
          <a:bodyPr/>
          <a:lstStyle/>
          <a:p>
            <a:r>
              <a:rPr lang="en-US" sz="4400" b="1"/>
              <a:t>The Poka-Yoke System</a:t>
            </a:r>
          </a:p>
        </p:txBody>
      </p:sp>
      <p:sp>
        <p:nvSpPr>
          <p:cNvPr id="522243" name="Rectangle 3"/>
          <p:cNvSpPr>
            <a:spLocks noGrp="1" noChangeArrowheads="1"/>
          </p:cNvSpPr>
          <p:nvPr>
            <p:ph type="subTitle" idx="1"/>
          </p:nvPr>
        </p:nvSpPr>
        <p:spPr>
          <a:xfrm>
            <a:off x="990600" y="3886200"/>
            <a:ext cx="7239000" cy="1752600"/>
          </a:xfrm>
          <a:noFill/>
          <a:ln/>
        </p:spPr>
        <p:txBody>
          <a:bodyPr/>
          <a:lstStyle/>
          <a:p>
            <a:pPr marL="342900" lvl="3" defTabSz="914400"/>
            <a:r>
              <a:rPr lang="en-US" sz="3600" b="1"/>
              <a:t>Is </a:t>
            </a:r>
            <a:r>
              <a:rPr lang="en-US" sz="3600" b="1">
                <a:solidFill>
                  <a:schemeClr val="hlink"/>
                </a:solidFill>
              </a:rPr>
              <a:t>Zero Defects</a:t>
            </a:r>
            <a:r>
              <a:rPr lang="en-US" sz="3600" b="1"/>
              <a:t> a Reality?</a:t>
            </a:r>
          </a:p>
        </p:txBody>
      </p:sp>
    </p:spTree>
  </p:cSld>
  <p:clrMapOvr>
    <a:masterClrMapping/>
  </p:clrMapOvr>
  <p:transition xmlns:p14="http://schemas.microsoft.com/office/powerpoint/2010/main" spd="med" advTm="5000">
    <p:fade/>
    <p:sndAc>
      <p:stSnd>
        <p:snd r:embed="rId3" name="Camera"/>
      </p:stSnd>
    </p:sndAc>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a:xfrm>
            <a:off x="685800" y="228600"/>
            <a:ext cx="7772400" cy="1143000"/>
          </a:xfrm>
          <a:noFill/>
          <a:ln/>
        </p:spPr>
        <p:txBody>
          <a:bodyPr/>
          <a:lstStyle/>
          <a:p>
            <a:r>
              <a:rPr lang="en-US"/>
              <a:t>We have Quality Problems!</a:t>
            </a:r>
          </a:p>
        </p:txBody>
      </p:sp>
      <p:sp>
        <p:nvSpPr>
          <p:cNvPr id="524291" name="Rectangle 3"/>
          <p:cNvSpPr>
            <a:spLocks noGrp="1" noChangeArrowheads="1"/>
          </p:cNvSpPr>
          <p:nvPr>
            <p:ph type="body" idx="1"/>
          </p:nvPr>
        </p:nvSpPr>
        <p:spPr>
          <a:xfrm>
            <a:off x="685800" y="1460500"/>
            <a:ext cx="7772400" cy="4464050"/>
          </a:xfrm>
          <a:noFill/>
          <a:ln/>
        </p:spPr>
        <p:txBody>
          <a:bodyPr/>
          <a:lstStyle/>
          <a:p>
            <a:pPr>
              <a:spcBef>
                <a:spcPct val="0"/>
              </a:spcBef>
              <a:buFontTx/>
              <a:buNone/>
            </a:pPr>
            <a:r>
              <a:rPr lang="en-US" sz="2800"/>
              <a:t>	In American manufacturing, this statement leads to an unsatisfactory resolution to the problem. “We have Quality Problems” shifts the concerns from the undetermined true source (operation &amp; process) to an area where the root cause never occurred (Quality Control) and the true cause is addressed and corrected through high cost inspection methods.</a:t>
            </a:r>
          </a:p>
        </p:txBody>
      </p:sp>
    </p:spTree>
  </p:cSld>
  <p:clrMapOvr>
    <a:masterClrMapping/>
  </p:clrMapOvr>
  <p:transition xmlns:p14="http://schemas.microsoft.com/office/powerpoint/2010/main" spd="med" advTm="5000">
    <p:fade/>
    <p:sndAc>
      <p:stSnd>
        <p:snd r:embed="rId3" name="Camera"/>
      </p:stSnd>
    </p:sndAc>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a:xfrm>
            <a:off x="685800" y="152400"/>
            <a:ext cx="7772400" cy="1143000"/>
          </a:xfrm>
          <a:noFill/>
          <a:ln/>
        </p:spPr>
        <p:txBody>
          <a:bodyPr/>
          <a:lstStyle/>
          <a:p>
            <a:r>
              <a:rPr lang="en-US"/>
              <a:t>We Have a Quality Problem!</a:t>
            </a:r>
          </a:p>
        </p:txBody>
      </p:sp>
      <p:sp>
        <p:nvSpPr>
          <p:cNvPr id="526339" name="Rectangle 3"/>
          <p:cNvSpPr>
            <a:spLocks noGrp="1" noChangeArrowheads="1"/>
          </p:cNvSpPr>
          <p:nvPr>
            <p:ph type="body" idx="1"/>
          </p:nvPr>
        </p:nvSpPr>
        <p:spPr>
          <a:xfrm>
            <a:off x="685800" y="1460500"/>
            <a:ext cx="7772400" cy="4711700"/>
          </a:xfrm>
          <a:noFill/>
          <a:ln/>
        </p:spPr>
        <p:txBody>
          <a:bodyPr/>
          <a:lstStyle/>
          <a:p>
            <a:pPr>
              <a:spcBef>
                <a:spcPct val="0"/>
              </a:spcBef>
              <a:buFontTx/>
              <a:buNone/>
            </a:pPr>
            <a:r>
              <a:rPr lang="en-US" sz="2800"/>
              <a:t>	If we review the manufacturing structure and the functioning elements to which the product is  going to be exposed to, we will be able to determine possible </a:t>
            </a:r>
            <a:r>
              <a:rPr lang="en-US" sz="2800" b="1" i="1">
                <a:solidFill>
                  <a:srgbClr val="FC0128"/>
                </a:solidFill>
              </a:rPr>
              <a:t>root causes</a:t>
            </a:r>
            <a:r>
              <a:rPr lang="en-US" sz="2800"/>
              <a:t> to the problems prior to production.  This is known as </a:t>
            </a:r>
            <a:r>
              <a:rPr lang="en-US" sz="2800" b="1" i="1">
                <a:solidFill>
                  <a:srgbClr val="003300"/>
                </a:solidFill>
              </a:rPr>
              <a:t>Quality Planning</a:t>
            </a:r>
            <a:r>
              <a:rPr lang="en-US" sz="2800"/>
              <a:t> and if done properly </a:t>
            </a:r>
            <a:r>
              <a:rPr lang="en-US" sz="2800" i="1">
                <a:solidFill>
                  <a:srgbClr val="000066"/>
                </a:solidFill>
              </a:rPr>
              <a:t>can eliminate the need for the Quality Control</a:t>
            </a:r>
            <a:r>
              <a:rPr lang="en-US" sz="2800"/>
              <a:t>. </a:t>
            </a:r>
          </a:p>
          <a:p>
            <a:pPr algn="ctr">
              <a:spcBef>
                <a:spcPct val="0"/>
              </a:spcBef>
              <a:buFontTx/>
              <a:buNone/>
            </a:pPr>
            <a:r>
              <a:rPr lang="en-US"/>
              <a:t>(Man, Material, Machine, Method, or Measurement)</a:t>
            </a:r>
          </a:p>
        </p:txBody>
      </p:sp>
      <p:sp>
        <p:nvSpPr>
          <p:cNvPr id="526340" name="Line 4"/>
          <p:cNvSpPr>
            <a:spLocks noChangeShapeType="1"/>
          </p:cNvSpPr>
          <p:nvPr/>
        </p:nvSpPr>
        <p:spPr bwMode="auto">
          <a:xfrm>
            <a:off x="5892800" y="635000"/>
            <a:ext cx="1701800" cy="330200"/>
          </a:xfrm>
          <a:prstGeom prst="line">
            <a:avLst/>
          </a:prstGeom>
          <a:noFill/>
          <a:ln w="50800">
            <a:solidFill>
              <a:srgbClr val="FC0128"/>
            </a:solidFill>
            <a:round/>
            <a:headEnd/>
            <a:tailEnd/>
          </a:ln>
          <a:effectLst/>
        </p:spPr>
        <p:txBody>
          <a:bodyPr wrap="none" anchor="ctr">
            <a:prstTxWarp prst="textNoShape">
              <a:avLst/>
            </a:prstTxWarp>
          </a:bodyPr>
          <a:lstStyle/>
          <a:p>
            <a:endParaRPr lang="en-US"/>
          </a:p>
        </p:txBody>
      </p:sp>
      <p:sp>
        <p:nvSpPr>
          <p:cNvPr id="526341" name="Line 5"/>
          <p:cNvSpPr>
            <a:spLocks noChangeShapeType="1"/>
          </p:cNvSpPr>
          <p:nvPr/>
        </p:nvSpPr>
        <p:spPr bwMode="auto">
          <a:xfrm flipV="1">
            <a:off x="5816600" y="533400"/>
            <a:ext cx="1701800" cy="381000"/>
          </a:xfrm>
          <a:prstGeom prst="line">
            <a:avLst/>
          </a:prstGeom>
          <a:noFill/>
          <a:ln w="50800">
            <a:solidFill>
              <a:srgbClr val="FC0128"/>
            </a:solidFill>
            <a:round/>
            <a:headEnd/>
            <a:tailEnd/>
          </a:ln>
          <a:effectLst/>
        </p:spPr>
        <p:txBody>
          <a:bodyPr wrap="none" anchor="ctr">
            <a:prstTxWarp prst="textNoShape">
              <a:avLst/>
            </a:prstTxWarp>
          </a:bodyPr>
          <a:lstStyle/>
          <a:p>
            <a:endParaRPr lang="en-US"/>
          </a:p>
        </p:txBody>
      </p:sp>
    </p:spTree>
  </p:cSld>
  <p:clrMapOvr>
    <a:masterClrMapping/>
  </p:clrMapOvr>
  <p:transition xmlns:p14="http://schemas.microsoft.com/office/powerpoint/2010/main" spd="med" advTm="5000">
    <p:fade/>
    <p:sndAc>
      <p:stSnd>
        <p:snd r:embed="rId3" name="Camera"/>
      </p:stSnd>
    </p:sndAc>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ctrTitle"/>
          </p:nvPr>
        </p:nvSpPr>
        <p:spPr>
          <a:xfrm>
            <a:off x="609600" y="1219200"/>
            <a:ext cx="7772400" cy="1143000"/>
          </a:xfrm>
          <a:noFill/>
          <a:ln/>
        </p:spPr>
        <p:txBody>
          <a:bodyPr/>
          <a:lstStyle/>
          <a:p>
            <a:r>
              <a:rPr lang="en-US"/>
              <a:t>Section One</a:t>
            </a:r>
          </a:p>
        </p:txBody>
      </p:sp>
      <p:sp>
        <p:nvSpPr>
          <p:cNvPr id="528387" name="Rectangle 3"/>
          <p:cNvSpPr>
            <a:spLocks noGrp="1" noChangeArrowheads="1"/>
          </p:cNvSpPr>
          <p:nvPr>
            <p:ph type="subTitle" idx="1"/>
          </p:nvPr>
        </p:nvSpPr>
        <p:spPr>
          <a:xfrm>
            <a:off x="469900" y="2514600"/>
            <a:ext cx="8189913" cy="1219200"/>
          </a:xfrm>
          <a:noFill/>
          <a:ln/>
        </p:spPr>
        <p:txBody>
          <a:bodyPr/>
          <a:lstStyle/>
          <a:p>
            <a:pPr marL="342900" indent="-342900" defTabSz="914400">
              <a:spcBef>
                <a:spcPct val="0"/>
              </a:spcBef>
            </a:pPr>
            <a:r>
              <a:rPr lang="en-US" sz="3200"/>
              <a:t>Shingo And The Manufacturing Structure</a:t>
            </a:r>
          </a:p>
        </p:txBody>
      </p:sp>
    </p:spTree>
  </p:cSld>
  <p:clrMapOvr>
    <a:masterClrMapping/>
  </p:clrMapOvr>
  <p:transition xmlns:p14="http://schemas.microsoft.com/office/powerpoint/2010/main" spd="med" advTm="5000">
    <p:fade/>
    <p:sndAc>
      <p:stSnd>
        <p:snd r:embed="rId3" name="Camera"/>
      </p:stSnd>
    </p:sndAc>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noFill/>
          <a:ln/>
        </p:spPr>
        <p:txBody>
          <a:bodyPr/>
          <a:lstStyle/>
          <a:p>
            <a:r>
              <a:rPr lang="en-US"/>
              <a:t>Poka Yoke Defined</a:t>
            </a:r>
          </a:p>
        </p:txBody>
      </p:sp>
      <p:sp>
        <p:nvSpPr>
          <p:cNvPr id="530435" name="Rectangle 3"/>
          <p:cNvSpPr>
            <a:spLocks noGrp="1" noChangeArrowheads="1"/>
          </p:cNvSpPr>
          <p:nvPr>
            <p:ph type="body" idx="1"/>
          </p:nvPr>
        </p:nvSpPr>
        <p:spPr>
          <a:noFill/>
          <a:ln/>
        </p:spPr>
        <p:txBody>
          <a:bodyPr/>
          <a:lstStyle/>
          <a:p>
            <a:pPr marL="342900" indent="-342900" algn="ctr" defTabSz="914400">
              <a:buFontTx/>
              <a:buNone/>
            </a:pPr>
            <a:r>
              <a:rPr lang="en-US" sz="3200"/>
              <a:t>Shigeo Shingo defines Poka Yoke as:</a:t>
            </a:r>
          </a:p>
          <a:p>
            <a:pPr marL="342900" indent="-342900" defTabSz="914400"/>
            <a:r>
              <a:rPr lang="en-US" sz="3200"/>
              <a:t>Poka</a:t>
            </a:r>
          </a:p>
          <a:p>
            <a:pPr marL="742950" lvl="1" indent="6350" defTabSz="914400">
              <a:buFontTx/>
              <a:buNone/>
            </a:pPr>
            <a:r>
              <a:rPr lang="en-US" sz="2800"/>
              <a:t> “Inadvertent Mistake That Anyone Can Make”</a:t>
            </a:r>
          </a:p>
          <a:p>
            <a:pPr marL="342900" indent="-342900" defTabSz="914400"/>
            <a:r>
              <a:rPr lang="en-US" sz="3200"/>
              <a:t>Yoke </a:t>
            </a:r>
          </a:p>
          <a:p>
            <a:pPr marL="742950" lvl="1" indent="6350" defTabSz="914400">
              <a:buFontTx/>
              <a:buNone/>
            </a:pPr>
            <a:r>
              <a:rPr lang="en-US" sz="2800"/>
              <a:t>“To Prevent or Proof”</a:t>
            </a:r>
          </a:p>
          <a:p>
            <a:pPr marL="742950" lvl="1" indent="6350" algn="ctr" defTabSz="914400">
              <a:buFontTx/>
              <a:buNone/>
            </a:pPr>
            <a:endParaRPr lang="en-US" sz="2800"/>
          </a:p>
          <a:p>
            <a:pPr marL="342900" indent="-342900" defTabSz="914400"/>
            <a:endParaRPr lang="en-US" sz="2800"/>
          </a:p>
        </p:txBody>
      </p:sp>
    </p:spTree>
  </p:cSld>
  <p:clrMapOvr>
    <a:masterClrMapping/>
  </p:clrMapOvr>
  <p:transition xmlns:p14="http://schemas.microsoft.com/office/powerpoint/2010/main" spd="med" advTm="5000">
    <p:fade/>
    <p:sndAc>
      <p:stSnd>
        <p:snd r:embed="rId3" name="Camera"/>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0738" name="Picture 2"/>
          <p:cNvPicPr>
            <a:picLocks noChangeArrowheads="1"/>
          </p:cNvPicPr>
          <p:nvPr/>
        </p:nvPicPr>
        <p:blipFill>
          <a:blip r:embed="rId4"/>
          <a:srcRect/>
          <a:stretch>
            <a:fillRect/>
          </a:stretch>
        </p:blipFill>
        <p:spPr bwMode="auto">
          <a:xfrm>
            <a:off x="174625" y="650875"/>
            <a:ext cx="8756650" cy="5505450"/>
          </a:xfrm>
          <a:prstGeom prst="rect">
            <a:avLst/>
          </a:prstGeom>
          <a:noFill/>
          <a:ln w="12700">
            <a:noFill/>
            <a:miter lim="800000"/>
            <a:headEnd/>
            <a:tailEnd/>
          </a:ln>
          <a:effectLst/>
        </p:spPr>
      </p:pic>
      <p:sp>
        <p:nvSpPr>
          <p:cNvPr id="500739" name="Rectangle 3"/>
          <p:cNvSpPr>
            <a:spLocks noGrp="1" noChangeArrowheads="1"/>
          </p:cNvSpPr>
          <p:nvPr>
            <p:ph type="title"/>
          </p:nvPr>
        </p:nvSpPr>
        <p:spPr>
          <a:xfrm>
            <a:off x="228600" y="177800"/>
            <a:ext cx="8686800" cy="647700"/>
          </a:xfrm>
        </p:spPr>
        <p:txBody>
          <a:bodyPr/>
          <a:lstStyle/>
          <a:p>
            <a:r>
              <a:rPr lang="en-US"/>
              <a:t>Interpreting Statistics</a:t>
            </a:r>
          </a:p>
        </p:txBody>
      </p:sp>
    </p:spTree>
  </p:cSld>
  <p:clrMapOvr>
    <a:masterClrMapping/>
  </p:clrMapOvr>
  <p:transition xmlns:p14="http://schemas.microsoft.com/office/powerpoint/2010/main" spd="med" advTm="5000">
    <p:fade/>
    <p:sndAc>
      <p:stSnd>
        <p:snd r:embed="rId3" name="Camera"/>
      </p:stSnd>
    </p:sndAc>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a:xfrm>
            <a:off x="685800" y="228600"/>
            <a:ext cx="7772400" cy="533400"/>
          </a:xfrm>
          <a:noFill/>
          <a:ln/>
        </p:spPr>
        <p:txBody>
          <a:bodyPr/>
          <a:lstStyle/>
          <a:p>
            <a:r>
              <a:rPr lang="en-US">
                <a:solidFill>
                  <a:schemeClr val="tx1"/>
                </a:solidFill>
              </a:rPr>
              <a:t>Process vs. Operation</a:t>
            </a:r>
          </a:p>
        </p:txBody>
      </p:sp>
      <p:sp>
        <p:nvSpPr>
          <p:cNvPr id="532483" name="Rectangle 3"/>
          <p:cNvSpPr>
            <a:spLocks noGrp="1" noChangeArrowheads="1"/>
          </p:cNvSpPr>
          <p:nvPr>
            <p:ph type="body" sz="half" idx="1"/>
          </p:nvPr>
        </p:nvSpPr>
        <p:spPr>
          <a:xfrm>
            <a:off x="692150" y="1301750"/>
            <a:ext cx="3797300" cy="4864100"/>
          </a:xfrm>
          <a:noFill/>
          <a:ln cap="flat">
            <a:solidFill>
              <a:schemeClr val="tx1"/>
            </a:solidFill>
          </a:ln>
        </p:spPr>
        <p:txBody>
          <a:bodyPr/>
          <a:lstStyle/>
          <a:p>
            <a:pPr algn="ctr">
              <a:buFontTx/>
              <a:buNone/>
            </a:pPr>
            <a:r>
              <a:rPr lang="en-US" sz="1800" i="1">
                <a:solidFill>
                  <a:srgbClr val="003300"/>
                </a:solidFill>
              </a:rPr>
              <a:t>Process</a:t>
            </a:r>
            <a:endParaRPr lang="en-US" sz="1800"/>
          </a:p>
          <a:p>
            <a:endParaRPr lang="en-US" sz="1800"/>
          </a:p>
        </p:txBody>
      </p:sp>
      <p:sp>
        <p:nvSpPr>
          <p:cNvPr id="532484" name="Rectangle 4"/>
          <p:cNvSpPr>
            <a:spLocks noGrp="1" noChangeArrowheads="1"/>
          </p:cNvSpPr>
          <p:nvPr>
            <p:ph type="body" sz="half" idx="2"/>
          </p:nvPr>
        </p:nvSpPr>
        <p:spPr>
          <a:xfrm flipH="1">
            <a:off x="4654550" y="1301750"/>
            <a:ext cx="3797300" cy="4864100"/>
          </a:xfrm>
          <a:noFill/>
          <a:ln cap="flat">
            <a:solidFill>
              <a:schemeClr val="tx1"/>
            </a:solidFill>
          </a:ln>
        </p:spPr>
        <p:txBody>
          <a:bodyPr/>
          <a:lstStyle/>
          <a:p>
            <a:pPr algn="ctr">
              <a:buFontTx/>
              <a:buNone/>
            </a:pPr>
            <a:r>
              <a:rPr lang="en-US" sz="1800" i="1">
                <a:solidFill>
                  <a:srgbClr val="000066"/>
                </a:solidFill>
              </a:rPr>
              <a:t>Operation</a:t>
            </a:r>
            <a:endParaRPr lang="en-US" sz="1800"/>
          </a:p>
          <a:p>
            <a:endParaRPr lang="en-US" sz="1800"/>
          </a:p>
        </p:txBody>
      </p:sp>
      <p:graphicFrame>
        <p:nvGraphicFramePr>
          <p:cNvPr id="532485" name="Object 5"/>
          <p:cNvGraphicFramePr>
            <a:graphicFrameLocks/>
          </p:cNvGraphicFramePr>
          <p:nvPr/>
        </p:nvGraphicFramePr>
        <p:xfrm>
          <a:off x="2622550" y="2728913"/>
          <a:ext cx="4652963" cy="3143250"/>
        </p:xfrm>
        <a:graphic>
          <a:graphicData uri="http://schemas.openxmlformats.org/presentationml/2006/ole">
            <mc:AlternateContent xmlns:mc="http://schemas.openxmlformats.org/markup-compatibility/2006">
              <mc:Choice xmlns:v="urn:schemas-microsoft-com:vml" Requires="v">
                <p:oleObj spid="_x0000_s532490" name="Microsoft ClipArt Gallery" r:id="rId5" imgW="4662488" imgH="3152775" progId="MS_ClipArt_Gallery">
                  <p:embed/>
                </p:oleObj>
              </mc:Choice>
              <mc:Fallback>
                <p:oleObj name="Microsoft ClipArt Gallery" r:id="rId5" imgW="4662488" imgH="3152775" progId="MS_ClipArt_Gallery">
                  <p:embed/>
                  <p:pic>
                    <p:nvPicPr>
                      <p:cNvPr id="0" name="Picture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2550" y="2728913"/>
                        <a:ext cx="4652963"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32486" name="Text Box 6"/>
          <p:cNvSpPr txBox="1">
            <a:spLocks noChangeArrowheads="1"/>
          </p:cNvSpPr>
          <p:nvPr/>
        </p:nvSpPr>
        <p:spPr bwMode="auto">
          <a:xfrm>
            <a:off x="241300" y="846138"/>
            <a:ext cx="8902700" cy="366712"/>
          </a:xfrm>
          <a:prstGeom prst="rect">
            <a:avLst/>
          </a:prstGeom>
          <a:noFill/>
          <a:ln w="12700">
            <a:noFill/>
            <a:miter lim="800000"/>
            <a:headEnd/>
            <a:tailEnd/>
          </a:ln>
          <a:effectLst/>
        </p:spPr>
        <p:txBody>
          <a:bodyPr>
            <a:prstTxWarp prst="textNoShape">
              <a:avLst/>
            </a:prstTxWarp>
            <a:spAutoFit/>
          </a:bodyPr>
          <a:lstStyle/>
          <a:p>
            <a:pPr algn="ctr"/>
            <a:r>
              <a:rPr lang="en-US" sz="1800" i="1">
                <a:solidFill>
                  <a:srgbClr val="000066"/>
                </a:solidFill>
              </a:rPr>
              <a:t>Manufacturing is a network of two structures. Problems Occur When They Disagree!</a:t>
            </a:r>
          </a:p>
        </p:txBody>
      </p:sp>
    </p:spTree>
  </p:cSld>
  <p:clrMapOvr>
    <a:masterClrMapping/>
  </p:clrMapOvr>
  <p:transition xmlns:p14="http://schemas.microsoft.com/office/powerpoint/2010/main" spd="med" advTm="5000">
    <p:fade/>
    <p:sndAc>
      <p:stSnd>
        <p:snd r:embed="rId4" name="Camera"/>
      </p:stSnd>
    </p:sndAc>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a:noFill/>
          <a:ln/>
        </p:spPr>
        <p:txBody>
          <a:bodyPr/>
          <a:lstStyle/>
          <a:p>
            <a:r>
              <a:rPr lang="en-US"/>
              <a:t>Operation &amp; Process</a:t>
            </a:r>
          </a:p>
        </p:txBody>
      </p:sp>
      <p:sp>
        <p:nvSpPr>
          <p:cNvPr id="534531" name="Rectangle 3"/>
          <p:cNvSpPr>
            <a:spLocks noGrp="1" noChangeArrowheads="1"/>
          </p:cNvSpPr>
          <p:nvPr>
            <p:ph type="body" idx="1"/>
          </p:nvPr>
        </p:nvSpPr>
        <p:spPr>
          <a:xfrm>
            <a:off x="685800" y="1460500"/>
            <a:ext cx="7772400" cy="4711700"/>
          </a:xfrm>
          <a:noFill/>
          <a:ln/>
        </p:spPr>
        <p:txBody>
          <a:bodyPr/>
          <a:lstStyle/>
          <a:p>
            <a:pPr algn="ctr">
              <a:buFontTx/>
              <a:buNone/>
            </a:pPr>
            <a:r>
              <a:rPr lang="en-US" sz="2800">
                <a:solidFill>
                  <a:srgbClr val="000066"/>
                </a:solidFill>
              </a:rPr>
              <a:t>Operation</a:t>
            </a:r>
            <a:endParaRPr lang="en-US" sz="2800"/>
          </a:p>
          <a:p>
            <a:pPr algn="ctr">
              <a:buFontTx/>
              <a:buNone/>
            </a:pPr>
            <a:r>
              <a:rPr lang="en-US"/>
              <a:t>Some People Know How to Drive a Car!  Driving is an </a:t>
            </a:r>
            <a:r>
              <a:rPr lang="en-US" b="1" i="1">
                <a:solidFill>
                  <a:srgbClr val="00279F"/>
                </a:solidFill>
              </a:rPr>
              <a:t>Operation</a:t>
            </a:r>
            <a:r>
              <a:rPr lang="en-US"/>
              <a:t>.</a:t>
            </a:r>
          </a:p>
          <a:p>
            <a:pPr>
              <a:buFontTx/>
              <a:buNone/>
            </a:pPr>
            <a:endParaRPr lang="en-US" sz="3200"/>
          </a:p>
          <a:p>
            <a:pPr>
              <a:buFontTx/>
              <a:buNone/>
            </a:pPr>
            <a:endParaRPr lang="en-US" sz="1400"/>
          </a:p>
          <a:p>
            <a:pPr algn="ctr">
              <a:buFontTx/>
              <a:buNone/>
            </a:pPr>
            <a:endParaRPr lang="en-US" sz="2800"/>
          </a:p>
          <a:p>
            <a:pPr algn="ctr">
              <a:buFontTx/>
              <a:buNone/>
            </a:pPr>
            <a:r>
              <a:rPr lang="en-US" sz="2800">
                <a:solidFill>
                  <a:srgbClr val="003300"/>
                </a:solidFill>
              </a:rPr>
              <a:t>Process</a:t>
            </a:r>
            <a:endParaRPr lang="en-US" sz="2400"/>
          </a:p>
          <a:p>
            <a:pPr algn="ctr">
              <a:buFontTx/>
              <a:buNone/>
            </a:pPr>
            <a:r>
              <a:rPr lang="en-US"/>
              <a:t>Some People Know How to Repair a Car!  Repairing is a </a:t>
            </a:r>
            <a:r>
              <a:rPr lang="en-US" b="1" i="1">
                <a:solidFill>
                  <a:srgbClr val="00279F"/>
                </a:solidFill>
              </a:rPr>
              <a:t>Process</a:t>
            </a:r>
            <a:r>
              <a:rPr lang="en-US"/>
              <a:t>.</a:t>
            </a:r>
          </a:p>
        </p:txBody>
      </p:sp>
      <p:graphicFrame>
        <p:nvGraphicFramePr>
          <p:cNvPr id="534532" name="Object 4"/>
          <p:cNvGraphicFramePr>
            <a:graphicFrameLocks/>
          </p:cNvGraphicFramePr>
          <p:nvPr/>
        </p:nvGraphicFramePr>
        <p:xfrm>
          <a:off x="1295400" y="2501900"/>
          <a:ext cx="6172200" cy="1423988"/>
        </p:xfrm>
        <a:graphic>
          <a:graphicData uri="http://schemas.openxmlformats.org/presentationml/2006/ole">
            <mc:AlternateContent xmlns:mc="http://schemas.openxmlformats.org/markup-compatibility/2006">
              <mc:Choice xmlns:v="urn:schemas-microsoft-com:vml" Requires="v">
                <p:oleObj spid="_x0000_s534541" name="Microsoft ClipArt Gallery" r:id="rId5" imgW="6543675" imgH="1704975" progId="MS_ClipArt_Gallery">
                  <p:embed/>
                </p:oleObj>
              </mc:Choice>
              <mc:Fallback>
                <p:oleObj name="Microsoft ClipArt Gallery" r:id="rId5" imgW="6543675" imgH="1704975" progId="MS_ClipArt_Gallery">
                  <p:embed/>
                  <p:pic>
                    <p:nvPicPr>
                      <p:cNvPr id="0" name="Picture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2501900"/>
                        <a:ext cx="6172200" cy="142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34533" name="Object 5"/>
          <p:cNvGraphicFramePr>
            <a:graphicFrameLocks/>
          </p:cNvGraphicFramePr>
          <p:nvPr/>
        </p:nvGraphicFramePr>
        <p:xfrm>
          <a:off x="2133600" y="4905375"/>
          <a:ext cx="4752975" cy="1003300"/>
        </p:xfrm>
        <a:graphic>
          <a:graphicData uri="http://schemas.openxmlformats.org/presentationml/2006/ole">
            <mc:AlternateContent xmlns:mc="http://schemas.openxmlformats.org/markup-compatibility/2006">
              <mc:Choice xmlns:v="urn:schemas-microsoft-com:vml" Requires="v">
                <p:oleObj spid="_x0000_s534542" name="Microsoft ClipArt Gallery" r:id="rId7" imgW="4953000" imgH="1169988" progId="MS_ClipArt_Gallery">
                  <p:embed/>
                </p:oleObj>
              </mc:Choice>
              <mc:Fallback>
                <p:oleObj name="Microsoft ClipArt Gallery" r:id="rId7" imgW="4953000" imgH="1169988" progId="MS_ClipArt_Gallery">
                  <p:embed/>
                  <p:pic>
                    <p:nvPicPr>
                      <p:cNvPr id="0" name="Picture 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4905375"/>
                        <a:ext cx="4752975"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spd="med" advTm="5000">
    <p:fade/>
    <p:sndAc>
      <p:stSnd>
        <p:snd r:embed="rId4" name="Camera"/>
      </p:stSnd>
    </p:sndAc>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a:xfrm>
            <a:off x="455613" y="152400"/>
            <a:ext cx="8324850" cy="1143000"/>
          </a:xfrm>
          <a:noFill/>
          <a:ln/>
        </p:spPr>
        <p:txBody>
          <a:bodyPr/>
          <a:lstStyle/>
          <a:p>
            <a:r>
              <a:rPr lang="en-US" b="1"/>
              <a:t>Categories of the Process Function</a:t>
            </a:r>
          </a:p>
        </p:txBody>
      </p:sp>
      <p:sp>
        <p:nvSpPr>
          <p:cNvPr id="536579" name="Rectangle 3"/>
          <p:cNvSpPr>
            <a:spLocks noGrp="1" noChangeArrowheads="1"/>
          </p:cNvSpPr>
          <p:nvPr>
            <p:ph type="body" idx="1"/>
          </p:nvPr>
        </p:nvSpPr>
        <p:spPr>
          <a:xfrm>
            <a:off x="685800" y="1371600"/>
            <a:ext cx="7772400" cy="4114800"/>
          </a:xfrm>
          <a:noFill/>
          <a:ln/>
        </p:spPr>
        <p:txBody>
          <a:bodyPr/>
          <a:lstStyle/>
          <a:p>
            <a:pPr marL="0" indent="0" defTabSz="914400">
              <a:buFontTx/>
              <a:buNone/>
            </a:pPr>
            <a:r>
              <a:rPr lang="en-US" sz="2800" b="1"/>
              <a:t>A </a:t>
            </a:r>
            <a:r>
              <a:rPr lang="en-US" sz="2800" b="1" i="1">
                <a:solidFill>
                  <a:srgbClr val="00279F"/>
                </a:solidFill>
              </a:rPr>
              <a:t>Process</a:t>
            </a:r>
            <a:r>
              <a:rPr lang="en-US" sz="2800" b="1"/>
              <a:t> is the flow by which raw materials are </a:t>
            </a:r>
            <a:r>
              <a:rPr lang="en-US" sz="2800" b="1">
                <a:solidFill>
                  <a:srgbClr val="00279F"/>
                </a:solidFill>
              </a:rPr>
              <a:t>converted into finished goods.</a:t>
            </a:r>
            <a:endParaRPr lang="en-US" sz="2800" b="1"/>
          </a:p>
          <a:p>
            <a:pPr marL="0" indent="0" defTabSz="914400">
              <a:buFontTx/>
              <a:buNone/>
            </a:pPr>
            <a:r>
              <a:rPr lang="en-US" sz="2400" b="1">
                <a:solidFill>
                  <a:srgbClr val="003300"/>
                </a:solidFill>
              </a:rPr>
              <a:t>Processes fall into one of the following categories</a:t>
            </a:r>
            <a:r>
              <a:rPr lang="en-US" sz="2400" b="1"/>
              <a:t>:</a:t>
            </a:r>
          </a:p>
          <a:p>
            <a:pPr marL="461963" lvl="1" indent="0" defTabSz="914400">
              <a:buFontTx/>
              <a:buNone/>
            </a:pPr>
            <a:r>
              <a:rPr lang="en-US" sz="2000" b="1" i="1">
                <a:solidFill>
                  <a:srgbClr val="000066"/>
                </a:solidFill>
              </a:rPr>
              <a:t>Work</a:t>
            </a:r>
            <a:r>
              <a:rPr lang="en-US" sz="2000" b="1" i="1"/>
              <a:t>:</a:t>
            </a:r>
            <a:r>
              <a:rPr lang="en-US" sz="2000" b="1"/>
              <a:t> </a:t>
            </a:r>
            <a:r>
              <a:rPr lang="en-US" sz="2000"/>
              <a:t>Assembly, disassembly, alter shape or quality</a:t>
            </a:r>
          </a:p>
          <a:p>
            <a:pPr marL="461963" lvl="1" indent="0" defTabSz="914400">
              <a:buFontTx/>
              <a:buNone/>
            </a:pPr>
            <a:r>
              <a:rPr lang="en-US" sz="2000" b="1" i="1">
                <a:solidFill>
                  <a:srgbClr val="000066"/>
                </a:solidFill>
              </a:rPr>
              <a:t>Inspection</a:t>
            </a:r>
            <a:r>
              <a:rPr lang="en-US" sz="2000" b="1" i="1"/>
              <a:t>:</a:t>
            </a:r>
            <a:r>
              <a:rPr lang="en-US" sz="2000" b="1"/>
              <a:t> </a:t>
            </a:r>
            <a:r>
              <a:rPr lang="en-US" sz="2000"/>
              <a:t>Comparison with a standard</a:t>
            </a:r>
          </a:p>
          <a:p>
            <a:pPr marL="461963" lvl="1" indent="0" defTabSz="914400">
              <a:buFontTx/>
              <a:buNone/>
            </a:pPr>
            <a:r>
              <a:rPr lang="en-US" sz="2000" b="1" i="1">
                <a:solidFill>
                  <a:srgbClr val="000066"/>
                </a:solidFill>
              </a:rPr>
              <a:t>Transportation</a:t>
            </a:r>
            <a:r>
              <a:rPr lang="en-US" sz="2000" b="1" i="1"/>
              <a:t>:</a:t>
            </a:r>
            <a:r>
              <a:rPr lang="en-US" sz="2000" b="1"/>
              <a:t> </a:t>
            </a:r>
            <a:r>
              <a:rPr lang="en-US" sz="2000"/>
              <a:t>A change of location</a:t>
            </a:r>
          </a:p>
          <a:p>
            <a:pPr marL="461963" lvl="1" indent="0" defTabSz="914400">
              <a:buFontTx/>
              <a:buNone/>
            </a:pPr>
            <a:r>
              <a:rPr lang="en-US" sz="2000" b="1" i="1">
                <a:solidFill>
                  <a:srgbClr val="000066"/>
                </a:solidFill>
              </a:rPr>
              <a:t>Delay</a:t>
            </a:r>
            <a:r>
              <a:rPr lang="en-US" sz="2000" b="1" i="1"/>
              <a:t>:</a:t>
            </a:r>
            <a:r>
              <a:rPr lang="en-US" sz="2000" b="1"/>
              <a:t> </a:t>
            </a:r>
            <a:r>
              <a:rPr lang="en-US" sz="2000"/>
              <a:t>Time during which no work, transportation or inspection takes place </a:t>
            </a:r>
          </a:p>
          <a:p>
            <a:pPr marL="912813" lvl="2" indent="-228600" defTabSz="914400">
              <a:buFontTx/>
              <a:buChar char="°"/>
            </a:pPr>
            <a:r>
              <a:rPr lang="en-US" b="1"/>
              <a:t>Process Delays :</a:t>
            </a:r>
            <a:r>
              <a:rPr lang="en-US"/>
              <a:t>Lot does not move until last item finished in process</a:t>
            </a:r>
          </a:p>
          <a:p>
            <a:pPr marL="912813" lvl="2" indent="-228600" defTabSz="914400">
              <a:buFontTx/>
              <a:buChar char="°"/>
            </a:pPr>
            <a:r>
              <a:rPr lang="en-US" b="1"/>
              <a:t>Lot Delays: </a:t>
            </a:r>
            <a:r>
              <a:rPr lang="en-US"/>
              <a:t> lot delayed in order to maintain 100, 99, 98 ... 2,1,0</a:t>
            </a:r>
            <a:endParaRPr lang="en-US" sz="1800"/>
          </a:p>
        </p:txBody>
      </p:sp>
    </p:spTree>
  </p:cSld>
  <p:clrMapOvr>
    <a:masterClrMapping/>
  </p:clrMapOvr>
  <p:transition xmlns:p14="http://schemas.microsoft.com/office/powerpoint/2010/main" spd="med" advTm="5000">
    <p:fade/>
    <p:sndAc>
      <p:stSnd>
        <p:snd r:embed="rId3" name="Camera"/>
      </p:stSnd>
    </p:sndAc>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a:xfrm>
            <a:off x="685800" y="228600"/>
            <a:ext cx="7772400" cy="762000"/>
          </a:xfrm>
          <a:noFill/>
          <a:ln/>
        </p:spPr>
        <p:txBody>
          <a:bodyPr/>
          <a:lstStyle/>
          <a:p>
            <a:r>
              <a:rPr lang="en-US" sz="3200" b="1"/>
              <a:t>Categories of the Operation Function</a:t>
            </a:r>
          </a:p>
        </p:txBody>
      </p:sp>
      <p:sp>
        <p:nvSpPr>
          <p:cNvPr id="538627" name="Rectangle 3"/>
          <p:cNvSpPr>
            <a:spLocks noGrp="1" noChangeArrowheads="1"/>
          </p:cNvSpPr>
          <p:nvPr>
            <p:ph type="body" idx="1"/>
          </p:nvPr>
        </p:nvSpPr>
        <p:spPr>
          <a:xfrm>
            <a:off x="762000" y="1143000"/>
            <a:ext cx="7772400" cy="5029200"/>
          </a:xfrm>
          <a:noFill/>
          <a:ln/>
        </p:spPr>
        <p:txBody>
          <a:bodyPr/>
          <a:lstStyle/>
          <a:p>
            <a:pPr marL="0" indent="0" defTabSz="914400">
              <a:buSzPct val="60000"/>
              <a:buFontTx/>
              <a:buNone/>
            </a:pPr>
            <a:r>
              <a:rPr lang="en-US" sz="1800" b="1">
                <a:solidFill>
                  <a:srgbClr val="003300"/>
                </a:solidFill>
              </a:rPr>
              <a:t>An Operation is an action performed on material within the process.</a:t>
            </a:r>
            <a:endParaRPr lang="en-US" sz="2800" b="1"/>
          </a:p>
          <a:p>
            <a:pPr marL="0" indent="0" defTabSz="914400">
              <a:buSzPct val="60000"/>
              <a:buFontTx/>
              <a:buNone/>
            </a:pPr>
            <a:r>
              <a:rPr lang="en-US" sz="1800" b="1"/>
              <a:t>Operations fall into one of the following categories:</a:t>
            </a:r>
            <a:endParaRPr lang="en-US" b="1"/>
          </a:p>
          <a:p>
            <a:pPr marL="0" indent="0" defTabSz="914400">
              <a:buSzPct val="60000"/>
              <a:buFontTx/>
              <a:buNone/>
            </a:pPr>
            <a:endParaRPr lang="en-US" sz="1800" b="1"/>
          </a:p>
          <a:p>
            <a:pPr marL="450850" lvl="1" indent="-222250" defTabSz="914400">
              <a:buFontTx/>
              <a:buNone/>
            </a:pPr>
            <a:r>
              <a:rPr lang="en-US" b="1">
                <a:solidFill>
                  <a:srgbClr val="000066"/>
                </a:solidFill>
              </a:rPr>
              <a:t>Preparation/Adjustments Phase</a:t>
            </a:r>
            <a:r>
              <a:rPr lang="en-US" b="1"/>
              <a:t>:</a:t>
            </a:r>
            <a:r>
              <a:rPr lang="en-US"/>
              <a:t>(setup, tool change, adjustments)</a:t>
            </a:r>
          </a:p>
          <a:p>
            <a:pPr marL="450850" lvl="1" indent="-222250" defTabSz="914400">
              <a:buFontTx/>
              <a:buNone/>
            </a:pPr>
            <a:endParaRPr lang="en-US" b="1">
              <a:solidFill>
                <a:srgbClr val="000066"/>
              </a:solidFill>
            </a:endParaRPr>
          </a:p>
          <a:p>
            <a:pPr marL="450850" lvl="1" indent="-222250" defTabSz="914400">
              <a:buFontTx/>
              <a:buNone/>
            </a:pPr>
            <a:r>
              <a:rPr lang="en-US" b="1">
                <a:solidFill>
                  <a:srgbClr val="000066"/>
                </a:solidFill>
              </a:rPr>
              <a:t>Principal Operations Phase</a:t>
            </a:r>
            <a:r>
              <a:rPr lang="en-US" b="1"/>
              <a:t>: </a:t>
            </a:r>
            <a:r>
              <a:rPr lang="en-US"/>
              <a:t>Operations repeated in each cycle (hole  punch, drill, sheer)</a:t>
            </a:r>
            <a:endParaRPr lang="en-US" sz="2000"/>
          </a:p>
          <a:p>
            <a:pPr marL="800100" lvl="2" indent="-228600" defTabSz="914400">
              <a:buSzPct val="60000"/>
            </a:pPr>
            <a:r>
              <a:rPr lang="en-US"/>
              <a:t>Main Operations (stamping, cutting)</a:t>
            </a:r>
          </a:p>
          <a:p>
            <a:pPr marL="800100" lvl="2" indent="-228600" defTabSz="914400">
              <a:buSzPct val="60000"/>
            </a:pPr>
            <a:r>
              <a:rPr lang="en-US"/>
              <a:t>Incidental Operations (movement of press, movement of people)</a:t>
            </a:r>
          </a:p>
          <a:p>
            <a:pPr marL="450850" lvl="1" indent="-222250" defTabSz="914400">
              <a:buSzPct val="60000"/>
              <a:buFontTx/>
              <a:buNone/>
            </a:pPr>
            <a:endParaRPr lang="en-US" b="1">
              <a:solidFill>
                <a:srgbClr val="000066"/>
              </a:solidFill>
            </a:endParaRPr>
          </a:p>
          <a:p>
            <a:pPr marL="450850" lvl="1" indent="-222250" defTabSz="914400">
              <a:buSzPct val="60000"/>
              <a:buFontTx/>
              <a:buNone/>
            </a:pPr>
            <a:r>
              <a:rPr lang="en-US" b="1">
                <a:solidFill>
                  <a:srgbClr val="000066"/>
                </a:solidFill>
              </a:rPr>
              <a:t>Marginal Allowances</a:t>
            </a:r>
            <a:r>
              <a:rPr lang="en-US" b="1"/>
              <a:t>:</a:t>
            </a:r>
            <a:endParaRPr lang="en-US"/>
          </a:p>
          <a:p>
            <a:pPr marL="800100" lvl="2" indent="-228600" defTabSz="914400">
              <a:buSzPct val="60000"/>
            </a:pPr>
            <a:r>
              <a:rPr lang="en-US"/>
              <a:t>Fatigue  </a:t>
            </a:r>
          </a:p>
          <a:p>
            <a:pPr marL="800100" lvl="2" indent="-228600" defTabSz="914400">
              <a:buSzPct val="60000"/>
            </a:pPr>
            <a:r>
              <a:rPr lang="en-US"/>
              <a:t>Hygiene (wash hands, etc.)</a:t>
            </a:r>
          </a:p>
          <a:p>
            <a:pPr marL="800100" lvl="2" indent="-228600" defTabSz="914400">
              <a:buSzPct val="60000"/>
            </a:pPr>
            <a:r>
              <a:rPr lang="en-US"/>
              <a:t>Operations  (shut-down to produce rush order, meetings)</a:t>
            </a:r>
          </a:p>
          <a:p>
            <a:pPr marL="800100" lvl="2" indent="-228600" defTabSz="914400">
              <a:buSzPct val="60000"/>
            </a:pPr>
            <a:r>
              <a:rPr lang="en-US"/>
              <a:t>Work place (breaks, cleaning, maintenance)</a:t>
            </a:r>
          </a:p>
        </p:txBody>
      </p:sp>
    </p:spTree>
  </p:cSld>
  <p:clrMapOvr>
    <a:masterClrMapping/>
  </p:clrMapOvr>
  <p:transition xmlns:p14="http://schemas.microsoft.com/office/powerpoint/2010/main" spd="med" advTm="5000">
    <p:fade/>
    <p:sndAc>
      <p:stSnd>
        <p:snd r:embed="rId3" name="Camera"/>
      </p:stSnd>
    </p:sndAc>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title"/>
          </p:nvPr>
        </p:nvSpPr>
        <p:spPr>
          <a:noFill/>
          <a:ln/>
        </p:spPr>
        <p:txBody>
          <a:bodyPr/>
          <a:lstStyle/>
          <a:p>
            <a:r>
              <a:rPr lang="en-US"/>
              <a:t>5 Elements of Production</a:t>
            </a:r>
          </a:p>
        </p:txBody>
      </p:sp>
      <p:sp>
        <p:nvSpPr>
          <p:cNvPr id="540675" name="Rectangle 3"/>
          <p:cNvSpPr>
            <a:spLocks noGrp="1" noChangeArrowheads="1"/>
          </p:cNvSpPr>
          <p:nvPr>
            <p:ph type="body" idx="1"/>
          </p:nvPr>
        </p:nvSpPr>
        <p:spPr>
          <a:xfrm>
            <a:off x="685800" y="1447800"/>
            <a:ext cx="7772400" cy="4495800"/>
          </a:xfrm>
          <a:noFill/>
          <a:ln/>
        </p:spPr>
        <p:txBody>
          <a:bodyPr/>
          <a:lstStyle/>
          <a:p>
            <a:pPr>
              <a:buFontTx/>
              <a:buNone/>
            </a:pPr>
            <a:r>
              <a:rPr lang="en-US"/>
              <a:t> </a:t>
            </a:r>
          </a:p>
        </p:txBody>
      </p:sp>
      <p:sp>
        <p:nvSpPr>
          <p:cNvPr id="540676" name="Rectangle 4"/>
          <p:cNvSpPr>
            <a:spLocks noChangeArrowheads="1"/>
          </p:cNvSpPr>
          <p:nvPr/>
        </p:nvSpPr>
        <p:spPr bwMode="auto">
          <a:xfrm>
            <a:off x="3663950" y="1524000"/>
            <a:ext cx="1435100" cy="368300"/>
          </a:xfrm>
          <a:prstGeom prst="rect">
            <a:avLst/>
          </a:prstGeom>
          <a:solidFill>
            <a:srgbClr val="000066"/>
          </a:solidFill>
          <a:ln w="19050">
            <a:solidFill>
              <a:srgbClr val="FC0128"/>
            </a:solidFill>
            <a:miter lim="800000"/>
            <a:headEnd/>
            <a:tailEnd/>
          </a:ln>
          <a:effectLst/>
        </p:spPr>
        <p:txBody>
          <a:bodyPr wrap="none" lIns="90487" tIns="44450" rIns="90487" bIns="44450" anchor="ctr">
            <a:prstTxWarp prst="textNoShape">
              <a:avLst/>
            </a:prstTxWarp>
          </a:bodyPr>
          <a:lstStyle/>
          <a:p>
            <a:pPr algn="ctr"/>
            <a:r>
              <a:rPr lang="en-US">
                <a:solidFill>
                  <a:schemeClr val="accent2"/>
                </a:solidFill>
              </a:rPr>
              <a:t>Why?</a:t>
            </a:r>
          </a:p>
        </p:txBody>
      </p:sp>
      <p:sp>
        <p:nvSpPr>
          <p:cNvPr id="540677" name="Oval 5"/>
          <p:cNvSpPr>
            <a:spLocks noChangeArrowheads="1"/>
          </p:cNvSpPr>
          <p:nvPr/>
        </p:nvSpPr>
        <p:spPr bwMode="auto">
          <a:xfrm>
            <a:off x="1606550" y="2667000"/>
            <a:ext cx="1206500" cy="1130300"/>
          </a:xfrm>
          <a:prstGeom prst="ellipse">
            <a:avLst/>
          </a:prstGeom>
          <a:solidFill>
            <a:srgbClr val="000066"/>
          </a:solidFill>
          <a:ln w="19050">
            <a:solidFill>
              <a:srgbClr val="FC0128"/>
            </a:solidFill>
            <a:round/>
            <a:headEnd/>
            <a:tailEnd/>
          </a:ln>
          <a:effectLst/>
        </p:spPr>
        <p:txBody>
          <a:bodyPr wrap="none" lIns="90487" tIns="44450" rIns="90487" bIns="44450" anchor="ctr">
            <a:prstTxWarp prst="textNoShape">
              <a:avLst/>
            </a:prstTxWarp>
          </a:bodyPr>
          <a:lstStyle/>
          <a:p>
            <a:pPr algn="ctr"/>
            <a:r>
              <a:rPr lang="en-US" sz="1600">
                <a:solidFill>
                  <a:schemeClr val="accent2"/>
                </a:solidFill>
              </a:rPr>
              <a:t>Objects</a:t>
            </a:r>
          </a:p>
          <a:p>
            <a:pPr algn="ctr"/>
            <a:r>
              <a:rPr lang="en-US" sz="1600">
                <a:solidFill>
                  <a:schemeClr val="accent2"/>
                </a:solidFill>
              </a:rPr>
              <a:t>of</a:t>
            </a:r>
          </a:p>
          <a:p>
            <a:pPr algn="ctr"/>
            <a:r>
              <a:rPr lang="en-US" sz="1600">
                <a:solidFill>
                  <a:schemeClr val="accent2"/>
                </a:solidFill>
              </a:rPr>
              <a:t>Production</a:t>
            </a:r>
          </a:p>
        </p:txBody>
      </p:sp>
      <p:sp>
        <p:nvSpPr>
          <p:cNvPr id="540678" name="Oval 6"/>
          <p:cNvSpPr>
            <a:spLocks noChangeArrowheads="1"/>
          </p:cNvSpPr>
          <p:nvPr/>
        </p:nvSpPr>
        <p:spPr bwMode="auto">
          <a:xfrm>
            <a:off x="6178550" y="2743200"/>
            <a:ext cx="1206500" cy="1130300"/>
          </a:xfrm>
          <a:prstGeom prst="ellipse">
            <a:avLst/>
          </a:prstGeom>
          <a:solidFill>
            <a:srgbClr val="000066"/>
          </a:solidFill>
          <a:ln w="19050">
            <a:solidFill>
              <a:srgbClr val="FC0128"/>
            </a:solidFill>
            <a:round/>
            <a:headEnd/>
            <a:tailEnd/>
          </a:ln>
          <a:effectLst/>
        </p:spPr>
        <p:txBody>
          <a:bodyPr wrap="none" lIns="90487" tIns="44450" rIns="90487" bIns="44450" anchor="ctr">
            <a:prstTxWarp prst="textNoShape">
              <a:avLst/>
            </a:prstTxWarp>
          </a:bodyPr>
          <a:lstStyle/>
          <a:p>
            <a:pPr algn="ctr"/>
            <a:r>
              <a:rPr lang="en-US" sz="1600">
                <a:solidFill>
                  <a:schemeClr val="accent2"/>
                </a:solidFill>
              </a:rPr>
              <a:t>Agents</a:t>
            </a:r>
          </a:p>
          <a:p>
            <a:pPr algn="ctr"/>
            <a:r>
              <a:rPr lang="en-US" sz="1600">
                <a:solidFill>
                  <a:schemeClr val="accent2"/>
                </a:solidFill>
              </a:rPr>
              <a:t>of</a:t>
            </a:r>
          </a:p>
          <a:p>
            <a:pPr algn="ctr"/>
            <a:r>
              <a:rPr lang="en-US" sz="1600">
                <a:solidFill>
                  <a:schemeClr val="accent2"/>
                </a:solidFill>
              </a:rPr>
              <a:t>Production</a:t>
            </a:r>
          </a:p>
        </p:txBody>
      </p:sp>
      <p:sp>
        <p:nvSpPr>
          <p:cNvPr id="540679" name="Oval 7"/>
          <p:cNvSpPr>
            <a:spLocks noChangeArrowheads="1"/>
          </p:cNvSpPr>
          <p:nvPr/>
        </p:nvSpPr>
        <p:spPr bwMode="auto">
          <a:xfrm>
            <a:off x="3816350" y="3657600"/>
            <a:ext cx="1206500" cy="1130300"/>
          </a:xfrm>
          <a:prstGeom prst="ellipse">
            <a:avLst/>
          </a:prstGeom>
          <a:solidFill>
            <a:srgbClr val="000066"/>
          </a:solidFill>
          <a:ln w="19050">
            <a:solidFill>
              <a:srgbClr val="FC0128"/>
            </a:solidFill>
            <a:round/>
            <a:headEnd/>
            <a:tailEnd/>
          </a:ln>
          <a:effectLst/>
        </p:spPr>
        <p:txBody>
          <a:bodyPr wrap="none" lIns="90487" tIns="44450" rIns="90487" bIns="44450" anchor="ctr">
            <a:prstTxWarp prst="textNoShape">
              <a:avLst/>
            </a:prstTxWarp>
          </a:bodyPr>
          <a:lstStyle/>
          <a:p>
            <a:pPr algn="ctr"/>
            <a:r>
              <a:rPr lang="en-US" sz="1600">
                <a:solidFill>
                  <a:schemeClr val="accent2"/>
                </a:solidFill>
              </a:rPr>
              <a:t>Method</a:t>
            </a:r>
          </a:p>
        </p:txBody>
      </p:sp>
      <p:sp>
        <p:nvSpPr>
          <p:cNvPr id="540680" name="Oval 8"/>
          <p:cNvSpPr>
            <a:spLocks noChangeArrowheads="1"/>
          </p:cNvSpPr>
          <p:nvPr/>
        </p:nvSpPr>
        <p:spPr bwMode="auto">
          <a:xfrm>
            <a:off x="1606550" y="4495800"/>
            <a:ext cx="1206500" cy="1130300"/>
          </a:xfrm>
          <a:prstGeom prst="ellipse">
            <a:avLst/>
          </a:prstGeom>
          <a:solidFill>
            <a:srgbClr val="000066"/>
          </a:solidFill>
          <a:ln w="19050">
            <a:solidFill>
              <a:srgbClr val="FC0128"/>
            </a:solidFill>
            <a:round/>
            <a:headEnd/>
            <a:tailEnd/>
          </a:ln>
          <a:effectLst/>
        </p:spPr>
        <p:txBody>
          <a:bodyPr wrap="none" lIns="90487" tIns="44450" rIns="90487" bIns="44450" anchor="ctr">
            <a:prstTxWarp prst="textNoShape">
              <a:avLst/>
            </a:prstTxWarp>
          </a:bodyPr>
          <a:lstStyle/>
          <a:p>
            <a:pPr algn="ctr"/>
            <a:r>
              <a:rPr lang="en-US" sz="1600">
                <a:solidFill>
                  <a:schemeClr val="accent2"/>
                </a:solidFill>
              </a:rPr>
              <a:t>Space</a:t>
            </a:r>
          </a:p>
        </p:txBody>
      </p:sp>
      <p:sp>
        <p:nvSpPr>
          <p:cNvPr id="540681" name="Oval 9"/>
          <p:cNvSpPr>
            <a:spLocks noChangeArrowheads="1"/>
          </p:cNvSpPr>
          <p:nvPr/>
        </p:nvSpPr>
        <p:spPr bwMode="auto">
          <a:xfrm>
            <a:off x="6178550" y="4572000"/>
            <a:ext cx="1206500" cy="1130300"/>
          </a:xfrm>
          <a:prstGeom prst="ellipse">
            <a:avLst/>
          </a:prstGeom>
          <a:solidFill>
            <a:srgbClr val="000066"/>
          </a:solidFill>
          <a:ln w="19050">
            <a:solidFill>
              <a:srgbClr val="FC0128"/>
            </a:solidFill>
            <a:round/>
            <a:headEnd/>
            <a:tailEnd/>
          </a:ln>
          <a:effectLst/>
        </p:spPr>
        <p:txBody>
          <a:bodyPr wrap="none" lIns="90487" tIns="44450" rIns="90487" bIns="44450" anchor="ctr">
            <a:prstTxWarp prst="textNoShape">
              <a:avLst/>
            </a:prstTxWarp>
          </a:bodyPr>
          <a:lstStyle/>
          <a:p>
            <a:pPr algn="ctr"/>
            <a:r>
              <a:rPr lang="en-US" sz="1600">
                <a:solidFill>
                  <a:schemeClr val="accent2"/>
                </a:solidFill>
              </a:rPr>
              <a:t>Time</a:t>
            </a:r>
          </a:p>
        </p:txBody>
      </p:sp>
      <p:sp>
        <p:nvSpPr>
          <p:cNvPr id="540682" name="Line 10"/>
          <p:cNvSpPr>
            <a:spLocks noChangeShapeType="1"/>
          </p:cNvSpPr>
          <p:nvPr/>
        </p:nvSpPr>
        <p:spPr bwMode="auto">
          <a:xfrm flipH="1">
            <a:off x="2667000" y="1911350"/>
            <a:ext cx="1752600" cy="2730500"/>
          </a:xfrm>
          <a:prstGeom prst="line">
            <a:avLst/>
          </a:prstGeom>
          <a:noFill/>
          <a:ln w="12700">
            <a:solidFill>
              <a:schemeClr val="tx1"/>
            </a:solidFill>
            <a:prstDash val="lgDash"/>
            <a:round/>
            <a:headEnd/>
            <a:tailEnd type="triangle" w="med" len="med"/>
          </a:ln>
          <a:effectLst/>
        </p:spPr>
        <p:txBody>
          <a:bodyPr wrap="none" anchor="ctr">
            <a:prstTxWarp prst="textNoShape">
              <a:avLst/>
            </a:prstTxWarp>
          </a:bodyPr>
          <a:lstStyle/>
          <a:p>
            <a:endParaRPr lang="en-US"/>
          </a:p>
        </p:txBody>
      </p:sp>
      <p:sp>
        <p:nvSpPr>
          <p:cNvPr id="540683" name="Line 11"/>
          <p:cNvSpPr>
            <a:spLocks noChangeShapeType="1"/>
          </p:cNvSpPr>
          <p:nvPr/>
        </p:nvSpPr>
        <p:spPr bwMode="auto">
          <a:xfrm>
            <a:off x="4425950" y="1911350"/>
            <a:ext cx="1968500" cy="2730500"/>
          </a:xfrm>
          <a:prstGeom prst="line">
            <a:avLst/>
          </a:prstGeom>
          <a:noFill/>
          <a:ln w="12700">
            <a:solidFill>
              <a:schemeClr val="tx1"/>
            </a:solidFill>
            <a:prstDash val="lgDash"/>
            <a:round/>
            <a:headEnd/>
            <a:tailEnd type="triangle" w="med" len="med"/>
          </a:ln>
          <a:effectLst/>
        </p:spPr>
        <p:txBody>
          <a:bodyPr wrap="none" anchor="ctr">
            <a:prstTxWarp prst="textNoShape">
              <a:avLst/>
            </a:prstTxWarp>
          </a:bodyPr>
          <a:lstStyle/>
          <a:p>
            <a:endParaRPr lang="en-US"/>
          </a:p>
        </p:txBody>
      </p:sp>
      <p:sp>
        <p:nvSpPr>
          <p:cNvPr id="540684" name="Line 12"/>
          <p:cNvSpPr>
            <a:spLocks noChangeShapeType="1"/>
          </p:cNvSpPr>
          <p:nvPr/>
        </p:nvSpPr>
        <p:spPr bwMode="auto">
          <a:xfrm flipH="1">
            <a:off x="2667000" y="1911350"/>
            <a:ext cx="1752600" cy="977900"/>
          </a:xfrm>
          <a:prstGeom prst="line">
            <a:avLst/>
          </a:prstGeom>
          <a:noFill/>
          <a:ln w="12700">
            <a:solidFill>
              <a:schemeClr val="tx1"/>
            </a:solidFill>
            <a:prstDash val="lgDash"/>
            <a:round/>
            <a:headEnd/>
            <a:tailEnd type="triangle" w="med" len="med"/>
          </a:ln>
          <a:effectLst/>
        </p:spPr>
        <p:txBody>
          <a:bodyPr wrap="none" anchor="ctr">
            <a:prstTxWarp prst="textNoShape">
              <a:avLst/>
            </a:prstTxWarp>
          </a:bodyPr>
          <a:lstStyle/>
          <a:p>
            <a:endParaRPr lang="en-US"/>
          </a:p>
        </p:txBody>
      </p:sp>
      <p:sp>
        <p:nvSpPr>
          <p:cNvPr id="540685" name="Line 13"/>
          <p:cNvSpPr>
            <a:spLocks noChangeShapeType="1"/>
          </p:cNvSpPr>
          <p:nvPr/>
        </p:nvSpPr>
        <p:spPr bwMode="auto">
          <a:xfrm>
            <a:off x="4425950" y="1911350"/>
            <a:ext cx="1968500" cy="977900"/>
          </a:xfrm>
          <a:prstGeom prst="line">
            <a:avLst/>
          </a:prstGeom>
          <a:noFill/>
          <a:ln w="12700">
            <a:solidFill>
              <a:schemeClr val="tx1"/>
            </a:solidFill>
            <a:prstDash val="lgDash"/>
            <a:round/>
            <a:headEnd/>
            <a:tailEnd type="triangle" w="med" len="med"/>
          </a:ln>
          <a:effectLst/>
        </p:spPr>
        <p:txBody>
          <a:bodyPr wrap="none" anchor="ctr">
            <a:prstTxWarp prst="textNoShape">
              <a:avLst/>
            </a:prstTxWarp>
          </a:bodyPr>
          <a:lstStyle/>
          <a:p>
            <a:endParaRPr lang="en-US"/>
          </a:p>
        </p:txBody>
      </p:sp>
      <p:sp>
        <p:nvSpPr>
          <p:cNvPr id="540686" name="Line 14"/>
          <p:cNvSpPr>
            <a:spLocks noChangeShapeType="1"/>
          </p:cNvSpPr>
          <p:nvPr/>
        </p:nvSpPr>
        <p:spPr bwMode="auto">
          <a:xfrm>
            <a:off x="4419600" y="1911350"/>
            <a:ext cx="0" cy="1739900"/>
          </a:xfrm>
          <a:prstGeom prst="line">
            <a:avLst/>
          </a:prstGeom>
          <a:noFill/>
          <a:ln w="12700">
            <a:solidFill>
              <a:schemeClr val="tx1"/>
            </a:solidFill>
            <a:prstDash val="lgDash"/>
            <a:round/>
            <a:headEnd/>
            <a:tailEnd type="triangle" w="med" len="med"/>
          </a:ln>
          <a:effectLst/>
        </p:spPr>
        <p:txBody>
          <a:bodyPr wrap="none" anchor="ctr">
            <a:prstTxWarp prst="textNoShape">
              <a:avLst/>
            </a:prstTxWarp>
          </a:bodyPr>
          <a:lstStyle/>
          <a:p>
            <a:endParaRPr lang="en-US"/>
          </a:p>
        </p:txBody>
      </p:sp>
      <p:sp>
        <p:nvSpPr>
          <p:cNvPr id="540687" name="Line 15"/>
          <p:cNvSpPr>
            <a:spLocks noChangeShapeType="1"/>
          </p:cNvSpPr>
          <p:nvPr/>
        </p:nvSpPr>
        <p:spPr bwMode="auto">
          <a:xfrm>
            <a:off x="2749550" y="3511550"/>
            <a:ext cx="1130300" cy="5207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540688" name="Line 16"/>
          <p:cNvSpPr>
            <a:spLocks noChangeShapeType="1"/>
          </p:cNvSpPr>
          <p:nvPr/>
        </p:nvSpPr>
        <p:spPr bwMode="auto">
          <a:xfrm flipH="1" flipV="1">
            <a:off x="4953000" y="4495800"/>
            <a:ext cx="1295400" cy="4572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540689" name="Line 17"/>
          <p:cNvSpPr>
            <a:spLocks noChangeShapeType="1"/>
          </p:cNvSpPr>
          <p:nvPr/>
        </p:nvSpPr>
        <p:spPr bwMode="auto">
          <a:xfrm flipV="1">
            <a:off x="2749550" y="4495800"/>
            <a:ext cx="1130300" cy="3810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540690" name="Line 18"/>
          <p:cNvSpPr>
            <a:spLocks noChangeShapeType="1"/>
          </p:cNvSpPr>
          <p:nvPr/>
        </p:nvSpPr>
        <p:spPr bwMode="auto">
          <a:xfrm flipH="1">
            <a:off x="4953000" y="3587750"/>
            <a:ext cx="1295400" cy="4445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540691" name="Rectangle 19"/>
          <p:cNvSpPr>
            <a:spLocks noChangeArrowheads="1"/>
          </p:cNvSpPr>
          <p:nvPr/>
        </p:nvSpPr>
        <p:spPr bwMode="auto">
          <a:xfrm>
            <a:off x="1754188" y="3887788"/>
            <a:ext cx="1063625" cy="454025"/>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a:latin typeface="Times New Roman" charset="0"/>
              </a:rPr>
              <a:t>What?</a:t>
            </a:r>
          </a:p>
        </p:txBody>
      </p:sp>
      <p:sp>
        <p:nvSpPr>
          <p:cNvPr id="540692" name="Rectangle 20"/>
          <p:cNvSpPr>
            <a:spLocks noChangeArrowheads="1"/>
          </p:cNvSpPr>
          <p:nvPr/>
        </p:nvSpPr>
        <p:spPr bwMode="auto">
          <a:xfrm>
            <a:off x="1677988" y="5640388"/>
            <a:ext cx="1139825" cy="454025"/>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a:latin typeface="Times New Roman" charset="0"/>
              </a:rPr>
              <a:t>Where?</a:t>
            </a:r>
          </a:p>
        </p:txBody>
      </p:sp>
      <p:sp>
        <p:nvSpPr>
          <p:cNvPr id="540693" name="Rectangle 21"/>
          <p:cNvSpPr>
            <a:spLocks noChangeArrowheads="1"/>
          </p:cNvSpPr>
          <p:nvPr/>
        </p:nvSpPr>
        <p:spPr bwMode="auto">
          <a:xfrm>
            <a:off x="6402388" y="4040188"/>
            <a:ext cx="1063625" cy="454025"/>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a:latin typeface="Times New Roman" charset="0"/>
              </a:rPr>
              <a:t>Who?</a:t>
            </a:r>
          </a:p>
        </p:txBody>
      </p:sp>
      <p:sp>
        <p:nvSpPr>
          <p:cNvPr id="540694" name="Rectangle 22"/>
          <p:cNvSpPr>
            <a:spLocks noChangeArrowheads="1"/>
          </p:cNvSpPr>
          <p:nvPr/>
        </p:nvSpPr>
        <p:spPr bwMode="auto">
          <a:xfrm>
            <a:off x="6326188" y="5792788"/>
            <a:ext cx="1063625" cy="454025"/>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a:latin typeface="Times New Roman" charset="0"/>
              </a:rPr>
              <a:t>When?</a:t>
            </a:r>
          </a:p>
        </p:txBody>
      </p:sp>
      <p:sp>
        <p:nvSpPr>
          <p:cNvPr id="540695" name="Rectangle 23"/>
          <p:cNvSpPr>
            <a:spLocks noChangeArrowheads="1"/>
          </p:cNvSpPr>
          <p:nvPr/>
        </p:nvSpPr>
        <p:spPr bwMode="auto">
          <a:xfrm>
            <a:off x="3963988" y="4954588"/>
            <a:ext cx="1063625" cy="454025"/>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a:latin typeface="Times New Roman" charset="0"/>
              </a:rPr>
              <a:t>How?</a:t>
            </a:r>
          </a:p>
        </p:txBody>
      </p:sp>
      <p:sp>
        <p:nvSpPr>
          <p:cNvPr id="540696" name="Line 24"/>
          <p:cNvSpPr>
            <a:spLocks noChangeShapeType="1"/>
          </p:cNvSpPr>
          <p:nvPr/>
        </p:nvSpPr>
        <p:spPr bwMode="auto">
          <a:xfrm>
            <a:off x="2673350" y="5410200"/>
            <a:ext cx="3568700" cy="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540697" name="Line 25"/>
          <p:cNvSpPr>
            <a:spLocks noChangeShapeType="1"/>
          </p:cNvSpPr>
          <p:nvPr/>
        </p:nvSpPr>
        <p:spPr bwMode="auto">
          <a:xfrm>
            <a:off x="2749550" y="2971800"/>
            <a:ext cx="3568700" cy="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Tree>
  </p:cSld>
  <p:clrMapOvr>
    <a:masterClrMapping/>
  </p:clrMapOvr>
  <p:transition xmlns:p14="http://schemas.microsoft.com/office/powerpoint/2010/main" spd="med" advTm="5000">
    <p:fade/>
    <p:sndAc>
      <p:stSnd>
        <p:snd r:embed="rId3" name="Camera"/>
      </p:stSnd>
    </p:sndAc>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a:noFill/>
          <a:ln/>
        </p:spPr>
        <p:txBody>
          <a:bodyPr/>
          <a:lstStyle/>
          <a:p>
            <a:r>
              <a:rPr lang="en-US"/>
              <a:t>Defining The 5 Elements</a:t>
            </a:r>
          </a:p>
        </p:txBody>
      </p:sp>
      <p:sp>
        <p:nvSpPr>
          <p:cNvPr id="542723" name="Rectangle 3"/>
          <p:cNvSpPr>
            <a:spLocks noGrp="1" noChangeArrowheads="1"/>
          </p:cNvSpPr>
          <p:nvPr>
            <p:ph type="body" idx="1"/>
          </p:nvPr>
        </p:nvSpPr>
        <p:spPr>
          <a:noFill/>
          <a:ln/>
        </p:spPr>
        <p:txBody>
          <a:bodyPr/>
          <a:lstStyle/>
          <a:p>
            <a:pPr>
              <a:buSzPct val="50000"/>
              <a:buFont typeface="Zapf Dingbats" charset="2"/>
              <a:buChar char="u"/>
            </a:pPr>
            <a:r>
              <a:rPr lang="en-US" sz="2400" b="1" i="1">
                <a:solidFill>
                  <a:srgbClr val="003300"/>
                </a:solidFill>
              </a:rPr>
              <a:t>Objects of Production</a:t>
            </a:r>
            <a:r>
              <a:rPr lang="en-US" sz="2400" b="1" i="1"/>
              <a:t>:</a:t>
            </a:r>
            <a:r>
              <a:rPr lang="en-US" sz="2400" b="1"/>
              <a:t> </a:t>
            </a:r>
            <a:r>
              <a:rPr lang="en-US" sz="2400"/>
              <a:t>Materials: Raw, Finished, Semi-finished, In-process</a:t>
            </a:r>
          </a:p>
          <a:p>
            <a:pPr>
              <a:buSzPct val="50000"/>
              <a:buFont typeface="Zapf Dingbats" charset="2"/>
              <a:buChar char="u"/>
            </a:pPr>
            <a:r>
              <a:rPr lang="en-US" sz="2400" b="1" i="1">
                <a:solidFill>
                  <a:srgbClr val="003300"/>
                </a:solidFill>
              </a:rPr>
              <a:t>Agents of Production:</a:t>
            </a:r>
            <a:r>
              <a:rPr lang="en-US" sz="2400" b="1"/>
              <a:t> </a:t>
            </a:r>
            <a:r>
              <a:rPr lang="en-US" sz="2400"/>
              <a:t>People, Machines, Tools, Jigs, Machine Tools, Incidental Devices, Inspection Equipment, The Environment, etc.</a:t>
            </a:r>
          </a:p>
          <a:p>
            <a:pPr>
              <a:buSzPct val="50000"/>
              <a:buFont typeface="Zapf Dingbats" charset="2"/>
              <a:buChar char="u"/>
            </a:pPr>
            <a:r>
              <a:rPr lang="en-US" sz="2400" b="1" i="1">
                <a:solidFill>
                  <a:srgbClr val="003300"/>
                </a:solidFill>
              </a:rPr>
              <a:t>Methods</a:t>
            </a:r>
            <a:r>
              <a:rPr lang="en-US" sz="2400" b="1" i="1"/>
              <a:t>:</a:t>
            </a:r>
            <a:r>
              <a:rPr lang="en-US" sz="2400" b="1"/>
              <a:t> </a:t>
            </a:r>
            <a:r>
              <a:rPr lang="en-US" sz="2400"/>
              <a:t>Processing System, Load &amp; Capacity Balance, Processing Conditions</a:t>
            </a:r>
          </a:p>
          <a:p>
            <a:pPr>
              <a:buSzPct val="50000"/>
              <a:buFont typeface="Zapf Dingbats" charset="2"/>
              <a:buChar char="u"/>
            </a:pPr>
            <a:r>
              <a:rPr lang="en-US" sz="2400" b="1" i="1">
                <a:solidFill>
                  <a:srgbClr val="003300"/>
                </a:solidFill>
              </a:rPr>
              <a:t>Space</a:t>
            </a:r>
            <a:r>
              <a:rPr lang="en-US" sz="2400" b="1" i="1"/>
              <a:t>:</a:t>
            </a:r>
            <a:r>
              <a:rPr lang="en-US" sz="2400"/>
              <a:t> Left to Right, Front to Back, Top to Bottom</a:t>
            </a:r>
            <a:endParaRPr lang="en-US" sz="2400" b="1"/>
          </a:p>
          <a:p>
            <a:pPr>
              <a:buSzPct val="50000"/>
              <a:buFont typeface="Zapf Dingbats" charset="2"/>
              <a:buChar char="u"/>
            </a:pPr>
            <a:r>
              <a:rPr lang="en-US" sz="2400" b="1" i="1">
                <a:solidFill>
                  <a:srgbClr val="003300"/>
                </a:solidFill>
              </a:rPr>
              <a:t>Time</a:t>
            </a:r>
            <a:r>
              <a:rPr lang="en-US" sz="2400" b="1" i="1"/>
              <a:t>:</a:t>
            </a:r>
            <a:r>
              <a:rPr lang="en-US" sz="2400" b="1"/>
              <a:t> </a:t>
            </a:r>
            <a:r>
              <a:rPr lang="en-US" sz="2400"/>
              <a:t>Process Time, Production Time, Task Time</a:t>
            </a:r>
          </a:p>
        </p:txBody>
      </p:sp>
    </p:spTree>
  </p:cSld>
  <p:clrMapOvr>
    <a:masterClrMapping/>
  </p:clrMapOvr>
  <p:transition xmlns:p14="http://schemas.microsoft.com/office/powerpoint/2010/main" spd="med" advTm="5000">
    <p:fade/>
    <p:sndAc>
      <p:stSnd>
        <p:snd r:embed="rId3" name="Camera"/>
      </p:stSnd>
    </p:sndAc>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685800" y="152400"/>
            <a:ext cx="7772400" cy="838200"/>
          </a:xfrm>
          <a:noFill/>
          <a:ln/>
        </p:spPr>
        <p:txBody>
          <a:bodyPr/>
          <a:lstStyle/>
          <a:p>
            <a:r>
              <a:rPr lang="en-US" sz="2800"/>
              <a:t>Changes in the Elements</a:t>
            </a:r>
          </a:p>
        </p:txBody>
      </p:sp>
      <p:sp>
        <p:nvSpPr>
          <p:cNvPr id="544771" name="Rectangle 3"/>
          <p:cNvSpPr>
            <a:spLocks noGrp="1" noChangeArrowheads="1"/>
          </p:cNvSpPr>
          <p:nvPr>
            <p:ph type="body" sz="half" idx="1"/>
          </p:nvPr>
        </p:nvSpPr>
        <p:spPr>
          <a:xfrm>
            <a:off x="850900" y="1624013"/>
            <a:ext cx="3784600" cy="1323975"/>
          </a:xfrm>
          <a:noFill/>
          <a:ln w="25400" cap="flat">
            <a:solidFill>
              <a:schemeClr val="tx1"/>
            </a:solidFill>
          </a:ln>
        </p:spPr>
        <p:txBody>
          <a:bodyPr/>
          <a:lstStyle/>
          <a:p>
            <a:pPr marL="0" indent="0" algn="ctr" defTabSz="914400">
              <a:lnSpc>
                <a:spcPct val="150000"/>
              </a:lnSpc>
              <a:buFontTx/>
              <a:buNone/>
            </a:pPr>
            <a:r>
              <a:rPr lang="en-US" sz="1800"/>
              <a:t>When a change occurs in the</a:t>
            </a:r>
            <a:r>
              <a:rPr lang="en-US" sz="1800">
                <a:solidFill>
                  <a:srgbClr val="FC0128"/>
                </a:solidFill>
              </a:rPr>
              <a:t> </a:t>
            </a:r>
            <a:r>
              <a:rPr lang="en-US" sz="1800" b="1" i="1">
                <a:solidFill>
                  <a:srgbClr val="FC0128"/>
                </a:solidFill>
              </a:rPr>
              <a:t>Objects</a:t>
            </a:r>
            <a:r>
              <a:rPr lang="en-US" sz="1800" b="1"/>
              <a:t> of Production</a:t>
            </a:r>
            <a:r>
              <a:rPr lang="en-US" sz="1800"/>
              <a:t>:</a:t>
            </a:r>
          </a:p>
        </p:txBody>
      </p:sp>
      <p:sp>
        <p:nvSpPr>
          <p:cNvPr id="544772" name="Rectangle 4"/>
          <p:cNvSpPr>
            <a:spLocks noGrp="1" noChangeArrowheads="1"/>
          </p:cNvSpPr>
          <p:nvPr>
            <p:ph type="body" sz="half" idx="2"/>
          </p:nvPr>
        </p:nvSpPr>
        <p:spPr>
          <a:xfrm>
            <a:off x="4813300" y="1627188"/>
            <a:ext cx="3860800" cy="4468812"/>
          </a:xfrm>
          <a:noFill/>
          <a:ln w="25400" cap="flat">
            <a:solidFill>
              <a:schemeClr val="tx1"/>
            </a:solidFill>
          </a:ln>
        </p:spPr>
        <p:txBody>
          <a:bodyPr/>
          <a:lstStyle/>
          <a:p>
            <a:pPr>
              <a:buSzPct val="50000"/>
              <a:buFont typeface="Zapf Dingbats" charset="2"/>
              <a:buChar char="u"/>
            </a:pPr>
            <a:r>
              <a:rPr lang="en-US" sz="2400" b="1">
                <a:solidFill>
                  <a:srgbClr val="000066"/>
                </a:solidFill>
              </a:rPr>
              <a:t>Methods</a:t>
            </a:r>
            <a:r>
              <a:rPr lang="en-US" sz="2400"/>
              <a:t> or the means of action may change (How)</a:t>
            </a:r>
          </a:p>
          <a:p>
            <a:pPr>
              <a:buSzPct val="50000"/>
              <a:buFont typeface="Zapf Dingbats" charset="2"/>
              <a:buChar char="u"/>
            </a:pPr>
            <a:r>
              <a:rPr lang="en-US" sz="2400" b="1">
                <a:solidFill>
                  <a:srgbClr val="000066"/>
                </a:solidFill>
              </a:rPr>
              <a:t>Space</a:t>
            </a:r>
            <a:r>
              <a:rPr lang="en-US" sz="2400"/>
              <a:t> or </a:t>
            </a:r>
            <a:r>
              <a:rPr lang="en-US" sz="2400" b="1">
                <a:solidFill>
                  <a:srgbClr val="000066"/>
                </a:solidFill>
              </a:rPr>
              <a:t>size</a:t>
            </a:r>
            <a:r>
              <a:rPr lang="en-US" sz="2400"/>
              <a:t> and </a:t>
            </a:r>
            <a:r>
              <a:rPr lang="en-US" sz="2400" b="1">
                <a:solidFill>
                  <a:srgbClr val="000066"/>
                </a:solidFill>
              </a:rPr>
              <a:t>location</a:t>
            </a:r>
            <a:r>
              <a:rPr lang="en-US" sz="2400"/>
              <a:t> may change (Where)</a:t>
            </a:r>
          </a:p>
          <a:p>
            <a:pPr>
              <a:buSzPct val="50000"/>
              <a:buFont typeface="Zapf Dingbats" charset="2"/>
              <a:buChar char="u"/>
            </a:pPr>
            <a:r>
              <a:rPr lang="en-US" sz="2400" b="1">
                <a:solidFill>
                  <a:srgbClr val="000066"/>
                </a:solidFill>
              </a:rPr>
              <a:t>Time</a:t>
            </a:r>
            <a:r>
              <a:rPr lang="en-US" sz="2400" b="1"/>
              <a:t> </a:t>
            </a:r>
            <a:r>
              <a:rPr lang="en-US" sz="2400"/>
              <a:t>(overall start to finish) or Timing (task start to finish) may change (When)</a:t>
            </a:r>
          </a:p>
        </p:txBody>
      </p:sp>
      <p:sp>
        <p:nvSpPr>
          <p:cNvPr id="544773" name="Rectangle 5"/>
          <p:cNvSpPr>
            <a:spLocks noChangeArrowheads="1"/>
          </p:cNvSpPr>
          <p:nvPr/>
        </p:nvSpPr>
        <p:spPr bwMode="auto">
          <a:xfrm>
            <a:off x="774700" y="4826000"/>
            <a:ext cx="3784600" cy="1270000"/>
          </a:xfrm>
          <a:prstGeom prst="rect">
            <a:avLst/>
          </a:prstGeom>
          <a:noFill/>
          <a:ln w="25400">
            <a:solidFill>
              <a:schemeClr val="tx1"/>
            </a:solidFill>
            <a:miter lim="800000"/>
            <a:headEnd/>
            <a:tailEnd/>
          </a:ln>
          <a:effectLst/>
        </p:spPr>
        <p:txBody>
          <a:bodyPr lIns="90487" tIns="44450" rIns="90487" bIns="44450">
            <a:prstTxWarp prst="textNoShape">
              <a:avLst/>
            </a:prstTxWarp>
          </a:bodyPr>
          <a:lstStyle/>
          <a:p>
            <a:pPr algn="ctr">
              <a:lnSpc>
                <a:spcPct val="160000"/>
              </a:lnSpc>
              <a:spcBef>
                <a:spcPct val="20000"/>
              </a:spcBef>
            </a:pPr>
            <a:r>
              <a:rPr lang="en-US" sz="2000"/>
              <a:t>When a change occurs in the </a:t>
            </a:r>
            <a:r>
              <a:rPr lang="en-US" sz="2000" b="1" i="1">
                <a:solidFill>
                  <a:srgbClr val="FC0128"/>
                </a:solidFill>
              </a:rPr>
              <a:t>Agents</a:t>
            </a:r>
            <a:r>
              <a:rPr lang="en-US" sz="2000" b="1"/>
              <a:t> of Production</a:t>
            </a:r>
            <a:r>
              <a:rPr lang="en-US" sz="2000"/>
              <a:t>:</a:t>
            </a:r>
          </a:p>
        </p:txBody>
      </p:sp>
      <p:sp>
        <p:nvSpPr>
          <p:cNvPr id="544774" name="Line 6"/>
          <p:cNvSpPr>
            <a:spLocks noChangeShapeType="1"/>
          </p:cNvSpPr>
          <p:nvPr/>
        </p:nvSpPr>
        <p:spPr bwMode="auto">
          <a:xfrm>
            <a:off x="1371600" y="2946400"/>
            <a:ext cx="0" cy="1854200"/>
          </a:xfrm>
          <a:prstGeom prst="line">
            <a:avLst/>
          </a:prstGeom>
          <a:noFill/>
          <a:ln w="12700">
            <a:solidFill>
              <a:srgbClr val="FC0128"/>
            </a:solidFill>
            <a:round/>
            <a:headEnd type="triangle" w="med" len="med"/>
            <a:tailEnd type="triangle" w="med" len="med"/>
          </a:ln>
          <a:effectLst/>
        </p:spPr>
        <p:txBody>
          <a:bodyPr wrap="none" anchor="ctr">
            <a:prstTxWarp prst="textNoShape">
              <a:avLst/>
            </a:prstTxWarp>
          </a:bodyPr>
          <a:lstStyle/>
          <a:p>
            <a:endParaRPr lang="en-US"/>
          </a:p>
        </p:txBody>
      </p:sp>
      <p:sp>
        <p:nvSpPr>
          <p:cNvPr id="544775" name="Line 7"/>
          <p:cNvSpPr>
            <a:spLocks noChangeShapeType="1"/>
          </p:cNvSpPr>
          <p:nvPr/>
        </p:nvSpPr>
        <p:spPr bwMode="auto">
          <a:xfrm>
            <a:off x="2286000" y="2946400"/>
            <a:ext cx="0" cy="628650"/>
          </a:xfrm>
          <a:prstGeom prst="line">
            <a:avLst/>
          </a:prstGeom>
          <a:noFill/>
          <a:ln w="12700">
            <a:solidFill>
              <a:srgbClr val="FC0128"/>
            </a:solidFill>
            <a:round/>
            <a:headEnd type="triangle" w="med" len="med"/>
            <a:tailEnd/>
          </a:ln>
          <a:effectLst/>
        </p:spPr>
        <p:txBody>
          <a:bodyPr wrap="none" anchor="ctr">
            <a:prstTxWarp prst="textNoShape">
              <a:avLst/>
            </a:prstTxWarp>
          </a:bodyPr>
          <a:lstStyle/>
          <a:p>
            <a:endParaRPr lang="en-US"/>
          </a:p>
        </p:txBody>
      </p:sp>
      <p:sp>
        <p:nvSpPr>
          <p:cNvPr id="544776" name="Line 8"/>
          <p:cNvSpPr>
            <a:spLocks noChangeShapeType="1"/>
          </p:cNvSpPr>
          <p:nvPr/>
        </p:nvSpPr>
        <p:spPr bwMode="auto">
          <a:xfrm>
            <a:off x="2286000" y="4368800"/>
            <a:ext cx="0" cy="444500"/>
          </a:xfrm>
          <a:prstGeom prst="line">
            <a:avLst/>
          </a:prstGeom>
          <a:noFill/>
          <a:ln w="12700">
            <a:solidFill>
              <a:srgbClr val="FC0128"/>
            </a:solidFill>
            <a:round/>
            <a:headEnd/>
            <a:tailEnd type="triangle" w="med" len="med"/>
          </a:ln>
          <a:effectLst/>
        </p:spPr>
        <p:txBody>
          <a:bodyPr wrap="none" anchor="ctr">
            <a:prstTxWarp prst="textNoShape">
              <a:avLst/>
            </a:prstTxWarp>
          </a:bodyPr>
          <a:lstStyle/>
          <a:p>
            <a:endParaRPr lang="en-US"/>
          </a:p>
        </p:txBody>
      </p:sp>
      <p:sp>
        <p:nvSpPr>
          <p:cNvPr id="544777" name="Line 9"/>
          <p:cNvSpPr>
            <a:spLocks noChangeShapeType="1"/>
          </p:cNvSpPr>
          <p:nvPr/>
        </p:nvSpPr>
        <p:spPr bwMode="auto">
          <a:xfrm>
            <a:off x="2292350" y="3581400"/>
            <a:ext cx="2501900" cy="0"/>
          </a:xfrm>
          <a:prstGeom prst="line">
            <a:avLst/>
          </a:prstGeom>
          <a:noFill/>
          <a:ln w="12700">
            <a:solidFill>
              <a:srgbClr val="FC0128"/>
            </a:solidFill>
            <a:round/>
            <a:headEnd/>
            <a:tailEnd type="triangle" w="med" len="med"/>
          </a:ln>
          <a:effectLst/>
        </p:spPr>
        <p:txBody>
          <a:bodyPr wrap="none" anchor="ctr">
            <a:prstTxWarp prst="textNoShape">
              <a:avLst/>
            </a:prstTxWarp>
          </a:bodyPr>
          <a:lstStyle/>
          <a:p>
            <a:endParaRPr lang="en-US"/>
          </a:p>
        </p:txBody>
      </p:sp>
      <p:sp>
        <p:nvSpPr>
          <p:cNvPr id="544778" name="Line 10"/>
          <p:cNvSpPr>
            <a:spLocks noChangeShapeType="1"/>
          </p:cNvSpPr>
          <p:nvPr/>
        </p:nvSpPr>
        <p:spPr bwMode="auto">
          <a:xfrm>
            <a:off x="2292350" y="4362450"/>
            <a:ext cx="2498725" cy="1588"/>
          </a:xfrm>
          <a:prstGeom prst="line">
            <a:avLst/>
          </a:prstGeom>
          <a:noFill/>
          <a:ln w="12700">
            <a:solidFill>
              <a:srgbClr val="FC0128"/>
            </a:solidFill>
            <a:round/>
            <a:headEnd/>
            <a:tailEnd type="triangle" w="med" len="med"/>
          </a:ln>
          <a:effectLst/>
        </p:spPr>
        <p:txBody>
          <a:bodyPr wrap="none" anchor="ctr">
            <a:prstTxWarp prst="textNoShape">
              <a:avLst/>
            </a:prstTxWarp>
          </a:bodyPr>
          <a:lstStyle/>
          <a:p>
            <a:endParaRPr lang="en-US"/>
          </a:p>
        </p:txBody>
      </p:sp>
      <p:sp>
        <p:nvSpPr>
          <p:cNvPr id="544779" name="Rectangle 11"/>
          <p:cNvSpPr>
            <a:spLocks noChangeArrowheads="1"/>
          </p:cNvSpPr>
          <p:nvPr/>
        </p:nvSpPr>
        <p:spPr bwMode="auto">
          <a:xfrm>
            <a:off x="1535113" y="3762375"/>
            <a:ext cx="3367087" cy="454025"/>
          </a:xfrm>
          <a:prstGeom prst="rect">
            <a:avLst/>
          </a:prstGeom>
          <a:noFill/>
          <a:ln w="12700">
            <a:noFill/>
            <a:miter lim="800000"/>
            <a:headEnd/>
            <a:tailEnd/>
          </a:ln>
          <a:effectLst/>
        </p:spPr>
        <p:txBody>
          <a:bodyPr lIns="90487" tIns="44450" rIns="90487" bIns="44450">
            <a:prstTxWarp prst="textNoShape">
              <a:avLst/>
            </a:prstTxWarp>
            <a:spAutoFit/>
          </a:bodyPr>
          <a:lstStyle/>
          <a:p>
            <a:r>
              <a:rPr lang="en-US">
                <a:solidFill>
                  <a:srgbClr val="003300"/>
                </a:solidFill>
              </a:rPr>
              <a:t>When Changes Occur</a:t>
            </a:r>
          </a:p>
        </p:txBody>
      </p:sp>
      <p:sp>
        <p:nvSpPr>
          <p:cNvPr id="544780" name="Rectangle 12"/>
          <p:cNvSpPr>
            <a:spLocks noChangeArrowheads="1"/>
          </p:cNvSpPr>
          <p:nvPr/>
        </p:nvSpPr>
        <p:spPr bwMode="auto">
          <a:xfrm>
            <a:off x="800100" y="1160463"/>
            <a:ext cx="7893050"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a:solidFill>
                  <a:srgbClr val="003300"/>
                </a:solidFill>
              </a:rPr>
              <a:t>When Changes Occur, </a:t>
            </a:r>
            <a:r>
              <a:rPr lang="en-US" b="1" i="1">
                <a:solidFill>
                  <a:srgbClr val="FC0128"/>
                </a:solidFill>
              </a:rPr>
              <a:t>Balance</a:t>
            </a:r>
            <a:r>
              <a:rPr lang="en-US">
                <a:solidFill>
                  <a:srgbClr val="003300"/>
                </a:solidFill>
              </a:rPr>
              <a:t> Must be Achieved Again</a:t>
            </a:r>
          </a:p>
        </p:txBody>
      </p:sp>
    </p:spTree>
  </p:cSld>
  <p:clrMapOvr>
    <a:masterClrMapping/>
  </p:clrMapOvr>
  <p:transition xmlns:p14="http://schemas.microsoft.com/office/powerpoint/2010/main" spd="med" advTm="5000">
    <p:fade/>
    <p:sndAc>
      <p:stSnd>
        <p:snd r:embed="rId3" name="Camera"/>
      </p:stSnd>
    </p:sndAc>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a:noFill/>
          <a:ln/>
        </p:spPr>
        <p:txBody>
          <a:bodyPr/>
          <a:lstStyle/>
          <a:p>
            <a:r>
              <a:rPr lang="en-US"/>
              <a:t>4 Process Phenomena's</a:t>
            </a:r>
          </a:p>
        </p:txBody>
      </p:sp>
      <p:graphicFrame>
        <p:nvGraphicFramePr>
          <p:cNvPr id="546819" name="Object 3"/>
          <p:cNvGraphicFramePr>
            <a:graphicFrameLocks noGrp="1"/>
          </p:cNvGraphicFramePr>
          <p:nvPr>
            <p:ph type="tbl" idx="1"/>
          </p:nvPr>
        </p:nvGraphicFramePr>
        <p:xfrm>
          <a:off x="682625" y="2006600"/>
          <a:ext cx="7778750" cy="4241800"/>
        </p:xfrm>
        <a:graphic>
          <a:graphicData uri="http://schemas.openxmlformats.org/presentationml/2006/ole">
            <mc:AlternateContent xmlns:mc="http://schemas.openxmlformats.org/markup-compatibility/2006">
              <mc:Choice xmlns:v="urn:schemas-microsoft-com:vml" Requires="v">
                <p:oleObj spid="_x0000_s546824" name="Document" r:id="rId5" imgW="7772400" imgH="4205288" progId="Word.Document.6">
                  <p:embed/>
                </p:oleObj>
              </mc:Choice>
              <mc:Fallback>
                <p:oleObj name="Document" r:id="rId5" imgW="7772400" imgH="4205288" progId="Word.Document.6">
                  <p:embed/>
                  <p:pic>
                    <p:nvPicPr>
                      <p:cNvPr id="0" name="Picture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625" y="2006600"/>
                        <a:ext cx="7778750" cy="4241800"/>
                      </a:xfrm>
                      <a:prstGeom prst="rect">
                        <a:avLst/>
                      </a:prstGeom>
                      <a:noFill/>
                      <a:ln w="12700">
                        <a:solidFill>
                          <a:srgbClr val="FC0128"/>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6820" name="Rectangle 4"/>
          <p:cNvSpPr>
            <a:spLocks noChangeArrowheads="1"/>
          </p:cNvSpPr>
          <p:nvPr/>
        </p:nvSpPr>
        <p:spPr bwMode="auto">
          <a:xfrm>
            <a:off x="4557713" y="1223963"/>
            <a:ext cx="1179512" cy="528637"/>
          </a:xfrm>
          <a:prstGeom prst="rect">
            <a:avLst/>
          </a:prstGeom>
          <a:noFill/>
          <a:ln w="12700">
            <a:solidFill>
              <a:srgbClr val="FC0128"/>
            </a:solidFill>
            <a:miter lim="800000"/>
            <a:headEnd/>
            <a:tailEnd/>
          </a:ln>
          <a:effectLst/>
        </p:spPr>
        <p:txBody>
          <a:bodyPr wrap="none" lIns="90487" tIns="44450" rIns="90487" bIns="44450">
            <a:prstTxWarp prst="textNoShape">
              <a:avLst/>
            </a:prstTxWarp>
            <a:spAutoFit/>
          </a:bodyPr>
          <a:lstStyle/>
          <a:p>
            <a:r>
              <a:rPr lang="en-US" sz="2800">
                <a:solidFill>
                  <a:srgbClr val="FC0128"/>
                </a:solidFill>
                <a:latin typeface="Times New Roman" charset="0"/>
              </a:rPr>
              <a:t>Delays</a:t>
            </a:r>
          </a:p>
        </p:txBody>
      </p:sp>
      <p:sp>
        <p:nvSpPr>
          <p:cNvPr id="546821" name="Line 5"/>
          <p:cNvSpPr>
            <a:spLocks noChangeShapeType="1"/>
          </p:cNvSpPr>
          <p:nvPr/>
        </p:nvSpPr>
        <p:spPr bwMode="auto">
          <a:xfrm flipH="1">
            <a:off x="3505200" y="1479550"/>
            <a:ext cx="1066800" cy="508000"/>
          </a:xfrm>
          <a:prstGeom prst="line">
            <a:avLst/>
          </a:prstGeom>
          <a:noFill/>
          <a:ln w="12700">
            <a:solidFill>
              <a:srgbClr val="FC0128"/>
            </a:solidFill>
            <a:round/>
            <a:headEnd/>
            <a:tailEnd type="triangle" w="med" len="med"/>
          </a:ln>
          <a:effectLst/>
        </p:spPr>
        <p:txBody>
          <a:bodyPr wrap="none" anchor="ctr">
            <a:prstTxWarp prst="textNoShape">
              <a:avLst/>
            </a:prstTxWarp>
          </a:bodyPr>
          <a:lstStyle/>
          <a:p>
            <a:endParaRPr lang="en-US"/>
          </a:p>
        </p:txBody>
      </p:sp>
      <p:sp>
        <p:nvSpPr>
          <p:cNvPr id="546822" name="Line 6"/>
          <p:cNvSpPr>
            <a:spLocks noChangeShapeType="1"/>
          </p:cNvSpPr>
          <p:nvPr/>
        </p:nvSpPr>
        <p:spPr bwMode="auto">
          <a:xfrm>
            <a:off x="5753100" y="1485900"/>
            <a:ext cx="1555750" cy="501650"/>
          </a:xfrm>
          <a:prstGeom prst="line">
            <a:avLst/>
          </a:prstGeom>
          <a:noFill/>
          <a:ln w="12700">
            <a:solidFill>
              <a:srgbClr val="FC0128"/>
            </a:solidFill>
            <a:round/>
            <a:headEnd/>
            <a:tailEnd type="triangle" w="med" len="med"/>
          </a:ln>
          <a:effectLst/>
        </p:spPr>
        <p:txBody>
          <a:bodyPr wrap="none" anchor="ctr">
            <a:prstTxWarp prst="textNoShape">
              <a:avLst/>
            </a:prstTxWarp>
          </a:bodyPr>
          <a:lstStyle/>
          <a:p>
            <a:endParaRPr lang="en-US"/>
          </a:p>
        </p:txBody>
      </p:sp>
      <p:sp>
        <p:nvSpPr>
          <p:cNvPr id="546823" name="Line 7"/>
          <p:cNvSpPr>
            <a:spLocks noChangeShapeType="1"/>
          </p:cNvSpPr>
          <p:nvPr/>
        </p:nvSpPr>
        <p:spPr bwMode="auto">
          <a:xfrm flipH="1">
            <a:off x="4419600" y="1733550"/>
            <a:ext cx="508000" cy="330200"/>
          </a:xfrm>
          <a:prstGeom prst="line">
            <a:avLst/>
          </a:prstGeom>
          <a:noFill/>
          <a:ln w="12700">
            <a:solidFill>
              <a:srgbClr val="FC0128"/>
            </a:solidFill>
            <a:round/>
            <a:headEnd/>
            <a:tailEnd type="triangle" w="med" len="med"/>
          </a:ln>
          <a:effectLst/>
        </p:spPr>
        <p:txBody>
          <a:bodyPr wrap="none" anchor="ctr">
            <a:prstTxWarp prst="textNoShape">
              <a:avLst/>
            </a:prstTxWarp>
          </a:bodyPr>
          <a:lstStyle/>
          <a:p>
            <a:endParaRPr lang="en-US"/>
          </a:p>
        </p:txBody>
      </p:sp>
      <p:sp>
        <p:nvSpPr>
          <p:cNvPr id="546824" name="Line 8"/>
          <p:cNvSpPr>
            <a:spLocks noChangeShapeType="1"/>
          </p:cNvSpPr>
          <p:nvPr/>
        </p:nvSpPr>
        <p:spPr bwMode="auto">
          <a:xfrm>
            <a:off x="5480050" y="1746250"/>
            <a:ext cx="533400" cy="241300"/>
          </a:xfrm>
          <a:prstGeom prst="line">
            <a:avLst/>
          </a:prstGeom>
          <a:noFill/>
          <a:ln w="12700">
            <a:solidFill>
              <a:srgbClr val="FC0128"/>
            </a:solidFill>
            <a:round/>
            <a:headEnd/>
            <a:tailEnd type="triangle" w="med" len="med"/>
          </a:ln>
          <a:effectLst/>
        </p:spPr>
        <p:txBody>
          <a:bodyPr wrap="none" anchor="ctr">
            <a:prstTxWarp prst="textNoShape">
              <a:avLst/>
            </a:prstTxWarp>
          </a:bodyPr>
          <a:lstStyle/>
          <a:p>
            <a:endParaRPr lang="en-US"/>
          </a:p>
        </p:txBody>
      </p:sp>
    </p:spTree>
  </p:cSld>
  <p:clrMapOvr>
    <a:masterClrMapping/>
  </p:clrMapOvr>
  <p:transition xmlns:p14="http://schemas.microsoft.com/office/powerpoint/2010/main" spd="med" advTm="5000">
    <p:fade/>
    <p:sndAc>
      <p:stSnd>
        <p:snd r:embed="rId4" name="Camera"/>
      </p:stSnd>
    </p:sndAc>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a:noFill/>
          <a:ln/>
        </p:spPr>
        <p:txBody>
          <a:bodyPr/>
          <a:lstStyle/>
          <a:p>
            <a:r>
              <a:rPr lang="en-US"/>
              <a:t>Shigeo Shingo’s Five Questions</a:t>
            </a:r>
          </a:p>
        </p:txBody>
      </p:sp>
      <p:sp>
        <p:nvSpPr>
          <p:cNvPr id="548867" name="Rectangle 3"/>
          <p:cNvSpPr>
            <a:spLocks noGrp="1" noChangeArrowheads="1"/>
          </p:cNvSpPr>
          <p:nvPr>
            <p:ph type="body" idx="1"/>
          </p:nvPr>
        </p:nvSpPr>
        <p:spPr>
          <a:noFill/>
          <a:ln/>
        </p:spPr>
        <p:txBody>
          <a:bodyPr/>
          <a:lstStyle/>
          <a:p>
            <a:pPr marL="407988" algn="ctr">
              <a:buFontTx/>
              <a:buNone/>
            </a:pPr>
            <a:r>
              <a:rPr lang="en-US" sz="3200" b="1"/>
              <a:t>A </a:t>
            </a:r>
            <a:r>
              <a:rPr lang="en-US" sz="3200" b="1">
                <a:solidFill>
                  <a:srgbClr val="00279F"/>
                </a:solidFill>
              </a:rPr>
              <a:t>Problem</a:t>
            </a:r>
            <a:r>
              <a:rPr lang="en-US" sz="3200" b="1"/>
              <a:t> (or </a:t>
            </a:r>
            <a:r>
              <a:rPr lang="en-US" sz="3200" b="1">
                <a:solidFill>
                  <a:srgbClr val="003300"/>
                </a:solidFill>
              </a:rPr>
              <a:t>Delay</a:t>
            </a:r>
            <a:r>
              <a:rPr lang="en-US" sz="3200" b="1"/>
              <a:t>) Occurs ask</a:t>
            </a:r>
          </a:p>
          <a:p>
            <a:pPr marL="407988" algn="ctr"/>
            <a:r>
              <a:rPr lang="en-US" sz="3200"/>
              <a:t>Why?	Describe.</a:t>
            </a:r>
          </a:p>
          <a:p>
            <a:pPr marL="407988" algn="ctr"/>
            <a:r>
              <a:rPr lang="en-US" sz="3200"/>
              <a:t>Why?	Describe.</a:t>
            </a:r>
          </a:p>
          <a:p>
            <a:pPr marL="407988" algn="ctr"/>
            <a:r>
              <a:rPr lang="en-US" sz="3200"/>
              <a:t>Why?	Describe.</a:t>
            </a:r>
          </a:p>
          <a:p>
            <a:pPr marL="407988" algn="ctr"/>
            <a:r>
              <a:rPr lang="en-US" sz="3200"/>
              <a:t>Why?	Describe.</a:t>
            </a:r>
          </a:p>
          <a:p>
            <a:pPr marL="407988" algn="ctr"/>
            <a:r>
              <a:rPr lang="en-US" sz="3200"/>
              <a:t>Why?	Response!</a:t>
            </a:r>
          </a:p>
        </p:txBody>
      </p:sp>
    </p:spTree>
  </p:cSld>
  <p:clrMapOvr>
    <a:masterClrMapping/>
  </p:clrMapOvr>
  <p:transition xmlns:p14="http://schemas.microsoft.com/office/powerpoint/2010/main" spd="med" advTm="5000">
    <p:fade/>
    <p:sndAc>
      <p:stSnd>
        <p:snd r:embed="rId3" name="Camera"/>
      </p:stSnd>
    </p:sndAc>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a:noFill/>
          <a:ln/>
        </p:spPr>
        <p:txBody>
          <a:bodyPr/>
          <a:lstStyle/>
          <a:p>
            <a:r>
              <a:rPr lang="en-US"/>
              <a:t>Section Two</a:t>
            </a:r>
          </a:p>
        </p:txBody>
      </p:sp>
      <p:sp>
        <p:nvSpPr>
          <p:cNvPr id="550915" name="Rectangle 3"/>
          <p:cNvSpPr>
            <a:spLocks noGrp="1" noChangeArrowheads="1"/>
          </p:cNvSpPr>
          <p:nvPr>
            <p:ph type="subTitle" idx="4294967295"/>
          </p:nvPr>
        </p:nvSpPr>
        <p:spPr>
          <a:xfrm>
            <a:off x="458788" y="1722438"/>
            <a:ext cx="8326437" cy="615950"/>
          </a:xfrm>
          <a:noFill/>
          <a:ln/>
        </p:spPr>
        <p:txBody>
          <a:bodyPr/>
          <a:lstStyle/>
          <a:p>
            <a:pPr marL="342900" indent="-342900" algn="ctr" defTabSz="914400">
              <a:buFontTx/>
              <a:buNone/>
            </a:pPr>
            <a:r>
              <a:rPr lang="en-US"/>
              <a:t>Is There a Difference Between An </a:t>
            </a:r>
            <a:r>
              <a:rPr lang="en-US" sz="2400">
                <a:solidFill>
                  <a:srgbClr val="000066"/>
                </a:solidFill>
                <a:latin typeface="Attic" charset="0"/>
              </a:rPr>
              <a:t>Error</a:t>
            </a:r>
            <a:r>
              <a:rPr lang="en-US"/>
              <a:t> and a </a:t>
            </a:r>
            <a:r>
              <a:rPr lang="en-US" sz="2400" b="1" i="1">
                <a:solidFill>
                  <a:srgbClr val="003300"/>
                </a:solidFill>
                <a:latin typeface="Century Gothic" charset="0"/>
              </a:rPr>
              <a:t>Defect</a:t>
            </a:r>
            <a:r>
              <a:rPr lang="en-US"/>
              <a:t>?</a:t>
            </a:r>
          </a:p>
        </p:txBody>
      </p:sp>
      <p:graphicFrame>
        <p:nvGraphicFramePr>
          <p:cNvPr id="550916" name="Object 4"/>
          <p:cNvGraphicFramePr>
            <a:graphicFrameLocks/>
          </p:cNvGraphicFramePr>
          <p:nvPr/>
        </p:nvGraphicFramePr>
        <p:xfrm>
          <a:off x="609600" y="2209800"/>
          <a:ext cx="2895600" cy="4138613"/>
        </p:xfrm>
        <a:graphic>
          <a:graphicData uri="http://schemas.openxmlformats.org/presentationml/2006/ole">
            <mc:AlternateContent xmlns:mc="http://schemas.openxmlformats.org/markup-compatibility/2006">
              <mc:Choice xmlns:v="urn:schemas-microsoft-com:vml" Requires="v">
                <p:oleObj spid="_x0000_s550925" name="Microsoft ClipArt Gallery" r:id="rId5" imgW="3846513" imgH="5476875" progId="MS_ClipArt_Gallery">
                  <p:embed/>
                </p:oleObj>
              </mc:Choice>
              <mc:Fallback>
                <p:oleObj name="Microsoft ClipArt Gallery" r:id="rId5" imgW="3846513" imgH="5476875" progId="MS_ClipArt_Gallery">
                  <p:embed/>
                  <p:pic>
                    <p:nvPicPr>
                      <p:cNvPr id="0" name="Picture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2209800"/>
                        <a:ext cx="2895600" cy="413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50917" name="Object 5"/>
          <p:cNvGraphicFramePr>
            <a:graphicFrameLocks/>
          </p:cNvGraphicFramePr>
          <p:nvPr/>
        </p:nvGraphicFramePr>
        <p:xfrm>
          <a:off x="6470650" y="2590800"/>
          <a:ext cx="1835150" cy="3657600"/>
        </p:xfrm>
        <a:graphic>
          <a:graphicData uri="http://schemas.openxmlformats.org/presentationml/2006/ole">
            <mc:AlternateContent xmlns:mc="http://schemas.openxmlformats.org/markup-compatibility/2006">
              <mc:Choice xmlns:v="urn:schemas-microsoft-com:vml" Requires="v">
                <p:oleObj spid="_x0000_s550926" name="Microsoft ClipArt Gallery" r:id="rId7" imgW="2147888" imgH="5811838" progId="MS_ClipArt_Gallery">
                  <p:embed/>
                </p:oleObj>
              </mc:Choice>
              <mc:Fallback>
                <p:oleObj name="Microsoft ClipArt Gallery" r:id="rId7" imgW="2147888" imgH="5811838" progId="MS_ClipArt_Gallery">
                  <p:embed/>
                  <p:pic>
                    <p:nvPicPr>
                      <p:cNvPr id="0" name="Picture 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0650" y="2590800"/>
                        <a:ext cx="183515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spd="med" advTm="5000">
    <p:fade/>
    <p:sndAc>
      <p:stSnd>
        <p:snd r:embed="rId4" name="Camera"/>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786" name="Picture 2"/>
          <p:cNvPicPr>
            <a:picLocks noChangeArrowheads="1"/>
          </p:cNvPicPr>
          <p:nvPr/>
        </p:nvPicPr>
        <p:blipFill>
          <a:blip r:embed="rId4"/>
          <a:srcRect/>
          <a:stretch>
            <a:fillRect/>
          </a:stretch>
        </p:blipFill>
        <p:spPr bwMode="auto">
          <a:xfrm>
            <a:off x="136525" y="801688"/>
            <a:ext cx="8821738" cy="5268912"/>
          </a:xfrm>
          <a:prstGeom prst="rect">
            <a:avLst/>
          </a:prstGeom>
          <a:noFill/>
          <a:ln w="12700">
            <a:noFill/>
            <a:miter lim="800000"/>
            <a:headEnd/>
            <a:tailEnd/>
          </a:ln>
          <a:effectLst/>
        </p:spPr>
      </p:pic>
      <p:sp>
        <p:nvSpPr>
          <p:cNvPr id="502787" name="Rectangle 3"/>
          <p:cNvSpPr>
            <a:spLocks noGrp="1" noChangeArrowheads="1"/>
          </p:cNvSpPr>
          <p:nvPr>
            <p:ph type="title"/>
          </p:nvPr>
        </p:nvSpPr>
        <p:spPr>
          <a:xfrm>
            <a:off x="241300" y="139700"/>
            <a:ext cx="8686800" cy="673100"/>
          </a:xfrm>
        </p:spPr>
        <p:txBody>
          <a:bodyPr/>
          <a:lstStyle/>
          <a:p>
            <a:r>
              <a:rPr lang="en-US"/>
              <a:t>Interpreting Statistics</a:t>
            </a:r>
          </a:p>
        </p:txBody>
      </p:sp>
    </p:spTree>
  </p:cSld>
  <p:clrMapOvr>
    <a:masterClrMapping/>
  </p:clrMapOvr>
  <p:transition xmlns:p14="http://schemas.microsoft.com/office/powerpoint/2010/main" spd="med" advTm="5000">
    <p:fade/>
    <p:sndAc>
      <p:stSnd>
        <p:snd r:embed="rId3" name="Camera"/>
      </p:stSnd>
    </p:sndAc>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a:noFill/>
          <a:ln/>
        </p:spPr>
        <p:txBody>
          <a:bodyPr/>
          <a:lstStyle/>
          <a:p>
            <a:r>
              <a:rPr lang="en-US" sz="3200"/>
              <a:t>Reasons Why We Don’t Need Poka Yoke</a:t>
            </a:r>
          </a:p>
        </p:txBody>
      </p:sp>
      <p:sp>
        <p:nvSpPr>
          <p:cNvPr id="552963" name="Rectangle 3"/>
          <p:cNvSpPr>
            <a:spLocks noGrp="1" noChangeArrowheads="1"/>
          </p:cNvSpPr>
          <p:nvPr>
            <p:ph type="body" sz="half" idx="1"/>
          </p:nvPr>
        </p:nvSpPr>
        <p:spPr>
          <a:xfrm>
            <a:off x="200025" y="1214438"/>
            <a:ext cx="4648200" cy="4953000"/>
          </a:xfrm>
          <a:noFill/>
          <a:ln/>
        </p:spPr>
        <p:txBody>
          <a:bodyPr/>
          <a:lstStyle/>
          <a:p>
            <a:pPr>
              <a:buClr>
                <a:srgbClr val="00279F"/>
              </a:buClr>
              <a:buSzPct val="50000"/>
              <a:buFont typeface="Zapf Dingbats" charset="2"/>
              <a:buChar char="u"/>
            </a:pPr>
            <a:r>
              <a:rPr lang="en-US" sz="2400"/>
              <a:t>Workers Possess Divine Infallibility</a:t>
            </a:r>
          </a:p>
          <a:p>
            <a:pPr>
              <a:buClr>
                <a:srgbClr val="00279F"/>
              </a:buClr>
              <a:buSzPct val="50000"/>
              <a:buFont typeface="Zapf Dingbats" charset="2"/>
              <a:buChar char="u"/>
            </a:pPr>
            <a:r>
              <a:rPr lang="en-US" sz="2400"/>
              <a:t>Implementation Costs are High</a:t>
            </a:r>
          </a:p>
          <a:p>
            <a:pPr>
              <a:buClr>
                <a:srgbClr val="00279F"/>
              </a:buClr>
              <a:buSzPct val="50000"/>
              <a:buFont typeface="Zapf Dingbats" charset="2"/>
              <a:buChar char="u"/>
            </a:pPr>
            <a:r>
              <a:rPr lang="en-US" sz="2400"/>
              <a:t>The World is not a Dynamic Environment</a:t>
            </a:r>
          </a:p>
          <a:p>
            <a:pPr>
              <a:buClr>
                <a:srgbClr val="00279F"/>
              </a:buClr>
              <a:buSzPct val="50000"/>
              <a:buFont typeface="Zapf Dingbats" charset="2"/>
              <a:buChar char="u"/>
            </a:pPr>
            <a:r>
              <a:rPr lang="en-US" sz="2400"/>
              <a:t>It is Cheaper to Hirer Sorters</a:t>
            </a:r>
          </a:p>
          <a:p>
            <a:pPr>
              <a:buClr>
                <a:srgbClr val="00279F"/>
              </a:buClr>
              <a:buSzPct val="50000"/>
              <a:buFont typeface="Zapf Dingbats" charset="2"/>
              <a:buChar char="u"/>
            </a:pPr>
            <a:r>
              <a:rPr lang="en-US" sz="2400"/>
              <a:t>Quality Control &amp; Production Would Have Nothing To Do</a:t>
            </a:r>
          </a:p>
          <a:p>
            <a:pPr>
              <a:buClr>
                <a:srgbClr val="00279F"/>
              </a:buClr>
              <a:buSzPct val="50000"/>
              <a:buFont typeface="Zapf Dingbats" charset="2"/>
              <a:buChar char="u"/>
            </a:pPr>
            <a:r>
              <a:rPr lang="en-US" sz="2400"/>
              <a:t>We are All Too Busy</a:t>
            </a:r>
          </a:p>
          <a:p>
            <a:pPr>
              <a:buClr>
                <a:srgbClr val="00279F"/>
              </a:buClr>
              <a:buSzPct val="50000"/>
              <a:buFont typeface="Zapf Dingbats" charset="2"/>
              <a:buChar char="u"/>
            </a:pPr>
            <a:r>
              <a:rPr lang="en-US" sz="2400"/>
              <a:t>We use SPC for Improvements </a:t>
            </a:r>
          </a:p>
        </p:txBody>
      </p:sp>
      <p:graphicFrame>
        <p:nvGraphicFramePr>
          <p:cNvPr id="552964" name="Object 4"/>
          <p:cNvGraphicFramePr>
            <a:graphicFrameLocks noGrp="1"/>
          </p:cNvGraphicFramePr>
          <p:nvPr>
            <p:ph type="clipArt" sz="half" idx="2"/>
          </p:nvPr>
        </p:nvGraphicFramePr>
        <p:xfrm>
          <a:off x="4648200" y="1384300"/>
          <a:ext cx="3805238" cy="4425950"/>
        </p:xfrm>
        <a:graphic>
          <a:graphicData uri="http://schemas.openxmlformats.org/presentationml/2006/ole">
            <mc:AlternateContent xmlns:mc="http://schemas.openxmlformats.org/markup-compatibility/2006">
              <mc:Choice xmlns:v="urn:schemas-microsoft-com:vml" Requires="v">
                <p:oleObj spid="_x0000_s552969" name="Microsoft ClipArt Gallery" r:id="rId5" imgW="5865813" imgH="4870450" progId="MS_ClipArt_Gallery">
                  <p:embed/>
                </p:oleObj>
              </mc:Choice>
              <mc:Fallback>
                <p:oleObj name="Microsoft ClipArt Gallery" r:id="rId5" imgW="5865813" imgH="4870450" progId="MS_ClipArt_Gallery">
                  <p:embed/>
                  <p:pic>
                    <p:nvPicPr>
                      <p:cNvPr id="0" name="Picture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1384300"/>
                        <a:ext cx="3805238"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Tree>
  </p:cSld>
  <p:clrMapOvr>
    <a:masterClrMapping/>
  </p:clrMapOvr>
  <p:transition xmlns:p14="http://schemas.microsoft.com/office/powerpoint/2010/main" spd="med" advTm="5000">
    <p:fade/>
    <p:sndAc>
      <p:stSnd>
        <p:snd r:embed="rId4" name="Camera"/>
      </p:stSnd>
    </p:sndAc>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a:noFill/>
          <a:ln/>
        </p:spPr>
        <p:txBody>
          <a:bodyPr/>
          <a:lstStyle/>
          <a:p>
            <a:r>
              <a:rPr lang="en-US"/>
              <a:t>Separating Error From Defect</a:t>
            </a:r>
          </a:p>
        </p:txBody>
      </p:sp>
      <p:sp>
        <p:nvSpPr>
          <p:cNvPr id="555011" name="Rectangle 3"/>
          <p:cNvSpPr>
            <a:spLocks noGrp="1" noChangeArrowheads="1"/>
          </p:cNvSpPr>
          <p:nvPr>
            <p:ph type="body" idx="1"/>
          </p:nvPr>
        </p:nvSpPr>
        <p:spPr>
          <a:noFill/>
          <a:ln/>
        </p:spPr>
        <p:txBody>
          <a:bodyPr/>
          <a:lstStyle/>
          <a:p>
            <a:pPr>
              <a:buSzPct val="50000"/>
              <a:buFont typeface="Zapf Dingbats" charset="2"/>
              <a:buChar char="u"/>
            </a:pPr>
            <a:r>
              <a:rPr lang="en-US" sz="2400">
                <a:solidFill>
                  <a:srgbClr val="FC0128"/>
                </a:solidFill>
              </a:rPr>
              <a:t>Humans</a:t>
            </a:r>
            <a:r>
              <a:rPr lang="en-US" sz="2400"/>
              <a:t> Make Errors (Cause), Defects Arise Because Errors Are Made (Effect).</a:t>
            </a:r>
          </a:p>
          <a:p>
            <a:pPr>
              <a:buSzPct val="50000"/>
              <a:buFont typeface="Zapf Dingbats" charset="2"/>
              <a:buChar char="u"/>
            </a:pPr>
            <a:r>
              <a:rPr lang="en-US" sz="2400"/>
              <a:t>It is </a:t>
            </a:r>
            <a:r>
              <a:rPr lang="en-US" sz="2400">
                <a:solidFill>
                  <a:srgbClr val="FC0128"/>
                </a:solidFill>
              </a:rPr>
              <a:t>Impossible</a:t>
            </a:r>
            <a:r>
              <a:rPr lang="en-US" sz="2400"/>
              <a:t> to Eliminate Errors From Tasks Performed by Humans.</a:t>
            </a:r>
          </a:p>
          <a:p>
            <a:pPr>
              <a:buSzPct val="50000"/>
              <a:buFont typeface="Zapf Dingbats" charset="2"/>
              <a:buChar char="u"/>
            </a:pPr>
            <a:r>
              <a:rPr lang="en-US" sz="2400"/>
              <a:t>Errors Will Not Turn into Defects if Feedback and Action Takes Place at The Error Stage.</a:t>
            </a:r>
          </a:p>
          <a:p>
            <a:pPr>
              <a:buSzPct val="50000"/>
              <a:buFont typeface="Zapf Dingbats" charset="2"/>
              <a:buChar char="u"/>
            </a:pPr>
            <a:r>
              <a:rPr lang="en-US" sz="2400"/>
              <a:t>Changing Occurrences can reduce Reoccurrence</a:t>
            </a:r>
          </a:p>
        </p:txBody>
      </p:sp>
    </p:spTree>
  </p:cSld>
  <p:clrMapOvr>
    <a:masterClrMapping/>
  </p:clrMapOvr>
  <p:transition xmlns:p14="http://schemas.microsoft.com/office/powerpoint/2010/main" spd="med" advTm="5000">
    <p:fade/>
    <p:sndAc>
      <p:stSnd>
        <p:snd r:embed="rId3" name="Camera"/>
      </p:stSnd>
    </p:sndAc>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a:xfrm>
            <a:off x="762000" y="152400"/>
            <a:ext cx="7772400" cy="1143000"/>
          </a:xfrm>
          <a:noFill/>
          <a:ln/>
        </p:spPr>
        <p:txBody>
          <a:bodyPr/>
          <a:lstStyle/>
          <a:p>
            <a:r>
              <a:rPr lang="en-US"/>
              <a:t>Causes of Defects</a:t>
            </a:r>
          </a:p>
        </p:txBody>
      </p:sp>
      <p:sp>
        <p:nvSpPr>
          <p:cNvPr id="557059" name="Rectangle 3"/>
          <p:cNvSpPr>
            <a:spLocks noGrp="1" noChangeArrowheads="1"/>
          </p:cNvSpPr>
          <p:nvPr>
            <p:ph type="body" idx="1"/>
          </p:nvPr>
        </p:nvSpPr>
        <p:spPr>
          <a:xfrm>
            <a:off x="685800" y="1524000"/>
            <a:ext cx="7772400" cy="4114800"/>
          </a:xfrm>
          <a:noFill/>
          <a:ln/>
        </p:spPr>
        <p:txBody>
          <a:bodyPr/>
          <a:lstStyle/>
          <a:p>
            <a:pPr marL="342900" indent="-342900" defTabSz="914400"/>
            <a:r>
              <a:rPr lang="en-US" sz="2800" b="1"/>
              <a:t>Process Defects</a:t>
            </a:r>
          </a:p>
          <a:p>
            <a:pPr marL="914400" lvl="1" indent="-228600" defTabSz="914400">
              <a:buFontTx/>
              <a:buNone/>
            </a:pPr>
            <a:r>
              <a:rPr lang="en-US" sz="2400">
                <a:solidFill>
                  <a:srgbClr val="000066"/>
                </a:solidFill>
              </a:rPr>
              <a:t>Process Failure</a:t>
            </a:r>
            <a:endParaRPr lang="en-US" sz="2400"/>
          </a:p>
          <a:p>
            <a:pPr marL="1320800" lvl="2" indent="-228600" defTabSz="914400"/>
            <a:r>
              <a:rPr lang="en-US" sz="2000">
                <a:solidFill>
                  <a:srgbClr val="003300"/>
                </a:solidFill>
              </a:rPr>
              <a:t>Operational or Procedure Failures</a:t>
            </a:r>
            <a:endParaRPr lang="en-US" sz="2000"/>
          </a:p>
          <a:p>
            <a:pPr marL="914400" lvl="1" indent="-228600" defTabSz="914400">
              <a:buFontTx/>
              <a:buNone/>
            </a:pPr>
            <a:r>
              <a:rPr lang="en-US" sz="2400">
                <a:solidFill>
                  <a:srgbClr val="000066"/>
                </a:solidFill>
              </a:rPr>
              <a:t>Process Error</a:t>
            </a:r>
            <a:endParaRPr lang="en-US" sz="2400"/>
          </a:p>
          <a:p>
            <a:pPr marL="1320800" lvl="2" indent="-228600" defTabSz="914400"/>
            <a:r>
              <a:rPr lang="en-US" sz="2000">
                <a:solidFill>
                  <a:srgbClr val="003300"/>
                </a:solidFill>
              </a:rPr>
              <a:t>Incorrect or Imprecise</a:t>
            </a:r>
            <a:endParaRPr lang="en-US" sz="2000"/>
          </a:p>
          <a:p>
            <a:pPr marL="342900" indent="-342900" defTabSz="914400"/>
            <a:r>
              <a:rPr lang="en-US" sz="2800" b="1"/>
              <a:t>Product Defects</a:t>
            </a:r>
            <a:endParaRPr lang="en-US" sz="2800"/>
          </a:p>
          <a:p>
            <a:pPr marL="914400" lvl="1" indent="-228600" defTabSz="914400">
              <a:buFontTx/>
              <a:buNone/>
            </a:pPr>
            <a:r>
              <a:rPr lang="en-US" sz="2400">
                <a:solidFill>
                  <a:srgbClr val="000066"/>
                </a:solidFill>
              </a:rPr>
              <a:t>Incomplete Product</a:t>
            </a:r>
          </a:p>
          <a:p>
            <a:pPr marL="914400" lvl="1" indent="-228600" defTabSz="914400">
              <a:buFontTx/>
              <a:buNone/>
            </a:pPr>
            <a:r>
              <a:rPr lang="en-US" sz="2400">
                <a:solidFill>
                  <a:srgbClr val="000066"/>
                </a:solidFill>
              </a:rPr>
              <a:t>Substandard Product</a:t>
            </a:r>
            <a:endParaRPr lang="en-US" sz="2400"/>
          </a:p>
        </p:txBody>
      </p:sp>
    </p:spTree>
  </p:cSld>
  <p:clrMapOvr>
    <a:masterClrMapping/>
  </p:clrMapOvr>
  <p:transition xmlns:p14="http://schemas.microsoft.com/office/powerpoint/2010/main" spd="med" advTm="5000">
    <p:fade/>
    <p:sndAc>
      <p:stSnd>
        <p:snd r:embed="rId3" name="Camera"/>
      </p:stSnd>
    </p:sndAc>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a:xfrm>
            <a:off x="685800" y="228600"/>
            <a:ext cx="7772400" cy="1143000"/>
          </a:xfrm>
          <a:noFill/>
          <a:ln/>
        </p:spPr>
        <p:txBody>
          <a:bodyPr/>
          <a:lstStyle/>
          <a:p>
            <a:r>
              <a:rPr lang="en-US"/>
              <a:t>Levels of Defects</a:t>
            </a:r>
          </a:p>
        </p:txBody>
      </p:sp>
      <p:sp>
        <p:nvSpPr>
          <p:cNvPr id="559107" name="Rectangle 3"/>
          <p:cNvSpPr>
            <a:spLocks noGrp="1" noChangeArrowheads="1"/>
          </p:cNvSpPr>
          <p:nvPr>
            <p:ph type="body" idx="1"/>
          </p:nvPr>
        </p:nvSpPr>
        <p:spPr>
          <a:xfrm>
            <a:off x="685800" y="1447800"/>
            <a:ext cx="7772400" cy="4572000"/>
          </a:xfrm>
          <a:noFill/>
          <a:ln/>
        </p:spPr>
        <p:txBody>
          <a:bodyPr/>
          <a:lstStyle/>
          <a:p>
            <a:pPr>
              <a:buClr>
                <a:srgbClr val="790015"/>
              </a:buClr>
              <a:buSzPct val="50000"/>
              <a:buFont typeface="Zapf Dingbats" charset="2"/>
              <a:buChar char="u"/>
            </a:pPr>
            <a:r>
              <a:rPr lang="en-US" sz="2400" b="1"/>
              <a:t>Level 1: </a:t>
            </a:r>
            <a:r>
              <a:rPr lang="en-US" sz="2400"/>
              <a:t>Defects Shipped out of Factory </a:t>
            </a:r>
            <a:r>
              <a:rPr lang="en-US"/>
              <a:t>(Taylor Methods)</a:t>
            </a:r>
            <a:endParaRPr lang="en-US" sz="2400"/>
          </a:p>
          <a:p>
            <a:pPr>
              <a:buClr>
                <a:srgbClr val="790015"/>
              </a:buClr>
              <a:buSzPct val="50000"/>
              <a:buFont typeface="Zapf Dingbats" charset="2"/>
              <a:buChar char="u"/>
            </a:pPr>
            <a:r>
              <a:rPr lang="en-US" sz="2400" b="1"/>
              <a:t>Level 2: </a:t>
            </a:r>
            <a:r>
              <a:rPr lang="en-US" sz="2400"/>
              <a:t>Defects Kept within Factory </a:t>
            </a:r>
            <a:r>
              <a:rPr lang="en-US"/>
              <a:t>(Sheward Methods)</a:t>
            </a:r>
            <a:endParaRPr lang="en-US" sz="2400"/>
          </a:p>
          <a:p>
            <a:pPr>
              <a:buClr>
                <a:srgbClr val="790015"/>
              </a:buClr>
              <a:buSzPct val="50000"/>
              <a:buFont typeface="Zapf Dingbats" charset="2"/>
              <a:buChar char="u"/>
            </a:pPr>
            <a:r>
              <a:rPr lang="en-US" sz="2400" b="1"/>
              <a:t>Level 3: </a:t>
            </a:r>
            <a:r>
              <a:rPr lang="en-US" sz="2400"/>
              <a:t>Defects Reduced </a:t>
            </a:r>
            <a:r>
              <a:rPr lang="en-US"/>
              <a:t>(Juran/Demming Methods) </a:t>
            </a:r>
            <a:endParaRPr lang="en-US" sz="2400"/>
          </a:p>
          <a:p>
            <a:pPr>
              <a:buClr>
                <a:srgbClr val="790015"/>
              </a:buClr>
              <a:buSzPct val="50000"/>
              <a:buFont typeface="Zapf Dingbats" charset="2"/>
              <a:buChar char="u"/>
            </a:pPr>
            <a:r>
              <a:rPr lang="en-US" sz="2400" b="1"/>
              <a:t>Level 4: </a:t>
            </a:r>
            <a:r>
              <a:rPr lang="en-US" sz="2400"/>
              <a:t>Defects Kept within Production Stage </a:t>
            </a:r>
            <a:r>
              <a:rPr lang="en-US"/>
              <a:t>(Juran/Demming Methods)</a:t>
            </a:r>
            <a:endParaRPr lang="en-US" sz="2400"/>
          </a:p>
          <a:p>
            <a:pPr>
              <a:buClr>
                <a:srgbClr val="790015"/>
              </a:buClr>
              <a:buSzPct val="50000"/>
              <a:buFont typeface="Zapf Dingbats" charset="2"/>
              <a:buChar char="u"/>
            </a:pPr>
            <a:r>
              <a:rPr lang="en-US" sz="2400" b="1"/>
              <a:t>Level 5: </a:t>
            </a:r>
            <a:r>
              <a:rPr lang="en-US" sz="2400"/>
              <a:t>Defects Not Produced </a:t>
            </a:r>
            <a:r>
              <a:rPr lang="en-US"/>
              <a:t>(Shingo Methods)</a:t>
            </a:r>
          </a:p>
        </p:txBody>
      </p:sp>
    </p:spTree>
  </p:cSld>
  <p:clrMapOvr>
    <a:masterClrMapping/>
  </p:clrMapOvr>
  <p:transition xmlns:p14="http://schemas.microsoft.com/office/powerpoint/2010/main" spd="med" advTm="5000">
    <p:fade/>
    <p:sndAc>
      <p:stSnd>
        <p:snd r:embed="rId3" name="Camera"/>
      </p:stSnd>
    </p:sndAc>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ctrTitle"/>
          </p:nvPr>
        </p:nvSpPr>
        <p:spPr>
          <a:xfrm>
            <a:off x="685800" y="381000"/>
            <a:ext cx="7772400" cy="1143000"/>
          </a:xfrm>
          <a:noFill/>
          <a:ln/>
        </p:spPr>
        <p:txBody>
          <a:bodyPr/>
          <a:lstStyle/>
          <a:p>
            <a:r>
              <a:rPr lang="en-US"/>
              <a:t>Section Three</a:t>
            </a:r>
          </a:p>
        </p:txBody>
      </p:sp>
      <p:sp>
        <p:nvSpPr>
          <p:cNvPr id="561155" name="Rectangle 3"/>
          <p:cNvSpPr>
            <a:spLocks noGrp="1" noChangeArrowheads="1"/>
          </p:cNvSpPr>
          <p:nvPr>
            <p:ph type="subTitle" idx="1"/>
          </p:nvPr>
        </p:nvSpPr>
        <p:spPr>
          <a:xfrm>
            <a:off x="1219200" y="2576513"/>
            <a:ext cx="7727950" cy="2943225"/>
          </a:xfrm>
          <a:noFill/>
          <a:ln/>
        </p:spPr>
        <p:txBody>
          <a:bodyPr/>
          <a:lstStyle/>
          <a:p>
            <a:pPr marL="342900" indent="-342900" defTabSz="914400"/>
            <a:r>
              <a:rPr lang="en-US" sz="4000" b="1"/>
              <a:t>Inspection</a:t>
            </a:r>
          </a:p>
          <a:p>
            <a:pPr marL="342900" indent="-342900" defTabSz="914400"/>
            <a:r>
              <a:rPr lang="en-US" sz="3200"/>
              <a:t>Taylor’s Plan</a:t>
            </a:r>
          </a:p>
          <a:p>
            <a:pPr marL="342900" indent="-342900" defTabSz="914400"/>
            <a:r>
              <a:rPr lang="en-US" sz="3200"/>
              <a:t>Shewhart, Demming &amp; Juran’s Plan</a:t>
            </a:r>
          </a:p>
          <a:p>
            <a:pPr marL="342900" indent="-342900" defTabSz="914400"/>
            <a:r>
              <a:rPr lang="en-US" sz="3200"/>
              <a:t>Shingo’s Plan </a:t>
            </a:r>
          </a:p>
        </p:txBody>
      </p:sp>
      <p:graphicFrame>
        <p:nvGraphicFramePr>
          <p:cNvPr id="561156" name="Object 4"/>
          <p:cNvGraphicFramePr>
            <a:graphicFrameLocks/>
          </p:cNvGraphicFramePr>
          <p:nvPr/>
        </p:nvGraphicFramePr>
        <p:xfrm>
          <a:off x="393700" y="2244725"/>
          <a:ext cx="3014663" cy="3241675"/>
        </p:xfrm>
        <a:graphic>
          <a:graphicData uri="http://schemas.openxmlformats.org/presentationml/2006/ole">
            <mc:AlternateContent xmlns:mc="http://schemas.openxmlformats.org/markup-compatibility/2006">
              <mc:Choice xmlns:v="urn:schemas-microsoft-com:vml" Requires="v">
                <p:oleObj spid="_x0000_s561161" name="Microsoft ClipArt Gallery" r:id="rId5" imgW="3024188" imgH="3251200" progId="MS_ClipArt_Gallery">
                  <p:embed/>
                </p:oleObj>
              </mc:Choice>
              <mc:Fallback>
                <p:oleObj name="Microsoft ClipArt Gallery" r:id="rId5" imgW="3024188" imgH="3251200" progId="MS_ClipArt_Gallery">
                  <p:embed/>
                  <p:pic>
                    <p:nvPicPr>
                      <p:cNvPr id="0" name="Picture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700" y="2244725"/>
                        <a:ext cx="3014663" cy="324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spd="med" advTm="5000">
    <p:fade/>
    <p:sndAc>
      <p:stSnd>
        <p:snd r:embed="rId4" name="Camera"/>
      </p:stSnd>
    </p:sndAc>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title"/>
          </p:nvPr>
        </p:nvSpPr>
        <p:spPr>
          <a:noFill/>
          <a:ln/>
        </p:spPr>
        <p:txBody>
          <a:bodyPr/>
          <a:lstStyle/>
          <a:p>
            <a:r>
              <a:rPr lang="en-US"/>
              <a:t>Inspection Philosophies</a:t>
            </a:r>
          </a:p>
        </p:txBody>
      </p:sp>
      <p:sp>
        <p:nvSpPr>
          <p:cNvPr id="563203" name="Rectangle 3"/>
          <p:cNvSpPr>
            <a:spLocks noGrp="1" noChangeArrowheads="1"/>
          </p:cNvSpPr>
          <p:nvPr>
            <p:ph type="body" idx="1"/>
          </p:nvPr>
        </p:nvSpPr>
        <p:spPr>
          <a:noFill/>
          <a:ln/>
        </p:spPr>
        <p:txBody>
          <a:bodyPr/>
          <a:lstStyle/>
          <a:p>
            <a:pPr>
              <a:buFontTx/>
              <a:buNone/>
            </a:pPr>
            <a:r>
              <a:rPr lang="en-US" sz="1000"/>
              <a:t>   </a:t>
            </a:r>
          </a:p>
        </p:txBody>
      </p:sp>
      <p:sp>
        <p:nvSpPr>
          <p:cNvPr id="563204" name="Line 4"/>
          <p:cNvSpPr>
            <a:spLocks noChangeShapeType="1"/>
          </p:cNvSpPr>
          <p:nvPr/>
        </p:nvSpPr>
        <p:spPr bwMode="auto">
          <a:xfrm>
            <a:off x="2209800" y="2673350"/>
            <a:ext cx="0" cy="19685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05" name="Line 5"/>
          <p:cNvSpPr>
            <a:spLocks noChangeShapeType="1"/>
          </p:cNvSpPr>
          <p:nvPr/>
        </p:nvSpPr>
        <p:spPr bwMode="auto">
          <a:xfrm>
            <a:off x="2216150" y="4648200"/>
            <a:ext cx="4635500" cy="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06" name="Line 6"/>
          <p:cNvSpPr>
            <a:spLocks noChangeShapeType="1"/>
          </p:cNvSpPr>
          <p:nvPr/>
        </p:nvSpPr>
        <p:spPr bwMode="auto">
          <a:xfrm>
            <a:off x="26670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07" name="Line 7"/>
          <p:cNvSpPr>
            <a:spLocks noChangeShapeType="1"/>
          </p:cNvSpPr>
          <p:nvPr/>
        </p:nvSpPr>
        <p:spPr bwMode="auto">
          <a:xfrm>
            <a:off x="25146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08" name="Line 8"/>
          <p:cNvSpPr>
            <a:spLocks noChangeShapeType="1"/>
          </p:cNvSpPr>
          <p:nvPr/>
        </p:nvSpPr>
        <p:spPr bwMode="auto">
          <a:xfrm>
            <a:off x="23622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09" name="Line 9"/>
          <p:cNvSpPr>
            <a:spLocks noChangeShapeType="1"/>
          </p:cNvSpPr>
          <p:nvPr/>
        </p:nvSpPr>
        <p:spPr bwMode="auto">
          <a:xfrm>
            <a:off x="28194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10" name="Line 10"/>
          <p:cNvSpPr>
            <a:spLocks noChangeShapeType="1"/>
          </p:cNvSpPr>
          <p:nvPr/>
        </p:nvSpPr>
        <p:spPr bwMode="auto">
          <a:xfrm>
            <a:off x="29718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11" name="Line 11"/>
          <p:cNvSpPr>
            <a:spLocks noChangeShapeType="1"/>
          </p:cNvSpPr>
          <p:nvPr/>
        </p:nvSpPr>
        <p:spPr bwMode="auto">
          <a:xfrm>
            <a:off x="31242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12" name="Line 12"/>
          <p:cNvSpPr>
            <a:spLocks noChangeShapeType="1"/>
          </p:cNvSpPr>
          <p:nvPr/>
        </p:nvSpPr>
        <p:spPr bwMode="auto">
          <a:xfrm>
            <a:off x="32766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13" name="Line 13"/>
          <p:cNvSpPr>
            <a:spLocks noChangeShapeType="1"/>
          </p:cNvSpPr>
          <p:nvPr/>
        </p:nvSpPr>
        <p:spPr bwMode="auto">
          <a:xfrm>
            <a:off x="34290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14" name="Line 14"/>
          <p:cNvSpPr>
            <a:spLocks noChangeShapeType="1"/>
          </p:cNvSpPr>
          <p:nvPr/>
        </p:nvSpPr>
        <p:spPr bwMode="auto">
          <a:xfrm>
            <a:off x="35814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15" name="Line 15"/>
          <p:cNvSpPr>
            <a:spLocks noChangeShapeType="1"/>
          </p:cNvSpPr>
          <p:nvPr/>
        </p:nvSpPr>
        <p:spPr bwMode="auto">
          <a:xfrm>
            <a:off x="37338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16" name="Line 16"/>
          <p:cNvSpPr>
            <a:spLocks noChangeShapeType="1"/>
          </p:cNvSpPr>
          <p:nvPr/>
        </p:nvSpPr>
        <p:spPr bwMode="auto">
          <a:xfrm>
            <a:off x="41910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17" name="Line 17"/>
          <p:cNvSpPr>
            <a:spLocks noChangeShapeType="1"/>
          </p:cNvSpPr>
          <p:nvPr/>
        </p:nvSpPr>
        <p:spPr bwMode="auto">
          <a:xfrm>
            <a:off x="40386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18" name="Line 18"/>
          <p:cNvSpPr>
            <a:spLocks noChangeShapeType="1"/>
          </p:cNvSpPr>
          <p:nvPr/>
        </p:nvSpPr>
        <p:spPr bwMode="auto">
          <a:xfrm>
            <a:off x="38862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19" name="Line 19"/>
          <p:cNvSpPr>
            <a:spLocks noChangeShapeType="1"/>
          </p:cNvSpPr>
          <p:nvPr/>
        </p:nvSpPr>
        <p:spPr bwMode="auto">
          <a:xfrm>
            <a:off x="43434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20" name="Line 20"/>
          <p:cNvSpPr>
            <a:spLocks noChangeShapeType="1"/>
          </p:cNvSpPr>
          <p:nvPr/>
        </p:nvSpPr>
        <p:spPr bwMode="auto">
          <a:xfrm>
            <a:off x="44958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21" name="Line 21"/>
          <p:cNvSpPr>
            <a:spLocks noChangeShapeType="1"/>
          </p:cNvSpPr>
          <p:nvPr/>
        </p:nvSpPr>
        <p:spPr bwMode="auto">
          <a:xfrm>
            <a:off x="46482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22" name="Line 22"/>
          <p:cNvSpPr>
            <a:spLocks noChangeShapeType="1"/>
          </p:cNvSpPr>
          <p:nvPr/>
        </p:nvSpPr>
        <p:spPr bwMode="auto">
          <a:xfrm>
            <a:off x="48006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23" name="Line 23"/>
          <p:cNvSpPr>
            <a:spLocks noChangeShapeType="1"/>
          </p:cNvSpPr>
          <p:nvPr/>
        </p:nvSpPr>
        <p:spPr bwMode="auto">
          <a:xfrm>
            <a:off x="49530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24" name="Line 24"/>
          <p:cNvSpPr>
            <a:spLocks noChangeShapeType="1"/>
          </p:cNvSpPr>
          <p:nvPr/>
        </p:nvSpPr>
        <p:spPr bwMode="auto">
          <a:xfrm>
            <a:off x="51054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25" name="Line 25"/>
          <p:cNvSpPr>
            <a:spLocks noChangeShapeType="1"/>
          </p:cNvSpPr>
          <p:nvPr/>
        </p:nvSpPr>
        <p:spPr bwMode="auto">
          <a:xfrm>
            <a:off x="52578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26" name="Line 26"/>
          <p:cNvSpPr>
            <a:spLocks noChangeShapeType="1"/>
          </p:cNvSpPr>
          <p:nvPr/>
        </p:nvSpPr>
        <p:spPr bwMode="auto">
          <a:xfrm>
            <a:off x="57150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27" name="Line 27"/>
          <p:cNvSpPr>
            <a:spLocks noChangeShapeType="1"/>
          </p:cNvSpPr>
          <p:nvPr/>
        </p:nvSpPr>
        <p:spPr bwMode="auto">
          <a:xfrm>
            <a:off x="55626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28" name="Line 28"/>
          <p:cNvSpPr>
            <a:spLocks noChangeShapeType="1"/>
          </p:cNvSpPr>
          <p:nvPr/>
        </p:nvSpPr>
        <p:spPr bwMode="auto">
          <a:xfrm>
            <a:off x="54102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29" name="Line 29"/>
          <p:cNvSpPr>
            <a:spLocks noChangeShapeType="1"/>
          </p:cNvSpPr>
          <p:nvPr/>
        </p:nvSpPr>
        <p:spPr bwMode="auto">
          <a:xfrm>
            <a:off x="58674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30" name="Line 30"/>
          <p:cNvSpPr>
            <a:spLocks noChangeShapeType="1"/>
          </p:cNvSpPr>
          <p:nvPr/>
        </p:nvSpPr>
        <p:spPr bwMode="auto">
          <a:xfrm>
            <a:off x="60198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31" name="Line 31"/>
          <p:cNvSpPr>
            <a:spLocks noChangeShapeType="1"/>
          </p:cNvSpPr>
          <p:nvPr/>
        </p:nvSpPr>
        <p:spPr bwMode="auto">
          <a:xfrm>
            <a:off x="61722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32" name="Line 32"/>
          <p:cNvSpPr>
            <a:spLocks noChangeShapeType="1"/>
          </p:cNvSpPr>
          <p:nvPr/>
        </p:nvSpPr>
        <p:spPr bwMode="auto">
          <a:xfrm>
            <a:off x="63246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33" name="Line 33"/>
          <p:cNvSpPr>
            <a:spLocks noChangeShapeType="1"/>
          </p:cNvSpPr>
          <p:nvPr/>
        </p:nvSpPr>
        <p:spPr bwMode="auto">
          <a:xfrm>
            <a:off x="64770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34" name="Line 34"/>
          <p:cNvSpPr>
            <a:spLocks noChangeShapeType="1"/>
          </p:cNvSpPr>
          <p:nvPr/>
        </p:nvSpPr>
        <p:spPr bwMode="auto">
          <a:xfrm>
            <a:off x="66294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35" name="Line 35"/>
          <p:cNvSpPr>
            <a:spLocks noChangeShapeType="1"/>
          </p:cNvSpPr>
          <p:nvPr/>
        </p:nvSpPr>
        <p:spPr bwMode="auto">
          <a:xfrm>
            <a:off x="6781800" y="2673350"/>
            <a:ext cx="0" cy="1968500"/>
          </a:xfrm>
          <a:prstGeom prst="line">
            <a:avLst/>
          </a:prstGeom>
          <a:noFill/>
          <a:ln w="12700">
            <a:solidFill>
              <a:schemeClr val="tx1"/>
            </a:solidFill>
            <a:prstDash val="dash"/>
            <a:round/>
            <a:headEnd/>
            <a:tailEnd/>
          </a:ln>
          <a:effectLst/>
        </p:spPr>
        <p:txBody>
          <a:bodyPr wrap="none" anchor="ctr">
            <a:prstTxWarp prst="textNoShape">
              <a:avLst/>
            </a:prstTxWarp>
          </a:bodyPr>
          <a:lstStyle/>
          <a:p>
            <a:endParaRPr lang="en-US"/>
          </a:p>
        </p:txBody>
      </p:sp>
      <p:sp>
        <p:nvSpPr>
          <p:cNvPr id="563236" name="Line 36"/>
          <p:cNvSpPr>
            <a:spLocks noChangeShapeType="1"/>
          </p:cNvSpPr>
          <p:nvPr/>
        </p:nvSpPr>
        <p:spPr bwMode="auto">
          <a:xfrm flipV="1">
            <a:off x="2216150" y="3048000"/>
            <a:ext cx="139700" cy="1524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37" name="Line 37"/>
          <p:cNvSpPr>
            <a:spLocks noChangeShapeType="1"/>
          </p:cNvSpPr>
          <p:nvPr/>
        </p:nvSpPr>
        <p:spPr bwMode="auto">
          <a:xfrm>
            <a:off x="2368550" y="3054350"/>
            <a:ext cx="139700" cy="635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38" name="Line 38"/>
          <p:cNvSpPr>
            <a:spLocks noChangeShapeType="1"/>
          </p:cNvSpPr>
          <p:nvPr/>
        </p:nvSpPr>
        <p:spPr bwMode="auto">
          <a:xfrm flipV="1">
            <a:off x="2520950" y="3048000"/>
            <a:ext cx="139700" cy="762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39" name="Line 39"/>
          <p:cNvSpPr>
            <a:spLocks noChangeShapeType="1"/>
          </p:cNvSpPr>
          <p:nvPr/>
        </p:nvSpPr>
        <p:spPr bwMode="auto">
          <a:xfrm>
            <a:off x="2673350" y="3054350"/>
            <a:ext cx="139700" cy="2159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40" name="Line 40"/>
          <p:cNvSpPr>
            <a:spLocks noChangeShapeType="1"/>
          </p:cNvSpPr>
          <p:nvPr/>
        </p:nvSpPr>
        <p:spPr bwMode="auto">
          <a:xfrm>
            <a:off x="2825750" y="3276600"/>
            <a:ext cx="139700" cy="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41" name="Line 41"/>
          <p:cNvSpPr>
            <a:spLocks noChangeShapeType="1"/>
          </p:cNvSpPr>
          <p:nvPr/>
        </p:nvSpPr>
        <p:spPr bwMode="auto">
          <a:xfrm flipV="1">
            <a:off x="2978150" y="3124200"/>
            <a:ext cx="139700" cy="1524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42" name="Line 42"/>
          <p:cNvSpPr>
            <a:spLocks noChangeShapeType="1"/>
          </p:cNvSpPr>
          <p:nvPr/>
        </p:nvSpPr>
        <p:spPr bwMode="auto">
          <a:xfrm>
            <a:off x="3130550" y="3130550"/>
            <a:ext cx="139700" cy="1397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43" name="Line 43"/>
          <p:cNvSpPr>
            <a:spLocks noChangeShapeType="1"/>
          </p:cNvSpPr>
          <p:nvPr/>
        </p:nvSpPr>
        <p:spPr bwMode="auto">
          <a:xfrm>
            <a:off x="3282950" y="3282950"/>
            <a:ext cx="139700" cy="635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44" name="Line 44"/>
          <p:cNvSpPr>
            <a:spLocks noChangeShapeType="1"/>
          </p:cNvSpPr>
          <p:nvPr/>
        </p:nvSpPr>
        <p:spPr bwMode="auto">
          <a:xfrm>
            <a:off x="3435350" y="3359150"/>
            <a:ext cx="139700" cy="635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45" name="Line 45"/>
          <p:cNvSpPr>
            <a:spLocks noChangeShapeType="1"/>
          </p:cNvSpPr>
          <p:nvPr/>
        </p:nvSpPr>
        <p:spPr bwMode="auto">
          <a:xfrm>
            <a:off x="3587750" y="3429000"/>
            <a:ext cx="139700" cy="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46" name="Line 46"/>
          <p:cNvSpPr>
            <a:spLocks noChangeShapeType="1"/>
          </p:cNvSpPr>
          <p:nvPr/>
        </p:nvSpPr>
        <p:spPr bwMode="auto">
          <a:xfrm>
            <a:off x="3740150" y="3435350"/>
            <a:ext cx="139700" cy="1397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47" name="Line 47"/>
          <p:cNvSpPr>
            <a:spLocks noChangeShapeType="1"/>
          </p:cNvSpPr>
          <p:nvPr/>
        </p:nvSpPr>
        <p:spPr bwMode="auto">
          <a:xfrm>
            <a:off x="3892550" y="3587750"/>
            <a:ext cx="139700" cy="2159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48" name="Line 48"/>
          <p:cNvSpPr>
            <a:spLocks noChangeShapeType="1"/>
          </p:cNvSpPr>
          <p:nvPr/>
        </p:nvSpPr>
        <p:spPr bwMode="auto">
          <a:xfrm>
            <a:off x="4044950" y="3816350"/>
            <a:ext cx="139700" cy="635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49" name="Line 49"/>
          <p:cNvSpPr>
            <a:spLocks noChangeShapeType="1"/>
          </p:cNvSpPr>
          <p:nvPr/>
        </p:nvSpPr>
        <p:spPr bwMode="auto">
          <a:xfrm>
            <a:off x="4197350" y="3886200"/>
            <a:ext cx="139700" cy="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50" name="Line 50"/>
          <p:cNvSpPr>
            <a:spLocks noChangeShapeType="1"/>
          </p:cNvSpPr>
          <p:nvPr/>
        </p:nvSpPr>
        <p:spPr bwMode="auto">
          <a:xfrm>
            <a:off x="4349750" y="3892550"/>
            <a:ext cx="139700" cy="635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51" name="Line 51"/>
          <p:cNvSpPr>
            <a:spLocks noChangeShapeType="1"/>
          </p:cNvSpPr>
          <p:nvPr/>
        </p:nvSpPr>
        <p:spPr bwMode="auto">
          <a:xfrm flipV="1">
            <a:off x="4502150" y="3733800"/>
            <a:ext cx="139700" cy="2286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52" name="Line 52"/>
          <p:cNvSpPr>
            <a:spLocks noChangeShapeType="1"/>
          </p:cNvSpPr>
          <p:nvPr/>
        </p:nvSpPr>
        <p:spPr bwMode="auto">
          <a:xfrm>
            <a:off x="4654550" y="3740150"/>
            <a:ext cx="139700" cy="635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53" name="Line 53"/>
          <p:cNvSpPr>
            <a:spLocks noChangeShapeType="1"/>
          </p:cNvSpPr>
          <p:nvPr/>
        </p:nvSpPr>
        <p:spPr bwMode="auto">
          <a:xfrm>
            <a:off x="4806950" y="3962400"/>
            <a:ext cx="292100" cy="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54" name="Line 54"/>
          <p:cNvSpPr>
            <a:spLocks noChangeShapeType="1"/>
          </p:cNvSpPr>
          <p:nvPr/>
        </p:nvSpPr>
        <p:spPr bwMode="auto">
          <a:xfrm>
            <a:off x="5111750" y="3816350"/>
            <a:ext cx="139700" cy="635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55" name="Line 55"/>
          <p:cNvSpPr>
            <a:spLocks noChangeShapeType="1"/>
          </p:cNvSpPr>
          <p:nvPr/>
        </p:nvSpPr>
        <p:spPr bwMode="auto">
          <a:xfrm>
            <a:off x="5264150" y="3892550"/>
            <a:ext cx="139700" cy="5969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56" name="Line 56"/>
          <p:cNvSpPr>
            <a:spLocks noChangeShapeType="1"/>
          </p:cNvSpPr>
          <p:nvPr/>
        </p:nvSpPr>
        <p:spPr bwMode="auto">
          <a:xfrm flipV="1">
            <a:off x="5416550" y="4419600"/>
            <a:ext cx="139700" cy="762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57" name="Line 57"/>
          <p:cNvSpPr>
            <a:spLocks noChangeShapeType="1"/>
          </p:cNvSpPr>
          <p:nvPr/>
        </p:nvSpPr>
        <p:spPr bwMode="auto">
          <a:xfrm>
            <a:off x="5568950" y="4419600"/>
            <a:ext cx="139700" cy="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58" name="Line 58"/>
          <p:cNvSpPr>
            <a:spLocks noChangeShapeType="1"/>
          </p:cNvSpPr>
          <p:nvPr/>
        </p:nvSpPr>
        <p:spPr bwMode="auto">
          <a:xfrm>
            <a:off x="5721350" y="4425950"/>
            <a:ext cx="139700" cy="1397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59" name="Line 59"/>
          <p:cNvSpPr>
            <a:spLocks noChangeShapeType="1"/>
          </p:cNvSpPr>
          <p:nvPr/>
        </p:nvSpPr>
        <p:spPr bwMode="auto">
          <a:xfrm>
            <a:off x="5873750" y="4572000"/>
            <a:ext cx="444500" cy="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60" name="Line 60"/>
          <p:cNvSpPr>
            <a:spLocks noChangeShapeType="1"/>
          </p:cNvSpPr>
          <p:nvPr/>
        </p:nvSpPr>
        <p:spPr bwMode="auto">
          <a:xfrm>
            <a:off x="6330950" y="4578350"/>
            <a:ext cx="444500" cy="635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61" name="Rectangle 61"/>
          <p:cNvSpPr>
            <a:spLocks noChangeArrowheads="1"/>
          </p:cNvSpPr>
          <p:nvPr/>
        </p:nvSpPr>
        <p:spPr bwMode="auto">
          <a:xfrm>
            <a:off x="595313" y="4062413"/>
            <a:ext cx="1655762" cy="66675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400">
                <a:latin typeface="Times New Roman" charset="0"/>
              </a:rPr>
              <a:t>Zero Defect</a:t>
            </a:r>
          </a:p>
          <a:p>
            <a:r>
              <a:rPr lang="en-US" sz="1200">
                <a:latin typeface="Times New Roman" charset="0"/>
              </a:rPr>
              <a:t>(Source Inspection &amp;)</a:t>
            </a:r>
          </a:p>
          <a:p>
            <a:r>
              <a:rPr lang="en-US" sz="1200">
                <a:latin typeface="Times New Roman" charset="0"/>
              </a:rPr>
              <a:t>(Poka Yoke Introduced)</a:t>
            </a:r>
          </a:p>
        </p:txBody>
      </p:sp>
      <p:sp>
        <p:nvSpPr>
          <p:cNvPr id="563262" name="Line 62"/>
          <p:cNvSpPr>
            <a:spLocks noChangeShapeType="1"/>
          </p:cNvSpPr>
          <p:nvPr/>
        </p:nvSpPr>
        <p:spPr bwMode="auto">
          <a:xfrm>
            <a:off x="1682750" y="3276600"/>
            <a:ext cx="3416300" cy="0"/>
          </a:xfrm>
          <a:prstGeom prst="line">
            <a:avLst/>
          </a:prstGeom>
          <a:noFill/>
          <a:ln w="12700">
            <a:solidFill>
              <a:srgbClr val="FC0128"/>
            </a:solidFill>
            <a:round/>
            <a:headEnd/>
            <a:tailEnd/>
          </a:ln>
          <a:effectLst/>
        </p:spPr>
        <p:txBody>
          <a:bodyPr wrap="none" anchor="ctr">
            <a:prstTxWarp prst="textNoShape">
              <a:avLst/>
            </a:prstTxWarp>
          </a:bodyPr>
          <a:lstStyle/>
          <a:p>
            <a:endParaRPr lang="en-US"/>
          </a:p>
        </p:txBody>
      </p:sp>
      <p:sp>
        <p:nvSpPr>
          <p:cNvPr id="563263" name="Line 63"/>
          <p:cNvSpPr>
            <a:spLocks noChangeShapeType="1"/>
          </p:cNvSpPr>
          <p:nvPr/>
        </p:nvSpPr>
        <p:spPr bwMode="auto">
          <a:xfrm>
            <a:off x="1606550" y="3962400"/>
            <a:ext cx="4254500" cy="0"/>
          </a:xfrm>
          <a:prstGeom prst="line">
            <a:avLst/>
          </a:prstGeom>
          <a:noFill/>
          <a:ln w="12700">
            <a:solidFill>
              <a:srgbClr val="FC0128"/>
            </a:solidFill>
            <a:round/>
            <a:headEnd/>
            <a:tailEnd/>
          </a:ln>
          <a:effectLst/>
        </p:spPr>
        <p:txBody>
          <a:bodyPr wrap="none" anchor="ctr">
            <a:prstTxWarp prst="textNoShape">
              <a:avLst/>
            </a:prstTxWarp>
          </a:bodyPr>
          <a:lstStyle/>
          <a:p>
            <a:endParaRPr lang="en-US"/>
          </a:p>
        </p:txBody>
      </p:sp>
      <p:sp>
        <p:nvSpPr>
          <p:cNvPr id="563264" name="Rectangle 64"/>
          <p:cNvSpPr>
            <a:spLocks noChangeArrowheads="1"/>
          </p:cNvSpPr>
          <p:nvPr/>
        </p:nvSpPr>
        <p:spPr bwMode="auto">
          <a:xfrm>
            <a:off x="563563" y="3300413"/>
            <a:ext cx="1679575" cy="6969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400">
                <a:latin typeface="Times New Roman" charset="0"/>
              </a:rPr>
              <a:t>Chronic Problem</a:t>
            </a:r>
          </a:p>
          <a:p>
            <a:r>
              <a:rPr lang="en-US" sz="1400">
                <a:latin typeface="Times New Roman" charset="0"/>
              </a:rPr>
              <a:t>Solving Methods</a:t>
            </a:r>
          </a:p>
          <a:p>
            <a:r>
              <a:rPr lang="en-US" sz="1200">
                <a:latin typeface="Times New Roman" charset="0"/>
              </a:rPr>
              <a:t>(Informative Inspection)</a:t>
            </a:r>
          </a:p>
        </p:txBody>
      </p:sp>
      <p:sp>
        <p:nvSpPr>
          <p:cNvPr id="563265" name="Rectangle 65"/>
          <p:cNvSpPr>
            <a:spLocks noChangeArrowheads="1"/>
          </p:cNvSpPr>
          <p:nvPr/>
        </p:nvSpPr>
        <p:spPr bwMode="auto">
          <a:xfrm>
            <a:off x="608013" y="2614613"/>
            <a:ext cx="1550987" cy="69691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400">
                <a:latin typeface="Times New Roman" charset="0"/>
              </a:rPr>
              <a:t>Sporadic Problem</a:t>
            </a:r>
          </a:p>
          <a:p>
            <a:r>
              <a:rPr lang="en-US" sz="1400">
                <a:latin typeface="Times New Roman" charset="0"/>
              </a:rPr>
              <a:t>Solving Methods</a:t>
            </a:r>
          </a:p>
          <a:p>
            <a:r>
              <a:rPr lang="en-US" sz="1200">
                <a:latin typeface="Times New Roman" charset="0"/>
              </a:rPr>
              <a:t>(Judgment Inspection)</a:t>
            </a:r>
          </a:p>
        </p:txBody>
      </p:sp>
      <p:sp>
        <p:nvSpPr>
          <p:cNvPr id="563266" name="Rectangle 66"/>
          <p:cNvSpPr>
            <a:spLocks noChangeArrowheads="1"/>
          </p:cNvSpPr>
          <p:nvPr/>
        </p:nvSpPr>
        <p:spPr bwMode="auto">
          <a:xfrm>
            <a:off x="3770313" y="4905375"/>
            <a:ext cx="663575" cy="36353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800">
                <a:latin typeface="Times New Roman" charset="0"/>
              </a:rPr>
              <a:t>Time</a:t>
            </a:r>
          </a:p>
        </p:txBody>
      </p:sp>
      <p:sp>
        <p:nvSpPr>
          <p:cNvPr id="563267" name="Line 67"/>
          <p:cNvSpPr>
            <a:spLocks noChangeShapeType="1"/>
          </p:cNvSpPr>
          <p:nvPr/>
        </p:nvSpPr>
        <p:spPr bwMode="auto">
          <a:xfrm>
            <a:off x="2216150" y="4800600"/>
            <a:ext cx="48641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563268" name="Rectangle 68"/>
          <p:cNvSpPr>
            <a:spLocks noChangeArrowheads="1"/>
          </p:cNvSpPr>
          <p:nvPr/>
        </p:nvSpPr>
        <p:spPr bwMode="auto">
          <a:xfrm>
            <a:off x="6308725" y="1806575"/>
            <a:ext cx="1746250" cy="54610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1800">
                <a:latin typeface="Times New Roman" charset="0"/>
              </a:rPr>
              <a:t>Kaizen</a:t>
            </a:r>
          </a:p>
          <a:p>
            <a:pPr algn="ctr"/>
            <a:r>
              <a:rPr lang="en-US" sz="1200">
                <a:latin typeface="Times New Roman" charset="0"/>
              </a:rPr>
              <a:t>Continuous Improvement</a:t>
            </a:r>
          </a:p>
        </p:txBody>
      </p:sp>
      <p:sp>
        <p:nvSpPr>
          <p:cNvPr id="563269" name="Line 69"/>
          <p:cNvSpPr>
            <a:spLocks noChangeShapeType="1"/>
          </p:cNvSpPr>
          <p:nvPr/>
        </p:nvSpPr>
        <p:spPr bwMode="auto">
          <a:xfrm>
            <a:off x="7239000" y="2673350"/>
            <a:ext cx="0" cy="19685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563270" name="Line 70"/>
          <p:cNvSpPr>
            <a:spLocks noChangeShapeType="1"/>
          </p:cNvSpPr>
          <p:nvPr/>
        </p:nvSpPr>
        <p:spPr bwMode="auto">
          <a:xfrm flipV="1">
            <a:off x="2139950" y="3962400"/>
            <a:ext cx="3111500" cy="609600"/>
          </a:xfrm>
          <a:prstGeom prst="line">
            <a:avLst/>
          </a:prstGeom>
          <a:noFill/>
          <a:ln w="12700">
            <a:solidFill>
              <a:srgbClr val="FC0128"/>
            </a:solidFill>
            <a:round/>
            <a:headEnd/>
            <a:tailEnd type="triangle" w="med" len="med"/>
          </a:ln>
          <a:effectLst/>
        </p:spPr>
        <p:txBody>
          <a:bodyPr wrap="none" anchor="ctr">
            <a:prstTxWarp prst="textNoShape">
              <a:avLst/>
            </a:prstTxWarp>
          </a:bodyPr>
          <a:lstStyle/>
          <a:p>
            <a:endParaRPr lang="en-US"/>
          </a:p>
        </p:txBody>
      </p:sp>
      <p:sp>
        <p:nvSpPr>
          <p:cNvPr id="563271" name="Line 71"/>
          <p:cNvSpPr>
            <a:spLocks noChangeShapeType="1"/>
          </p:cNvSpPr>
          <p:nvPr/>
        </p:nvSpPr>
        <p:spPr bwMode="auto">
          <a:xfrm flipV="1">
            <a:off x="4806950" y="3733800"/>
            <a:ext cx="139700" cy="762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72" name="Line 72"/>
          <p:cNvSpPr>
            <a:spLocks noChangeShapeType="1"/>
          </p:cNvSpPr>
          <p:nvPr/>
        </p:nvSpPr>
        <p:spPr bwMode="auto">
          <a:xfrm>
            <a:off x="4959350" y="3740150"/>
            <a:ext cx="139700" cy="635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63273" name="Line 73"/>
          <p:cNvSpPr>
            <a:spLocks noChangeShapeType="1"/>
          </p:cNvSpPr>
          <p:nvPr/>
        </p:nvSpPr>
        <p:spPr bwMode="auto">
          <a:xfrm flipV="1">
            <a:off x="2063750" y="4419600"/>
            <a:ext cx="3644900" cy="152400"/>
          </a:xfrm>
          <a:prstGeom prst="line">
            <a:avLst/>
          </a:prstGeom>
          <a:noFill/>
          <a:ln w="12700">
            <a:solidFill>
              <a:srgbClr val="FC0128"/>
            </a:solidFill>
            <a:round/>
            <a:headEnd/>
            <a:tailEnd type="triangle" w="med" len="med"/>
          </a:ln>
          <a:effectLst/>
        </p:spPr>
        <p:txBody>
          <a:bodyPr wrap="none" anchor="ctr">
            <a:prstTxWarp prst="textNoShape">
              <a:avLst/>
            </a:prstTxWarp>
          </a:bodyPr>
          <a:lstStyle/>
          <a:p>
            <a:endParaRPr lang="en-US"/>
          </a:p>
        </p:txBody>
      </p:sp>
      <p:sp>
        <p:nvSpPr>
          <p:cNvPr id="563274" name="Rectangle 74"/>
          <p:cNvSpPr>
            <a:spLocks noChangeArrowheads="1"/>
          </p:cNvSpPr>
          <p:nvPr/>
        </p:nvSpPr>
        <p:spPr bwMode="auto">
          <a:xfrm>
            <a:off x="4954588" y="3049588"/>
            <a:ext cx="2282825" cy="911225"/>
          </a:xfrm>
          <a:prstGeom prst="rect">
            <a:avLst/>
          </a:prstGeom>
          <a:noFill/>
          <a:ln w="12700">
            <a:noFill/>
            <a:miter lim="800000"/>
            <a:headEnd/>
            <a:tailEnd/>
          </a:ln>
          <a:effectLst/>
        </p:spPr>
        <p:txBody>
          <a:bodyPr lIns="90487" tIns="44450" rIns="90487" bIns="44450">
            <a:prstTxWarp prst="textNoShape">
              <a:avLst/>
            </a:prstTxWarp>
            <a:spAutoFit/>
          </a:bodyPr>
          <a:lstStyle/>
          <a:p>
            <a:pPr algn="ctr">
              <a:spcBef>
                <a:spcPct val="50000"/>
              </a:spcBef>
            </a:pPr>
            <a:r>
              <a:rPr lang="en-US" sz="5400">
                <a:latin typeface="Times New Roman" charset="0"/>
              </a:rPr>
              <a:t>}</a:t>
            </a:r>
            <a:r>
              <a:rPr lang="en-US" sz="2800">
                <a:latin typeface="Times New Roman" charset="0"/>
              </a:rPr>
              <a:t>3 Wise Men</a:t>
            </a:r>
          </a:p>
        </p:txBody>
      </p:sp>
      <p:sp>
        <p:nvSpPr>
          <p:cNvPr id="563275" name="Rectangle 75"/>
          <p:cNvSpPr>
            <a:spLocks noChangeArrowheads="1"/>
          </p:cNvSpPr>
          <p:nvPr/>
        </p:nvSpPr>
        <p:spPr bwMode="auto">
          <a:xfrm>
            <a:off x="5548313" y="3765550"/>
            <a:ext cx="1697037" cy="100330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6000">
                <a:latin typeface="Times New Roman" charset="0"/>
              </a:rPr>
              <a:t>}</a:t>
            </a:r>
            <a:r>
              <a:rPr lang="en-US" sz="3200">
                <a:latin typeface="Times New Roman" charset="0"/>
              </a:rPr>
              <a:t>Shingo</a:t>
            </a:r>
          </a:p>
        </p:txBody>
      </p:sp>
      <p:sp>
        <p:nvSpPr>
          <p:cNvPr id="563276" name="Rectangle 76"/>
          <p:cNvSpPr>
            <a:spLocks noChangeArrowheads="1"/>
          </p:cNvSpPr>
          <p:nvPr/>
        </p:nvSpPr>
        <p:spPr bwMode="auto">
          <a:xfrm>
            <a:off x="7164388" y="1982788"/>
            <a:ext cx="1597025" cy="3563937"/>
          </a:xfrm>
          <a:prstGeom prst="rect">
            <a:avLst/>
          </a:prstGeom>
          <a:noFill/>
          <a:ln w="12700">
            <a:noFill/>
            <a:miter lim="800000"/>
            <a:headEnd/>
            <a:tailEnd/>
          </a:ln>
          <a:effectLst/>
        </p:spPr>
        <p:txBody>
          <a:bodyPr lIns="90487" tIns="44450" rIns="90487" bIns="44450">
            <a:prstTxWarp prst="textNoShape">
              <a:avLst/>
            </a:prstTxWarp>
            <a:spAutoFit/>
          </a:bodyPr>
          <a:lstStyle/>
          <a:p>
            <a:pPr>
              <a:spcBef>
                <a:spcPct val="50000"/>
              </a:spcBef>
            </a:pPr>
            <a:r>
              <a:rPr lang="en-US" sz="19600">
                <a:latin typeface="Times New Roman" charset="0"/>
              </a:rPr>
              <a:t>}</a:t>
            </a:r>
            <a:r>
              <a:rPr lang="en-US" sz="3200">
                <a:latin typeface="Times New Roman" charset="0"/>
              </a:rPr>
              <a:t>Shewart</a:t>
            </a:r>
          </a:p>
        </p:txBody>
      </p:sp>
      <p:sp>
        <p:nvSpPr>
          <p:cNvPr id="563277" name="Rectangle 77"/>
          <p:cNvSpPr>
            <a:spLocks noChangeArrowheads="1"/>
          </p:cNvSpPr>
          <p:nvPr/>
        </p:nvSpPr>
        <p:spPr bwMode="auto">
          <a:xfrm>
            <a:off x="3490913" y="2462213"/>
            <a:ext cx="1592262" cy="9112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5400">
                <a:latin typeface="Times New Roman" charset="0"/>
              </a:rPr>
              <a:t>}</a:t>
            </a:r>
            <a:r>
              <a:rPr lang="en-US" sz="3200">
                <a:latin typeface="Times New Roman" charset="0"/>
              </a:rPr>
              <a:t>Taylor</a:t>
            </a:r>
          </a:p>
        </p:txBody>
      </p:sp>
    </p:spTree>
  </p:cSld>
  <p:clrMapOvr>
    <a:masterClrMapping/>
  </p:clrMapOvr>
  <p:transition xmlns:p14="http://schemas.microsoft.com/office/powerpoint/2010/main" spd="med" advTm="5000">
    <p:fade/>
    <p:sndAc>
      <p:stSnd>
        <p:snd r:embed="rId3" name="Camera"/>
      </p:stSnd>
    </p:sndAc>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a:noFill/>
          <a:ln/>
        </p:spPr>
        <p:txBody>
          <a:bodyPr/>
          <a:lstStyle/>
          <a:p>
            <a:r>
              <a:rPr lang="en-US"/>
              <a:t>3 Methods of Inspection</a:t>
            </a:r>
          </a:p>
        </p:txBody>
      </p:sp>
      <p:sp>
        <p:nvSpPr>
          <p:cNvPr id="565251" name="Rectangle 3"/>
          <p:cNvSpPr>
            <a:spLocks noGrp="1" noChangeArrowheads="1"/>
          </p:cNvSpPr>
          <p:nvPr>
            <p:ph type="body" idx="1"/>
          </p:nvPr>
        </p:nvSpPr>
        <p:spPr>
          <a:noFill/>
          <a:ln/>
        </p:spPr>
        <p:txBody>
          <a:bodyPr/>
          <a:lstStyle/>
          <a:p>
            <a:r>
              <a:rPr lang="en-US" sz="2800"/>
              <a:t>Judgment Inspection (Taylor’s)</a:t>
            </a:r>
          </a:p>
          <a:p>
            <a:pPr lvl="1">
              <a:buFont typeface="Colonna MT" charset="0"/>
              <a:buChar char="›"/>
            </a:pPr>
            <a:r>
              <a:rPr lang="en-US" sz="2400"/>
              <a:t>Inspection That Discovers Defects</a:t>
            </a:r>
            <a:endParaRPr lang="en-US" sz="3200"/>
          </a:p>
          <a:p>
            <a:r>
              <a:rPr lang="en-US" sz="2800"/>
              <a:t>Informative Inspection (Shewhart’s)</a:t>
            </a:r>
          </a:p>
          <a:p>
            <a:pPr lvl="1">
              <a:buFont typeface="Colonna MT" charset="0"/>
              <a:buChar char="›"/>
            </a:pPr>
            <a:r>
              <a:rPr lang="en-US" sz="2400"/>
              <a:t>Inspection That Reduces Defects</a:t>
            </a:r>
            <a:endParaRPr lang="en-US" sz="3200"/>
          </a:p>
          <a:p>
            <a:r>
              <a:rPr lang="en-US" sz="2800"/>
              <a:t>Source Inspection (Shingo’s)</a:t>
            </a:r>
            <a:endParaRPr lang="en-US" sz="3200"/>
          </a:p>
          <a:p>
            <a:pPr lvl="1">
              <a:buFont typeface="Colonna MT" charset="0"/>
              <a:buChar char="›"/>
            </a:pPr>
            <a:r>
              <a:rPr lang="en-US" sz="2400"/>
              <a:t>Inspection That Eliminates Defects</a:t>
            </a:r>
          </a:p>
        </p:txBody>
      </p:sp>
    </p:spTree>
  </p:cSld>
  <p:clrMapOvr>
    <a:masterClrMapping/>
  </p:clrMapOvr>
  <p:transition xmlns:p14="http://schemas.microsoft.com/office/powerpoint/2010/main" spd="med" advTm="5000">
    <p:fade/>
    <p:sndAc>
      <p:stSnd>
        <p:snd r:embed="rId3" name="Camera"/>
      </p:stSnd>
    </p:sndAc>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a:xfrm>
            <a:off x="685800" y="152400"/>
            <a:ext cx="7772400" cy="838200"/>
          </a:xfrm>
          <a:noFill/>
          <a:ln/>
        </p:spPr>
        <p:txBody>
          <a:bodyPr/>
          <a:lstStyle/>
          <a:p>
            <a:r>
              <a:rPr lang="en-US"/>
              <a:t>Judgment Inspection</a:t>
            </a:r>
          </a:p>
        </p:txBody>
      </p:sp>
      <p:sp>
        <p:nvSpPr>
          <p:cNvPr id="567299" name="Rectangle 3"/>
          <p:cNvSpPr>
            <a:spLocks noGrp="1" noChangeArrowheads="1"/>
          </p:cNvSpPr>
          <p:nvPr>
            <p:ph type="body" sz="half" idx="1"/>
          </p:nvPr>
        </p:nvSpPr>
        <p:spPr>
          <a:xfrm>
            <a:off x="76200" y="1676400"/>
            <a:ext cx="5638800" cy="3810000"/>
          </a:xfrm>
          <a:noFill/>
          <a:ln/>
        </p:spPr>
        <p:txBody>
          <a:bodyPr/>
          <a:lstStyle/>
          <a:p>
            <a:pPr marL="63500" indent="0" defTabSz="914400">
              <a:buFontTx/>
              <a:buNone/>
            </a:pPr>
            <a:r>
              <a:rPr lang="en-US">
                <a:solidFill>
                  <a:srgbClr val="000066"/>
                </a:solidFill>
              </a:rPr>
              <a:t>Attribute Inspection of Product Which Discovers Defects at the End of the Process</a:t>
            </a:r>
            <a:endParaRPr lang="en-US">
              <a:solidFill>
                <a:srgbClr val="FC0128"/>
              </a:solidFill>
            </a:endParaRPr>
          </a:p>
          <a:p>
            <a:pPr marL="742950" lvl="1" indent="-285750" defTabSz="914400">
              <a:buClr>
                <a:srgbClr val="00279F"/>
              </a:buClr>
              <a:buFontTx/>
              <a:buChar char="•"/>
            </a:pPr>
            <a:r>
              <a:rPr lang="en-US">
                <a:solidFill>
                  <a:srgbClr val="FC0128"/>
                </a:solidFill>
              </a:rPr>
              <a:t>Rework Costs</a:t>
            </a:r>
          </a:p>
          <a:p>
            <a:pPr marL="742950" lvl="1" indent="-285750" defTabSz="914400">
              <a:buClr>
                <a:srgbClr val="00279F"/>
              </a:buClr>
              <a:buFontTx/>
              <a:buChar char="•"/>
            </a:pPr>
            <a:r>
              <a:rPr lang="en-US">
                <a:solidFill>
                  <a:srgbClr val="FC0128"/>
                </a:solidFill>
              </a:rPr>
              <a:t>Process Costs of Nonconformaties</a:t>
            </a:r>
          </a:p>
          <a:p>
            <a:pPr marL="742950" lvl="1" indent="-285750" defTabSz="914400">
              <a:buClr>
                <a:srgbClr val="00279F"/>
              </a:buClr>
              <a:buFontTx/>
              <a:buChar char="•"/>
            </a:pPr>
            <a:r>
              <a:rPr lang="en-US">
                <a:solidFill>
                  <a:srgbClr val="FC0128"/>
                </a:solidFill>
              </a:rPr>
              <a:t>Scrap Costs</a:t>
            </a:r>
          </a:p>
          <a:p>
            <a:pPr marL="742950" lvl="1" indent="-285750" defTabSz="914400">
              <a:buClr>
                <a:srgbClr val="00279F"/>
              </a:buClr>
              <a:buFontTx/>
              <a:buChar char="•"/>
            </a:pPr>
            <a:r>
              <a:rPr lang="en-US">
                <a:solidFill>
                  <a:srgbClr val="FC0128"/>
                </a:solidFill>
              </a:rPr>
              <a:t>No Information about Process</a:t>
            </a:r>
          </a:p>
        </p:txBody>
      </p:sp>
      <p:sp>
        <p:nvSpPr>
          <p:cNvPr id="567300" name="Rectangle 4"/>
          <p:cNvSpPr>
            <a:spLocks noGrp="1" noChangeArrowheads="1"/>
          </p:cNvSpPr>
          <p:nvPr>
            <p:ph type="body" sz="half" idx="2"/>
          </p:nvPr>
        </p:nvSpPr>
        <p:spPr>
          <a:noFill/>
          <a:ln/>
        </p:spPr>
        <p:txBody>
          <a:bodyPr/>
          <a:lstStyle/>
          <a:p>
            <a:pPr>
              <a:buFontTx/>
              <a:buNone/>
            </a:pPr>
            <a:r>
              <a:rPr lang="en-US" sz="1800"/>
              <a:t> </a:t>
            </a:r>
          </a:p>
        </p:txBody>
      </p:sp>
      <p:sp>
        <p:nvSpPr>
          <p:cNvPr id="567301" name="Rectangle 5"/>
          <p:cNvSpPr>
            <a:spLocks noChangeArrowheads="1"/>
          </p:cNvSpPr>
          <p:nvPr/>
        </p:nvSpPr>
        <p:spPr bwMode="auto">
          <a:xfrm>
            <a:off x="5873750" y="2063750"/>
            <a:ext cx="1054100" cy="4445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pPr algn="ctr"/>
            <a:r>
              <a:rPr lang="en-US" sz="1600"/>
              <a:t>Process 1</a:t>
            </a:r>
          </a:p>
        </p:txBody>
      </p:sp>
      <p:sp>
        <p:nvSpPr>
          <p:cNvPr id="567302" name="Rectangle 6"/>
          <p:cNvSpPr>
            <a:spLocks noChangeArrowheads="1"/>
          </p:cNvSpPr>
          <p:nvPr/>
        </p:nvSpPr>
        <p:spPr bwMode="auto">
          <a:xfrm>
            <a:off x="5873750" y="3663950"/>
            <a:ext cx="1054100" cy="4445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pPr algn="ctr"/>
            <a:r>
              <a:rPr lang="en-US" sz="1600"/>
              <a:t>Process 2</a:t>
            </a:r>
          </a:p>
        </p:txBody>
      </p:sp>
      <p:sp>
        <p:nvSpPr>
          <p:cNvPr id="567303" name="Oval 7"/>
          <p:cNvSpPr>
            <a:spLocks noChangeArrowheads="1"/>
          </p:cNvSpPr>
          <p:nvPr/>
        </p:nvSpPr>
        <p:spPr bwMode="auto">
          <a:xfrm>
            <a:off x="6483350" y="16065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7304" name="Oval 8"/>
          <p:cNvSpPr>
            <a:spLocks noChangeArrowheads="1"/>
          </p:cNvSpPr>
          <p:nvPr/>
        </p:nvSpPr>
        <p:spPr bwMode="auto">
          <a:xfrm>
            <a:off x="6483350" y="17589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7305" name="Oval 9"/>
          <p:cNvSpPr>
            <a:spLocks noChangeArrowheads="1"/>
          </p:cNvSpPr>
          <p:nvPr/>
        </p:nvSpPr>
        <p:spPr bwMode="auto">
          <a:xfrm>
            <a:off x="6254750" y="16065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7306" name="Oval 10"/>
          <p:cNvSpPr>
            <a:spLocks noChangeArrowheads="1"/>
          </p:cNvSpPr>
          <p:nvPr/>
        </p:nvSpPr>
        <p:spPr bwMode="auto">
          <a:xfrm>
            <a:off x="6254750" y="17589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7307" name="Rectangle 11"/>
          <p:cNvSpPr>
            <a:spLocks noChangeArrowheads="1"/>
          </p:cNvSpPr>
          <p:nvPr/>
        </p:nvSpPr>
        <p:spPr bwMode="auto">
          <a:xfrm>
            <a:off x="6407150" y="2978150"/>
            <a:ext cx="444500" cy="3683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67308" name="Oval 12"/>
          <p:cNvSpPr>
            <a:spLocks noChangeArrowheads="1"/>
          </p:cNvSpPr>
          <p:nvPr/>
        </p:nvSpPr>
        <p:spPr bwMode="auto">
          <a:xfrm>
            <a:off x="6330950" y="33591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7309" name="Oval 13"/>
          <p:cNvSpPr>
            <a:spLocks noChangeArrowheads="1"/>
          </p:cNvSpPr>
          <p:nvPr/>
        </p:nvSpPr>
        <p:spPr bwMode="auto">
          <a:xfrm>
            <a:off x="6788150" y="2749550"/>
            <a:ext cx="139700" cy="2159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7310" name="Oval 14"/>
          <p:cNvSpPr>
            <a:spLocks noChangeArrowheads="1"/>
          </p:cNvSpPr>
          <p:nvPr/>
        </p:nvSpPr>
        <p:spPr bwMode="auto">
          <a:xfrm>
            <a:off x="6330950" y="29019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7311" name="Oval 15"/>
          <p:cNvSpPr>
            <a:spLocks noChangeArrowheads="1"/>
          </p:cNvSpPr>
          <p:nvPr/>
        </p:nvSpPr>
        <p:spPr bwMode="auto">
          <a:xfrm>
            <a:off x="6788150" y="3359150"/>
            <a:ext cx="63500" cy="1397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7312" name="Rectangle 16"/>
          <p:cNvSpPr>
            <a:spLocks noChangeArrowheads="1"/>
          </p:cNvSpPr>
          <p:nvPr/>
        </p:nvSpPr>
        <p:spPr bwMode="auto">
          <a:xfrm>
            <a:off x="6711950" y="1530350"/>
            <a:ext cx="520700" cy="3683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67313" name="Line 17"/>
          <p:cNvSpPr>
            <a:spLocks noChangeShapeType="1"/>
          </p:cNvSpPr>
          <p:nvPr/>
        </p:nvSpPr>
        <p:spPr bwMode="auto">
          <a:xfrm>
            <a:off x="6629400" y="2514600"/>
            <a:ext cx="0" cy="45085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567314" name="Rectangle 18"/>
          <p:cNvSpPr>
            <a:spLocks noChangeArrowheads="1"/>
          </p:cNvSpPr>
          <p:nvPr/>
        </p:nvSpPr>
        <p:spPr bwMode="auto">
          <a:xfrm>
            <a:off x="6102350" y="2901950"/>
            <a:ext cx="63500" cy="4445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67315" name="Rectangle 19"/>
          <p:cNvSpPr>
            <a:spLocks noChangeArrowheads="1"/>
          </p:cNvSpPr>
          <p:nvPr/>
        </p:nvSpPr>
        <p:spPr bwMode="auto">
          <a:xfrm>
            <a:off x="6026150" y="4349750"/>
            <a:ext cx="444500" cy="3683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67316" name="Oval 20"/>
          <p:cNvSpPr>
            <a:spLocks noChangeArrowheads="1"/>
          </p:cNvSpPr>
          <p:nvPr/>
        </p:nvSpPr>
        <p:spPr bwMode="auto">
          <a:xfrm>
            <a:off x="6026150" y="4730750"/>
            <a:ext cx="63500" cy="1397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7317" name="Oval 21"/>
          <p:cNvSpPr>
            <a:spLocks noChangeArrowheads="1"/>
          </p:cNvSpPr>
          <p:nvPr/>
        </p:nvSpPr>
        <p:spPr bwMode="auto">
          <a:xfrm>
            <a:off x="6407150" y="4197350"/>
            <a:ext cx="139700" cy="1397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7318" name="Oval 22"/>
          <p:cNvSpPr>
            <a:spLocks noChangeArrowheads="1"/>
          </p:cNvSpPr>
          <p:nvPr/>
        </p:nvSpPr>
        <p:spPr bwMode="auto">
          <a:xfrm>
            <a:off x="5949950" y="42735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7319" name="Oval 23"/>
          <p:cNvSpPr>
            <a:spLocks noChangeArrowheads="1"/>
          </p:cNvSpPr>
          <p:nvPr/>
        </p:nvSpPr>
        <p:spPr bwMode="auto">
          <a:xfrm>
            <a:off x="6407150" y="47307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7320" name="Rectangle 24"/>
          <p:cNvSpPr>
            <a:spLocks noChangeArrowheads="1"/>
          </p:cNvSpPr>
          <p:nvPr/>
        </p:nvSpPr>
        <p:spPr bwMode="auto">
          <a:xfrm>
            <a:off x="6483350" y="4502150"/>
            <a:ext cx="444500" cy="635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67321" name="Oval 25"/>
          <p:cNvSpPr>
            <a:spLocks noChangeArrowheads="1"/>
          </p:cNvSpPr>
          <p:nvPr/>
        </p:nvSpPr>
        <p:spPr bwMode="auto">
          <a:xfrm>
            <a:off x="6026150" y="61785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7322" name="Oval 26"/>
          <p:cNvSpPr>
            <a:spLocks noChangeArrowheads="1"/>
          </p:cNvSpPr>
          <p:nvPr/>
        </p:nvSpPr>
        <p:spPr bwMode="auto">
          <a:xfrm>
            <a:off x="5949950" y="54165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7323" name="Oval 27"/>
          <p:cNvSpPr>
            <a:spLocks noChangeArrowheads="1"/>
          </p:cNvSpPr>
          <p:nvPr/>
        </p:nvSpPr>
        <p:spPr bwMode="auto">
          <a:xfrm>
            <a:off x="6026150" y="57213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7324" name="Rectangle 28"/>
          <p:cNvSpPr>
            <a:spLocks noChangeArrowheads="1"/>
          </p:cNvSpPr>
          <p:nvPr/>
        </p:nvSpPr>
        <p:spPr bwMode="auto">
          <a:xfrm>
            <a:off x="5873750" y="5111750"/>
            <a:ext cx="1054100" cy="444500"/>
          </a:xfrm>
          <a:prstGeom prst="rect">
            <a:avLst/>
          </a:prstGeom>
          <a:solidFill>
            <a:schemeClr val="accent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600"/>
              <a:t>Inspection</a:t>
            </a:r>
          </a:p>
        </p:txBody>
      </p:sp>
      <p:sp>
        <p:nvSpPr>
          <p:cNvPr id="567325" name="Line 29"/>
          <p:cNvSpPr>
            <a:spLocks noChangeShapeType="1"/>
          </p:cNvSpPr>
          <p:nvPr/>
        </p:nvSpPr>
        <p:spPr bwMode="auto">
          <a:xfrm>
            <a:off x="6940550" y="5410200"/>
            <a:ext cx="5207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567326" name="Rectangle 30"/>
          <p:cNvSpPr>
            <a:spLocks noChangeArrowheads="1"/>
          </p:cNvSpPr>
          <p:nvPr/>
        </p:nvSpPr>
        <p:spPr bwMode="auto">
          <a:xfrm>
            <a:off x="7550150" y="5187950"/>
            <a:ext cx="444500" cy="3683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67327" name="Oval 31"/>
          <p:cNvSpPr>
            <a:spLocks noChangeArrowheads="1"/>
          </p:cNvSpPr>
          <p:nvPr/>
        </p:nvSpPr>
        <p:spPr bwMode="auto">
          <a:xfrm>
            <a:off x="7473950" y="55689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7328" name="Oval 32"/>
          <p:cNvSpPr>
            <a:spLocks noChangeArrowheads="1"/>
          </p:cNvSpPr>
          <p:nvPr/>
        </p:nvSpPr>
        <p:spPr bwMode="auto">
          <a:xfrm>
            <a:off x="7931150" y="51117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7329" name="Oval 33"/>
          <p:cNvSpPr>
            <a:spLocks noChangeArrowheads="1"/>
          </p:cNvSpPr>
          <p:nvPr/>
        </p:nvSpPr>
        <p:spPr bwMode="auto">
          <a:xfrm>
            <a:off x="7397750" y="4959350"/>
            <a:ext cx="215900" cy="2159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7330" name="Oval 34"/>
          <p:cNvSpPr>
            <a:spLocks noChangeArrowheads="1"/>
          </p:cNvSpPr>
          <p:nvPr/>
        </p:nvSpPr>
        <p:spPr bwMode="auto">
          <a:xfrm>
            <a:off x="7931150" y="5568950"/>
            <a:ext cx="63500" cy="1397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7331" name="Rectangle 35"/>
          <p:cNvSpPr>
            <a:spLocks noChangeArrowheads="1"/>
          </p:cNvSpPr>
          <p:nvPr/>
        </p:nvSpPr>
        <p:spPr bwMode="auto">
          <a:xfrm>
            <a:off x="8007350" y="5264150"/>
            <a:ext cx="444500" cy="635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67332" name="Rectangle 36"/>
          <p:cNvSpPr>
            <a:spLocks noChangeArrowheads="1"/>
          </p:cNvSpPr>
          <p:nvPr/>
        </p:nvSpPr>
        <p:spPr bwMode="auto">
          <a:xfrm>
            <a:off x="6102350" y="5797550"/>
            <a:ext cx="444500" cy="3683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67333" name="Oval 37"/>
          <p:cNvSpPr>
            <a:spLocks noChangeArrowheads="1"/>
          </p:cNvSpPr>
          <p:nvPr/>
        </p:nvSpPr>
        <p:spPr bwMode="auto">
          <a:xfrm>
            <a:off x="6483350" y="57213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7334" name="Oval 38"/>
          <p:cNvSpPr>
            <a:spLocks noChangeArrowheads="1"/>
          </p:cNvSpPr>
          <p:nvPr/>
        </p:nvSpPr>
        <p:spPr bwMode="auto">
          <a:xfrm>
            <a:off x="6483350" y="61785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7335" name="Rectangle 39"/>
          <p:cNvSpPr>
            <a:spLocks noChangeArrowheads="1"/>
          </p:cNvSpPr>
          <p:nvPr/>
        </p:nvSpPr>
        <p:spPr bwMode="auto">
          <a:xfrm>
            <a:off x="5645150" y="5949950"/>
            <a:ext cx="444500" cy="635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67336" name="Line 40"/>
          <p:cNvSpPr>
            <a:spLocks noChangeShapeType="1"/>
          </p:cNvSpPr>
          <p:nvPr/>
        </p:nvSpPr>
        <p:spPr bwMode="auto">
          <a:xfrm>
            <a:off x="6324600" y="4114800"/>
            <a:ext cx="0" cy="29845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567337" name="Rectangle 41"/>
          <p:cNvSpPr>
            <a:spLocks noChangeArrowheads="1"/>
          </p:cNvSpPr>
          <p:nvPr/>
        </p:nvSpPr>
        <p:spPr bwMode="auto">
          <a:xfrm>
            <a:off x="7300913" y="3117850"/>
            <a:ext cx="1384300" cy="1187450"/>
          </a:xfrm>
          <a:prstGeom prst="rect">
            <a:avLst/>
          </a:prstGeom>
          <a:noFill/>
          <a:ln w="12700">
            <a:noFill/>
            <a:miter lim="800000"/>
            <a:headEnd/>
            <a:tailEnd/>
          </a:ln>
          <a:effectLst/>
        </p:spPr>
        <p:txBody>
          <a:bodyPr lIns="90487" tIns="44450" rIns="90487" bIns="44450">
            <a:prstTxWarp prst="textNoShape">
              <a:avLst/>
            </a:prstTxWarp>
            <a:spAutoFit/>
          </a:bodyPr>
          <a:lstStyle/>
          <a:p>
            <a:pPr algn="ctr">
              <a:spcBef>
                <a:spcPct val="50000"/>
              </a:spcBef>
            </a:pPr>
            <a:r>
              <a:rPr lang="en-US" sz="1800"/>
              <a:t>Defects found at the end of Process</a:t>
            </a:r>
          </a:p>
        </p:txBody>
      </p:sp>
      <p:sp>
        <p:nvSpPr>
          <p:cNvPr id="567338" name="Rectangle 42"/>
          <p:cNvSpPr>
            <a:spLocks noChangeArrowheads="1"/>
          </p:cNvSpPr>
          <p:nvPr/>
        </p:nvSpPr>
        <p:spPr bwMode="auto">
          <a:xfrm>
            <a:off x="4862513" y="5845175"/>
            <a:ext cx="739775" cy="36353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800"/>
              <a:t>Good</a:t>
            </a:r>
          </a:p>
        </p:txBody>
      </p:sp>
      <p:sp>
        <p:nvSpPr>
          <p:cNvPr id="567339" name="Rectangle 43"/>
          <p:cNvSpPr>
            <a:spLocks noChangeArrowheads="1"/>
          </p:cNvSpPr>
          <p:nvPr/>
        </p:nvSpPr>
        <p:spPr bwMode="auto">
          <a:xfrm>
            <a:off x="7453313" y="5746750"/>
            <a:ext cx="6334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000"/>
              <a:t>Bad</a:t>
            </a:r>
          </a:p>
        </p:txBody>
      </p:sp>
    </p:spTree>
  </p:cSld>
  <p:clrMapOvr>
    <a:masterClrMapping/>
  </p:clrMapOvr>
  <p:transition xmlns:p14="http://schemas.microsoft.com/office/powerpoint/2010/main" spd="med" advTm="5000">
    <p:fade/>
    <p:sndAc>
      <p:stSnd>
        <p:snd r:embed="rId3" name="Camera"/>
      </p:stSnd>
    </p:sndAc>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a:xfrm>
            <a:off x="685800" y="76200"/>
            <a:ext cx="7772400" cy="838200"/>
          </a:xfrm>
          <a:noFill/>
          <a:ln/>
        </p:spPr>
        <p:txBody>
          <a:bodyPr/>
          <a:lstStyle/>
          <a:p>
            <a:r>
              <a:rPr lang="en-US"/>
              <a:t>SPC Inspection</a:t>
            </a:r>
          </a:p>
        </p:txBody>
      </p:sp>
      <p:sp>
        <p:nvSpPr>
          <p:cNvPr id="569347" name="Rectangle 3"/>
          <p:cNvSpPr>
            <a:spLocks noGrp="1" noChangeArrowheads="1"/>
          </p:cNvSpPr>
          <p:nvPr>
            <p:ph type="body" sz="half" idx="1"/>
          </p:nvPr>
        </p:nvSpPr>
        <p:spPr>
          <a:xfrm>
            <a:off x="304800" y="1347788"/>
            <a:ext cx="6019800" cy="4800600"/>
          </a:xfrm>
          <a:noFill/>
          <a:ln/>
        </p:spPr>
        <p:txBody>
          <a:bodyPr/>
          <a:lstStyle/>
          <a:p>
            <a:pPr marL="63500" indent="0" defTabSz="914400">
              <a:buFontTx/>
              <a:buNone/>
            </a:pPr>
            <a:r>
              <a:rPr lang="en-US"/>
              <a:t>Inspection of Product Which Reduces Defects at the End of Process Using Inner Process Checks</a:t>
            </a:r>
          </a:p>
          <a:p>
            <a:pPr marL="742950" lvl="1" indent="-285750" defTabSz="914400">
              <a:buFontTx/>
              <a:buChar char="•"/>
            </a:pPr>
            <a:r>
              <a:rPr lang="en-US">
                <a:solidFill>
                  <a:srgbClr val="FC0128"/>
                </a:solidFill>
              </a:rPr>
              <a:t>Inspection Costs</a:t>
            </a:r>
          </a:p>
          <a:p>
            <a:pPr marL="742950" lvl="1" indent="-285750" defTabSz="914400">
              <a:buFontTx/>
              <a:buChar char="•"/>
            </a:pPr>
            <a:r>
              <a:rPr lang="en-US">
                <a:solidFill>
                  <a:srgbClr val="FC0128"/>
                </a:solidFill>
              </a:rPr>
              <a:t>Delay Costs</a:t>
            </a:r>
          </a:p>
          <a:p>
            <a:pPr marL="742950" lvl="1" indent="-285750" defTabSz="914400">
              <a:buFontTx/>
              <a:buChar char="•"/>
            </a:pPr>
            <a:r>
              <a:rPr lang="en-US">
                <a:solidFill>
                  <a:srgbClr val="FC0128"/>
                </a:solidFill>
              </a:rPr>
              <a:t>Extra Equipment Costs</a:t>
            </a:r>
            <a:endParaRPr lang="en-US"/>
          </a:p>
          <a:p>
            <a:pPr marL="742950" lvl="1" indent="-285750" defTabSz="914400">
              <a:buFontTx/>
              <a:buChar char="•"/>
            </a:pPr>
            <a:r>
              <a:rPr lang="en-US">
                <a:solidFill>
                  <a:srgbClr val="000066"/>
                </a:solidFill>
              </a:rPr>
              <a:t>Scrap Cost Reduced</a:t>
            </a:r>
          </a:p>
          <a:p>
            <a:pPr marL="742950" lvl="1" indent="-285750" defTabSz="914400">
              <a:buFontTx/>
              <a:buChar char="•"/>
            </a:pPr>
            <a:r>
              <a:rPr lang="en-US">
                <a:solidFill>
                  <a:srgbClr val="000066"/>
                </a:solidFill>
              </a:rPr>
              <a:t>Information (Grading or Variable Data) Gained about Process</a:t>
            </a:r>
            <a:endParaRPr lang="en-US"/>
          </a:p>
        </p:txBody>
      </p:sp>
      <p:sp>
        <p:nvSpPr>
          <p:cNvPr id="569348" name="Rectangle 4"/>
          <p:cNvSpPr>
            <a:spLocks noGrp="1" noChangeArrowheads="1"/>
          </p:cNvSpPr>
          <p:nvPr>
            <p:ph type="body" sz="half" idx="2"/>
          </p:nvPr>
        </p:nvSpPr>
        <p:spPr>
          <a:noFill/>
          <a:ln/>
        </p:spPr>
        <p:txBody>
          <a:bodyPr/>
          <a:lstStyle/>
          <a:p>
            <a:pPr>
              <a:buFontTx/>
              <a:buNone/>
            </a:pPr>
            <a:r>
              <a:rPr lang="en-US" sz="1800"/>
              <a:t> </a:t>
            </a:r>
          </a:p>
        </p:txBody>
      </p:sp>
      <p:sp>
        <p:nvSpPr>
          <p:cNvPr id="569349" name="Rectangle 5"/>
          <p:cNvSpPr>
            <a:spLocks noChangeArrowheads="1"/>
          </p:cNvSpPr>
          <p:nvPr/>
        </p:nvSpPr>
        <p:spPr bwMode="auto">
          <a:xfrm>
            <a:off x="6254750" y="2292350"/>
            <a:ext cx="1054100" cy="444500"/>
          </a:xfrm>
          <a:prstGeom prst="rect">
            <a:avLst/>
          </a:prstGeom>
          <a:solidFill>
            <a:schemeClr val="accent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2000">
                <a:latin typeface="Times New Roman" charset="0"/>
              </a:rPr>
              <a:t>Process 1</a:t>
            </a:r>
          </a:p>
        </p:txBody>
      </p:sp>
      <p:sp>
        <p:nvSpPr>
          <p:cNvPr id="569350" name="Rectangle 6"/>
          <p:cNvSpPr>
            <a:spLocks noChangeArrowheads="1"/>
          </p:cNvSpPr>
          <p:nvPr/>
        </p:nvSpPr>
        <p:spPr bwMode="auto">
          <a:xfrm>
            <a:off x="6254750" y="3892550"/>
            <a:ext cx="1054100" cy="444500"/>
          </a:xfrm>
          <a:prstGeom prst="rect">
            <a:avLst/>
          </a:prstGeom>
          <a:solidFill>
            <a:schemeClr val="accent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2000">
                <a:latin typeface="Times New Roman" charset="0"/>
              </a:rPr>
              <a:t>Process 2</a:t>
            </a:r>
          </a:p>
        </p:txBody>
      </p:sp>
      <p:sp>
        <p:nvSpPr>
          <p:cNvPr id="569351" name="Oval 7"/>
          <p:cNvSpPr>
            <a:spLocks noChangeArrowheads="1"/>
          </p:cNvSpPr>
          <p:nvPr/>
        </p:nvSpPr>
        <p:spPr bwMode="auto">
          <a:xfrm>
            <a:off x="6864350" y="18351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52" name="Oval 8"/>
          <p:cNvSpPr>
            <a:spLocks noChangeArrowheads="1"/>
          </p:cNvSpPr>
          <p:nvPr/>
        </p:nvSpPr>
        <p:spPr bwMode="auto">
          <a:xfrm>
            <a:off x="6864350" y="19875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53" name="Oval 9"/>
          <p:cNvSpPr>
            <a:spLocks noChangeArrowheads="1"/>
          </p:cNvSpPr>
          <p:nvPr/>
        </p:nvSpPr>
        <p:spPr bwMode="auto">
          <a:xfrm>
            <a:off x="6635750" y="18351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54" name="Oval 10"/>
          <p:cNvSpPr>
            <a:spLocks noChangeArrowheads="1"/>
          </p:cNvSpPr>
          <p:nvPr/>
        </p:nvSpPr>
        <p:spPr bwMode="auto">
          <a:xfrm>
            <a:off x="6635750" y="19875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55" name="Rectangle 11"/>
          <p:cNvSpPr>
            <a:spLocks noChangeArrowheads="1"/>
          </p:cNvSpPr>
          <p:nvPr/>
        </p:nvSpPr>
        <p:spPr bwMode="auto">
          <a:xfrm>
            <a:off x="7778750" y="3587750"/>
            <a:ext cx="444500" cy="3683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69356" name="Oval 12"/>
          <p:cNvSpPr>
            <a:spLocks noChangeArrowheads="1"/>
          </p:cNvSpPr>
          <p:nvPr/>
        </p:nvSpPr>
        <p:spPr bwMode="auto">
          <a:xfrm>
            <a:off x="7702550" y="39687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57" name="Oval 13"/>
          <p:cNvSpPr>
            <a:spLocks noChangeArrowheads="1"/>
          </p:cNvSpPr>
          <p:nvPr/>
        </p:nvSpPr>
        <p:spPr bwMode="auto">
          <a:xfrm>
            <a:off x="8159750" y="3435350"/>
            <a:ext cx="63500" cy="1397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58" name="Oval 14"/>
          <p:cNvSpPr>
            <a:spLocks noChangeArrowheads="1"/>
          </p:cNvSpPr>
          <p:nvPr/>
        </p:nvSpPr>
        <p:spPr bwMode="auto">
          <a:xfrm>
            <a:off x="7702550" y="3359150"/>
            <a:ext cx="139700" cy="2159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59" name="Rectangle 15"/>
          <p:cNvSpPr>
            <a:spLocks noChangeArrowheads="1"/>
          </p:cNvSpPr>
          <p:nvPr/>
        </p:nvSpPr>
        <p:spPr bwMode="auto">
          <a:xfrm>
            <a:off x="6788150" y="3206750"/>
            <a:ext cx="444500" cy="3683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69360" name="Oval 16"/>
          <p:cNvSpPr>
            <a:spLocks noChangeArrowheads="1"/>
          </p:cNvSpPr>
          <p:nvPr/>
        </p:nvSpPr>
        <p:spPr bwMode="auto">
          <a:xfrm>
            <a:off x="6711950" y="35877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61" name="Oval 17"/>
          <p:cNvSpPr>
            <a:spLocks noChangeArrowheads="1"/>
          </p:cNvSpPr>
          <p:nvPr/>
        </p:nvSpPr>
        <p:spPr bwMode="auto">
          <a:xfrm>
            <a:off x="7169150" y="31305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62" name="Oval 18"/>
          <p:cNvSpPr>
            <a:spLocks noChangeArrowheads="1"/>
          </p:cNvSpPr>
          <p:nvPr/>
        </p:nvSpPr>
        <p:spPr bwMode="auto">
          <a:xfrm>
            <a:off x="6711950" y="31305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63" name="Oval 19"/>
          <p:cNvSpPr>
            <a:spLocks noChangeArrowheads="1"/>
          </p:cNvSpPr>
          <p:nvPr/>
        </p:nvSpPr>
        <p:spPr bwMode="auto">
          <a:xfrm>
            <a:off x="7169150" y="35877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64" name="Rectangle 20"/>
          <p:cNvSpPr>
            <a:spLocks noChangeArrowheads="1"/>
          </p:cNvSpPr>
          <p:nvPr/>
        </p:nvSpPr>
        <p:spPr bwMode="auto">
          <a:xfrm>
            <a:off x="6559550" y="1225550"/>
            <a:ext cx="520700" cy="3683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69365" name="Line 21"/>
          <p:cNvSpPr>
            <a:spLocks noChangeShapeType="1"/>
          </p:cNvSpPr>
          <p:nvPr/>
        </p:nvSpPr>
        <p:spPr bwMode="auto">
          <a:xfrm>
            <a:off x="7321550" y="2514600"/>
            <a:ext cx="5207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569366" name="Line 22"/>
          <p:cNvSpPr>
            <a:spLocks noChangeShapeType="1"/>
          </p:cNvSpPr>
          <p:nvPr/>
        </p:nvSpPr>
        <p:spPr bwMode="auto">
          <a:xfrm>
            <a:off x="6629400" y="2749550"/>
            <a:ext cx="0" cy="11303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569367" name="Rectangle 23"/>
          <p:cNvSpPr>
            <a:spLocks noChangeArrowheads="1"/>
          </p:cNvSpPr>
          <p:nvPr/>
        </p:nvSpPr>
        <p:spPr bwMode="auto">
          <a:xfrm>
            <a:off x="6483350" y="3130550"/>
            <a:ext cx="63500" cy="4445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69368" name="Rectangle 24"/>
          <p:cNvSpPr>
            <a:spLocks noChangeArrowheads="1"/>
          </p:cNvSpPr>
          <p:nvPr/>
        </p:nvSpPr>
        <p:spPr bwMode="auto">
          <a:xfrm>
            <a:off x="6407150" y="4578350"/>
            <a:ext cx="444500" cy="3683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69369" name="Oval 25"/>
          <p:cNvSpPr>
            <a:spLocks noChangeArrowheads="1"/>
          </p:cNvSpPr>
          <p:nvPr/>
        </p:nvSpPr>
        <p:spPr bwMode="auto">
          <a:xfrm>
            <a:off x="6330950" y="49593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70" name="Oval 26"/>
          <p:cNvSpPr>
            <a:spLocks noChangeArrowheads="1"/>
          </p:cNvSpPr>
          <p:nvPr/>
        </p:nvSpPr>
        <p:spPr bwMode="auto">
          <a:xfrm>
            <a:off x="6788150" y="45021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71" name="Oval 27"/>
          <p:cNvSpPr>
            <a:spLocks noChangeArrowheads="1"/>
          </p:cNvSpPr>
          <p:nvPr/>
        </p:nvSpPr>
        <p:spPr bwMode="auto">
          <a:xfrm>
            <a:off x="6330950" y="45021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72" name="Oval 28"/>
          <p:cNvSpPr>
            <a:spLocks noChangeArrowheads="1"/>
          </p:cNvSpPr>
          <p:nvPr/>
        </p:nvSpPr>
        <p:spPr bwMode="auto">
          <a:xfrm>
            <a:off x="6788150" y="49593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73" name="Rectangle 29"/>
          <p:cNvSpPr>
            <a:spLocks noChangeArrowheads="1"/>
          </p:cNvSpPr>
          <p:nvPr/>
        </p:nvSpPr>
        <p:spPr bwMode="auto">
          <a:xfrm>
            <a:off x="6864350" y="4730750"/>
            <a:ext cx="444500" cy="635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69374" name="Rectangle 30"/>
          <p:cNvSpPr>
            <a:spLocks noChangeArrowheads="1"/>
          </p:cNvSpPr>
          <p:nvPr/>
        </p:nvSpPr>
        <p:spPr bwMode="auto">
          <a:xfrm>
            <a:off x="6483350" y="6026150"/>
            <a:ext cx="444500" cy="3683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69375" name="Oval 31"/>
          <p:cNvSpPr>
            <a:spLocks noChangeArrowheads="1"/>
          </p:cNvSpPr>
          <p:nvPr/>
        </p:nvSpPr>
        <p:spPr bwMode="auto">
          <a:xfrm>
            <a:off x="6407150" y="64071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76" name="Oval 32"/>
          <p:cNvSpPr>
            <a:spLocks noChangeArrowheads="1"/>
          </p:cNvSpPr>
          <p:nvPr/>
        </p:nvSpPr>
        <p:spPr bwMode="auto">
          <a:xfrm>
            <a:off x="6864350" y="59499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77" name="Oval 33"/>
          <p:cNvSpPr>
            <a:spLocks noChangeArrowheads="1"/>
          </p:cNvSpPr>
          <p:nvPr/>
        </p:nvSpPr>
        <p:spPr bwMode="auto">
          <a:xfrm>
            <a:off x="6407150" y="59499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78" name="Oval 34"/>
          <p:cNvSpPr>
            <a:spLocks noChangeArrowheads="1"/>
          </p:cNvSpPr>
          <p:nvPr/>
        </p:nvSpPr>
        <p:spPr bwMode="auto">
          <a:xfrm>
            <a:off x="6864350" y="64071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79" name="Rectangle 35"/>
          <p:cNvSpPr>
            <a:spLocks noChangeArrowheads="1"/>
          </p:cNvSpPr>
          <p:nvPr/>
        </p:nvSpPr>
        <p:spPr bwMode="auto">
          <a:xfrm>
            <a:off x="6026150" y="6178550"/>
            <a:ext cx="444500" cy="635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69380" name="Rectangle 36"/>
          <p:cNvSpPr>
            <a:spLocks noChangeArrowheads="1"/>
          </p:cNvSpPr>
          <p:nvPr/>
        </p:nvSpPr>
        <p:spPr bwMode="auto">
          <a:xfrm>
            <a:off x="6254750" y="5340350"/>
            <a:ext cx="1054100" cy="444500"/>
          </a:xfrm>
          <a:prstGeom prst="rect">
            <a:avLst/>
          </a:prstGeom>
          <a:solidFill>
            <a:schemeClr val="accent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2000">
                <a:latin typeface="Times New Roman" charset="0"/>
              </a:rPr>
              <a:t>Inspection</a:t>
            </a:r>
          </a:p>
        </p:txBody>
      </p:sp>
      <p:sp>
        <p:nvSpPr>
          <p:cNvPr id="569381" name="Line 37"/>
          <p:cNvSpPr>
            <a:spLocks noChangeShapeType="1"/>
          </p:cNvSpPr>
          <p:nvPr/>
        </p:nvSpPr>
        <p:spPr bwMode="auto">
          <a:xfrm>
            <a:off x="6705600" y="4273550"/>
            <a:ext cx="0" cy="10541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569382" name="Line 38"/>
          <p:cNvSpPr>
            <a:spLocks noChangeShapeType="1"/>
          </p:cNvSpPr>
          <p:nvPr/>
        </p:nvSpPr>
        <p:spPr bwMode="auto">
          <a:xfrm>
            <a:off x="7321550" y="5638800"/>
            <a:ext cx="5207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569383" name="Rectangle 39"/>
          <p:cNvSpPr>
            <a:spLocks noChangeArrowheads="1"/>
          </p:cNvSpPr>
          <p:nvPr/>
        </p:nvSpPr>
        <p:spPr bwMode="auto">
          <a:xfrm>
            <a:off x="7778750" y="2368550"/>
            <a:ext cx="444500" cy="3683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69384" name="Oval 40"/>
          <p:cNvSpPr>
            <a:spLocks noChangeArrowheads="1"/>
          </p:cNvSpPr>
          <p:nvPr/>
        </p:nvSpPr>
        <p:spPr bwMode="auto">
          <a:xfrm>
            <a:off x="8464550" y="27495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85" name="Oval 41"/>
          <p:cNvSpPr>
            <a:spLocks noChangeArrowheads="1"/>
          </p:cNvSpPr>
          <p:nvPr/>
        </p:nvSpPr>
        <p:spPr bwMode="auto">
          <a:xfrm>
            <a:off x="8388350" y="24447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86" name="Oval 42"/>
          <p:cNvSpPr>
            <a:spLocks noChangeArrowheads="1"/>
          </p:cNvSpPr>
          <p:nvPr/>
        </p:nvSpPr>
        <p:spPr bwMode="auto">
          <a:xfrm>
            <a:off x="8312150" y="25971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87" name="Rectangle 43"/>
          <p:cNvSpPr>
            <a:spLocks noChangeArrowheads="1"/>
          </p:cNvSpPr>
          <p:nvPr/>
        </p:nvSpPr>
        <p:spPr bwMode="auto">
          <a:xfrm>
            <a:off x="8388350" y="3663950"/>
            <a:ext cx="63500" cy="8255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69388" name="Line 44"/>
          <p:cNvSpPr>
            <a:spLocks noChangeShapeType="1"/>
          </p:cNvSpPr>
          <p:nvPr/>
        </p:nvSpPr>
        <p:spPr bwMode="auto">
          <a:xfrm>
            <a:off x="7321550" y="4114800"/>
            <a:ext cx="4445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569389" name="Rectangle 45"/>
          <p:cNvSpPr>
            <a:spLocks noChangeArrowheads="1"/>
          </p:cNvSpPr>
          <p:nvPr/>
        </p:nvSpPr>
        <p:spPr bwMode="auto">
          <a:xfrm>
            <a:off x="7931150" y="5416550"/>
            <a:ext cx="444500" cy="3683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69390" name="Oval 46"/>
          <p:cNvSpPr>
            <a:spLocks noChangeArrowheads="1"/>
          </p:cNvSpPr>
          <p:nvPr/>
        </p:nvSpPr>
        <p:spPr bwMode="auto">
          <a:xfrm>
            <a:off x="7854950" y="5797550"/>
            <a:ext cx="292100" cy="2159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91" name="Oval 47"/>
          <p:cNvSpPr>
            <a:spLocks noChangeArrowheads="1"/>
          </p:cNvSpPr>
          <p:nvPr/>
        </p:nvSpPr>
        <p:spPr bwMode="auto">
          <a:xfrm>
            <a:off x="8312150" y="5264150"/>
            <a:ext cx="63500" cy="1397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92" name="Oval 48"/>
          <p:cNvSpPr>
            <a:spLocks noChangeArrowheads="1"/>
          </p:cNvSpPr>
          <p:nvPr/>
        </p:nvSpPr>
        <p:spPr bwMode="auto">
          <a:xfrm>
            <a:off x="7854950" y="53403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93" name="Oval 49"/>
          <p:cNvSpPr>
            <a:spLocks noChangeArrowheads="1"/>
          </p:cNvSpPr>
          <p:nvPr/>
        </p:nvSpPr>
        <p:spPr bwMode="auto">
          <a:xfrm>
            <a:off x="8312150" y="57975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94" name="Rectangle 50"/>
          <p:cNvSpPr>
            <a:spLocks noChangeArrowheads="1"/>
          </p:cNvSpPr>
          <p:nvPr/>
        </p:nvSpPr>
        <p:spPr bwMode="auto">
          <a:xfrm>
            <a:off x="8388350" y="5492750"/>
            <a:ext cx="444500" cy="635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69395" name="Oval 51"/>
          <p:cNvSpPr>
            <a:spLocks noChangeArrowheads="1"/>
          </p:cNvSpPr>
          <p:nvPr/>
        </p:nvSpPr>
        <p:spPr bwMode="auto">
          <a:xfrm>
            <a:off x="8616950" y="2368550"/>
            <a:ext cx="139700" cy="2159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69396" name="Rectangle 52"/>
          <p:cNvSpPr>
            <a:spLocks noChangeArrowheads="1"/>
          </p:cNvSpPr>
          <p:nvPr/>
        </p:nvSpPr>
        <p:spPr bwMode="auto">
          <a:xfrm>
            <a:off x="7451725" y="792163"/>
            <a:ext cx="1463675" cy="1616075"/>
          </a:xfrm>
          <a:prstGeom prst="rect">
            <a:avLst/>
          </a:prstGeom>
          <a:noFill/>
          <a:ln w="12700">
            <a:noFill/>
            <a:miter lim="800000"/>
            <a:headEnd/>
            <a:tailEnd/>
          </a:ln>
          <a:effectLst/>
        </p:spPr>
        <p:txBody>
          <a:bodyPr wrap="none" anchor="ctr">
            <a:prstTxWarp prst="textNoShape">
              <a:avLst/>
            </a:prstTxWarp>
          </a:bodyPr>
          <a:lstStyle/>
          <a:p>
            <a:endParaRPr lang="en-US"/>
          </a:p>
        </p:txBody>
      </p:sp>
    </p:spTree>
  </p:cSld>
  <p:clrMapOvr>
    <a:masterClrMapping/>
  </p:clrMapOvr>
  <p:transition xmlns:p14="http://schemas.microsoft.com/office/powerpoint/2010/main" spd="med" advTm="5000">
    <p:fade/>
    <p:sndAc>
      <p:stSnd>
        <p:snd r:embed="rId3" name="Camera"/>
      </p:stSnd>
    </p:sndAc>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ChangeArrowheads="1"/>
          </p:cNvSpPr>
          <p:nvPr/>
        </p:nvSpPr>
        <p:spPr bwMode="auto">
          <a:xfrm>
            <a:off x="5416550" y="1987550"/>
            <a:ext cx="673100" cy="520700"/>
          </a:xfrm>
          <a:prstGeom prst="rect">
            <a:avLst/>
          </a:prstGeom>
          <a:solidFill>
            <a:schemeClr val="accent2"/>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71395" name="Rectangle 3"/>
          <p:cNvSpPr>
            <a:spLocks noChangeArrowheads="1"/>
          </p:cNvSpPr>
          <p:nvPr/>
        </p:nvSpPr>
        <p:spPr bwMode="auto">
          <a:xfrm>
            <a:off x="5187950" y="3282950"/>
            <a:ext cx="215900" cy="444500"/>
          </a:xfrm>
          <a:prstGeom prst="rect">
            <a:avLst/>
          </a:prstGeom>
          <a:solidFill>
            <a:schemeClr val="accent2"/>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71396" name="Rectangle 4"/>
          <p:cNvSpPr>
            <a:spLocks noChangeArrowheads="1"/>
          </p:cNvSpPr>
          <p:nvPr/>
        </p:nvSpPr>
        <p:spPr bwMode="auto">
          <a:xfrm>
            <a:off x="7778750" y="2368550"/>
            <a:ext cx="596900" cy="520700"/>
          </a:xfrm>
          <a:prstGeom prst="rect">
            <a:avLst/>
          </a:prstGeom>
          <a:solidFill>
            <a:schemeClr val="accent2"/>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71397" name="Rectangle 5"/>
          <p:cNvSpPr>
            <a:spLocks noChangeArrowheads="1"/>
          </p:cNvSpPr>
          <p:nvPr/>
        </p:nvSpPr>
        <p:spPr bwMode="auto">
          <a:xfrm>
            <a:off x="7702550" y="3359150"/>
            <a:ext cx="977900" cy="520700"/>
          </a:xfrm>
          <a:prstGeom prst="rect">
            <a:avLst/>
          </a:prstGeom>
          <a:solidFill>
            <a:schemeClr val="accent2"/>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71398" name="Rectangle 6"/>
          <p:cNvSpPr>
            <a:spLocks noGrp="1" noChangeArrowheads="1"/>
          </p:cNvSpPr>
          <p:nvPr>
            <p:ph type="title"/>
          </p:nvPr>
        </p:nvSpPr>
        <p:spPr>
          <a:xfrm>
            <a:off x="762000" y="304800"/>
            <a:ext cx="7772400" cy="838200"/>
          </a:xfrm>
          <a:noFill/>
          <a:ln/>
        </p:spPr>
        <p:txBody>
          <a:bodyPr/>
          <a:lstStyle/>
          <a:p>
            <a:r>
              <a:rPr lang="en-US"/>
              <a:t>Source &amp; Sequential Inspection</a:t>
            </a:r>
          </a:p>
        </p:txBody>
      </p:sp>
      <p:sp>
        <p:nvSpPr>
          <p:cNvPr id="571399" name="Rectangle 7"/>
          <p:cNvSpPr>
            <a:spLocks noGrp="1" noChangeArrowheads="1"/>
          </p:cNvSpPr>
          <p:nvPr>
            <p:ph type="body" sz="half" idx="1"/>
          </p:nvPr>
        </p:nvSpPr>
        <p:spPr>
          <a:xfrm>
            <a:off x="304800" y="1143000"/>
            <a:ext cx="4572000" cy="5181600"/>
          </a:xfrm>
          <a:noFill/>
          <a:ln/>
        </p:spPr>
        <p:txBody>
          <a:bodyPr/>
          <a:lstStyle/>
          <a:p>
            <a:pPr marL="114300" indent="0" defTabSz="914400">
              <a:buFontTx/>
              <a:buNone/>
            </a:pPr>
            <a:r>
              <a:rPr lang="en-US" sz="2400"/>
              <a:t>Inspection Built into the Operation using Poka Yoke Devices to Detect Errors Before They Become Defects</a:t>
            </a:r>
          </a:p>
          <a:p>
            <a:pPr marL="565150" lvl="1" indent="-171450" defTabSz="914400">
              <a:buFontTx/>
              <a:buChar char="°"/>
            </a:pPr>
            <a:r>
              <a:rPr lang="en-US" sz="1800">
                <a:solidFill>
                  <a:srgbClr val="000066"/>
                </a:solidFill>
              </a:rPr>
              <a:t>Pushes Defect Detection Up-front.  Cost Reduced</a:t>
            </a:r>
          </a:p>
          <a:p>
            <a:pPr marL="565150" lvl="1" indent="-171450" defTabSz="914400">
              <a:buFontTx/>
              <a:buChar char="°"/>
            </a:pPr>
            <a:r>
              <a:rPr lang="en-US" sz="1800">
                <a:solidFill>
                  <a:srgbClr val="000066"/>
                </a:solidFill>
              </a:rPr>
              <a:t>Nonconforming Materials are not processed.</a:t>
            </a:r>
          </a:p>
          <a:p>
            <a:pPr marL="565150" lvl="1" indent="-171450" defTabSz="914400">
              <a:buFontTx/>
              <a:buChar char="°"/>
            </a:pPr>
            <a:r>
              <a:rPr lang="en-US" sz="1800">
                <a:solidFill>
                  <a:srgbClr val="000066"/>
                </a:solidFill>
              </a:rPr>
              <a:t>Eliminates need for SPC</a:t>
            </a:r>
          </a:p>
          <a:p>
            <a:pPr marL="565150" lvl="1" indent="-171450" defTabSz="914400">
              <a:buFontTx/>
              <a:buChar char="°"/>
            </a:pPr>
            <a:r>
              <a:rPr lang="en-US" sz="1800">
                <a:solidFill>
                  <a:srgbClr val="000066"/>
                </a:solidFill>
              </a:rPr>
              <a:t>Minimal Cost of Poka Yoke Devices</a:t>
            </a:r>
          </a:p>
          <a:p>
            <a:pPr marL="565150" lvl="1" indent="-171450" defTabSz="914400">
              <a:buFontTx/>
              <a:buChar char="°"/>
            </a:pPr>
            <a:r>
              <a:rPr lang="en-US" sz="1800">
                <a:solidFill>
                  <a:srgbClr val="000066"/>
                </a:solidFill>
              </a:rPr>
              <a:t>Reduces Steps in Process</a:t>
            </a:r>
            <a:endParaRPr lang="en-US" sz="1800"/>
          </a:p>
        </p:txBody>
      </p:sp>
      <p:sp>
        <p:nvSpPr>
          <p:cNvPr id="571400" name="Rectangle 8"/>
          <p:cNvSpPr>
            <a:spLocks noGrp="1" noChangeArrowheads="1"/>
          </p:cNvSpPr>
          <p:nvPr>
            <p:ph type="body" sz="half" idx="2"/>
          </p:nvPr>
        </p:nvSpPr>
        <p:spPr>
          <a:noFill/>
          <a:ln/>
        </p:spPr>
        <p:txBody>
          <a:bodyPr/>
          <a:lstStyle/>
          <a:p>
            <a:pPr>
              <a:buFontTx/>
              <a:buNone/>
            </a:pPr>
            <a:r>
              <a:rPr lang="en-US" sz="1800"/>
              <a:t> </a:t>
            </a:r>
          </a:p>
        </p:txBody>
      </p:sp>
      <p:sp>
        <p:nvSpPr>
          <p:cNvPr id="571401" name="Rectangle 9"/>
          <p:cNvSpPr>
            <a:spLocks noChangeArrowheads="1"/>
          </p:cNvSpPr>
          <p:nvPr/>
        </p:nvSpPr>
        <p:spPr bwMode="auto">
          <a:xfrm>
            <a:off x="6330950" y="2368550"/>
            <a:ext cx="1054100" cy="444500"/>
          </a:xfrm>
          <a:prstGeom prst="rect">
            <a:avLst/>
          </a:prstGeom>
          <a:solidFill>
            <a:schemeClr val="accent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800">
                <a:latin typeface="Times New Roman" charset="0"/>
              </a:rPr>
              <a:t>Process 1</a:t>
            </a:r>
          </a:p>
        </p:txBody>
      </p:sp>
      <p:sp>
        <p:nvSpPr>
          <p:cNvPr id="571402" name="Oval 10"/>
          <p:cNvSpPr>
            <a:spLocks noChangeArrowheads="1"/>
          </p:cNvSpPr>
          <p:nvPr/>
        </p:nvSpPr>
        <p:spPr bwMode="auto">
          <a:xfrm>
            <a:off x="5492750" y="2597150"/>
            <a:ext cx="520700" cy="520700"/>
          </a:xfrm>
          <a:prstGeom prst="ellipse">
            <a:avLst/>
          </a:prstGeom>
          <a:solidFill>
            <a:schemeClr val="accent2"/>
          </a:solidFill>
          <a:ln w="12700">
            <a:solidFill>
              <a:schemeClr val="tx1"/>
            </a:solidFill>
            <a:round/>
            <a:headEnd/>
            <a:tailEnd/>
          </a:ln>
          <a:effectLst/>
        </p:spPr>
        <p:txBody>
          <a:bodyPr wrap="none" anchor="ctr">
            <a:prstTxWarp prst="textNoShape">
              <a:avLst/>
            </a:prstTxWarp>
          </a:bodyPr>
          <a:lstStyle/>
          <a:p>
            <a:endParaRPr lang="en-US"/>
          </a:p>
        </p:txBody>
      </p:sp>
      <p:sp>
        <p:nvSpPr>
          <p:cNvPr id="571403" name="Rectangle 11"/>
          <p:cNvSpPr>
            <a:spLocks noChangeArrowheads="1"/>
          </p:cNvSpPr>
          <p:nvPr/>
        </p:nvSpPr>
        <p:spPr bwMode="auto">
          <a:xfrm>
            <a:off x="6330950" y="3359150"/>
            <a:ext cx="1054100" cy="444500"/>
          </a:xfrm>
          <a:prstGeom prst="rect">
            <a:avLst/>
          </a:prstGeom>
          <a:solidFill>
            <a:schemeClr val="accent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2000">
                <a:latin typeface="Times New Roman" charset="0"/>
              </a:rPr>
              <a:t>Process 2</a:t>
            </a:r>
          </a:p>
        </p:txBody>
      </p:sp>
      <p:sp>
        <p:nvSpPr>
          <p:cNvPr id="571404" name="Oval 12"/>
          <p:cNvSpPr>
            <a:spLocks noChangeArrowheads="1"/>
          </p:cNvSpPr>
          <p:nvPr/>
        </p:nvSpPr>
        <p:spPr bwMode="auto">
          <a:xfrm>
            <a:off x="5797550" y="27495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71405" name="Oval 13"/>
          <p:cNvSpPr>
            <a:spLocks noChangeArrowheads="1"/>
          </p:cNvSpPr>
          <p:nvPr/>
        </p:nvSpPr>
        <p:spPr bwMode="auto">
          <a:xfrm>
            <a:off x="5797550" y="29019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71406" name="Oval 14"/>
          <p:cNvSpPr>
            <a:spLocks noChangeArrowheads="1"/>
          </p:cNvSpPr>
          <p:nvPr/>
        </p:nvSpPr>
        <p:spPr bwMode="auto">
          <a:xfrm>
            <a:off x="5568950" y="27495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71407" name="Oval 15"/>
          <p:cNvSpPr>
            <a:spLocks noChangeArrowheads="1"/>
          </p:cNvSpPr>
          <p:nvPr/>
        </p:nvSpPr>
        <p:spPr bwMode="auto">
          <a:xfrm>
            <a:off x="5568950" y="29019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71408" name="Rectangle 16"/>
          <p:cNvSpPr>
            <a:spLocks noChangeArrowheads="1"/>
          </p:cNvSpPr>
          <p:nvPr/>
        </p:nvSpPr>
        <p:spPr bwMode="auto">
          <a:xfrm>
            <a:off x="7854950" y="2444750"/>
            <a:ext cx="444500" cy="3683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71409" name="Oval 17"/>
          <p:cNvSpPr>
            <a:spLocks noChangeArrowheads="1"/>
          </p:cNvSpPr>
          <p:nvPr/>
        </p:nvSpPr>
        <p:spPr bwMode="auto">
          <a:xfrm>
            <a:off x="7778750" y="28257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71410" name="Oval 18"/>
          <p:cNvSpPr>
            <a:spLocks noChangeArrowheads="1"/>
          </p:cNvSpPr>
          <p:nvPr/>
        </p:nvSpPr>
        <p:spPr bwMode="auto">
          <a:xfrm>
            <a:off x="8235950" y="23685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71411" name="Oval 19"/>
          <p:cNvSpPr>
            <a:spLocks noChangeArrowheads="1"/>
          </p:cNvSpPr>
          <p:nvPr/>
        </p:nvSpPr>
        <p:spPr bwMode="auto">
          <a:xfrm>
            <a:off x="7778750" y="23685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71412" name="Oval 20"/>
          <p:cNvSpPr>
            <a:spLocks noChangeArrowheads="1"/>
          </p:cNvSpPr>
          <p:nvPr/>
        </p:nvSpPr>
        <p:spPr bwMode="auto">
          <a:xfrm>
            <a:off x="8235950" y="28257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71413" name="Rectangle 21"/>
          <p:cNvSpPr>
            <a:spLocks noChangeArrowheads="1"/>
          </p:cNvSpPr>
          <p:nvPr/>
        </p:nvSpPr>
        <p:spPr bwMode="auto">
          <a:xfrm>
            <a:off x="5568950" y="3359150"/>
            <a:ext cx="444500" cy="3683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71414" name="Oval 22"/>
          <p:cNvSpPr>
            <a:spLocks noChangeArrowheads="1"/>
          </p:cNvSpPr>
          <p:nvPr/>
        </p:nvSpPr>
        <p:spPr bwMode="auto">
          <a:xfrm>
            <a:off x="5492750" y="37401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71415" name="Oval 23"/>
          <p:cNvSpPr>
            <a:spLocks noChangeArrowheads="1"/>
          </p:cNvSpPr>
          <p:nvPr/>
        </p:nvSpPr>
        <p:spPr bwMode="auto">
          <a:xfrm>
            <a:off x="5949950" y="32829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71416" name="Oval 24"/>
          <p:cNvSpPr>
            <a:spLocks noChangeArrowheads="1"/>
          </p:cNvSpPr>
          <p:nvPr/>
        </p:nvSpPr>
        <p:spPr bwMode="auto">
          <a:xfrm>
            <a:off x="5492750" y="32829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71417" name="Oval 25"/>
          <p:cNvSpPr>
            <a:spLocks noChangeArrowheads="1"/>
          </p:cNvSpPr>
          <p:nvPr/>
        </p:nvSpPr>
        <p:spPr bwMode="auto">
          <a:xfrm>
            <a:off x="5949950" y="37401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71418" name="Rectangle 26"/>
          <p:cNvSpPr>
            <a:spLocks noChangeArrowheads="1"/>
          </p:cNvSpPr>
          <p:nvPr/>
        </p:nvSpPr>
        <p:spPr bwMode="auto">
          <a:xfrm>
            <a:off x="5492750" y="2063750"/>
            <a:ext cx="520700" cy="3683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71419" name="Line 27"/>
          <p:cNvSpPr>
            <a:spLocks noChangeShapeType="1"/>
          </p:cNvSpPr>
          <p:nvPr/>
        </p:nvSpPr>
        <p:spPr bwMode="auto">
          <a:xfrm>
            <a:off x="5797550" y="2590800"/>
            <a:ext cx="5207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571420" name="Line 28"/>
          <p:cNvSpPr>
            <a:spLocks noChangeShapeType="1"/>
          </p:cNvSpPr>
          <p:nvPr/>
        </p:nvSpPr>
        <p:spPr bwMode="auto">
          <a:xfrm>
            <a:off x="7397750" y="2590800"/>
            <a:ext cx="5207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571421" name="Line 29"/>
          <p:cNvSpPr>
            <a:spLocks noChangeShapeType="1"/>
          </p:cNvSpPr>
          <p:nvPr/>
        </p:nvSpPr>
        <p:spPr bwMode="auto">
          <a:xfrm flipH="1">
            <a:off x="5791200" y="2749550"/>
            <a:ext cx="2286000" cy="6731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571422" name="Line 30"/>
          <p:cNvSpPr>
            <a:spLocks noChangeShapeType="1"/>
          </p:cNvSpPr>
          <p:nvPr/>
        </p:nvSpPr>
        <p:spPr bwMode="auto">
          <a:xfrm>
            <a:off x="5797550" y="3581400"/>
            <a:ext cx="5207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571423" name="Rectangle 31"/>
          <p:cNvSpPr>
            <a:spLocks noChangeArrowheads="1"/>
          </p:cNvSpPr>
          <p:nvPr/>
        </p:nvSpPr>
        <p:spPr bwMode="auto">
          <a:xfrm>
            <a:off x="5264150" y="3282950"/>
            <a:ext cx="63500" cy="4445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71424" name="Rectangle 32"/>
          <p:cNvSpPr>
            <a:spLocks noChangeArrowheads="1"/>
          </p:cNvSpPr>
          <p:nvPr/>
        </p:nvSpPr>
        <p:spPr bwMode="auto">
          <a:xfrm>
            <a:off x="7778750" y="3435350"/>
            <a:ext cx="444500" cy="3683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71425" name="Oval 33"/>
          <p:cNvSpPr>
            <a:spLocks noChangeArrowheads="1"/>
          </p:cNvSpPr>
          <p:nvPr/>
        </p:nvSpPr>
        <p:spPr bwMode="auto">
          <a:xfrm>
            <a:off x="7702550" y="38163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71426" name="Oval 34"/>
          <p:cNvSpPr>
            <a:spLocks noChangeArrowheads="1"/>
          </p:cNvSpPr>
          <p:nvPr/>
        </p:nvSpPr>
        <p:spPr bwMode="auto">
          <a:xfrm>
            <a:off x="8159750" y="33591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71427" name="Oval 35"/>
          <p:cNvSpPr>
            <a:spLocks noChangeArrowheads="1"/>
          </p:cNvSpPr>
          <p:nvPr/>
        </p:nvSpPr>
        <p:spPr bwMode="auto">
          <a:xfrm>
            <a:off x="7702550" y="33591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71428" name="Oval 36"/>
          <p:cNvSpPr>
            <a:spLocks noChangeArrowheads="1"/>
          </p:cNvSpPr>
          <p:nvPr/>
        </p:nvSpPr>
        <p:spPr bwMode="auto">
          <a:xfrm>
            <a:off x="8159750" y="3816350"/>
            <a:ext cx="139700" cy="635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71429" name="Rectangle 37"/>
          <p:cNvSpPr>
            <a:spLocks noChangeArrowheads="1"/>
          </p:cNvSpPr>
          <p:nvPr/>
        </p:nvSpPr>
        <p:spPr bwMode="auto">
          <a:xfrm>
            <a:off x="8235950" y="3587750"/>
            <a:ext cx="444500" cy="635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71430" name="Line 38"/>
          <p:cNvSpPr>
            <a:spLocks noChangeShapeType="1"/>
          </p:cNvSpPr>
          <p:nvPr/>
        </p:nvSpPr>
        <p:spPr bwMode="auto">
          <a:xfrm>
            <a:off x="7397750" y="3657600"/>
            <a:ext cx="5207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571431" name="Line 39"/>
          <p:cNvSpPr>
            <a:spLocks noChangeShapeType="1"/>
          </p:cNvSpPr>
          <p:nvPr/>
        </p:nvSpPr>
        <p:spPr bwMode="auto">
          <a:xfrm flipH="1">
            <a:off x="6705600" y="3587750"/>
            <a:ext cx="1371600" cy="8255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571432" name="Rectangle 40"/>
          <p:cNvSpPr>
            <a:spLocks noChangeArrowheads="1"/>
          </p:cNvSpPr>
          <p:nvPr/>
        </p:nvSpPr>
        <p:spPr bwMode="auto">
          <a:xfrm>
            <a:off x="6330950" y="4425950"/>
            <a:ext cx="901700" cy="5207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71433" name="Rectangle 41"/>
          <p:cNvSpPr>
            <a:spLocks noChangeArrowheads="1"/>
          </p:cNvSpPr>
          <p:nvPr/>
        </p:nvSpPr>
        <p:spPr bwMode="auto">
          <a:xfrm>
            <a:off x="6386513" y="4519613"/>
            <a:ext cx="927100" cy="301625"/>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1400">
                <a:solidFill>
                  <a:schemeClr val="accent2"/>
                </a:solidFill>
                <a:latin typeface="Times New Roman" charset="0"/>
              </a:rPr>
              <a:t>Poka Inc..</a:t>
            </a:r>
          </a:p>
        </p:txBody>
      </p:sp>
      <p:sp>
        <p:nvSpPr>
          <p:cNvPr id="571434" name="Line 42"/>
          <p:cNvSpPr>
            <a:spLocks noChangeShapeType="1"/>
          </p:cNvSpPr>
          <p:nvPr/>
        </p:nvSpPr>
        <p:spPr bwMode="auto">
          <a:xfrm flipV="1">
            <a:off x="7696200" y="3352800"/>
            <a:ext cx="0" cy="5334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71435" name="Line 43"/>
          <p:cNvSpPr>
            <a:spLocks noChangeShapeType="1"/>
          </p:cNvSpPr>
          <p:nvPr/>
        </p:nvSpPr>
        <p:spPr bwMode="auto">
          <a:xfrm>
            <a:off x="7702550" y="3886200"/>
            <a:ext cx="596900" cy="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71436" name="Line 44"/>
          <p:cNvSpPr>
            <a:spLocks noChangeShapeType="1"/>
          </p:cNvSpPr>
          <p:nvPr/>
        </p:nvSpPr>
        <p:spPr bwMode="auto">
          <a:xfrm>
            <a:off x="7702550" y="3352800"/>
            <a:ext cx="596900" cy="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71437" name="Line 45"/>
          <p:cNvSpPr>
            <a:spLocks noChangeShapeType="1"/>
          </p:cNvSpPr>
          <p:nvPr/>
        </p:nvSpPr>
        <p:spPr bwMode="auto">
          <a:xfrm flipV="1">
            <a:off x="8305800" y="3352800"/>
            <a:ext cx="0" cy="5334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71438" name="Oval 46"/>
          <p:cNvSpPr>
            <a:spLocks noChangeArrowheads="1"/>
          </p:cNvSpPr>
          <p:nvPr/>
        </p:nvSpPr>
        <p:spPr bwMode="auto">
          <a:xfrm>
            <a:off x="4806950" y="4197350"/>
            <a:ext cx="139700" cy="215900"/>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571439" name="Rectangle 47"/>
          <p:cNvSpPr>
            <a:spLocks noChangeArrowheads="1"/>
          </p:cNvSpPr>
          <p:nvPr/>
        </p:nvSpPr>
        <p:spPr bwMode="auto">
          <a:xfrm>
            <a:off x="5111750" y="4273550"/>
            <a:ext cx="444500" cy="1397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571440" name="Rectangle 48"/>
          <p:cNvSpPr>
            <a:spLocks noChangeArrowheads="1"/>
          </p:cNvSpPr>
          <p:nvPr/>
        </p:nvSpPr>
        <p:spPr bwMode="auto">
          <a:xfrm>
            <a:off x="4938713" y="4451350"/>
            <a:ext cx="955675"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000">
                <a:solidFill>
                  <a:srgbClr val="FC0128"/>
                </a:solidFill>
                <a:latin typeface="Times New Roman" charset="0"/>
              </a:rPr>
              <a:t>Defects</a:t>
            </a:r>
          </a:p>
        </p:txBody>
      </p:sp>
      <p:sp>
        <p:nvSpPr>
          <p:cNvPr id="571441" name="Line 49"/>
          <p:cNvSpPr>
            <a:spLocks noChangeShapeType="1"/>
          </p:cNvSpPr>
          <p:nvPr/>
        </p:nvSpPr>
        <p:spPr bwMode="auto">
          <a:xfrm flipH="1">
            <a:off x="4953000" y="2978150"/>
            <a:ext cx="609600" cy="12065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571442" name="Line 50"/>
          <p:cNvSpPr>
            <a:spLocks noChangeShapeType="1"/>
          </p:cNvSpPr>
          <p:nvPr/>
        </p:nvSpPr>
        <p:spPr bwMode="auto">
          <a:xfrm>
            <a:off x="5334000" y="3740150"/>
            <a:ext cx="0" cy="5969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Tree>
  </p:cSld>
  <p:clrMapOvr>
    <a:masterClrMapping/>
  </p:clrMapOvr>
  <p:transition xmlns:p14="http://schemas.microsoft.com/office/powerpoint/2010/main" spd="med" advTm="5000">
    <p:fade/>
    <p:sndAc>
      <p:stSnd>
        <p:snd r:embed="rId3" name="Camera"/>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64777924"/>
      </p:ext>
    </p:extLst>
  </p:cSld>
  <p:clrMapOvr>
    <a:masterClrMapping/>
  </p:clrMapOvr>
  <p:transition xmlns:p14="http://schemas.microsoft.com/office/powerpoint/2010/main" spd="med" advTm="5000">
    <p:fade/>
    <p:sndAc>
      <p:stSnd>
        <p:snd r:embed="rId2" name="Camera"/>
      </p:stSnd>
    </p:sndAc>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ctrTitle"/>
          </p:nvPr>
        </p:nvSpPr>
        <p:spPr>
          <a:xfrm>
            <a:off x="609600" y="381000"/>
            <a:ext cx="7772400" cy="1143000"/>
          </a:xfrm>
          <a:noFill/>
          <a:ln/>
        </p:spPr>
        <p:txBody>
          <a:bodyPr/>
          <a:lstStyle/>
          <a:p>
            <a:r>
              <a:rPr lang="en-US"/>
              <a:t>Section Four</a:t>
            </a:r>
          </a:p>
        </p:txBody>
      </p:sp>
      <p:sp>
        <p:nvSpPr>
          <p:cNvPr id="573443" name="Rectangle 3"/>
          <p:cNvSpPr>
            <a:spLocks noGrp="1" noChangeArrowheads="1"/>
          </p:cNvSpPr>
          <p:nvPr>
            <p:ph type="subTitle" idx="1"/>
          </p:nvPr>
        </p:nvSpPr>
        <p:spPr>
          <a:xfrm>
            <a:off x="1524000" y="5334000"/>
            <a:ext cx="6400800" cy="838200"/>
          </a:xfrm>
          <a:noFill/>
          <a:ln/>
        </p:spPr>
        <p:txBody>
          <a:bodyPr/>
          <a:lstStyle/>
          <a:p>
            <a:pPr marL="342900" indent="-342900" defTabSz="914400"/>
            <a:r>
              <a:rPr lang="en-US"/>
              <a:t>Efficiency &amp; Waste</a:t>
            </a:r>
          </a:p>
        </p:txBody>
      </p:sp>
      <p:graphicFrame>
        <p:nvGraphicFramePr>
          <p:cNvPr id="573444" name="Object 4"/>
          <p:cNvGraphicFramePr>
            <a:graphicFrameLocks/>
          </p:cNvGraphicFramePr>
          <p:nvPr/>
        </p:nvGraphicFramePr>
        <p:xfrm>
          <a:off x="3171825" y="1905000"/>
          <a:ext cx="3381375" cy="2743200"/>
        </p:xfrm>
        <a:graphic>
          <a:graphicData uri="http://schemas.openxmlformats.org/presentationml/2006/ole">
            <mc:AlternateContent xmlns:mc="http://schemas.openxmlformats.org/markup-compatibility/2006">
              <mc:Choice xmlns:v="urn:schemas-microsoft-com:vml" Requires="v">
                <p:oleObj spid="_x0000_s573449" name="Microsoft ClipArt Gallery" r:id="rId5" imgW="4021138" imgH="3160713" progId="MS_ClipArt_Gallery">
                  <p:embed/>
                </p:oleObj>
              </mc:Choice>
              <mc:Fallback>
                <p:oleObj name="Microsoft ClipArt Gallery" r:id="rId5" imgW="4021138" imgH="3160713" progId="MS_ClipArt_Gallery">
                  <p:embed/>
                  <p:pic>
                    <p:nvPicPr>
                      <p:cNvPr id="0" name="Picture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1825" y="1905000"/>
                        <a:ext cx="338137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spd="med" advTm="5000">
    <p:fade/>
    <p:sndAc>
      <p:stSnd>
        <p:snd r:embed="rId4" name="Camera"/>
      </p:stSnd>
    </p:sndAc>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a:xfrm>
            <a:off x="685800" y="152400"/>
            <a:ext cx="7772400" cy="762000"/>
          </a:xfrm>
          <a:noFill/>
          <a:ln/>
        </p:spPr>
        <p:txBody>
          <a:bodyPr/>
          <a:lstStyle/>
          <a:p>
            <a:r>
              <a:rPr lang="en-US"/>
              <a:t>Production Efficiency &amp; Waste</a:t>
            </a:r>
          </a:p>
        </p:txBody>
      </p:sp>
      <p:sp>
        <p:nvSpPr>
          <p:cNvPr id="575491" name="Rectangle 3"/>
          <p:cNvSpPr>
            <a:spLocks noGrp="1" noChangeArrowheads="1"/>
          </p:cNvSpPr>
          <p:nvPr>
            <p:ph type="body" sz="half" idx="1"/>
          </p:nvPr>
        </p:nvSpPr>
        <p:spPr>
          <a:xfrm>
            <a:off x="381000" y="1219200"/>
            <a:ext cx="4572000" cy="4876800"/>
          </a:xfrm>
          <a:noFill/>
          <a:ln/>
        </p:spPr>
        <p:txBody>
          <a:bodyPr/>
          <a:lstStyle/>
          <a:p>
            <a:pPr marL="342900" indent="-342900" defTabSz="914400"/>
            <a:r>
              <a:rPr lang="en-US" sz="2400" i="1"/>
              <a:t>Melody</a:t>
            </a:r>
            <a:endParaRPr lang="en-US" sz="2400"/>
          </a:p>
          <a:p>
            <a:pPr marL="742950" lvl="1" indent="6350" defTabSz="914400">
              <a:buFontTx/>
              <a:buNone/>
            </a:pPr>
            <a:r>
              <a:rPr lang="en-US" sz="2000">
                <a:solidFill>
                  <a:srgbClr val="000066"/>
                </a:solidFill>
              </a:rPr>
              <a:t>Flow Production</a:t>
            </a:r>
            <a:endParaRPr lang="en-US" sz="2000"/>
          </a:p>
          <a:p>
            <a:pPr marL="342900" indent="-342900" defTabSz="914400"/>
            <a:r>
              <a:rPr lang="en-US" sz="2400" i="1"/>
              <a:t>Rhythm</a:t>
            </a:r>
            <a:endParaRPr lang="en-US" sz="2400"/>
          </a:p>
          <a:p>
            <a:pPr marL="742950" lvl="1" indent="6350" defTabSz="914400">
              <a:buFontTx/>
              <a:buNone/>
            </a:pPr>
            <a:r>
              <a:rPr lang="en-US" sz="2000">
                <a:solidFill>
                  <a:srgbClr val="000066"/>
                </a:solidFill>
              </a:rPr>
              <a:t>Tack Time (Level Production)</a:t>
            </a:r>
            <a:endParaRPr lang="en-US" sz="2000"/>
          </a:p>
          <a:p>
            <a:pPr marL="342900" indent="-342900" defTabSz="914400"/>
            <a:r>
              <a:rPr lang="en-US" sz="2400" i="1"/>
              <a:t>Harmony</a:t>
            </a:r>
            <a:endParaRPr lang="en-US" sz="2400"/>
          </a:p>
          <a:p>
            <a:pPr marL="742950" lvl="1" indent="6350" defTabSz="914400">
              <a:buFontTx/>
              <a:buNone/>
            </a:pPr>
            <a:r>
              <a:rPr lang="en-US" sz="2000">
                <a:solidFill>
                  <a:srgbClr val="000066"/>
                </a:solidFill>
              </a:rPr>
              <a:t>Standard Operation Man, Machine, Material, Method, Measurement </a:t>
            </a:r>
          </a:p>
          <a:p>
            <a:pPr marL="742950" lvl="1" indent="6350" defTabSz="914400">
              <a:buFontTx/>
              <a:buNone/>
            </a:pPr>
            <a:endParaRPr lang="en-US" sz="2000"/>
          </a:p>
          <a:p>
            <a:pPr marL="342900" indent="-342900" defTabSz="914400">
              <a:buClr>
                <a:schemeClr val="hlink"/>
              </a:buClr>
              <a:buFont typeface="Zapf Dingbats" charset="2"/>
              <a:buChar char="Z"/>
            </a:pPr>
            <a:r>
              <a:rPr lang="en-US" sz="2400">
                <a:solidFill>
                  <a:schemeClr val="tx2"/>
                </a:solidFill>
              </a:rPr>
              <a:t>Any Element Missing or Incomplete: We Have </a:t>
            </a:r>
            <a:r>
              <a:rPr lang="en-US" sz="2400">
                <a:solidFill>
                  <a:srgbClr val="000066"/>
                </a:solidFill>
              </a:rPr>
              <a:t>Noise</a:t>
            </a:r>
            <a:r>
              <a:rPr lang="en-US" sz="2400">
                <a:solidFill>
                  <a:schemeClr val="tx2"/>
                </a:solidFill>
              </a:rPr>
              <a:t>. </a:t>
            </a:r>
          </a:p>
          <a:p>
            <a:pPr marL="342900" indent="-342900" algn="ctr" defTabSz="914400">
              <a:buFontTx/>
              <a:buNone/>
            </a:pPr>
            <a:r>
              <a:rPr lang="en-US" sz="2400">
                <a:solidFill>
                  <a:schemeClr val="tx2"/>
                </a:solidFill>
              </a:rPr>
              <a:t>(Waste)</a:t>
            </a:r>
          </a:p>
        </p:txBody>
      </p:sp>
      <p:graphicFrame>
        <p:nvGraphicFramePr>
          <p:cNvPr id="575492" name="Object 4"/>
          <p:cNvGraphicFramePr>
            <a:graphicFrameLocks noGrp="1"/>
          </p:cNvGraphicFramePr>
          <p:nvPr>
            <p:ph type="clipArt" sz="half" idx="2"/>
          </p:nvPr>
        </p:nvGraphicFramePr>
        <p:xfrm>
          <a:off x="5110163" y="2112963"/>
          <a:ext cx="3800475" cy="3851275"/>
        </p:xfrm>
        <a:graphic>
          <a:graphicData uri="http://schemas.openxmlformats.org/presentationml/2006/ole">
            <mc:AlternateContent xmlns:mc="http://schemas.openxmlformats.org/markup-compatibility/2006">
              <mc:Choice xmlns:v="urn:schemas-microsoft-com:vml" Requires="v">
                <p:oleObj spid="_x0000_s575497" name="Microsoft ClipArt Gallery" r:id="rId5" imgW="1547813" imgH="1568450" progId="MS_ClipArt_Gallery">
                  <p:embed/>
                </p:oleObj>
              </mc:Choice>
              <mc:Fallback>
                <p:oleObj name="Microsoft ClipArt Gallery" r:id="rId5" imgW="1547813" imgH="1568450" progId="MS_ClipArt_Gallery">
                  <p:embed/>
                  <p:pic>
                    <p:nvPicPr>
                      <p:cNvPr id="0" name="Picture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0163" y="2112963"/>
                        <a:ext cx="3800475"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Tree>
  </p:cSld>
  <p:clrMapOvr>
    <a:masterClrMapping/>
  </p:clrMapOvr>
  <p:transition xmlns:p14="http://schemas.microsoft.com/office/powerpoint/2010/main" spd="med" advTm="5000">
    <p:fade/>
    <p:sndAc>
      <p:stSnd>
        <p:snd r:embed="rId4" name="Camera"/>
      </p:stSnd>
    </p:sndAc>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a:xfrm>
            <a:off x="685800" y="228600"/>
            <a:ext cx="7772400" cy="1143000"/>
          </a:xfrm>
          <a:noFill/>
          <a:ln/>
        </p:spPr>
        <p:txBody>
          <a:bodyPr/>
          <a:lstStyle/>
          <a:p>
            <a:r>
              <a:rPr lang="en-US"/>
              <a:t>Types of Waste</a:t>
            </a:r>
          </a:p>
        </p:txBody>
      </p:sp>
      <p:sp>
        <p:nvSpPr>
          <p:cNvPr id="577539" name="Rectangle 3"/>
          <p:cNvSpPr>
            <a:spLocks noGrp="1" noChangeArrowheads="1"/>
          </p:cNvSpPr>
          <p:nvPr>
            <p:ph type="body" idx="1"/>
          </p:nvPr>
        </p:nvSpPr>
        <p:spPr>
          <a:xfrm>
            <a:off x="685800" y="1524000"/>
            <a:ext cx="7772400" cy="4114800"/>
          </a:xfrm>
          <a:noFill/>
          <a:ln/>
        </p:spPr>
        <p:txBody>
          <a:bodyPr/>
          <a:lstStyle/>
          <a:p>
            <a:pPr>
              <a:buFont typeface="Zapf Dingbats" charset="2"/>
              <a:buChar char="u"/>
            </a:pPr>
            <a:r>
              <a:rPr lang="en-US" sz="2800"/>
              <a:t>Stock Inefficiency</a:t>
            </a:r>
          </a:p>
          <a:p>
            <a:pPr>
              <a:buFont typeface="Zapf Dingbats" charset="2"/>
              <a:buChar char="u"/>
            </a:pPr>
            <a:r>
              <a:rPr lang="en-US" sz="2800"/>
              <a:t>Excess Stock Parts &amp; Materials</a:t>
            </a:r>
          </a:p>
          <a:p>
            <a:pPr>
              <a:buFont typeface="Zapf Dingbats" charset="2"/>
              <a:buChar char="u"/>
            </a:pPr>
            <a:r>
              <a:rPr lang="en-US" sz="2800"/>
              <a:t>Transportation Inefficiencies</a:t>
            </a:r>
          </a:p>
          <a:p>
            <a:pPr>
              <a:buFont typeface="Zapf Dingbats" charset="2"/>
              <a:buChar char="u"/>
            </a:pPr>
            <a:r>
              <a:rPr lang="en-US" sz="2800"/>
              <a:t>Inefficient worker movement</a:t>
            </a:r>
          </a:p>
          <a:p>
            <a:pPr>
              <a:buFont typeface="Zapf Dingbats" charset="2"/>
              <a:buChar char="u"/>
            </a:pPr>
            <a:r>
              <a:rPr lang="en-US" sz="2800"/>
              <a:t>inefficient results from looking for things</a:t>
            </a:r>
          </a:p>
          <a:p>
            <a:pPr>
              <a:buFont typeface="Zapf Dingbats" charset="2"/>
              <a:buChar char="u"/>
            </a:pPr>
            <a:r>
              <a:rPr lang="en-US" sz="2800"/>
              <a:t>Selection inefficient</a:t>
            </a:r>
          </a:p>
          <a:p>
            <a:pPr>
              <a:buFont typeface="Zapf Dingbats" charset="2"/>
              <a:buChar char="u"/>
            </a:pPr>
            <a:r>
              <a:rPr lang="en-US" sz="2800"/>
              <a:t>Defective production </a:t>
            </a:r>
          </a:p>
        </p:txBody>
      </p:sp>
    </p:spTree>
  </p:cSld>
  <p:clrMapOvr>
    <a:masterClrMapping/>
  </p:clrMapOvr>
  <p:transition xmlns:p14="http://schemas.microsoft.com/office/powerpoint/2010/main" spd="med" advTm="5000">
    <p:fade/>
    <p:sndAc>
      <p:stSnd>
        <p:snd r:embed="rId3" name="Camera"/>
      </p:stSnd>
    </p:sndAc>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a:noFill/>
          <a:ln/>
        </p:spPr>
        <p:txBody>
          <a:bodyPr/>
          <a:lstStyle/>
          <a:p>
            <a:r>
              <a:rPr lang="en-US"/>
              <a:t>Cost Contributing to Waste</a:t>
            </a:r>
          </a:p>
        </p:txBody>
      </p:sp>
      <p:sp>
        <p:nvSpPr>
          <p:cNvPr id="579587" name="Rectangle 3"/>
          <p:cNvSpPr>
            <a:spLocks noGrp="1" noChangeArrowheads="1"/>
          </p:cNvSpPr>
          <p:nvPr>
            <p:ph type="body" idx="1"/>
          </p:nvPr>
        </p:nvSpPr>
        <p:spPr>
          <a:xfrm>
            <a:off x="685800" y="1295400"/>
            <a:ext cx="7467600" cy="4464050"/>
          </a:xfrm>
          <a:noFill/>
          <a:ln/>
        </p:spPr>
        <p:txBody>
          <a:bodyPr/>
          <a:lstStyle/>
          <a:p>
            <a:pPr algn="ctr">
              <a:buFontTx/>
              <a:buNone/>
            </a:pPr>
            <a:r>
              <a:rPr lang="en-US" sz="2800">
                <a:solidFill>
                  <a:srgbClr val="003300"/>
                </a:solidFill>
              </a:rPr>
              <a:t>Materials</a:t>
            </a:r>
          </a:p>
          <a:p>
            <a:pPr algn="ctr">
              <a:buFontTx/>
              <a:buNone/>
            </a:pPr>
            <a:r>
              <a:rPr lang="en-US" sz="2800">
                <a:solidFill>
                  <a:srgbClr val="003300"/>
                </a:solidFill>
              </a:rPr>
              <a:t>Processing </a:t>
            </a:r>
          </a:p>
          <a:p>
            <a:pPr algn="ctr">
              <a:buFontTx/>
              <a:buNone/>
            </a:pPr>
            <a:r>
              <a:rPr lang="en-US" sz="2800">
                <a:solidFill>
                  <a:srgbClr val="003300"/>
                </a:solidFill>
              </a:rPr>
              <a:t>Depreciation</a:t>
            </a:r>
          </a:p>
          <a:p>
            <a:pPr algn="ctr">
              <a:buFontTx/>
              <a:buNone/>
            </a:pPr>
            <a:r>
              <a:rPr lang="en-US" sz="2800">
                <a:solidFill>
                  <a:srgbClr val="003300"/>
                </a:solidFill>
              </a:rPr>
              <a:t>Repairs</a:t>
            </a:r>
          </a:p>
          <a:p>
            <a:pPr algn="ctr">
              <a:buFontTx/>
              <a:buNone/>
            </a:pPr>
            <a:r>
              <a:rPr lang="en-US" sz="2800">
                <a:solidFill>
                  <a:srgbClr val="003300"/>
                </a:solidFill>
              </a:rPr>
              <a:t>Transportation</a:t>
            </a:r>
          </a:p>
          <a:p>
            <a:pPr algn="ctr">
              <a:buFontTx/>
              <a:buNone/>
            </a:pPr>
            <a:r>
              <a:rPr lang="en-US" sz="2800">
                <a:solidFill>
                  <a:srgbClr val="003300"/>
                </a:solidFill>
              </a:rPr>
              <a:t>Recalls</a:t>
            </a:r>
          </a:p>
          <a:p>
            <a:pPr algn="ctr">
              <a:buFontTx/>
              <a:buNone/>
            </a:pPr>
            <a:r>
              <a:rPr lang="en-US" sz="2800">
                <a:solidFill>
                  <a:srgbClr val="003300"/>
                </a:solidFill>
              </a:rPr>
              <a:t>Replacement</a:t>
            </a:r>
          </a:p>
          <a:p>
            <a:pPr algn="ctr">
              <a:buFontTx/>
              <a:buNone/>
            </a:pPr>
            <a:r>
              <a:rPr lang="en-US" sz="2800">
                <a:solidFill>
                  <a:srgbClr val="003300"/>
                </a:solidFill>
              </a:rPr>
              <a:t>Advertising</a:t>
            </a:r>
            <a:endParaRPr lang="en-US" sz="2800"/>
          </a:p>
        </p:txBody>
      </p:sp>
    </p:spTree>
  </p:cSld>
  <p:clrMapOvr>
    <a:masterClrMapping/>
  </p:clrMapOvr>
  <p:transition xmlns:p14="http://schemas.microsoft.com/office/powerpoint/2010/main" spd="med" advTm="5000">
    <p:fade/>
    <p:sndAc>
      <p:stSnd>
        <p:snd r:embed="rId3" name="Camera"/>
      </p:stSnd>
    </p:sndAc>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1634" name="Object 2"/>
          <p:cNvGraphicFramePr>
            <a:graphicFrameLocks/>
          </p:cNvGraphicFramePr>
          <p:nvPr/>
        </p:nvGraphicFramePr>
        <p:xfrm>
          <a:off x="381000" y="1146175"/>
          <a:ext cx="8001000" cy="5178425"/>
        </p:xfrm>
        <a:graphic>
          <a:graphicData uri="http://schemas.openxmlformats.org/presentationml/2006/ole">
            <mc:AlternateContent xmlns:mc="http://schemas.openxmlformats.org/markup-compatibility/2006">
              <mc:Choice xmlns:v="urn:schemas-microsoft-com:vml" Requires="v">
                <p:oleObj spid="_x0000_s581639" name="Microsoft ClipArt Gallery" r:id="rId5" imgW="3998913" imgH="3146425" progId="MS_ClipArt_Gallery">
                  <p:embed/>
                </p:oleObj>
              </mc:Choice>
              <mc:Fallback>
                <p:oleObj name="Microsoft ClipArt Gallery" r:id="rId5" imgW="3998913" imgH="3146425" progId="MS_ClipArt_Gallery">
                  <p:embed/>
                  <p:pic>
                    <p:nvPicPr>
                      <p:cNvPr id="0" name="Picture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146175"/>
                        <a:ext cx="8001000" cy="517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81635" name="Rectangle 3"/>
          <p:cNvSpPr>
            <a:spLocks noGrp="1" noChangeArrowheads="1"/>
          </p:cNvSpPr>
          <p:nvPr>
            <p:ph type="ctrTitle"/>
          </p:nvPr>
        </p:nvSpPr>
        <p:spPr>
          <a:xfrm>
            <a:off x="533400" y="76200"/>
            <a:ext cx="7772400" cy="914400"/>
          </a:xfrm>
          <a:noFill/>
          <a:ln/>
        </p:spPr>
        <p:txBody>
          <a:bodyPr/>
          <a:lstStyle/>
          <a:p>
            <a:r>
              <a:rPr lang="en-US"/>
              <a:t>Section 5</a:t>
            </a:r>
          </a:p>
        </p:txBody>
      </p:sp>
      <p:sp>
        <p:nvSpPr>
          <p:cNvPr id="581636" name="Rectangle 4"/>
          <p:cNvSpPr>
            <a:spLocks noGrp="1" noChangeArrowheads="1"/>
          </p:cNvSpPr>
          <p:nvPr>
            <p:ph type="subTitle" idx="1"/>
          </p:nvPr>
        </p:nvSpPr>
        <p:spPr>
          <a:xfrm>
            <a:off x="4648200" y="1066800"/>
            <a:ext cx="4114800" cy="762000"/>
          </a:xfrm>
          <a:noFill/>
          <a:ln/>
        </p:spPr>
        <p:txBody>
          <a:bodyPr/>
          <a:lstStyle/>
          <a:p>
            <a:pPr marL="342900" indent="-342900" defTabSz="914400"/>
            <a:r>
              <a:rPr lang="en-US"/>
              <a:t>Shingo’s Method</a:t>
            </a:r>
          </a:p>
        </p:txBody>
      </p:sp>
    </p:spTree>
  </p:cSld>
  <p:clrMapOvr>
    <a:masterClrMapping/>
  </p:clrMapOvr>
  <p:transition xmlns:p14="http://schemas.microsoft.com/office/powerpoint/2010/main" spd="med" advTm="5000">
    <p:fade/>
    <p:sndAc>
      <p:stSnd>
        <p:snd r:embed="rId4" name="Camera"/>
      </p:stSnd>
    </p:sndAc>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a:xfrm>
            <a:off x="609600" y="304800"/>
            <a:ext cx="7772400" cy="1143000"/>
          </a:xfrm>
          <a:noFill/>
          <a:ln/>
        </p:spPr>
        <p:txBody>
          <a:bodyPr/>
          <a:lstStyle/>
          <a:p>
            <a:r>
              <a:rPr lang="en-US"/>
              <a:t>Shingo’s Method</a:t>
            </a:r>
          </a:p>
        </p:txBody>
      </p:sp>
      <p:sp>
        <p:nvSpPr>
          <p:cNvPr id="583683" name="Rectangle 3"/>
          <p:cNvSpPr>
            <a:spLocks noGrp="1" noChangeArrowheads="1"/>
          </p:cNvSpPr>
          <p:nvPr>
            <p:ph type="body" idx="1"/>
          </p:nvPr>
        </p:nvSpPr>
        <p:spPr>
          <a:xfrm>
            <a:off x="381000" y="1600200"/>
            <a:ext cx="8382000" cy="4495800"/>
          </a:xfrm>
          <a:noFill/>
          <a:ln/>
        </p:spPr>
        <p:txBody>
          <a:bodyPr/>
          <a:lstStyle/>
          <a:p>
            <a:pPr marL="457200" indent="-393700" defTabSz="914400">
              <a:buFont typeface="Zapf Dingbats" charset="2"/>
              <a:buChar char="u"/>
            </a:pPr>
            <a:r>
              <a:rPr lang="en-US" sz="2800"/>
              <a:t>A Poka Yoke System uses Poka Yoke Devices Built into Source or Sequential Inspection Methods. </a:t>
            </a:r>
          </a:p>
          <a:p>
            <a:pPr marL="457200" indent="-393700" defTabSz="914400">
              <a:buFont typeface="Zapf Dingbats" charset="2"/>
              <a:buChar char="u"/>
            </a:pPr>
            <a:r>
              <a:rPr lang="en-US" sz="2800"/>
              <a:t>Properly Implemented, the System Can Achieve:</a:t>
            </a:r>
          </a:p>
          <a:p>
            <a:pPr marL="857250" lvl="1" indent="6350" defTabSz="914400">
              <a:buFontTx/>
              <a:buNone/>
            </a:pPr>
            <a:r>
              <a:rPr lang="en-US" sz="2400" b="1">
                <a:solidFill>
                  <a:srgbClr val="FC0128"/>
                </a:solidFill>
              </a:rPr>
              <a:t>Zero Defects</a:t>
            </a:r>
          </a:p>
          <a:p>
            <a:pPr marL="857250" lvl="1" indent="6350" defTabSz="914400">
              <a:buFontTx/>
              <a:buNone/>
            </a:pPr>
            <a:r>
              <a:rPr lang="en-US" sz="2400" b="1">
                <a:solidFill>
                  <a:srgbClr val="FC0128"/>
                </a:solidFill>
              </a:rPr>
              <a:t>Zero Waste</a:t>
            </a:r>
          </a:p>
          <a:p>
            <a:pPr marL="857250" lvl="1" indent="6350" defTabSz="914400">
              <a:buFontTx/>
              <a:buNone/>
            </a:pPr>
            <a:r>
              <a:rPr lang="en-US" sz="2400" b="1">
                <a:solidFill>
                  <a:srgbClr val="FC0128"/>
                </a:solidFill>
              </a:rPr>
              <a:t>Zero Delays</a:t>
            </a:r>
          </a:p>
        </p:txBody>
      </p:sp>
    </p:spTree>
  </p:cSld>
  <p:clrMapOvr>
    <a:masterClrMapping/>
  </p:clrMapOvr>
  <p:transition xmlns:p14="http://schemas.microsoft.com/office/powerpoint/2010/main" spd="med" advTm="5000">
    <p:fade/>
    <p:sndAc>
      <p:stSnd>
        <p:snd r:embed="rId3" name="Camera"/>
      </p:stSnd>
    </p:sndAc>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a:xfrm>
            <a:off x="304800" y="360363"/>
            <a:ext cx="8534400" cy="782637"/>
          </a:xfrm>
          <a:noFill/>
          <a:ln/>
        </p:spPr>
        <p:txBody>
          <a:bodyPr/>
          <a:lstStyle/>
          <a:p>
            <a:r>
              <a:rPr lang="en-US" sz="3200"/>
              <a:t>Poka Yoke Devices, Systems &amp; Inspection</a:t>
            </a:r>
          </a:p>
        </p:txBody>
      </p:sp>
      <p:sp>
        <p:nvSpPr>
          <p:cNvPr id="585731" name="Rectangle 3"/>
          <p:cNvSpPr>
            <a:spLocks noGrp="1" noChangeArrowheads="1"/>
          </p:cNvSpPr>
          <p:nvPr>
            <p:ph type="body" idx="1"/>
          </p:nvPr>
        </p:nvSpPr>
        <p:spPr>
          <a:xfrm>
            <a:off x="609600" y="1447800"/>
            <a:ext cx="7772400" cy="4495800"/>
          </a:xfrm>
          <a:noFill/>
          <a:ln/>
        </p:spPr>
        <p:txBody>
          <a:bodyPr/>
          <a:lstStyle/>
          <a:p>
            <a:pPr marL="342900" indent="-342900" algn="ctr" defTabSz="914400">
              <a:buFontTx/>
              <a:buNone/>
            </a:pPr>
            <a:r>
              <a:rPr lang="en-US" sz="2800" b="1"/>
              <a:t>Poka Yoke Systems</a:t>
            </a:r>
            <a:endParaRPr lang="en-US" sz="2400"/>
          </a:p>
          <a:p>
            <a:pPr marL="342900" indent="-342900" defTabSz="914400">
              <a:buSzPct val="60000"/>
              <a:buFont typeface="Zapf Dingbats" charset="2"/>
              <a:buChar char="u"/>
            </a:pPr>
            <a:r>
              <a:rPr lang="en-US" sz="2400" b="1"/>
              <a:t>Control Systems</a:t>
            </a:r>
            <a:endParaRPr lang="en-US" sz="2400"/>
          </a:p>
          <a:p>
            <a:pPr marL="742950" lvl="1" indent="6350" defTabSz="914400">
              <a:buFontTx/>
              <a:buNone/>
            </a:pPr>
            <a:r>
              <a:rPr lang="en-US" sz="2000">
                <a:solidFill>
                  <a:srgbClr val="000066"/>
                </a:solidFill>
              </a:rPr>
              <a:t>Halt the operations, and require feedback and action before process can resume.</a:t>
            </a:r>
            <a:endParaRPr lang="en-US" sz="2000"/>
          </a:p>
          <a:p>
            <a:pPr marL="342900" indent="-342900" defTabSz="914400">
              <a:buSzPct val="60000"/>
              <a:buFont typeface="Zapf Dingbats" charset="2"/>
              <a:buChar char="u"/>
            </a:pPr>
            <a:r>
              <a:rPr lang="en-US" sz="2400" b="1"/>
              <a:t>Warning Systems</a:t>
            </a:r>
            <a:endParaRPr lang="en-US" sz="2400"/>
          </a:p>
          <a:p>
            <a:pPr marL="742950" lvl="1" indent="6350" defTabSz="914400">
              <a:buFontTx/>
              <a:buNone/>
            </a:pPr>
            <a:r>
              <a:rPr lang="en-US" sz="2000">
                <a:solidFill>
                  <a:srgbClr val="000066"/>
                </a:solidFill>
              </a:rPr>
              <a:t>Uses signals to warn the operator that the operations needs feedback and action</a:t>
            </a:r>
            <a:endParaRPr lang="en-US" sz="2000"/>
          </a:p>
          <a:p>
            <a:pPr marL="342900" indent="-342900" algn="ctr" defTabSz="914400">
              <a:buFontTx/>
              <a:buNone/>
            </a:pPr>
            <a:r>
              <a:rPr lang="en-US" sz="1800" i="1">
                <a:solidFill>
                  <a:srgbClr val="003300"/>
                </a:solidFill>
              </a:rPr>
              <a:t>	SQC systems have fairly long periods of time between check stages and feedback execution</a:t>
            </a:r>
            <a:endParaRPr lang="en-US" sz="1800"/>
          </a:p>
        </p:txBody>
      </p:sp>
    </p:spTree>
  </p:cSld>
  <p:clrMapOvr>
    <a:masterClrMapping/>
  </p:clrMapOvr>
  <p:transition xmlns:p14="http://schemas.microsoft.com/office/powerpoint/2010/main" spd="med" advTm="5000">
    <p:fade/>
    <p:sndAc>
      <p:stSnd>
        <p:snd r:embed="rId3" name="Camera"/>
      </p:stSnd>
    </p:sndAc>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a:xfrm>
            <a:off x="355600" y="304800"/>
            <a:ext cx="8458200" cy="838200"/>
          </a:xfrm>
          <a:noFill/>
          <a:ln/>
        </p:spPr>
        <p:txBody>
          <a:bodyPr/>
          <a:lstStyle/>
          <a:p>
            <a:r>
              <a:rPr lang="en-US" sz="3200"/>
              <a:t>Poka Yoke Devices, Systems &amp; Inspection</a:t>
            </a:r>
          </a:p>
        </p:txBody>
      </p:sp>
      <p:sp>
        <p:nvSpPr>
          <p:cNvPr id="587779" name="Rectangle 3"/>
          <p:cNvSpPr>
            <a:spLocks noGrp="1" noChangeArrowheads="1"/>
          </p:cNvSpPr>
          <p:nvPr>
            <p:ph type="body" idx="1"/>
          </p:nvPr>
        </p:nvSpPr>
        <p:spPr>
          <a:xfrm>
            <a:off x="685800" y="1295400"/>
            <a:ext cx="7772400" cy="4711700"/>
          </a:xfrm>
          <a:noFill/>
          <a:ln/>
        </p:spPr>
        <p:txBody>
          <a:bodyPr/>
          <a:lstStyle/>
          <a:p>
            <a:pPr marL="1771650" lvl="4" indent="-228600" defTabSz="914400">
              <a:buFontTx/>
              <a:buNone/>
            </a:pPr>
            <a:r>
              <a:rPr lang="en-US" sz="2800" b="1"/>
              <a:t>Poka Yoke Devices</a:t>
            </a:r>
          </a:p>
          <a:p>
            <a:pPr marL="342900" indent="-342900" defTabSz="914400">
              <a:buFont typeface="Zapf Dingbats" charset="2"/>
              <a:buChar char="u"/>
            </a:pPr>
            <a:r>
              <a:rPr lang="en-US" sz="2400">
                <a:solidFill>
                  <a:srgbClr val="003300"/>
                </a:solidFill>
              </a:rPr>
              <a:t>Are Built within the Process</a:t>
            </a:r>
          </a:p>
          <a:p>
            <a:pPr marL="342900" indent="-342900" defTabSz="914400">
              <a:buFont typeface="Zapf Dingbats" charset="2"/>
              <a:buChar char="u"/>
            </a:pPr>
            <a:r>
              <a:rPr lang="en-US" sz="2400">
                <a:solidFill>
                  <a:srgbClr val="003300"/>
                </a:solidFill>
              </a:rPr>
              <a:t>In General Have Low Cost</a:t>
            </a:r>
          </a:p>
          <a:p>
            <a:pPr marL="342900" indent="-342900" defTabSz="914400">
              <a:buFont typeface="Zapf Dingbats" charset="2"/>
              <a:buChar char="u"/>
            </a:pPr>
            <a:r>
              <a:rPr lang="en-US" sz="2400">
                <a:solidFill>
                  <a:srgbClr val="003300"/>
                </a:solidFill>
              </a:rPr>
              <a:t>Have the Capacity for </a:t>
            </a:r>
            <a:r>
              <a:rPr lang="en-US" sz="2400">
                <a:solidFill>
                  <a:srgbClr val="FC0128"/>
                </a:solidFill>
              </a:rPr>
              <a:t>100% Inspection</a:t>
            </a:r>
            <a:endParaRPr lang="en-US" sz="2400"/>
          </a:p>
          <a:p>
            <a:pPr marL="342900" indent="-342900" defTabSz="914400">
              <a:buFont typeface="Zapf Dingbats" charset="2"/>
              <a:buNone/>
            </a:pPr>
            <a:endParaRPr lang="en-US" sz="2800"/>
          </a:p>
          <a:p>
            <a:pPr marL="342900" indent="-342900" algn="ctr" defTabSz="914400">
              <a:buFont typeface="Zapf Dingbats" charset="2"/>
              <a:buNone/>
            </a:pPr>
            <a:r>
              <a:rPr lang="en-US" sz="2800"/>
              <a:t>	</a:t>
            </a:r>
            <a:r>
              <a:rPr lang="en-US" sz="1800">
                <a:solidFill>
                  <a:srgbClr val="000066"/>
                </a:solidFill>
              </a:rPr>
              <a:t>Remember SQC is performed </a:t>
            </a:r>
            <a:r>
              <a:rPr lang="en-US" sz="1800" b="1" i="1">
                <a:solidFill>
                  <a:srgbClr val="003300"/>
                </a:solidFill>
              </a:rPr>
              <a:t>outside</a:t>
            </a:r>
            <a:r>
              <a:rPr lang="en-US" sz="1800">
                <a:solidFill>
                  <a:srgbClr val="000066"/>
                </a:solidFill>
              </a:rPr>
              <a:t> the process which adds cost and allows defects to escape the system.</a:t>
            </a:r>
            <a:endParaRPr lang="en-US" sz="2400"/>
          </a:p>
        </p:txBody>
      </p:sp>
    </p:spTree>
  </p:cSld>
  <p:clrMapOvr>
    <a:masterClrMapping/>
  </p:clrMapOvr>
  <p:transition xmlns:p14="http://schemas.microsoft.com/office/powerpoint/2010/main" spd="med" advTm="5000">
    <p:fade/>
    <p:sndAc>
      <p:stSnd>
        <p:snd r:embed="rId3" name="Camera"/>
      </p:stSnd>
    </p:sndAc>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ChangeArrowheads="1"/>
          </p:cNvSpPr>
          <p:nvPr>
            <p:ph type="title"/>
          </p:nvPr>
        </p:nvSpPr>
        <p:spPr>
          <a:xfrm>
            <a:off x="685800" y="152400"/>
            <a:ext cx="7772400" cy="838200"/>
          </a:xfrm>
        </p:spPr>
        <p:txBody>
          <a:bodyPr/>
          <a:lstStyle/>
          <a:p>
            <a:r>
              <a:rPr lang="en-US"/>
              <a:t>Every Day Examples</a:t>
            </a:r>
          </a:p>
        </p:txBody>
      </p:sp>
      <p:sp>
        <p:nvSpPr>
          <p:cNvPr id="589833" name="Text Box 9"/>
          <p:cNvSpPr txBox="1">
            <a:spLocks noChangeArrowheads="1"/>
          </p:cNvSpPr>
          <p:nvPr/>
        </p:nvSpPr>
        <p:spPr bwMode="auto">
          <a:xfrm>
            <a:off x="2192338" y="1169988"/>
            <a:ext cx="1766887" cy="5065712"/>
          </a:xfrm>
          <a:prstGeom prst="rect">
            <a:avLst/>
          </a:prstGeom>
          <a:noFill/>
          <a:ln w="12700">
            <a:solidFill>
              <a:srgbClr val="00279F"/>
            </a:solidFill>
            <a:miter lim="800000"/>
            <a:headEnd/>
            <a:tailEnd/>
          </a:ln>
          <a:effectLst/>
        </p:spPr>
        <p:txBody>
          <a:bodyPr>
            <a:prstTxWarp prst="textNoShape">
              <a:avLst/>
            </a:prstTxWarp>
          </a:bodyPr>
          <a:lstStyle/>
          <a:p>
            <a:pPr algn="ctr"/>
            <a:r>
              <a:rPr lang="en-US" sz="1600" b="1">
                <a:solidFill>
                  <a:srgbClr val="183400"/>
                </a:solidFill>
              </a:rPr>
              <a:t>Computer Files</a:t>
            </a:r>
            <a:endParaRPr lang="en-US" sz="1400">
              <a:solidFill>
                <a:srgbClr val="000000"/>
              </a:solidFill>
            </a:endParaRPr>
          </a:p>
          <a:p>
            <a:endParaRPr lang="en-US" sz="1400">
              <a:solidFill>
                <a:srgbClr val="000000"/>
              </a:solidFill>
            </a:endParaRPr>
          </a:p>
          <a:p>
            <a:r>
              <a:rPr lang="en-US" sz="1400" b="1" i="1">
                <a:solidFill>
                  <a:srgbClr val="00279F"/>
                </a:solidFill>
              </a:rPr>
              <a:t>Microsoft:</a:t>
            </a:r>
            <a:r>
              <a:rPr lang="en-US" sz="1400">
                <a:solidFill>
                  <a:srgbClr val="000000"/>
                </a:solidFill>
              </a:rPr>
              <a:t> File type identified by file name suffix. If one does not add the correct suffix, the program the file is from will not recognize it.</a:t>
            </a:r>
          </a:p>
          <a:p>
            <a:endParaRPr lang="en-US" sz="1400" b="1" i="1">
              <a:solidFill>
                <a:srgbClr val="00279F"/>
              </a:solidFill>
            </a:endParaRPr>
          </a:p>
          <a:p>
            <a:r>
              <a:rPr lang="en-US" sz="1400" b="1" i="1">
                <a:solidFill>
                  <a:srgbClr val="00279F"/>
                </a:solidFill>
              </a:rPr>
              <a:t>Macintosh</a:t>
            </a:r>
            <a:r>
              <a:rPr lang="en-US" sz="1400">
                <a:solidFill>
                  <a:srgbClr val="000000"/>
                </a:solidFill>
              </a:rPr>
              <a:t> Poka Yoke (1984): File type and creator application are identified and </a:t>
            </a:r>
            <a:r>
              <a:rPr lang="en-US" sz="1400" i="1">
                <a:solidFill>
                  <a:srgbClr val="00279F"/>
                </a:solidFill>
              </a:rPr>
              <a:t>embedded in</a:t>
            </a:r>
            <a:r>
              <a:rPr lang="en-US" sz="1400">
                <a:solidFill>
                  <a:srgbClr val="000000"/>
                </a:solidFill>
              </a:rPr>
              <a:t> the first part of every file. File name plays NO part in recognition by the originating program.</a:t>
            </a:r>
          </a:p>
        </p:txBody>
      </p:sp>
      <p:sp>
        <p:nvSpPr>
          <p:cNvPr id="589835" name="Text Box 11"/>
          <p:cNvSpPr txBox="1">
            <a:spLocks noChangeArrowheads="1"/>
          </p:cNvSpPr>
          <p:nvPr/>
        </p:nvSpPr>
        <p:spPr bwMode="auto">
          <a:xfrm>
            <a:off x="4051300" y="1162050"/>
            <a:ext cx="2090738" cy="4848225"/>
          </a:xfrm>
          <a:prstGeom prst="rect">
            <a:avLst/>
          </a:prstGeom>
          <a:noFill/>
          <a:ln w="12700">
            <a:solidFill>
              <a:srgbClr val="00279F"/>
            </a:solidFill>
            <a:miter lim="800000"/>
            <a:headEnd/>
            <a:tailEnd/>
          </a:ln>
          <a:effectLst/>
        </p:spPr>
        <p:txBody>
          <a:bodyPr>
            <a:prstTxWarp prst="textNoShape">
              <a:avLst/>
            </a:prstTxWarp>
          </a:bodyPr>
          <a:lstStyle/>
          <a:p>
            <a:pPr algn="ctr"/>
            <a:r>
              <a:rPr lang="en-US" sz="1600" b="1">
                <a:solidFill>
                  <a:srgbClr val="183400"/>
                </a:solidFill>
              </a:rPr>
              <a:t>Computer Floppy Drives</a:t>
            </a:r>
            <a:endParaRPr lang="en-US" sz="1400">
              <a:solidFill>
                <a:srgbClr val="000000"/>
              </a:solidFill>
            </a:endParaRPr>
          </a:p>
          <a:p>
            <a:endParaRPr lang="en-US" sz="1400">
              <a:solidFill>
                <a:srgbClr val="000000"/>
              </a:solidFill>
            </a:endParaRPr>
          </a:p>
          <a:p>
            <a:r>
              <a:rPr lang="en-US" sz="1400" b="1" i="1">
                <a:solidFill>
                  <a:srgbClr val="00279F"/>
                </a:solidFill>
              </a:rPr>
              <a:t>Microsoft:</a:t>
            </a:r>
            <a:r>
              <a:rPr lang="en-US" sz="1400">
                <a:solidFill>
                  <a:srgbClr val="000000"/>
                </a:solidFill>
              </a:rPr>
              <a:t> Disk must be inserted and ejected by hand. It is possible to eject a disk while it is being written to.</a:t>
            </a:r>
          </a:p>
          <a:p>
            <a:endParaRPr lang="en-US" sz="1400">
              <a:solidFill>
                <a:srgbClr val="000000"/>
              </a:solidFill>
            </a:endParaRPr>
          </a:p>
          <a:p>
            <a:r>
              <a:rPr lang="en-US" sz="1400" b="1" i="1">
                <a:solidFill>
                  <a:srgbClr val="00279F"/>
                </a:solidFill>
              </a:rPr>
              <a:t>Macintosh</a:t>
            </a:r>
            <a:r>
              <a:rPr lang="en-US" sz="1400">
                <a:solidFill>
                  <a:srgbClr val="000000"/>
                </a:solidFill>
              </a:rPr>
              <a:t> Poka Yoke (1984): Disk drive grabs disk as it is being inserted and draws it in and seats it. Disk cannot be manually ejected. You must drag the ‘desktop’ icon for the disk to the ‘Trash’. The drive then ejects the disk as long as there are no disk operations taking place.</a:t>
            </a:r>
          </a:p>
        </p:txBody>
      </p:sp>
      <p:grpSp>
        <p:nvGrpSpPr>
          <p:cNvPr id="589839" name="Group 15"/>
          <p:cNvGrpSpPr>
            <a:grpSpLocks/>
          </p:cNvGrpSpPr>
          <p:nvPr/>
        </p:nvGrpSpPr>
        <p:grpSpPr bwMode="auto">
          <a:xfrm>
            <a:off x="228600" y="1165225"/>
            <a:ext cx="1905000" cy="4965700"/>
            <a:chOff x="144" y="734"/>
            <a:chExt cx="1200" cy="3128"/>
          </a:xfrm>
        </p:grpSpPr>
        <p:pic>
          <p:nvPicPr>
            <p:cNvPr id="589827" name="Picture 3"/>
            <p:cNvPicPr>
              <a:picLocks noChangeAspect="1" noChangeArrowheads="1"/>
            </p:cNvPicPr>
            <p:nvPr/>
          </p:nvPicPr>
          <p:blipFill>
            <a:blip r:embed="rId4"/>
            <a:srcRect/>
            <a:stretch>
              <a:fillRect/>
            </a:stretch>
          </p:blipFill>
          <p:spPr bwMode="auto">
            <a:xfrm>
              <a:off x="192" y="768"/>
              <a:ext cx="1104" cy="1104"/>
            </a:xfrm>
            <a:prstGeom prst="rect">
              <a:avLst/>
            </a:prstGeom>
            <a:noFill/>
            <a:ln w="12700">
              <a:noFill/>
              <a:miter lim="800000"/>
              <a:headEnd/>
              <a:tailEnd/>
            </a:ln>
            <a:effectLst/>
          </p:spPr>
        </p:pic>
        <p:sp>
          <p:nvSpPr>
            <p:cNvPr id="589828" name="Text Box 4"/>
            <p:cNvSpPr txBox="1">
              <a:spLocks noChangeArrowheads="1"/>
            </p:cNvSpPr>
            <p:nvPr/>
          </p:nvSpPr>
          <p:spPr bwMode="auto">
            <a:xfrm>
              <a:off x="144" y="1920"/>
              <a:ext cx="1200" cy="1934"/>
            </a:xfrm>
            <a:prstGeom prst="rect">
              <a:avLst/>
            </a:prstGeom>
            <a:noFill/>
            <a:ln w="12700">
              <a:noFill/>
              <a:miter lim="800000"/>
              <a:headEnd/>
              <a:tailEnd/>
            </a:ln>
            <a:effectLst/>
          </p:spPr>
          <p:txBody>
            <a:bodyPr>
              <a:prstTxWarp prst="textNoShape">
                <a:avLst/>
              </a:prstTxWarp>
              <a:spAutoFit/>
            </a:bodyPr>
            <a:lstStyle/>
            <a:p>
              <a:r>
                <a:rPr lang="en-US" sz="1400">
                  <a:solidFill>
                    <a:srgbClr val="000000"/>
                  </a:solidFill>
                </a:rPr>
                <a:t>New lawn mowers are required to have a safety bar on the handle that must be pulled back in order to start the engine. If you let go of the safety bar, the mower blade stops in 3 seconds or less. This is an adaptation of the "dead man switch" from railroad locomotives.</a:t>
              </a:r>
            </a:p>
          </p:txBody>
        </p:sp>
        <p:sp>
          <p:nvSpPr>
            <p:cNvPr id="589829" name="Oval 5"/>
            <p:cNvSpPr>
              <a:spLocks noChangeArrowheads="1"/>
            </p:cNvSpPr>
            <p:nvPr/>
          </p:nvSpPr>
          <p:spPr bwMode="auto">
            <a:xfrm>
              <a:off x="336" y="912"/>
              <a:ext cx="528" cy="432"/>
            </a:xfrm>
            <a:prstGeom prst="ellipse">
              <a:avLst/>
            </a:prstGeom>
            <a:noFill/>
            <a:ln w="19050">
              <a:solidFill>
                <a:srgbClr val="FC0128"/>
              </a:solidFill>
              <a:round/>
              <a:headEnd/>
              <a:tailEnd/>
            </a:ln>
            <a:effectLst/>
          </p:spPr>
          <p:txBody>
            <a:bodyPr wrap="none" anchor="ctr">
              <a:prstTxWarp prst="textNoShape">
                <a:avLst/>
              </a:prstTxWarp>
            </a:bodyPr>
            <a:lstStyle/>
            <a:p>
              <a:endParaRPr lang="en-US"/>
            </a:p>
          </p:txBody>
        </p:sp>
        <p:sp>
          <p:nvSpPr>
            <p:cNvPr id="589836" name="Rectangle 12"/>
            <p:cNvSpPr>
              <a:spLocks noChangeArrowheads="1"/>
            </p:cNvSpPr>
            <p:nvPr/>
          </p:nvSpPr>
          <p:spPr bwMode="auto">
            <a:xfrm>
              <a:off x="153" y="734"/>
              <a:ext cx="1180" cy="3128"/>
            </a:xfrm>
            <a:prstGeom prst="rect">
              <a:avLst/>
            </a:prstGeom>
            <a:noFill/>
            <a:ln w="12700">
              <a:solidFill>
                <a:srgbClr val="00279F"/>
              </a:solidFill>
              <a:miter lim="800000"/>
              <a:headEnd/>
              <a:tailEnd/>
            </a:ln>
            <a:effectLst/>
          </p:spPr>
          <p:txBody>
            <a:bodyPr wrap="none" anchor="ctr">
              <a:prstTxWarp prst="textNoShape">
                <a:avLst/>
              </a:prstTxWarp>
            </a:bodyPr>
            <a:lstStyle/>
            <a:p>
              <a:endParaRPr lang="en-US"/>
            </a:p>
          </p:txBody>
        </p:sp>
      </p:grpSp>
      <p:grpSp>
        <p:nvGrpSpPr>
          <p:cNvPr id="589838" name="Group 14"/>
          <p:cNvGrpSpPr>
            <a:grpSpLocks/>
          </p:cNvGrpSpPr>
          <p:nvPr/>
        </p:nvGrpSpPr>
        <p:grpSpPr bwMode="auto">
          <a:xfrm>
            <a:off x="6224588" y="1166813"/>
            <a:ext cx="2703512" cy="1985962"/>
            <a:chOff x="3921" y="735"/>
            <a:chExt cx="1703" cy="1251"/>
          </a:xfrm>
        </p:grpSpPr>
        <p:sp>
          <p:nvSpPr>
            <p:cNvPr id="589830" name="Text Box 6"/>
            <p:cNvSpPr txBox="1">
              <a:spLocks noChangeArrowheads="1"/>
            </p:cNvSpPr>
            <p:nvPr/>
          </p:nvSpPr>
          <p:spPr bwMode="auto">
            <a:xfrm>
              <a:off x="3931" y="1248"/>
              <a:ext cx="1648" cy="728"/>
            </a:xfrm>
            <a:prstGeom prst="rect">
              <a:avLst/>
            </a:prstGeom>
            <a:noFill/>
            <a:ln w="12700">
              <a:noFill/>
              <a:miter lim="800000"/>
              <a:headEnd/>
              <a:tailEnd/>
            </a:ln>
            <a:effectLst/>
          </p:spPr>
          <p:txBody>
            <a:bodyPr>
              <a:prstTxWarp prst="textNoShape">
                <a:avLst/>
              </a:prstTxWarp>
              <a:spAutoFit/>
            </a:bodyPr>
            <a:lstStyle/>
            <a:p>
              <a:r>
                <a:rPr lang="en-US" sz="1400">
                  <a:solidFill>
                    <a:srgbClr val="000000"/>
                  </a:solidFill>
                </a:rPr>
                <a:t>Warning lights alert the driver of potential problems. These devices employ a warning method instead of a control method.</a:t>
              </a:r>
            </a:p>
          </p:txBody>
        </p:sp>
        <p:pic>
          <p:nvPicPr>
            <p:cNvPr id="589831" name="Picture 7"/>
            <p:cNvPicPr>
              <a:picLocks noChangeAspect="1" noChangeArrowheads="1"/>
            </p:cNvPicPr>
            <p:nvPr/>
          </p:nvPicPr>
          <p:blipFill>
            <a:blip r:embed="rId5"/>
            <a:srcRect/>
            <a:stretch>
              <a:fillRect/>
            </a:stretch>
          </p:blipFill>
          <p:spPr bwMode="auto">
            <a:xfrm>
              <a:off x="3950" y="768"/>
              <a:ext cx="1632" cy="452"/>
            </a:xfrm>
            <a:prstGeom prst="rect">
              <a:avLst/>
            </a:prstGeom>
            <a:noFill/>
            <a:ln w="12700">
              <a:noFill/>
              <a:miter lim="800000"/>
              <a:headEnd/>
              <a:tailEnd/>
            </a:ln>
            <a:effectLst/>
          </p:spPr>
        </p:pic>
        <p:sp>
          <p:nvSpPr>
            <p:cNvPr id="589837" name="Rectangle 13"/>
            <p:cNvSpPr>
              <a:spLocks noChangeArrowheads="1"/>
            </p:cNvSpPr>
            <p:nvPr/>
          </p:nvSpPr>
          <p:spPr bwMode="auto">
            <a:xfrm>
              <a:off x="3921" y="735"/>
              <a:ext cx="1703" cy="1251"/>
            </a:xfrm>
            <a:prstGeom prst="rect">
              <a:avLst/>
            </a:prstGeom>
            <a:noFill/>
            <a:ln w="12700">
              <a:solidFill>
                <a:srgbClr val="00279F"/>
              </a:solidFill>
              <a:miter lim="800000"/>
              <a:headEnd/>
              <a:tailEnd/>
            </a:ln>
            <a:effectLst/>
          </p:spPr>
          <p:txBody>
            <a:bodyPr wrap="none" anchor="ctr">
              <a:prstTxWarp prst="textNoShape">
                <a:avLst/>
              </a:prstTxWarp>
            </a:bodyPr>
            <a:lstStyle/>
            <a:p>
              <a:endParaRPr lang="en-US"/>
            </a:p>
          </p:txBody>
        </p:sp>
      </p:grpSp>
    </p:spTree>
  </p:cSld>
  <p:clrMapOvr>
    <a:masterClrMapping/>
  </p:clrMapOvr>
  <p:transition xmlns:p14="http://schemas.microsoft.com/office/powerpoint/2010/main" spd="med" advTm="5000">
    <p:fade/>
    <p:sndAc>
      <p:stSnd>
        <p:snd r:embed="rId3" name="Camera"/>
      </p:stSnd>
    </p:sndAc>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ChangeArrowheads="1"/>
          </p:cNvSpPr>
          <p:nvPr>
            <p:ph type="title"/>
          </p:nvPr>
        </p:nvSpPr>
        <p:spPr/>
        <p:txBody>
          <a:bodyPr/>
          <a:lstStyle/>
          <a:p>
            <a:r>
              <a:rPr lang="en-US"/>
              <a:t>Electrical Polarity Poka Yokes</a:t>
            </a:r>
          </a:p>
        </p:txBody>
      </p:sp>
      <p:grpSp>
        <p:nvGrpSpPr>
          <p:cNvPr id="609291" name="Group 11"/>
          <p:cNvGrpSpPr>
            <a:grpSpLocks/>
          </p:cNvGrpSpPr>
          <p:nvPr/>
        </p:nvGrpSpPr>
        <p:grpSpPr bwMode="auto">
          <a:xfrm>
            <a:off x="1131888" y="1139825"/>
            <a:ext cx="6973887" cy="5233988"/>
            <a:chOff x="713" y="718"/>
            <a:chExt cx="4393" cy="3297"/>
          </a:xfrm>
        </p:grpSpPr>
        <p:pic>
          <p:nvPicPr>
            <p:cNvPr id="609283" name="Picture 3"/>
            <p:cNvPicPr>
              <a:picLocks noChangeAspect="1" noChangeArrowheads="1"/>
            </p:cNvPicPr>
            <p:nvPr/>
          </p:nvPicPr>
          <p:blipFill>
            <a:blip r:embed="rId4"/>
            <a:srcRect/>
            <a:stretch>
              <a:fillRect/>
            </a:stretch>
          </p:blipFill>
          <p:spPr bwMode="auto">
            <a:xfrm>
              <a:off x="713" y="720"/>
              <a:ext cx="4393" cy="3295"/>
            </a:xfrm>
            <a:prstGeom prst="rect">
              <a:avLst/>
            </a:prstGeom>
            <a:noFill/>
            <a:ln w="12700">
              <a:noFill/>
              <a:miter lim="800000"/>
              <a:headEnd/>
              <a:tailEnd/>
            </a:ln>
            <a:effectLst/>
          </p:spPr>
        </p:pic>
        <p:sp>
          <p:nvSpPr>
            <p:cNvPr id="609284" name="Line 4"/>
            <p:cNvSpPr>
              <a:spLocks noChangeShapeType="1"/>
            </p:cNvSpPr>
            <p:nvPr/>
          </p:nvSpPr>
          <p:spPr bwMode="auto">
            <a:xfrm>
              <a:off x="3331" y="1694"/>
              <a:ext cx="888" cy="0"/>
            </a:xfrm>
            <a:prstGeom prst="line">
              <a:avLst/>
            </a:prstGeom>
            <a:noFill/>
            <a:ln w="19050">
              <a:solidFill>
                <a:schemeClr val="hlink"/>
              </a:solidFill>
              <a:round/>
              <a:headEnd/>
              <a:tailEnd/>
            </a:ln>
            <a:effectLst/>
          </p:spPr>
          <p:txBody>
            <a:bodyPr wrap="none" anchor="ctr">
              <a:prstTxWarp prst="textNoShape">
                <a:avLst/>
              </a:prstTxWarp>
            </a:bodyPr>
            <a:lstStyle/>
            <a:p>
              <a:endParaRPr lang="en-US"/>
            </a:p>
          </p:txBody>
        </p:sp>
        <p:sp>
          <p:nvSpPr>
            <p:cNvPr id="609285" name="Line 5"/>
            <p:cNvSpPr>
              <a:spLocks noChangeShapeType="1"/>
            </p:cNvSpPr>
            <p:nvPr/>
          </p:nvSpPr>
          <p:spPr bwMode="auto">
            <a:xfrm>
              <a:off x="3336" y="1965"/>
              <a:ext cx="888" cy="0"/>
            </a:xfrm>
            <a:prstGeom prst="line">
              <a:avLst/>
            </a:prstGeom>
            <a:noFill/>
            <a:ln w="19050">
              <a:solidFill>
                <a:schemeClr val="hlink"/>
              </a:solidFill>
              <a:round/>
              <a:headEnd/>
              <a:tailEnd/>
            </a:ln>
            <a:effectLst/>
          </p:spPr>
          <p:txBody>
            <a:bodyPr wrap="none" anchor="ctr">
              <a:prstTxWarp prst="textNoShape">
                <a:avLst/>
              </a:prstTxWarp>
            </a:bodyPr>
            <a:lstStyle/>
            <a:p>
              <a:endParaRPr lang="en-US"/>
            </a:p>
          </p:txBody>
        </p:sp>
        <p:sp>
          <p:nvSpPr>
            <p:cNvPr id="609286" name="Line 6"/>
            <p:cNvSpPr>
              <a:spLocks noChangeShapeType="1"/>
            </p:cNvSpPr>
            <p:nvPr/>
          </p:nvSpPr>
          <p:spPr bwMode="auto">
            <a:xfrm>
              <a:off x="3352" y="1726"/>
              <a:ext cx="379" cy="1"/>
            </a:xfrm>
            <a:prstGeom prst="line">
              <a:avLst/>
            </a:prstGeom>
            <a:noFill/>
            <a:ln w="19050">
              <a:solidFill>
                <a:srgbClr val="005400"/>
              </a:solidFill>
              <a:round/>
              <a:headEnd/>
              <a:tailEnd/>
            </a:ln>
            <a:effectLst/>
          </p:spPr>
          <p:txBody>
            <a:bodyPr wrap="none" anchor="ctr">
              <a:prstTxWarp prst="textNoShape">
                <a:avLst/>
              </a:prstTxWarp>
            </a:bodyPr>
            <a:lstStyle/>
            <a:p>
              <a:endParaRPr lang="en-US"/>
            </a:p>
          </p:txBody>
        </p:sp>
        <p:sp>
          <p:nvSpPr>
            <p:cNvPr id="609287" name="Line 7"/>
            <p:cNvSpPr>
              <a:spLocks noChangeShapeType="1"/>
            </p:cNvSpPr>
            <p:nvPr/>
          </p:nvSpPr>
          <p:spPr bwMode="auto">
            <a:xfrm flipV="1">
              <a:off x="3353" y="1931"/>
              <a:ext cx="379" cy="7"/>
            </a:xfrm>
            <a:prstGeom prst="line">
              <a:avLst/>
            </a:prstGeom>
            <a:noFill/>
            <a:ln w="19050">
              <a:solidFill>
                <a:srgbClr val="005400"/>
              </a:solidFill>
              <a:round/>
              <a:headEnd/>
              <a:tailEnd/>
            </a:ln>
            <a:effectLst/>
          </p:spPr>
          <p:txBody>
            <a:bodyPr wrap="none" anchor="ctr">
              <a:prstTxWarp prst="textNoShape">
                <a:avLst/>
              </a:prstTxWarp>
            </a:bodyPr>
            <a:lstStyle/>
            <a:p>
              <a:endParaRPr lang="en-US"/>
            </a:p>
          </p:txBody>
        </p:sp>
        <p:sp>
          <p:nvSpPr>
            <p:cNvPr id="609288" name="Oval 8"/>
            <p:cNvSpPr>
              <a:spLocks noChangeArrowheads="1"/>
            </p:cNvSpPr>
            <p:nvPr/>
          </p:nvSpPr>
          <p:spPr bwMode="auto">
            <a:xfrm>
              <a:off x="3605" y="1278"/>
              <a:ext cx="379" cy="354"/>
            </a:xfrm>
            <a:prstGeom prst="ellipse">
              <a:avLst/>
            </a:prstGeom>
            <a:noFill/>
            <a:ln w="38100">
              <a:solidFill>
                <a:schemeClr val="hlink"/>
              </a:solidFill>
              <a:round/>
              <a:headEnd/>
              <a:tailEnd/>
            </a:ln>
            <a:effectLst/>
          </p:spPr>
          <p:txBody>
            <a:bodyPr wrap="none" anchor="ctr">
              <a:prstTxWarp prst="textNoShape">
                <a:avLst/>
              </a:prstTxWarp>
            </a:bodyPr>
            <a:lstStyle/>
            <a:p>
              <a:endParaRPr lang="en-US"/>
            </a:p>
          </p:txBody>
        </p:sp>
        <p:sp>
          <p:nvSpPr>
            <p:cNvPr id="609289" name="Text Box 9"/>
            <p:cNvSpPr txBox="1">
              <a:spLocks noChangeArrowheads="1"/>
            </p:cNvSpPr>
            <p:nvPr/>
          </p:nvSpPr>
          <p:spPr bwMode="auto">
            <a:xfrm>
              <a:off x="715" y="2520"/>
              <a:ext cx="1056" cy="518"/>
            </a:xfrm>
            <a:prstGeom prst="rect">
              <a:avLst/>
            </a:prstGeom>
            <a:solidFill>
              <a:srgbClr val="F1FA9A"/>
            </a:solidFill>
            <a:ln w="19050">
              <a:noFill/>
              <a:miter lim="800000"/>
              <a:headEnd/>
              <a:tailEnd/>
            </a:ln>
            <a:effectLst/>
          </p:spPr>
          <p:txBody>
            <a:bodyPr wrap="none">
              <a:prstTxWarp prst="textNoShape">
                <a:avLst/>
              </a:prstTxWarp>
              <a:spAutoFit/>
            </a:bodyPr>
            <a:lstStyle/>
            <a:p>
              <a:pPr algn="ctr"/>
              <a:r>
                <a:rPr lang="en-US">
                  <a:solidFill>
                    <a:srgbClr val="00279F"/>
                  </a:solidFill>
                </a:rPr>
                <a:t>Orientation</a:t>
              </a:r>
            </a:p>
            <a:p>
              <a:pPr algn="ctr"/>
              <a:r>
                <a:rPr lang="en-US">
                  <a:solidFill>
                    <a:srgbClr val="00279F"/>
                  </a:solidFill>
                </a:rPr>
                <a:t>Poka Yoke</a:t>
              </a:r>
            </a:p>
          </p:txBody>
        </p:sp>
        <p:sp>
          <p:nvSpPr>
            <p:cNvPr id="609290" name="Text Box 10"/>
            <p:cNvSpPr txBox="1">
              <a:spLocks noChangeArrowheads="1"/>
            </p:cNvSpPr>
            <p:nvPr/>
          </p:nvSpPr>
          <p:spPr bwMode="auto">
            <a:xfrm>
              <a:off x="713" y="718"/>
              <a:ext cx="1407" cy="518"/>
            </a:xfrm>
            <a:prstGeom prst="rect">
              <a:avLst/>
            </a:prstGeom>
            <a:solidFill>
              <a:srgbClr val="F1FA9A"/>
            </a:solidFill>
            <a:ln w="19050">
              <a:noFill/>
              <a:miter lim="800000"/>
              <a:headEnd/>
              <a:tailEnd/>
            </a:ln>
            <a:effectLst/>
          </p:spPr>
          <p:txBody>
            <a:bodyPr wrap="none">
              <a:prstTxWarp prst="textNoShape">
                <a:avLst/>
              </a:prstTxWarp>
              <a:spAutoFit/>
            </a:bodyPr>
            <a:lstStyle/>
            <a:p>
              <a:pPr algn="ctr"/>
              <a:r>
                <a:rPr lang="en-US">
                  <a:solidFill>
                    <a:srgbClr val="00279F"/>
                  </a:solidFill>
                </a:rPr>
                <a:t>Interference Fit</a:t>
              </a:r>
            </a:p>
            <a:p>
              <a:pPr algn="ctr"/>
              <a:r>
                <a:rPr lang="en-US">
                  <a:solidFill>
                    <a:srgbClr val="00279F"/>
                  </a:solidFill>
                </a:rPr>
                <a:t>Poka Yoke</a:t>
              </a:r>
            </a:p>
          </p:txBody>
        </p:sp>
      </p:grpSp>
    </p:spTree>
  </p:cSld>
  <p:clrMapOvr>
    <a:masterClrMapping/>
  </p:clrMapOvr>
  <p:transition xmlns:p14="http://schemas.microsoft.com/office/powerpoint/2010/main" spd="med" advTm="5000">
    <p:fade/>
    <p:sndAc>
      <p:stSnd>
        <p:snd r:embed="rId3" name="Camera"/>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101600" y="228600"/>
            <a:ext cx="8953500" cy="787400"/>
          </a:xfrm>
          <a:noFill/>
          <a:ln/>
        </p:spPr>
        <p:txBody>
          <a:bodyPr/>
          <a:lstStyle/>
          <a:p>
            <a:r>
              <a:rPr lang="en-US"/>
              <a:t>Don’t Let </a:t>
            </a:r>
            <a:r>
              <a:rPr lang="en-US">
                <a:solidFill>
                  <a:schemeClr val="hlink"/>
                </a:solidFill>
              </a:rPr>
              <a:t>This</a:t>
            </a:r>
            <a:r>
              <a:rPr lang="en-US"/>
              <a:t> Happen To </a:t>
            </a:r>
            <a:r>
              <a:rPr lang="en-US">
                <a:solidFill>
                  <a:schemeClr val="hlink"/>
                </a:solidFill>
              </a:rPr>
              <a:t>YOU</a:t>
            </a:r>
            <a:r>
              <a:rPr lang="en-US"/>
              <a:t>!</a:t>
            </a:r>
          </a:p>
        </p:txBody>
      </p:sp>
      <p:pic>
        <p:nvPicPr>
          <p:cNvPr id="4" name="Picture 3"/>
          <p:cNvPicPr>
            <a:picLocks noChangeAspect="1"/>
          </p:cNvPicPr>
          <p:nvPr/>
        </p:nvPicPr>
        <p:blipFill>
          <a:blip r:embed="rId4"/>
          <a:stretch>
            <a:fillRect/>
          </a:stretch>
        </p:blipFill>
        <p:spPr>
          <a:xfrm>
            <a:off x="1962150" y="930555"/>
            <a:ext cx="5219700" cy="5435600"/>
          </a:xfrm>
          <a:prstGeom prst="rect">
            <a:avLst/>
          </a:prstGeom>
        </p:spPr>
      </p:pic>
    </p:spTree>
  </p:cSld>
  <p:clrMapOvr>
    <a:masterClrMapping/>
  </p:clrMapOvr>
  <p:transition xmlns:p14="http://schemas.microsoft.com/office/powerpoint/2010/main" spd="med" advTm="5000">
    <p:fade/>
    <p:sndAc>
      <p:stSnd>
        <p:snd r:embed="rId3" name="Camera"/>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8994" name="Picture 2"/>
          <p:cNvPicPr>
            <a:picLocks noChangeAspect="1" noChangeArrowheads="1"/>
          </p:cNvPicPr>
          <p:nvPr/>
        </p:nvPicPr>
        <p:blipFill>
          <a:blip r:embed="rId4"/>
          <a:srcRect/>
          <a:stretch>
            <a:fillRect/>
          </a:stretch>
        </p:blipFill>
        <p:spPr bwMode="auto">
          <a:xfrm>
            <a:off x="6057900" y="1270000"/>
            <a:ext cx="1833563" cy="1358900"/>
          </a:xfrm>
          <a:prstGeom prst="rect">
            <a:avLst/>
          </a:prstGeom>
          <a:noFill/>
          <a:ln w="12700">
            <a:noFill/>
            <a:miter lim="800000"/>
            <a:headEnd/>
            <a:tailEnd/>
          </a:ln>
          <a:effectLst/>
        </p:spPr>
      </p:pic>
      <p:sp>
        <p:nvSpPr>
          <p:cNvPr id="468995" name="Rectangle 3"/>
          <p:cNvSpPr>
            <a:spLocks noGrp="1" noChangeArrowheads="1"/>
          </p:cNvSpPr>
          <p:nvPr>
            <p:ph type="title"/>
          </p:nvPr>
        </p:nvSpPr>
        <p:spPr>
          <a:xfrm>
            <a:off x="533400" y="152400"/>
            <a:ext cx="8077200" cy="838200"/>
          </a:xfrm>
        </p:spPr>
        <p:txBody>
          <a:bodyPr/>
          <a:lstStyle/>
          <a:p>
            <a:r>
              <a:rPr lang="en-US" sz="3200"/>
              <a:t>Normal Distribution (Bell Curve)</a:t>
            </a:r>
          </a:p>
        </p:txBody>
      </p:sp>
      <p:sp>
        <p:nvSpPr>
          <p:cNvPr id="468996" name="Rectangle 4"/>
          <p:cNvSpPr>
            <a:spLocks noGrp="1" noChangeArrowheads="1"/>
          </p:cNvSpPr>
          <p:nvPr>
            <p:ph type="body" idx="1"/>
          </p:nvPr>
        </p:nvSpPr>
        <p:spPr>
          <a:xfrm>
            <a:off x="304800" y="1066800"/>
            <a:ext cx="4953000" cy="5257800"/>
          </a:xfrm>
          <a:noFill/>
          <a:ln/>
        </p:spPr>
        <p:txBody>
          <a:bodyPr/>
          <a:lstStyle/>
          <a:p>
            <a:pPr marL="4763" indent="6350" defTabSz="914400">
              <a:buFontTx/>
              <a:buNone/>
            </a:pPr>
            <a:r>
              <a:rPr lang="en-US" sz="1600"/>
              <a:t>This is a pattern which repeats itself endlessly not only with pieces of pie but in manufactured products and in nature. There is always an </a:t>
            </a:r>
            <a:r>
              <a:rPr lang="en-US" sz="1600">
                <a:solidFill>
                  <a:srgbClr val="000099"/>
                </a:solidFill>
              </a:rPr>
              <a:t>inherent </a:t>
            </a:r>
            <a:r>
              <a:rPr lang="en-US" sz="1600" b="1">
                <a:solidFill>
                  <a:srgbClr val="000099"/>
                </a:solidFill>
              </a:rPr>
              <a:t>Variability</a:t>
            </a:r>
            <a:r>
              <a:rPr lang="en-US" sz="1600"/>
              <a:t>. Sometimes it’s a matter of finding a measurement device </a:t>
            </a:r>
            <a:r>
              <a:rPr lang="en-US" sz="1600">
                <a:solidFill>
                  <a:srgbClr val="000099"/>
                </a:solidFill>
              </a:rPr>
              <a:t>sensitive</a:t>
            </a:r>
            <a:r>
              <a:rPr lang="en-US" sz="1600"/>
              <a:t> enough to measure it.</a:t>
            </a:r>
          </a:p>
          <a:p>
            <a:pPr marL="4763" indent="6350" defTabSz="914400">
              <a:buFontTx/>
              <a:buNone/>
            </a:pPr>
            <a:endParaRPr lang="en-US" sz="1600"/>
          </a:p>
          <a:p>
            <a:pPr marL="4763" indent="6350" defTabSz="914400">
              <a:buFontTx/>
              <a:buNone/>
            </a:pPr>
            <a:r>
              <a:rPr lang="en-US" sz="1600"/>
              <a:t>Measurements may be in volts, millimeters, amperes, hours, minutes, inches or one of many other units of measure.</a:t>
            </a:r>
          </a:p>
          <a:p>
            <a:pPr marL="4763" indent="6350" defTabSz="914400">
              <a:buFontTx/>
              <a:buNone/>
            </a:pPr>
            <a:endParaRPr lang="en-US" sz="1600"/>
          </a:p>
          <a:p>
            <a:pPr marL="4763" indent="6350" defTabSz="914400">
              <a:buFontTx/>
              <a:buNone/>
            </a:pPr>
            <a:r>
              <a:rPr lang="en-US" sz="1600"/>
              <a:t>It you take a sample of a population (such as height) and you chart their distribution, you will end up with a curve that looks like a bell.</a:t>
            </a:r>
          </a:p>
          <a:p>
            <a:pPr marL="4763" indent="6350" defTabSz="914400">
              <a:buFontTx/>
              <a:buNone/>
            </a:pPr>
            <a:endParaRPr lang="en-US" sz="1600"/>
          </a:p>
          <a:p>
            <a:pPr marL="4763" indent="6350" defTabSz="914400">
              <a:buFontTx/>
              <a:buNone/>
            </a:pPr>
            <a:r>
              <a:rPr lang="en-US" sz="1600"/>
              <a:t>A </a:t>
            </a:r>
            <a:r>
              <a:rPr lang="en-US" sz="1600" b="1">
                <a:solidFill>
                  <a:srgbClr val="000099"/>
                </a:solidFill>
              </a:rPr>
              <a:t>Distribution</a:t>
            </a:r>
            <a:r>
              <a:rPr lang="en-US" sz="1600"/>
              <a:t> which looks like a bell is a </a:t>
            </a:r>
            <a:r>
              <a:rPr lang="en-US" sz="1600" b="1">
                <a:solidFill>
                  <a:srgbClr val="000099"/>
                </a:solidFill>
              </a:rPr>
              <a:t>Normal</a:t>
            </a:r>
            <a:r>
              <a:rPr lang="en-US" sz="1600">
                <a:solidFill>
                  <a:srgbClr val="000099"/>
                </a:solidFill>
              </a:rPr>
              <a:t> Distribution</a:t>
            </a:r>
            <a:r>
              <a:rPr lang="en-US" sz="1600"/>
              <a:t>. Normal Distributions are the </a:t>
            </a:r>
            <a:r>
              <a:rPr lang="en-US" sz="1600">
                <a:solidFill>
                  <a:srgbClr val="003300"/>
                </a:solidFill>
              </a:rPr>
              <a:t>most common</a:t>
            </a:r>
            <a:r>
              <a:rPr lang="en-US" sz="1600"/>
              <a:t> type of distribution found in nature - but they are </a:t>
            </a:r>
            <a:r>
              <a:rPr lang="en-US" sz="1600">
                <a:solidFill>
                  <a:srgbClr val="FC0128"/>
                </a:solidFill>
              </a:rPr>
              <a:t>not</a:t>
            </a:r>
            <a:r>
              <a:rPr lang="en-US" sz="1600"/>
              <a:t> the ONLY type of distribution.</a:t>
            </a:r>
          </a:p>
        </p:txBody>
      </p:sp>
      <p:grpSp>
        <p:nvGrpSpPr>
          <p:cNvPr id="468997" name="Group 5"/>
          <p:cNvGrpSpPr>
            <a:grpSpLocks/>
          </p:cNvGrpSpPr>
          <p:nvPr/>
        </p:nvGrpSpPr>
        <p:grpSpPr bwMode="auto">
          <a:xfrm>
            <a:off x="6019800" y="1219200"/>
            <a:ext cx="1852613" cy="2068513"/>
            <a:chOff x="3888" y="953"/>
            <a:chExt cx="1166" cy="1303"/>
          </a:xfrm>
        </p:grpSpPr>
        <p:pic>
          <p:nvPicPr>
            <p:cNvPr id="468998" name="Picture 6"/>
            <p:cNvPicPr>
              <a:picLocks noChangeAspect="1" noChangeArrowheads="1"/>
            </p:cNvPicPr>
            <p:nvPr/>
          </p:nvPicPr>
          <p:blipFill>
            <a:blip r:embed="rId5"/>
            <a:srcRect/>
            <a:stretch>
              <a:fillRect/>
            </a:stretch>
          </p:blipFill>
          <p:spPr bwMode="auto">
            <a:xfrm>
              <a:off x="4007" y="1673"/>
              <a:ext cx="72" cy="208"/>
            </a:xfrm>
            <a:prstGeom prst="rect">
              <a:avLst/>
            </a:prstGeom>
            <a:noFill/>
            <a:ln w="12700">
              <a:noFill/>
              <a:miter lim="800000"/>
              <a:headEnd/>
              <a:tailEnd/>
            </a:ln>
            <a:effectLst/>
          </p:spPr>
        </p:pic>
        <p:pic>
          <p:nvPicPr>
            <p:cNvPr id="468999" name="Picture 7"/>
            <p:cNvPicPr>
              <a:picLocks noChangeAspect="1" noChangeArrowheads="1"/>
            </p:cNvPicPr>
            <p:nvPr/>
          </p:nvPicPr>
          <p:blipFill>
            <a:blip r:embed="rId5"/>
            <a:srcRect/>
            <a:stretch>
              <a:fillRect/>
            </a:stretch>
          </p:blipFill>
          <p:spPr bwMode="auto">
            <a:xfrm>
              <a:off x="4151" y="1673"/>
              <a:ext cx="72" cy="208"/>
            </a:xfrm>
            <a:prstGeom prst="rect">
              <a:avLst/>
            </a:prstGeom>
            <a:noFill/>
            <a:ln w="3175">
              <a:solidFill>
                <a:srgbClr val="000099"/>
              </a:solidFill>
              <a:miter lim="800000"/>
              <a:headEnd/>
              <a:tailEnd/>
            </a:ln>
            <a:effectLst/>
          </p:spPr>
        </p:pic>
        <p:pic>
          <p:nvPicPr>
            <p:cNvPr id="469000" name="Picture 8"/>
            <p:cNvPicPr>
              <a:picLocks noChangeAspect="1" noChangeArrowheads="1"/>
            </p:cNvPicPr>
            <p:nvPr/>
          </p:nvPicPr>
          <p:blipFill>
            <a:blip r:embed="rId5"/>
            <a:srcRect/>
            <a:stretch>
              <a:fillRect/>
            </a:stretch>
          </p:blipFill>
          <p:spPr bwMode="auto">
            <a:xfrm flipH="1">
              <a:off x="4304" y="1674"/>
              <a:ext cx="61" cy="208"/>
            </a:xfrm>
            <a:prstGeom prst="rect">
              <a:avLst/>
            </a:prstGeom>
            <a:solidFill>
              <a:srgbClr val="FC0128"/>
            </a:solidFill>
            <a:ln w="3175">
              <a:solidFill>
                <a:srgbClr val="FC0128"/>
              </a:solidFill>
              <a:miter lim="800000"/>
              <a:headEnd/>
              <a:tailEnd/>
            </a:ln>
            <a:effectLst/>
          </p:spPr>
        </p:pic>
        <p:pic>
          <p:nvPicPr>
            <p:cNvPr id="469001" name="Picture 9"/>
            <p:cNvPicPr>
              <a:picLocks noChangeAspect="1" noChangeArrowheads="1"/>
            </p:cNvPicPr>
            <p:nvPr/>
          </p:nvPicPr>
          <p:blipFill>
            <a:blip r:embed="rId5"/>
            <a:srcRect/>
            <a:stretch>
              <a:fillRect/>
            </a:stretch>
          </p:blipFill>
          <p:spPr bwMode="auto">
            <a:xfrm>
              <a:off x="4151" y="1433"/>
              <a:ext cx="72" cy="208"/>
            </a:xfrm>
            <a:prstGeom prst="rect">
              <a:avLst/>
            </a:prstGeom>
            <a:noFill/>
            <a:ln w="3175">
              <a:solidFill>
                <a:srgbClr val="000099"/>
              </a:solidFill>
              <a:miter lim="800000"/>
              <a:headEnd/>
              <a:tailEnd/>
            </a:ln>
            <a:effectLst/>
          </p:spPr>
        </p:pic>
        <p:pic>
          <p:nvPicPr>
            <p:cNvPr id="469002" name="Picture 10"/>
            <p:cNvPicPr>
              <a:picLocks noChangeAspect="1" noChangeArrowheads="1"/>
            </p:cNvPicPr>
            <p:nvPr/>
          </p:nvPicPr>
          <p:blipFill>
            <a:blip r:embed="rId5"/>
            <a:srcRect/>
            <a:stretch>
              <a:fillRect/>
            </a:stretch>
          </p:blipFill>
          <p:spPr bwMode="auto">
            <a:xfrm>
              <a:off x="4295" y="1433"/>
              <a:ext cx="72" cy="208"/>
            </a:xfrm>
            <a:prstGeom prst="rect">
              <a:avLst/>
            </a:prstGeom>
            <a:solidFill>
              <a:srgbClr val="FC0128"/>
            </a:solidFill>
            <a:ln w="3175">
              <a:solidFill>
                <a:srgbClr val="FC0128"/>
              </a:solidFill>
              <a:miter lim="800000"/>
              <a:headEnd/>
              <a:tailEnd/>
            </a:ln>
            <a:effectLst/>
          </p:spPr>
        </p:pic>
        <p:pic>
          <p:nvPicPr>
            <p:cNvPr id="469003" name="Picture 11"/>
            <p:cNvPicPr>
              <a:picLocks noChangeAspect="1" noChangeArrowheads="1"/>
            </p:cNvPicPr>
            <p:nvPr/>
          </p:nvPicPr>
          <p:blipFill>
            <a:blip r:embed="rId5"/>
            <a:srcRect/>
            <a:stretch>
              <a:fillRect/>
            </a:stretch>
          </p:blipFill>
          <p:spPr bwMode="auto">
            <a:xfrm>
              <a:off x="4295" y="1193"/>
              <a:ext cx="72" cy="208"/>
            </a:xfrm>
            <a:prstGeom prst="rect">
              <a:avLst/>
            </a:prstGeom>
            <a:solidFill>
              <a:srgbClr val="FC0128"/>
            </a:solidFill>
            <a:ln w="3175">
              <a:solidFill>
                <a:srgbClr val="FC0128"/>
              </a:solidFill>
              <a:miter lim="800000"/>
              <a:headEnd/>
              <a:tailEnd/>
            </a:ln>
            <a:effectLst/>
          </p:spPr>
        </p:pic>
        <p:pic>
          <p:nvPicPr>
            <p:cNvPr id="469004" name="Picture 12"/>
            <p:cNvPicPr>
              <a:picLocks noChangeAspect="1" noChangeArrowheads="1"/>
            </p:cNvPicPr>
            <p:nvPr/>
          </p:nvPicPr>
          <p:blipFill>
            <a:blip r:embed="rId5"/>
            <a:srcRect/>
            <a:stretch>
              <a:fillRect/>
            </a:stretch>
          </p:blipFill>
          <p:spPr bwMode="auto">
            <a:xfrm flipH="1">
              <a:off x="4464" y="1680"/>
              <a:ext cx="61" cy="208"/>
            </a:xfrm>
            <a:prstGeom prst="rect">
              <a:avLst/>
            </a:prstGeom>
            <a:solidFill>
              <a:srgbClr val="FC0128"/>
            </a:solidFill>
            <a:ln w="3175">
              <a:solidFill>
                <a:srgbClr val="FC0128"/>
              </a:solidFill>
              <a:miter lim="800000"/>
              <a:headEnd/>
              <a:tailEnd/>
            </a:ln>
            <a:effectLst/>
          </p:spPr>
        </p:pic>
        <p:pic>
          <p:nvPicPr>
            <p:cNvPr id="469005" name="Picture 13"/>
            <p:cNvPicPr>
              <a:picLocks noChangeAspect="1" noChangeArrowheads="1"/>
            </p:cNvPicPr>
            <p:nvPr/>
          </p:nvPicPr>
          <p:blipFill>
            <a:blip r:embed="rId5"/>
            <a:srcRect/>
            <a:stretch>
              <a:fillRect/>
            </a:stretch>
          </p:blipFill>
          <p:spPr bwMode="auto">
            <a:xfrm>
              <a:off x="4455" y="1439"/>
              <a:ext cx="72" cy="208"/>
            </a:xfrm>
            <a:prstGeom prst="rect">
              <a:avLst/>
            </a:prstGeom>
            <a:solidFill>
              <a:srgbClr val="FC0128"/>
            </a:solidFill>
            <a:ln w="3175">
              <a:solidFill>
                <a:srgbClr val="FC0128"/>
              </a:solidFill>
              <a:miter lim="800000"/>
              <a:headEnd/>
              <a:tailEnd/>
            </a:ln>
            <a:effectLst/>
          </p:spPr>
        </p:pic>
        <p:pic>
          <p:nvPicPr>
            <p:cNvPr id="469006" name="Picture 14"/>
            <p:cNvPicPr>
              <a:picLocks noChangeAspect="1" noChangeArrowheads="1"/>
            </p:cNvPicPr>
            <p:nvPr/>
          </p:nvPicPr>
          <p:blipFill>
            <a:blip r:embed="rId5"/>
            <a:srcRect/>
            <a:stretch>
              <a:fillRect/>
            </a:stretch>
          </p:blipFill>
          <p:spPr bwMode="auto">
            <a:xfrm>
              <a:off x="4455" y="1199"/>
              <a:ext cx="72" cy="208"/>
            </a:xfrm>
            <a:prstGeom prst="rect">
              <a:avLst/>
            </a:prstGeom>
            <a:solidFill>
              <a:srgbClr val="FC0128"/>
            </a:solidFill>
            <a:ln w="3175">
              <a:solidFill>
                <a:srgbClr val="FC0128"/>
              </a:solidFill>
              <a:miter lim="800000"/>
              <a:headEnd/>
              <a:tailEnd/>
            </a:ln>
            <a:effectLst/>
          </p:spPr>
        </p:pic>
        <p:pic>
          <p:nvPicPr>
            <p:cNvPr id="469007" name="Picture 15"/>
            <p:cNvPicPr>
              <a:picLocks noChangeAspect="1" noChangeArrowheads="1"/>
            </p:cNvPicPr>
            <p:nvPr/>
          </p:nvPicPr>
          <p:blipFill>
            <a:blip r:embed="rId5"/>
            <a:srcRect/>
            <a:stretch>
              <a:fillRect/>
            </a:stretch>
          </p:blipFill>
          <p:spPr bwMode="auto">
            <a:xfrm>
              <a:off x="4440" y="953"/>
              <a:ext cx="72" cy="208"/>
            </a:xfrm>
            <a:prstGeom prst="rect">
              <a:avLst/>
            </a:prstGeom>
            <a:solidFill>
              <a:srgbClr val="FC0128"/>
            </a:solidFill>
            <a:ln w="3175">
              <a:solidFill>
                <a:srgbClr val="FC0128"/>
              </a:solidFill>
              <a:miter lim="800000"/>
              <a:headEnd/>
              <a:tailEnd/>
            </a:ln>
            <a:effectLst/>
          </p:spPr>
        </p:pic>
        <p:pic>
          <p:nvPicPr>
            <p:cNvPr id="469008" name="Picture 16"/>
            <p:cNvPicPr>
              <a:picLocks noChangeAspect="1" noChangeArrowheads="1"/>
            </p:cNvPicPr>
            <p:nvPr/>
          </p:nvPicPr>
          <p:blipFill>
            <a:blip r:embed="rId5"/>
            <a:srcRect/>
            <a:stretch>
              <a:fillRect/>
            </a:stretch>
          </p:blipFill>
          <p:spPr bwMode="auto">
            <a:xfrm>
              <a:off x="4590" y="1672"/>
              <a:ext cx="72" cy="208"/>
            </a:xfrm>
            <a:prstGeom prst="rect">
              <a:avLst/>
            </a:prstGeom>
            <a:solidFill>
              <a:srgbClr val="FC0128"/>
            </a:solidFill>
            <a:ln w="3175">
              <a:solidFill>
                <a:srgbClr val="FC0128"/>
              </a:solidFill>
              <a:miter lim="800000"/>
              <a:headEnd/>
              <a:tailEnd/>
            </a:ln>
            <a:effectLst/>
          </p:spPr>
        </p:pic>
        <p:pic>
          <p:nvPicPr>
            <p:cNvPr id="469009" name="Picture 17"/>
            <p:cNvPicPr>
              <a:picLocks noChangeAspect="1" noChangeArrowheads="1"/>
            </p:cNvPicPr>
            <p:nvPr/>
          </p:nvPicPr>
          <p:blipFill>
            <a:blip r:embed="rId5"/>
            <a:srcRect/>
            <a:stretch>
              <a:fillRect/>
            </a:stretch>
          </p:blipFill>
          <p:spPr bwMode="auto">
            <a:xfrm flipH="1">
              <a:off x="4743" y="1673"/>
              <a:ext cx="61" cy="208"/>
            </a:xfrm>
            <a:prstGeom prst="rect">
              <a:avLst/>
            </a:prstGeom>
            <a:noFill/>
            <a:ln w="3175">
              <a:solidFill>
                <a:srgbClr val="000099"/>
              </a:solidFill>
              <a:miter lim="800000"/>
              <a:headEnd/>
              <a:tailEnd/>
            </a:ln>
            <a:effectLst/>
          </p:spPr>
        </p:pic>
        <p:pic>
          <p:nvPicPr>
            <p:cNvPr id="469010" name="Picture 18"/>
            <p:cNvPicPr>
              <a:picLocks noChangeAspect="1" noChangeArrowheads="1"/>
            </p:cNvPicPr>
            <p:nvPr/>
          </p:nvPicPr>
          <p:blipFill>
            <a:blip r:embed="rId5"/>
            <a:srcRect/>
            <a:stretch>
              <a:fillRect/>
            </a:stretch>
          </p:blipFill>
          <p:spPr bwMode="auto">
            <a:xfrm>
              <a:off x="4590" y="1432"/>
              <a:ext cx="72" cy="208"/>
            </a:xfrm>
            <a:prstGeom prst="rect">
              <a:avLst/>
            </a:prstGeom>
            <a:solidFill>
              <a:srgbClr val="FC0128"/>
            </a:solidFill>
            <a:ln w="3175">
              <a:solidFill>
                <a:srgbClr val="FC0128"/>
              </a:solidFill>
              <a:miter lim="800000"/>
              <a:headEnd/>
              <a:tailEnd/>
            </a:ln>
            <a:effectLst/>
          </p:spPr>
        </p:pic>
        <p:pic>
          <p:nvPicPr>
            <p:cNvPr id="469011" name="Picture 19"/>
            <p:cNvPicPr>
              <a:picLocks noChangeAspect="1" noChangeArrowheads="1"/>
            </p:cNvPicPr>
            <p:nvPr/>
          </p:nvPicPr>
          <p:blipFill>
            <a:blip r:embed="rId5"/>
            <a:srcRect/>
            <a:stretch>
              <a:fillRect/>
            </a:stretch>
          </p:blipFill>
          <p:spPr bwMode="auto">
            <a:xfrm>
              <a:off x="4734" y="1432"/>
              <a:ext cx="72" cy="208"/>
            </a:xfrm>
            <a:prstGeom prst="rect">
              <a:avLst/>
            </a:prstGeom>
            <a:noFill/>
            <a:ln w="3175">
              <a:solidFill>
                <a:srgbClr val="000099"/>
              </a:solidFill>
              <a:miter lim="800000"/>
              <a:headEnd/>
              <a:tailEnd/>
            </a:ln>
            <a:effectLst/>
          </p:spPr>
        </p:pic>
        <p:pic>
          <p:nvPicPr>
            <p:cNvPr id="469012" name="Picture 20"/>
            <p:cNvPicPr>
              <a:picLocks noChangeAspect="1" noChangeArrowheads="1"/>
            </p:cNvPicPr>
            <p:nvPr/>
          </p:nvPicPr>
          <p:blipFill>
            <a:blip r:embed="rId5"/>
            <a:srcRect/>
            <a:stretch>
              <a:fillRect/>
            </a:stretch>
          </p:blipFill>
          <p:spPr bwMode="auto">
            <a:xfrm>
              <a:off x="4599" y="1192"/>
              <a:ext cx="72" cy="208"/>
            </a:xfrm>
            <a:prstGeom prst="rect">
              <a:avLst/>
            </a:prstGeom>
            <a:solidFill>
              <a:srgbClr val="FC0128"/>
            </a:solidFill>
            <a:ln w="3175">
              <a:solidFill>
                <a:srgbClr val="FC0128"/>
              </a:solidFill>
              <a:miter lim="800000"/>
              <a:headEnd/>
              <a:tailEnd/>
            </a:ln>
            <a:effectLst/>
          </p:spPr>
        </p:pic>
        <p:pic>
          <p:nvPicPr>
            <p:cNvPr id="469013" name="Picture 21"/>
            <p:cNvPicPr>
              <a:picLocks noChangeAspect="1" noChangeArrowheads="1"/>
            </p:cNvPicPr>
            <p:nvPr/>
          </p:nvPicPr>
          <p:blipFill>
            <a:blip r:embed="rId5"/>
            <a:srcRect/>
            <a:stretch>
              <a:fillRect/>
            </a:stretch>
          </p:blipFill>
          <p:spPr bwMode="auto">
            <a:xfrm>
              <a:off x="4863" y="1673"/>
              <a:ext cx="72" cy="208"/>
            </a:xfrm>
            <a:prstGeom prst="rect">
              <a:avLst/>
            </a:prstGeom>
            <a:noFill/>
            <a:ln w="12700">
              <a:noFill/>
              <a:miter lim="800000"/>
              <a:headEnd/>
              <a:tailEnd/>
            </a:ln>
            <a:effectLst/>
          </p:spPr>
        </p:pic>
        <p:sp>
          <p:nvSpPr>
            <p:cNvPr id="469014" name="Text Box 22"/>
            <p:cNvSpPr txBox="1">
              <a:spLocks noChangeArrowheads="1"/>
            </p:cNvSpPr>
            <p:nvPr/>
          </p:nvSpPr>
          <p:spPr bwMode="auto">
            <a:xfrm>
              <a:off x="3888" y="1920"/>
              <a:ext cx="270" cy="154"/>
            </a:xfrm>
            <a:prstGeom prst="rect">
              <a:avLst/>
            </a:prstGeom>
            <a:noFill/>
            <a:ln w="12700">
              <a:noFill/>
              <a:miter lim="800000"/>
              <a:headEnd/>
              <a:tailEnd/>
            </a:ln>
            <a:effectLst/>
          </p:spPr>
          <p:txBody>
            <a:bodyPr wrap="none">
              <a:prstTxWarp prst="textNoShape">
                <a:avLst/>
              </a:prstTxWarp>
              <a:spAutoFit/>
            </a:bodyPr>
            <a:lstStyle/>
            <a:p>
              <a:r>
                <a:rPr lang="en-US" sz="1000"/>
                <a:t>1.59</a:t>
              </a:r>
            </a:p>
          </p:txBody>
        </p:sp>
        <p:sp>
          <p:nvSpPr>
            <p:cNvPr id="469015" name="Text Box 23"/>
            <p:cNvSpPr txBox="1">
              <a:spLocks noChangeArrowheads="1"/>
            </p:cNvSpPr>
            <p:nvPr/>
          </p:nvSpPr>
          <p:spPr bwMode="auto">
            <a:xfrm>
              <a:off x="4784" y="1918"/>
              <a:ext cx="270" cy="154"/>
            </a:xfrm>
            <a:prstGeom prst="rect">
              <a:avLst/>
            </a:prstGeom>
            <a:noFill/>
            <a:ln w="12700">
              <a:noFill/>
              <a:miter lim="800000"/>
              <a:headEnd/>
              <a:tailEnd/>
            </a:ln>
            <a:effectLst/>
          </p:spPr>
          <p:txBody>
            <a:bodyPr wrap="none">
              <a:prstTxWarp prst="textNoShape">
                <a:avLst/>
              </a:prstTxWarp>
              <a:spAutoFit/>
            </a:bodyPr>
            <a:lstStyle/>
            <a:p>
              <a:r>
                <a:rPr lang="en-US" sz="1000"/>
                <a:t>2.01</a:t>
              </a:r>
            </a:p>
          </p:txBody>
        </p:sp>
        <p:sp>
          <p:nvSpPr>
            <p:cNvPr id="469016" name="Text Box 24"/>
            <p:cNvSpPr txBox="1">
              <a:spLocks noChangeArrowheads="1"/>
            </p:cNvSpPr>
            <p:nvPr/>
          </p:nvSpPr>
          <p:spPr bwMode="auto">
            <a:xfrm>
              <a:off x="4242" y="1920"/>
              <a:ext cx="270" cy="154"/>
            </a:xfrm>
            <a:prstGeom prst="rect">
              <a:avLst/>
            </a:prstGeom>
            <a:noFill/>
            <a:ln w="12700">
              <a:noFill/>
              <a:miter lim="800000"/>
              <a:headEnd/>
              <a:tailEnd/>
            </a:ln>
            <a:effectLst/>
          </p:spPr>
          <p:txBody>
            <a:bodyPr wrap="none">
              <a:prstTxWarp prst="textNoShape">
                <a:avLst/>
              </a:prstTxWarp>
              <a:spAutoFit/>
            </a:bodyPr>
            <a:lstStyle/>
            <a:p>
              <a:r>
                <a:rPr lang="en-US" sz="1000">
                  <a:solidFill>
                    <a:srgbClr val="FC0128"/>
                  </a:solidFill>
                </a:rPr>
                <a:t>1.73</a:t>
              </a:r>
            </a:p>
          </p:txBody>
        </p:sp>
        <p:sp>
          <p:nvSpPr>
            <p:cNvPr id="469017" name="Text Box 25"/>
            <p:cNvSpPr txBox="1">
              <a:spLocks noChangeArrowheads="1"/>
            </p:cNvSpPr>
            <p:nvPr/>
          </p:nvSpPr>
          <p:spPr bwMode="auto">
            <a:xfrm>
              <a:off x="4464" y="1920"/>
              <a:ext cx="270" cy="154"/>
            </a:xfrm>
            <a:prstGeom prst="rect">
              <a:avLst/>
            </a:prstGeom>
            <a:noFill/>
            <a:ln w="12700">
              <a:noFill/>
              <a:miter lim="800000"/>
              <a:headEnd/>
              <a:tailEnd/>
            </a:ln>
            <a:effectLst/>
          </p:spPr>
          <p:txBody>
            <a:bodyPr wrap="none">
              <a:prstTxWarp prst="textNoShape">
                <a:avLst/>
              </a:prstTxWarp>
              <a:spAutoFit/>
            </a:bodyPr>
            <a:lstStyle/>
            <a:p>
              <a:r>
                <a:rPr lang="en-US" sz="1000">
                  <a:solidFill>
                    <a:srgbClr val="FC0128"/>
                  </a:solidFill>
                </a:rPr>
                <a:t>1.87</a:t>
              </a:r>
            </a:p>
          </p:txBody>
        </p:sp>
        <p:sp>
          <p:nvSpPr>
            <p:cNvPr id="469018" name="Text Box 26"/>
            <p:cNvSpPr txBox="1">
              <a:spLocks noChangeArrowheads="1"/>
            </p:cNvSpPr>
            <p:nvPr/>
          </p:nvSpPr>
          <p:spPr bwMode="auto">
            <a:xfrm>
              <a:off x="4080" y="2102"/>
              <a:ext cx="270" cy="154"/>
            </a:xfrm>
            <a:prstGeom prst="rect">
              <a:avLst/>
            </a:prstGeom>
            <a:noFill/>
            <a:ln w="12700">
              <a:noFill/>
              <a:miter lim="800000"/>
              <a:headEnd/>
              <a:tailEnd/>
            </a:ln>
            <a:effectLst/>
          </p:spPr>
          <p:txBody>
            <a:bodyPr wrap="none">
              <a:prstTxWarp prst="textNoShape">
                <a:avLst/>
              </a:prstTxWarp>
              <a:spAutoFit/>
            </a:bodyPr>
            <a:lstStyle/>
            <a:p>
              <a:r>
                <a:rPr lang="en-US" sz="1000">
                  <a:solidFill>
                    <a:srgbClr val="000099"/>
                  </a:solidFill>
                </a:rPr>
                <a:t>1.66</a:t>
              </a:r>
            </a:p>
          </p:txBody>
        </p:sp>
        <p:sp>
          <p:nvSpPr>
            <p:cNvPr id="469019" name="Text Box 27"/>
            <p:cNvSpPr txBox="1">
              <a:spLocks noChangeArrowheads="1"/>
            </p:cNvSpPr>
            <p:nvPr/>
          </p:nvSpPr>
          <p:spPr bwMode="auto">
            <a:xfrm>
              <a:off x="4608" y="2102"/>
              <a:ext cx="270" cy="154"/>
            </a:xfrm>
            <a:prstGeom prst="rect">
              <a:avLst/>
            </a:prstGeom>
            <a:noFill/>
            <a:ln w="12700">
              <a:noFill/>
              <a:miter lim="800000"/>
              <a:headEnd/>
              <a:tailEnd/>
            </a:ln>
            <a:effectLst/>
          </p:spPr>
          <p:txBody>
            <a:bodyPr wrap="none">
              <a:prstTxWarp prst="textNoShape">
                <a:avLst/>
              </a:prstTxWarp>
              <a:spAutoFit/>
            </a:bodyPr>
            <a:lstStyle/>
            <a:p>
              <a:r>
                <a:rPr lang="en-US" sz="1000">
                  <a:solidFill>
                    <a:srgbClr val="000099"/>
                  </a:solidFill>
                </a:rPr>
                <a:t>1.94</a:t>
              </a:r>
            </a:p>
          </p:txBody>
        </p:sp>
        <p:sp>
          <p:nvSpPr>
            <p:cNvPr id="469020" name="Line 28"/>
            <p:cNvSpPr>
              <a:spLocks noChangeShapeType="1"/>
            </p:cNvSpPr>
            <p:nvPr/>
          </p:nvSpPr>
          <p:spPr bwMode="auto">
            <a:xfrm>
              <a:off x="4306" y="1943"/>
              <a:ext cx="384" cy="0"/>
            </a:xfrm>
            <a:prstGeom prst="line">
              <a:avLst/>
            </a:prstGeom>
            <a:noFill/>
            <a:ln w="3175">
              <a:solidFill>
                <a:srgbClr val="FC0128"/>
              </a:solidFill>
              <a:round/>
              <a:headEnd/>
              <a:tailEnd/>
            </a:ln>
            <a:effectLst/>
          </p:spPr>
          <p:txBody>
            <a:bodyPr wrap="none" anchor="ctr">
              <a:prstTxWarp prst="textNoShape">
                <a:avLst/>
              </a:prstTxWarp>
            </a:bodyPr>
            <a:lstStyle/>
            <a:p>
              <a:endParaRPr lang="en-US"/>
            </a:p>
          </p:txBody>
        </p:sp>
        <p:sp>
          <p:nvSpPr>
            <p:cNvPr id="469021" name="Line 29"/>
            <p:cNvSpPr>
              <a:spLocks noChangeShapeType="1"/>
            </p:cNvSpPr>
            <p:nvPr/>
          </p:nvSpPr>
          <p:spPr bwMode="auto">
            <a:xfrm>
              <a:off x="4183" y="2112"/>
              <a:ext cx="600" cy="0"/>
            </a:xfrm>
            <a:prstGeom prst="line">
              <a:avLst/>
            </a:prstGeom>
            <a:noFill/>
            <a:ln w="12700">
              <a:solidFill>
                <a:srgbClr val="000099"/>
              </a:solidFill>
              <a:round/>
              <a:headEnd/>
              <a:tailEnd/>
            </a:ln>
            <a:effectLst/>
          </p:spPr>
          <p:txBody>
            <a:bodyPr wrap="none" anchor="ctr">
              <a:prstTxWarp prst="textNoShape">
                <a:avLst/>
              </a:prstTxWarp>
            </a:bodyPr>
            <a:lstStyle/>
            <a:p>
              <a:endParaRPr lang="en-US"/>
            </a:p>
          </p:txBody>
        </p:sp>
        <p:sp>
          <p:nvSpPr>
            <p:cNvPr id="469022" name="Line 30"/>
            <p:cNvSpPr>
              <a:spLocks noChangeShapeType="1"/>
            </p:cNvSpPr>
            <p:nvPr/>
          </p:nvSpPr>
          <p:spPr bwMode="auto">
            <a:xfrm rot="16200000" flipV="1">
              <a:off x="4089" y="2008"/>
              <a:ext cx="192" cy="0"/>
            </a:xfrm>
            <a:prstGeom prst="line">
              <a:avLst/>
            </a:prstGeom>
            <a:noFill/>
            <a:ln w="12700">
              <a:solidFill>
                <a:srgbClr val="000099"/>
              </a:solidFill>
              <a:round/>
              <a:headEnd/>
              <a:tailEnd/>
            </a:ln>
            <a:effectLst/>
          </p:spPr>
          <p:txBody>
            <a:bodyPr wrap="none" anchor="ctr">
              <a:prstTxWarp prst="textNoShape">
                <a:avLst/>
              </a:prstTxWarp>
            </a:bodyPr>
            <a:lstStyle/>
            <a:p>
              <a:endParaRPr lang="en-US"/>
            </a:p>
          </p:txBody>
        </p:sp>
        <p:sp>
          <p:nvSpPr>
            <p:cNvPr id="469023" name="Line 31"/>
            <p:cNvSpPr>
              <a:spLocks noChangeShapeType="1"/>
            </p:cNvSpPr>
            <p:nvPr/>
          </p:nvSpPr>
          <p:spPr bwMode="auto">
            <a:xfrm rot="16200000" flipV="1">
              <a:off x="4688" y="2008"/>
              <a:ext cx="192" cy="0"/>
            </a:xfrm>
            <a:prstGeom prst="line">
              <a:avLst/>
            </a:prstGeom>
            <a:noFill/>
            <a:ln w="12700">
              <a:solidFill>
                <a:srgbClr val="000099"/>
              </a:solidFill>
              <a:round/>
              <a:headEnd/>
              <a:tailEnd/>
            </a:ln>
            <a:effectLst/>
          </p:spPr>
          <p:txBody>
            <a:bodyPr wrap="none" anchor="ctr">
              <a:prstTxWarp prst="textNoShape">
                <a:avLst/>
              </a:prstTxWarp>
            </a:bodyPr>
            <a:lstStyle/>
            <a:p>
              <a:endParaRPr lang="en-US"/>
            </a:p>
          </p:txBody>
        </p:sp>
      </p:grpSp>
      <p:sp>
        <p:nvSpPr>
          <p:cNvPr id="469024" name="Rectangle 32"/>
          <p:cNvSpPr>
            <a:spLocks noChangeArrowheads="1"/>
          </p:cNvSpPr>
          <p:nvPr/>
        </p:nvSpPr>
        <p:spPr bwMode="auto">
          <a:xfrm>
            <a:off x="5380038" y="3365500"/>
            <a:ext cx="3535362" cy="3060700"/>
          </a:xfrm>
          <a:prstGeom prst="rect">
            <a:avLst/>
          </a:prstGeom>
          <a:noFill/>
          <a:ln w="12700">
            <a:noFill/>
            <a:miter lim="800000"/>
            <a:headEnd/>
            <a:tailEnd/>
          </a:ln>
          <a:effectLst/>
        </p:spPr>
        <p:txBody>
          <a:bodyPr lIns="90487" tIns="44450" rIns="90487" bIns="44450">
            <a:prstTxWarp prst="textNoShape">
              <a:avLst/>
            </a:prstTxWarp>
          </a:bodyPr>
          <a:lstStyle/>
          <a:p>
            <a:pPr marL="4763" indent="6350">
              <a:spcBef>
                <a:spcPct val="25000"/>
              </a:spcBef>
              <a:buSzPct val="100000"/>
            </a:pPr>
            <a:r>
              <a:rPr lang="en-US" sz="1600">
                <a:solidFill>
                  <a:srgbClr val="003300"/>
                </a:solidFill>
              </a:rPr>
              <a:t>Heights of men in the military:</a:t>
            </a:r>
            <a:endParaRPr lang="en-US" sz="1600"/>
          </a:p>
          <a:p>
            <a:pPr marL="4763" indent="6350">
              <a:spcBef>
                <a:spcPct val="25000"/>
              </a:spcBef>
              <a:buSzPct val="100000"/>
            </a:pPr>
            <a:r>
              <a:rPr lang="en-US" sz="1600"/>
              <a:t>Average height:	1.80 meters</a:t>
            </a:r>
          </a:p>
          <a:p>
            <a:pPr marL="4763" indent="6350">
              <a:spcBef>
                <a:spcPct val="25000"/>
              </a:spcBef>
              <a:buSzPct val="100000"/>
            </a:pPr>
            <a:r>
              <a:rPr lang="en-US" sz="1600"/>
              <a:t>Shortest:		1.59 meters</a:t>
            </a:r>
          </a:p>
          <a:p>
            <a:pPr marL="4763" indent="6350">
              <a:spcBef>
                <a:spcPct val="25000"/>
              </a:spcBef>
              <a:buSzPct val="100000"/>
            </a:pPr>
            <a:r>
              <a:rPr lang="en-US" sz="1600"/>
              <a:t>Tallest		2.01 meters </a:t>
            </a:r>
          </a:p>
          <a:p>
            <a:pPr marL="4763" indent="6350">
              <a:spcBef>
                <a:spcPct val="25000"/>
              </a:spcBef>
              <a:buSzPct val="100000"/>
            </a:pPr>
            <a:endParaRPr lang="en-US" sz="1600"/>
          </a:p>
          <a:p>
            <a:pPr marL="4763" indent="6350">
              <a:spcBef>
                <a:spcPct val="25000"/>
              </a:spcBef>
              <a:buSzPct val="100000"/>
            </a:pPr>
            <a:r>
              <a:rPr lang="en-US" sz="1600">
                <a:solidFill>
                  <a:srgbClr val="000099"/>
                </a:solidFill>
              </a:rPr>
              <a:t>Sixty-eight</a:t>
            </a:r>
            <a:r>
              <a:rPr lang="en-US" sz="1600"/>
              <a:t> percent are between 1.73 and 1.87 meters.</a:t>
            </a:r>
          </a:p>
          <a:p>
            <a:pPr marL="4763" indent="6350">
              <a:spcBef>
                <a:spcPct val="25000"/>
              </a:spcBef>
              <a:buSzPct val="100000"/>
            </a:pPr>
            <a:endParaRPr lang="en-US" sz="1600"/>
          </a:p>
          <a:p>
            <a:pPr marL="4763" indent="6350">
              <a:spcBef>
                <a:spcPct val="25000"/>
              </a:spcBef>
              <a:buSzPct val="100000"/>
            </a:pPr>
            <a:r>
              <a:rPr lang="en-US" sz="1600">
                <a:solidFill>
                  <a:srgbClr val="FC0128"/>
                </a:solidFill>
              </a:rPr>
              <a:t>Ninety-five</a:t>
            </a:r>
            <a:r>
              <a:rPr lang="en-US" sz="1600"/>
              <a:t> per cent are between 1.66 and 1.94 meters.</a:t>
            </a:r>
          </a:p>
        </p:txBody>
      </p:sp>
    </p:spTree>
  </p:cSld>
  <p:clrMapOvr>
    <a:masterClrMapping/>
  </p:clrMapOvr>
  <p:transition xmlns:p14="http://schemas.microsoft.com/office/powerpoint/2010/main" spd="med" advTm="5000">
    <p:fade/>
    <p:sndAc>
      <p:stSnd>
        <p:snd r:embed="rId3" name="Camera"/>
      </p:stSnd>
    </p:sndAc>
  </p:transition>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ChangeArrowheads="1"/>
          </p:cNvSpPr>
          <p:nvPr>
            <p:ph type="title"/>
          </p:nvPr>
        </p:nvSpPr>
        <p:spPr>
          <a:xfrm>
            <a:off x="685800" y="152400"/>
            <a:ext cx="7772400" cy="838200"/>
          </a:xfrm>
        </p:spPr>
        <p:txBody>
          <a:bodyPr/>
          <a:lstStyle/>
          <a:p>
            <a:r>
              <a:rPr lang="en-US"/>
              <a:t>Floppy Disk Poke-Yokes</a:t>
            </a:r>
          </a:p>
        </p:txBody>
      </p:sp>
      <p:sp>
        <p:nvSpPr>
          <p:cNvPr id="591875" name="Text Box 3"/>
          <p:cNvSpPr txBox="1">
            <a:spLocks noChangeArrowheads="1"/>
          </p:cNvSpPr>
          <p:nvPr/>
        </p:nvSpPr>
        <p:spPr bwMode="auto">
          <a:xfrm>
            <a:off x="152400" y="1066800"/>
            <a:ext cx="1676400" cy="3708400"/>
          </a:xfrm>
          <a:prstGeom prst="rect">
            <a:avLst/>
          </a:prstGeom>
          <a:noFill/>
          <a:ln w="12700">
            <a:noFill/>
            <a:miter lim="800000"/>
            <a:headEnd/>
            <a:tailEnd/>
          </a:ln>
          <a:effectLst/>
        </p:spPr>
        <p:txBody>
          <a:bodyPr>
            <a:prstTxWarp prst="textNoShape">
              <a:avLst/>
            </a:prstTxWarp>
            <a:spAutoFit/>
          </a:bodyPr>
          <a:lstStyle/>
          <a:p>
            <a:r>
              <a:rPr lang="en-US" sz="1400">
                <a:solidFill>
                  <a:srgbClr val="000000"/>
                </a:solidFill>
              </a:rPr>
              <a:t>Floppy disks have many poka-yokes built in. One example is you cannot insert the disk into the drive completely if the disk is upside down. This is because of the corner notch [#1].</a:t>
            </a:r>
          </a:p>
          <a:p>
            <a:endParaRPr lang="en-US" sz="1400">
              <a:solidFill>
                <a:srgbClr val="000000"/>
              </a:solidFill>
            </a:endParaRPr>
          </a:p>
          <a:p>
            <a:r>
              <a:rPr lang="en-US" sz="1400">
                <a:solidFill>
                  <a:srgbClr val="000000"/>
                </a:solidFill>
              </a:rPr>
              <a:t>720k disks have no hole [#2] while HD disks have hole (mechanism senses)[#3].</a:t>
            </a:r>
          </a:p>
        </p:txBody>
      </p:sp>
      <p:sp>
        <p:nvSpPr>
          <p:cNvPr id="591876" name="Text Box 4"/>
          <p:cNvSpPr txBox="1">
            <a:spLocks noChangeArrowheads="1"/>
          </p:cNvSpPr>
          <p:nvPr/>
        </p:nvSpPr>
        <p:spPr bwMode="auto">
          <a:xfrm>
            <a:off x="7315200" y="990600"/>
            <a:ext cx="1676400" cy="3495675"/>
          </a:xfrm>
          <a:prstGeom prst="rect">
            <a:avLst/>
          </a:prstGeom>
          <a:noFill/>
          <a:ln w="12700">
            <a:noFill/>
            <a:miter lim="800000"/>
            <a:headEnd/>
            <a:tailEnd/>
          </a:ln>
          <a:effectLst/>
        </p:spPr>
        <p:txBody>
          <a:bodyPr>
            <a:prstTxWarp prst="textNoShape">
              <a:avLst/>
            </a:prstTxWarp>
            <a:spAutoFit/>
          </a:bodyPr>
          <a:lstStyle/>
          <a:p>
            <a:r>
              <a:rPr lang="en-US" sz="1400">
                <a:solidFill>
                  <a:srgbClr val="000000"/>
                </a:solidFill>
              </a:rPr>
              <a:t>Spring loaded shutter mechanism - Do you remember the old 5.25 inch floppies from the early to mid-1980’s? Failsafe disk surface protection [#4].</a:t>
            </a:r>
          </a:p>
          <a:p>
            <a:endParaRPr lang="en-US" sz="1400">
              <a:solidFill>
                <a:srgbClr val="000000"/>
              </a:solidFill>
            </a:endParaRPr>
          </a:p>
          <a:p>
            <a:r>
              <a:rPr lang="en-US" sz="1400">
                <a:solidFill>
                  <a:srgbClr val="000000"/>
                </a:solidFill>
              </a:rPr>
              <a:t>Slide Tab to protect against erasure. Mechanism senses [#5].</a:t>
            </a:r>
          </a:p>
        </p:txBody>
      </p:sp>
      <p:sp>
        <p:nvSpPr>
          <p:cNvPr id="591877" name="Text Box 5"/>
          <p:cNvSpPr txBox="1">
            <a:spLocks noChangeArrowheads="1"/>
          </p:cNvSpPr>
          <p:nvPr/>
        </p:nvSpPr>
        <p:spPr bwMode="auto">
          <a:xfrm>
            <a:off x="304800" y="4879975"/>
            <a:ext cx="8610600" cy="530225"/>
          </a:xfrm>
          <a:prstGeom prst="rect">
            <a:avLst/>
          </a:prstGeom>
          <a:noFill/>
          <a:ln w="12700">
            <a:solidFill>
              <a:srgbClr val="000066"/>
            </a:solidFill>
            <a:miter lim="800000"/>
            <a:headEnd/>
            <a:tailEnd/>
          </a:ln>
          <a:effectLst/>
        </p:spPr>
        <p:txBody>
          <a:bodyPr>
            <a:prstTxWarp prst="textNoShape">
              <a:avLst/>
            </a:prstTxWarp>
            <a:spAutoFit/>
          </a:bodyPr>
          <a:lstStyle/>
          <a:p>
            <a:r>
              <a:rPr lang="en-US" sz="1400">
                <a:solidFill>
                  <a:srgbClr val="000000"/>
                </a:solidFill>
              </a:rPr>
              <a:t>‘Precision’ alignment. Disk alignment holes and notches [#6] ensure the disk is properly aligned and also provides a ‘focus’ area for manufacturing.</a:t>
            </a:r>
          </a:p>
        </p:txBody>
      </p:sp>
      <p:grpSp>
        <p:nvGrpSpPr>
          <p:cNvPr id="591878" name="Group 6"/>
          <p:cNvGrpSpPr>
            <a:grpSpLocks/>
          </p:cNvGrpSpPr>
          <p:nvPr/>
        </p:nvGrpSpPr>
        <p:grpSpPr bwMode="auto">
          <a:xfrm>
            <a:off x="1905000" y="1066800"/>
            <a:ext cx="5257800" cy="3306763"/>
            <a:chOff x="1200" y="720"/>
            <a:chExt cx="3312" cy="2083"/>
          </a:xfrm>
        </p:grpSpPr>
        <p:pic>
          <p:nvPicPr>
            <p:cNvPr id="591879" name="Picture 7"/>
            <p:cNvPicPr>
              <a:picLocks noChangeAspect="1" noChangeArrowheads="1"/>
            </p:cNvPicPr>
            <p:nvPr/>
          </p:nvPicPr>
          <p:blipFill>
            <a:blip r:embed="rId4"/>
            <a:srcRect/>
            <a:stretch>
              <a:fillRect/>
            </a:stretch>
          </p:blipFill>
          <p:spPr bwMode="auto">
            <a:xfrm>
              <a:off x="1296" y="864"/>
              <a:ext cx="3096" cy="1939"/>
            </a:xfrm>
            <a:prstGeom prst="rect">
              <a:avLst/>
            </a:prstGeom>
            <a:noFill/>
            <a:ln w="12700">
              <a:noFill/>
              <a:miter lim="800000"/>
              <a:headEnd/>
              <a:tailEnd/>
            </a:ln>
            <a:effectLst/>
          </p:spPr>
        </p:pic>
        <p:sp>
          <p:nvSpPr>
            <p:cNvPr id="591880" name="Oval 8"/>
            <p:cNvSpPr>
              <a:spLocks noChangeArrowheads="1"/>
            </p:cNvSpPr>
            <p:nvPr/>
          </p:nvSpPr>
          <p:spPr bwMode="auto">
            <a:xfrm>
              <a:off x="2880" y="1976"/>
              <a:ext cx="336" cy="288"/>
            </a:xfrm>
            <a:prstGeom prst="ellipse">
              <a:avLst/>
            </a:prstGeom>
            <a:noFill/>
            <a:ln w="19050">
              <a:solidFill>
                <a:srgbClr val="FC0128"/>
              </a:solidFill>
              <a:round/>
              <a:headEnd/>
              <a:tailEnd/>
            </a:ln>
            <a:effectLst/>
          </p:spPr>
          <p:txBody>
            <a:bodyPr wrap="none" anchor="ctr">
              <a:prstTxWarp prst="textNoShape">
                <a:avLst/>
              </a:prstTxWarp>
            </a:bodyPr>
            <a:lstStyle/>
            <a:p>
              <a:pPr algn="ctr"/>
              <a:r>
                <a:rPr lang="en-US" b="1">
                  <a:solidFill>
                    <a:schemeClr val="accent2"/>
                  </a:solidFill>
                  <a:latin typeface="Times New Roman" charset="0"/>
                </a:rPr>
                <a:t>2</a:t>
              </a:r>
            </a:p>
          </p:txBody>
        </p:sp>
        <p:sp>
          <p:nvSpPr>
            <p:cNvPr id="591881" name="Oval 9"/>
            <p:cNvSpPr>
              <a:spLocks noChangeArrowheads="1"/>
            </p:cNvSpPr>
            <p:nvPr/>
          </p:nvSpPr>
          <p:spPr bwMode="auto">
            <a:xfrm>
              <a:off x="1248" y="816"/>
              <a:ext cx="336" cy="288"/>
            </a:xfrm>
            <a:prstGeom prst="ellipse">
              <a:avLst/>
            </a:prstGeom>
            <a:noFill/>
            <a:ln w="19050">
              <a:solidFill>
                <a:srgbClr val="000066"/>
              </a:solidFill>
              <a:round/>
              <a:headEnd/>
              <a:tailEnd/>
            </a:ln>
            <a:effectLst/>
          </p:spPr>
          <p:txBody>
            <a:bodyPr wrap="none" anchor="ctr">
              <a:prstTxWarp prst="textNoShape">
                <a:avLst/>
              </a:prstTxWarp>
            </a:bodyPr>
            <a:lstStyle/>
            <a:p>
              <a:pPr algn="ctr"/>
              <a:r>
                <a:rPr lang="en-US" b="1">
                  <a:solidFill>
                    <a:srgbClr val="000066"/>
                  </a:solidFill>
                  <a:latin typeface="Times New Roman" charset="0"/>
                </a:rPr>
                <a:t>1</a:t>
              </a:r>
            </a:p>
          </p:txBody>
        </p:sp>
        <p:sp>
          <p:nvSpPr>
            <p:cNvPr id="591882" name="Oval 10"/>
            <p:cNvSpPr>
              <a:spLocks noChangeArrowheads="1"/>
            </p:cNvSpPr>
            <p:nvPr/>
          </p:nvSpPr>
          <p:spPr bwMode="auto">
            <a:xfrm>
              <a:off x="2784" y="720"/>
              <a:ext cx="336" cy="288"/>
            </a:xfrm>
            <a:prstGeom prst="ellipse">
              <a:avLst/>
            </a:prstGeom>
            <a:noFill/>
            <a:ln w="19050">
              <a:solidFill>
                <a:srgbClr val="FC0128"/>
              </a:solidFill>
              <a:round/>
              <a:headEnd/>
              <a:tailEnd/>
            </a:ln>
            <a:effectLst/>
          </p:spPr>
          <p:txBody>
            <a:bodyPr wrap="none" anchor="ctr">
              <a:prstTxWarp prst="textNoShape">
                <a:avLst/>
              </a:prstTxWarp>
            </a:bodyPr>
            <a:lstStyle/>
            <a:p>
              <a:pPr algn="ctr"/>
              <a:r>
                <a:rPr lang="en-US" b="1">
                  <a:solidFill>
                    <a:srgbClr val="000066"/>
                  </a:solidFill>
                  <a:latin typeface="Times New Roman" charset="0"/>
                </a:rPr>
                <a:t>1</a:t>
              </a:r>
            </a:p>
          </p:txBody>
        </p:sp>
        <p:sp>
          <p:nvSpPr>
            <p:cNvPr id="591883" name="Oval 11"/>
            <p:cNvSpPr>
              <a:spLocks noChangeArrowheads="1"/>
            </p:cNvSpPr>
            <p:nvPr/>
          </p:nvSpPr>
          <p:spPr bwMode="auto">
            <a:xfrm>
              <a:off x="1296" y="1968"/>
              <a:ext cx="336" cy="288"/>
            </a:xfrm>
            <a:prstGeom prst="ellipse">
              <a:avLst/>
            </a:prstGeom>
            <a:noFill/>
            <a:ln w="19050">
              <a:solidFill>
                <a:srgbClr val="000066"/>
              </a:solidFill>
              <a:round/>
              <a:headEnd/>
              <a:tailEnd/>
            </a:ln>
            <a:effectLst/>
          </p:spPr>
          <p:txBody>
            <a:bodyPr wrap="none" anchor="ctr">
              <a:prstTxWarp prst="textNoShape">
                <a:avLst/>
              </a:prstTxWarp>
            </a:bodyPr>
            <a:lstStyle/>
            <a:p>
              <a:pPr algn="ctr"/>
              <a:r>
                <a:rPr lang="en-US" b="1">
                  <a:solidFill>
                    <a:srgbClr val="000066"/>
                  </a:solidFill>
                  <a:latin typeface="Times New Roman" charset="0"/>
                </a:rPr>
                <a:t>3</a:t>
              </a:r>
            </a:p>
          </p:txBody>
        </p:sp>
        <p:sp>
          <p:nvSpPr>
            <p:cNvPr id="591884" name="Oval 12"/>
            <p:cNvSpPr>
              <a:spLocks noChangeArrowheads="1"/>
            </p:cNvSpPr>
            <p:nvPr/>
          </p:nvSpPr>
          <p:spPr bwMode="auto">
            <a:xfrm>
              <a:off x="3360" y="768"/>
              <a:ext cx="768" cy="624"/>
            </a:xfrm>
            <a:prstGeom prst="ellipse">
              <a:avLst/>
            </a:prstGeom>
            <a:noFill/>
            <a:ln w="19050">
              <a:solidFill>
                <a:srgbClr val="FC0128"/>
              </a:solidFill>
              <a:round/>
              <a:headEnd/>
              <a:tailEnd/>
            </a:ln>
            <a:effectLst/>
          </p:spPr>
          <p:txBody>
            <a:bodyPr wrap="none" anchor="ctr">
              <a:prstTxWarp prst="textNoShape">
                <a:avLst/>
              </a:prstTxWarp>
            </a:bodyPr>
            <a:lstStyle/>
            <a:p>
              <a:pPr algn="ctr"/>
              <a:r>
                <a:rPr lang="en-US" sz="3200" b="1">
                  <a:solidFill>
                    <a:schemeClr val="accent2"/>
                  </a:solidFill>
                  <a:latin typeface="Times New Roman" charset="0"/>
                </a:rPr>
                <a:t>4</a:t>
              </a:r>
            </a:p>
          </p:txBody>
        </p:sp>
        <p:sp>
          <p:nvSpPr>
            <p:cNvPr id="591885" name="Oval 13"/>
            <p:cNvSpPr>
              <a:spLocks noChangeArrowheads="1"/>
            </p:cNvSpPr>
            <p:nvPr/>
          </p:nvSpPr>
          <p:spPr bwMode="auto">
            <a:xfrm>
              <a:off x="3960" y="2016"/>
              <a:ext cx="432" cy="288"/>
            </a:xfrm>
            <a:prstGeom prst="ellipse">
              <a:avLst/>
            </a:prstGeom>
            <a:noFill/>
            <a:ln w="19050">
              <a:solidFill>
                <a:srgbClr val="FC0128"/>
              </a:solidFill>
              <a:round/>
              <a:headEnd/>
              <a:tailEnd/>
            </a:ln>
            <a:effectLst/>
          </p:spPr>
          <p:txBody>
            <a:bodyPr wrap="none" anchor="ctr">
              <a:prstTxWarp prst="textNoShape">
                <a:avLst/>
              </a:prstTxWarp>
            </a:bodyPr>
            <a:lstStyle/>
            <a:p>
              <a:pPr algn="ctr"/>
              <a:r>
                <a:rPr lang="en-US" b="1">
                  <a:solidFill>
                    <a:schemeClr val="accent2"/>
                  </a:solidFill>
                  <a:latin typeface="Times New Roman" charset="0"/>
                </a:rPr>
                <a:t>5</a:t>
              </a:r>
            </a:p>
          </p:txBody>
        </p:sp>
        <p:sp>
          <p:nvSpPr>
            <p:cNvPr id="591886" name="Oval 14"/>
            <p:cNvSpPr>
              <a:spLocks noChangeArrowheads="1"/>
            </p:cNvSpPr>
            <p:nvPr/>
          </p:nvSpPr>
          <p:spPr bwMode="auto">
            <a:xfrm>
              <a:off x="2400" y="2016"/>
              <a:ext cx="336" cy="288"/>
            </a:xfrm>
            <a:prstGeom prst="ellipse">
              <a:avLst/>
            </a:prstGeom>
            <a:noFill/>
            <a:ln w="19050">
              <a:solidFill>
                <a:srgbClr val="000066"/>
              </a:solidFill>
              <a:round/>
              <a:headEnd/>
              <a:tailEnd/>
            </a:ln>
            <a:effectLst/>
          </p:spPr>
          <p:txBody>
            <a:bodyPr wrap="none" anchor="ctr">
              <a:prstTxWarp prst="textNoShape">
                <a:avLst/>
              </a:prstTxWarp>
            </a:bodyPr>
            <a:lstStyle/>
            <a:p>
              <a:pPr algn="ctr"/>
              <a:r>
                <a:rPr lang="en-US" b="1">
                  <a:solidFill>
                    <a:srgbClr val="000066"/>
                  </a:solidFill>
                  <a:latin typeface="Times New Roman" charset="0"/>
                </a:rPr>
                <a:t>5</a:t>
              </a:r>
            </a:p>
          </p:txBody>
        </p:sp>
        <p:sp>
          <p:nvSpPr>
            <p:cNvPr id="591887" name="Oval 15"/>
            <p:cNvSpPr>
              <a:spLocks noChangeArrowheads="1"/>
            </p:cNvSpPr>
            <p:nvPr/>
          </p:nvSpPr>
          <p:spPr bwMode="auto">
            <a:xfrm>
              <a:off x="1728" y="768"/>
              <a:ext cx="768" cy="624"/>
            </a:xfrm>
            <a:prstGeom prst="ellipse">
              <a:avLst/>
            </a:prstGeom>
            <a:noFill/>
            <a:ln w="19050">
              <a:solidFill>
                <a:srgbClr val="000066"/>
              </a:solidFill>
              <a:round/>
              <a:headEnd/>
              <a:tailEnd/>
            </a:ln>
            <a:effectLst/>
          </p:spPr>
          <p:txBody>
            <a:bodyPr wrap="none" anchor="ctr">
              <a:prstTxWarp prst="textNoShape">
                <a:avLst/>
              </a:prstTxWarp>
            </a:bodyPr>
            <a:lstStyle/>
            <a:p>
              <a:pPr algn="ctr"/>
              <a:r>
                <a:rPr lang="en-US" sz="3200" b="1">
                  <a:solidFill>
                    <a:schemeClr val="accent2"/>
                  </a:solidFill>
                  <a:latin typeface="Times New Roman" charset="0"/>
                </a:rPr>
                <a:t>4</a:t>
              </a:r>
            </a:p>
          </p:txBody>
        </p:sp>
        <p:sp>
          <p:nvSpPr>
            <p:cNvPr id="591888" name="Oval 16"/>
            <p:cNvSpPr>
              <a:spLocks noChangeArrowheads="1"/>
            </p:cNvSpPr>
            <p:nvPr/>
          </p:nvSpPr>
          <p:spPr bwMode="auto">
            <a:xfrm>
              <a:off x="2592" y="960"/>
              <a:ext cx="480" cy="288"/>
            </a:xfrm>
            <a:prstGeom prst="ellipse">
              <a:avLst/>
            </a:prstGeom>
            <a:noFill/>
            <a:ln w="19050">
              <a:solidFill>
                <a:srgbClr val="000066"/>
              </a:solidFill>
              <a:round/>
              <a:headEnd/>
              <a:tailEnd/>
            </a:ln>
            <a:effectLst/>
          </p:spPr>
          <p:txBody>
            <a:bodyPr wrap="none" anchor="ctr">
              <a:prstTxWarp prst="textNoShape">
                <a:avLst/>
              </a:prstTxWarp>
            </a:bodyPr>
            <a:lstStyle/>
            <a:p>
              <a:pPr algn="ctr"/>
              <a:r>
                <a:rPr lang="en-US" b="1">
                  <a:solidFill>
                    <a:srgbClr val="000066"/>
                  </a:solidFill>
                  <a:latin typeface="Times New Roman" charset="0"/>
                </a:rPr>
                <a:t>6</a:t>
              </a:r>
            </a:p>
          </p:txBody>
        </p:sp>
        <p:sp>
          <p:nvSpPr>
            <p:cNvPr id="591889" name="Oval 17"/>
            <p:cNvSpPr>
              <a:spLocks noChangeArrowheads="1"/>
            </p:cNvSpPr>
            <p:nvPr/>
          </p:nvSpPr>
          <p:spPr bwMode="auto">
            <a:xfrm>
              <a:off x="4176" y="960"/>
              <a:ext cx="336" cy="288"/>
            </a:xfrm>
            <a:prstGeom prst="ellipse">
              <a:avLst/>
            </a:prstGeom>
            <a:noFill/>
            <a:ln w="19050">
              <a:solidFill>
                <a:srgbClr val="FC0128"/>
              </a:solidFill>
              <a:round/>
              <a:headEnd/>
              <a:tailEnd/>
            </a:ln>
            <a:effectLst/>
          </p:spPr>
          <p:txBody>
            <a:bodyPr wrap="none" anchor="ctr">
              <a:prstTxWarp prst="textNoShape">
                <a:avLst/>
              </a:prstTxWarp>
            </a:bodyPr>
            <a:lstStyle/>
            <a:p>
              <a:pPr algn="ctr"/>
              <a:r>
                <a:rPr lang="en-US" b="1">
                  <a:solidFill>
                    <a:srgbClr val="000066"/>
                  </a:solidFill>
                  <a:latin typeface="Times New Roman" charset="0"/>
                </a:rPr>
                <a:t>6</a:t>
              </a:r>
            </a:p>
          </p:txBody>
        </p:sp>
        <p:sp>
          <p:nvSpPr>
            <p:cNvPr id="591890" name="Oval 18"/>
            <p:cNvSpPr>
              <a:spLocks noChangeArrowheads="1"/>
            </p:cNvSpPr>
            <p:nvPr/>
          </p:nvSpPr>
          <p:spPr bwMode="auto">
            <a:xfrm>
              <a:off x="1200" y="1056"/>
              <a:ext cx="336" cy="288"/>
            </a:xfrm>
            <a:prstGeom prst="ellipse">
              <a:avLst/>
            </a:prstGeom>
            <a:noFill/>
            <a:ln w="19050">
              <a:solidFill>
                <a:srgbClr val="000066"/>
              </a:solidFill>
              <a:round/>
              <a:headEnd/>
              <a:tailEnd/>
            </a:ln>
            <a:effectLst/>
          </p:spPr>
          <p:txBody>
            <a:bodyPr wrap="none" anchor="ctr">
              <a:prstTxWarp prst="textNoShape">
                <a:avLst/>
              </a:prstTxWarp>
            </a:bodyPr>
            <a:lstStyle/>
            <a:p>
              <a:pPr algn="ctr"/>
              <a:r>
                <a:rPr lang="en-US" b="1">
                  <a:solidFill>
                    <a:srgbClr val="000066"/>
                  </a:solidFill>
                  <a:latin typeface="Times New Roman" charset="0"/>
                </a:rPr>
                <a:t>6</a:t>
              </a:r>
            </a:p>
          </p:txBody>
        </p:sp>
      </p:grpSp>
    </p:spTree>
  </p:cSld>
  <p:clrMapOvr>
    <a:masterClrMapping/>
  </p:clrMapOvr>
  <p:transition xmlns:p14="http://schemas.microsoft.com/office/powerpoint/2010/main" spd="med" advTm="5000">
    <p:fade/>
    <p:sndAc>
      <p:stSnd>
        <p:snd r:embed="rId3" name="Camera"/>
      </p:stSnd>
    </p:sndAc>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xfrm>
            <a:off x="381000" y="152400"/>
            <a:ext cx="8382000" cy="838200"/>
          </a:xfrm>
          <a:noFill/>
          <a:ln/>
        </p:spPr>
        <p:txBody>
          <a:bodyPr/>
          <a:lstStyle/>
          <a:p>
            <a:r>
              <a:rPr lang="en-US" sz="3200"/>
              <a:t>Poka Yoke Devices, Systems &amp; Inspection</a:t>
            </a:r>
          </a:p>
        </p:txBody>
      </p:sp>
      <p:sp>
        <p:nvSpPr>
          <p:cNvPr id="593923" name="Rectangle 3"/>
          <p:cNvSpPr>
            <a:spLocks noGrp="1" noChangeArrowheads="1"/>
          </p:cNvSpPr>
          <p:nvPr>
            <p:ph type="body" idx="1"/>
          </p:nvPr>
        </p:nvSpPr>
        <p:spPr>
          <a:xfrm>
            <a:off x="609600" y="1295400"/>
            <a:ext cx="7772400" cy="4495800"/>
          </a:xfrm>
          <a:noFill/>
          <a:ln/>
        </p:spPr>
        <p:txBody>
          <a:bodyPr/>
          <a:lstStyle/>
          <a:p>
            <a:pPr marL="342900" indent="-342900" algn="ctr" defTabSz="977900">
              <a:buFontTx/>
              <a:buNone/>
            </a:pPr>
            <a:r>
              <a:rPr lang="en-US" sz="2400" b="1"/>
              <a:t>Inspection with Poka Yoke</a:t>
            </a:r>
          </a:p>
          <a:p>
            <a:pPr marL="342900" indent="-342900" defTabSz="977900">
              <a:buSzPct val="60000"/>
            </a:pPr>
            <a:r>
              <a:rPr lang="en-US"/>
              <a:t>Source Inspection  (ZQC)</a:t>
            </a:r>
            <a:endParaRPr lang="en-US" sz="2400"/>
          </a:p>
          <a:p>
            <a:pPr marL="1022350" lvl="1" indent="-222250" defTabSz="977900">
              <a:buSzPct val="60000"/>
              <a:buFontTx/>
              <a:buNone/>
            </a:pPr>
            <a:r>
              <a:rPr lang="en-US">
                <a:solidFill>
                  <a:srgbClr val="003300"/>
                </a:solidFill>
              </a:rPr>
              <a:t>Built into process </a:t>
            </a:r>
          </a:p>
          <a:p>
            <a:pPr marL="1022350" lvl="1" indent="-222250" defTabSz="977900">
              <a:buSzPct val="60000"/>
              <a:buFontTx/>
              <a:buNone/>
            </a:pPr>
            <a:r>
              <a:rPr lang="en-US">
                <a:solidFill>
                  <a:srgbClr val="003300"/>
                </a:solidFill>
              </a:rPr>
              <a:t>Leads to a zero defect Systems</a:t>
            </a:r>
            <a:endParaRPr lang="en-US" sz="2000"/>
          </a:p>
          <a:p>
            <a:pPr marL="342900" indent="-342900" defTabSz="977900">
              <a:buSzPct val="60000"/>
            </a:pPr>
            <a:r>
              <a:rPr lang="en-US"/>
              <a:t>Self Check Informative Inspections (SQC)</a:t>
            </a:r>
            <a:endParaRPr lang="en-US" sz="2400"/>
          </a:p>
          <a:p>
            <a:pPr marL="1022350" lvl="1" indent="-222250" defTabSz="977900">
              <a:buSzPct val="60000"/>
              <a:buFontTx/>
              <a:buNone/>
            </a:pPr>
            <a:r>
              <a:rPr lang="en-US">
                <a:solidFill>
                  <a:srgbClr val="003300"/>
                </a:solidFill>
              </a:rPr>
              <a:t>Built inside or outside immediate process</a:t>
            </a:r>
          </a:p>
          <a:p>
            <a:pPr marL="1022350" lvl="1" indent="-222250" defTabSz="977900">
              <a:buSzPct val="60000"/>
              <a:buFontTx/>
              <a:buNone/>
            </a:pPr>
            <a:r>
              <a:rPr lang="en-US">
                <a:solidFill>
                  <a:srgbClr val="003300"/>
                </a:solidFill>
              </a:rPr>
              <a:t>Reduces defects to a minimum</a:t>
            </a:r>
            <a:endParaRPr lang="en-US"/>
          </a:p>
          <a:p>
            <a:pPr marL="342900" indent="-342900" defTabSz="977900">
              <a:buSzPct val="60000"/>
            </a:pPr>
            <a:r>
              <a:rPr lang="en-US"/>
              <a:t>Successive Check Informative Inspection (SQC)</a:t>
            </a:r>
            <a:endParaRPr lang="en-US" sz="2400"/>
          </a:p>
          <a:p>
            <a:pPr marL="1022350" lvl="1" indent="-222250" defTabSz="977900">
              <a:buSzPct val="60000"/>
              <a:buFontTx/>
              <a:buNone/>
            </a:pPr>
            <a:r>
              <a:rPr lang="en-US">
                <a:solidFill>
                  <a:srgbClr val="003300"/>
                </a:solidFill>
              </a:rPr>
              <a:t>Built inside or outside sequential process</a:t>
            </a:r>
          </a:p>
          <a:p>
            <a:pPr marL="1022350" lvl="1" indent="-222250" defTabSz="977900">
              <a:buSzPct val="60000"/>
              <a:buFontTx/>
              <a:buNone/>
            </a:pPr>
            <a:r>
              <a:rPr lang="en-US">
                <a:solidFill>
                  <a:srgbClr val="003300"/>
                </a:solidFill>
              </a:rPr>
              <a:t>Reduces defects to a minimum</a:t>
            </a:r>
            <a:endParaRPr lang="en-US" sz="2000"/>
          </a:p>
        </p:txBody>
      </p:sp>
    </p:spTree>
  </p:cSld>
  <p:clrMapOvr>
    <a:masterClrMapping/>
  </p:clrMapOvr>
  <p:transition xmlns:p14="http://schemas.microsoft.com/office/powerpoint/2010/main" spd="med" advTm="5000">
    <p:fade/>
    <p:sndAc>
      <p:stSnd>
        <p:snd r:embed="rId3" name="Camera"/>
      </p:stSnd>
    </p:sndAc>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ctrTitle"/>
          </p:nvPr>
        </p:nvSpPr>
        <p:spPr>
          <a:xfrm>
            <a:off x="609600" y="228600"/>
            <a:ext cx="7772400" cy="1143000"/>
          </a:xfrm>
          <a:noFill/>
          <a:ln/>
        </p:spPr>
        <p:txBody>
          <a:bodyPr/>
          <a:lstStyle/>
          <a:p>
            <a:r>
              <a:rPr lang="en-US"/>
              <a:t>Section 6</a:t>
            </a:r>
          </a:p>
        </p:txBody>
      </p:sp>
      <p:sp>
        <p:nvSpPr>
          <p:cNvPr id="595971" name="Rectangle 3"/>
          <p:cNvSpPr>
            <a:spLocks noGrp="1" noChangeArrowheads="1"/>
          </p:cNvSpPr>
          <p:nvPr>
            <p:ph type="subTitle" idx="1"/>
          </p:nvPr>
        </p:nvSpPr>
        <p:spPr>
          <a:xfrm>
            <a:off x="1371600" y="4800600"/>
            <a:ext cx="6400800" cy="914400"/>
          </a:xfrm>
          <a:noFill/>
          <a:ln/>
        </p:spPr>
        <p:txBody>
          <a:bodyPr/>
          <a:lstStyle/>
          <a:p>
            <a:pPr marL="342900" indent="-342900" defTabSz="914400"/>
            <a:r>
              <a:rPr lang="en-US"/>
              <a:t>Tools For Assessment</a:t>
            </a:r>
          </a:p>
        </p:txBody>
      </p:sp>
      <p:graphicFrame>
        <p:nvGraphicFramePr>
          <p:cNvPr id="595972" name="Object 4"/>
          <p:cNvGraphicFramePr>
            <a:graphicFrameLocks/>
          </p:cNvGraphicFramePr>
          <p:nvPr/>
        </p:nvGraphicFramePr>
        <p:xfrm>
          <a:off x="2660650" y="1989138"/>
          <a:ext cx="3660775" cy="2160587"/>
        </p:xfrm>
        <a:graphic>
          <a:graphicData uri="http://schemas.openxmlformats.org/presentationml/2006/ole">
            <mc:AlternateContent xmlns:mc="http://schemas.openxmlformats.org/markup-compatibility/2006">
              <mc:Choice xmlns:v="urn:schemas-microsoft-com:vml" Requires="v">
                <p:oleObj spid="_x0000_s595977" name="Microsoft ClipArt Gallery" r:id="rId5" imgW="3670300" imgH="2170113" progId="MS_ClipArt_Gallery">
                  <p:embed/>
                </p:oleObj>
              </mc:Choice>
              <mc:Fallback>
                <p:oleObj name="Microsoft ClipArt Gallery" r:id="rId5" imgW="3670300" imgH="2170113" progId="MS_ClipArt_Gallery">
                  <p:embed/>
                  <p:pic>
                    <p:nvPicPr>
                      <p:cNvPr id="0" name="Picture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0650" y="1989138"/>
                        <a:ext cx="3660775" cy="21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spd="med" advTm="5000">
    <p:fade/>
    <p:sndAc>
      <p:stSnd>
        <p:snd r:embed="rId4" name="Camera"/>
      </p:stSnd>
    </p:sndAc>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ChangeArrowheads="1"/>
          </p:cNvSpPr>
          <p:nvPr>
            <p:ph type="title"/>
          </p:nvPr>
        </p:nvSpPr>
        <p:spPr>
          <a:noFill/>
          <a:ln/>
        </p:spPr>
        <p:txBody>
          <a:bodyPr/>
          <a:lstStyle/>
          <a:p>
            <a:r>
              <a:rPr lang="en-US"/>
              <a:t>Organizing Systems for Zero Defects</a:t>
            </a:r>
          </a:p>
        </p:txBody>
      </p:sp>
      <p:graphicFrame>
        <p:nvGraphicFramePr>
          <p:cNvPr id="598019" name="Object 3"/>
          <p:cNvGraphicFramePr>
            <a:graphicFrameLocks noGrp="1"/>
          </p:cNvGraphicFramePr>
          <p:nvPr>
            <p:ph type="clipArt" sz="half" idx="2"/>
          </p:nvPr>
        </p:nvGraphicFramePr>
        <p:xfrm>
          <a:off x="1041400" y="1452563"/>
          <a:ext cx="1397000" cy="1824037"/>
        </p:xfrm>
        <a:graphic>
          <a:graphicData uri="http://schemas.openxmlformats.org/presentationml/2006/ole">
            <mc:AlternateContent xmlns:mc="http://schemas.openxmlformats.org/markup-compatibility/2006">
              <mc:Choice xmlns:v="urn:schemas-microsoft-com:vml" Requires="v">
                <p:oleObj spid="_x0000_s598045" name="Microsoft ClipArt Gallery" r:id="rId5" imgW="3098800" imgH="4311650" progId="MS_ClipArt_Gallery">
                  <p:embed/>
                </p:oleObj>
              </mc:Choice>
              <mc:Fallback>
                <p:oleObj name="Microsoft ClipArt Gallery" r:id="rId5" imgW="3098800" imgH="4311650" progId="MS_ClipArt_Gallery">
                  <p:embed/>
                  <p:pic>
                    <p:nvPicPr>
                      <p:cNvPr id="0" name="Picture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1400" y="1452563"/>
                        <a:ext cx="1397000"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graphicFrame>
        <p:nvGraphicFramePr>
          <p:cNvPr id="598020" name="Object 4"/>
          <p:cNvGraphicFramePr>
            <a:graphicFrameLocks/>
          </p:cNvGraphicFramePr>
          <p:nvPr/>
        </p:nvGraphicFramePr>
        <p:xfrm>
          <a:off x="3590925" y="2438400"/>
          <a:ext cx="1514475" cy="838200"/>
        </p:xfrm>
        <a:graphic>
          <a:graphicData uri="http://schemas.openxmlformats.org/presentationml/2006/ole">
            <mc:AlternateContent xmlns:mc="http://schemas.openxmlformats.org/markup-compatibility/2006">
              <mc:Choice xmlns:v="urn:schemas-microsoft-com:vml" Requires="v">
                <p:oleObj spid="_x0000_s598046" name="Microsoft ClipArt Gallery" r:id="rId7" imgW="5164138" imgH="2413000" progId="MS_ClipArt_Gallery">
                  <p:embed/>
                </p:oleObj>
              </mc:Choice>
              <mc:Fallback>
                <p:oleObj name="Microsoft ClipArt Gallery" r:id="rId7" imgW="5164138" imgH="2413000" progId="MS_ClipArt_Gallery">
                  <p:embed/>
                  <p:pic>
                    <p:nvPicPr>
                      <p:cNvPr id="0" name="Picture 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90925" y="2438400"/>
                        <a:ext cx="151447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98021" name="Object 5"/>
          <p:cNvGraphicFramePr>
            <a:graphicFrameLocks/>
          </p:cNvGraphicFramePr>
          <p:nvPr/>
        </p:nvGraphicFramePr>
        <p:xfrm>
          <a:off x="3592513" y="4267200"/>
          <a:ext cx="1817687" cy="1304925"/>
        </p:xfrm>
        <a:graphic>
          <a:graphicData uri="http://schemas.openxmlformats.org/presentationml/2006/ole">
            <mc:AlternateContent xmlns:mc="http://schemas.openxmlformats.org/markup-compatibility/2006">
              <mc:Choice xmlns:v="urn:schemas-microsoft-com:vml" Requires="v">
                <p:oleObj spid="_x0000_s598047" name="Microsoft ClipArt Gallery" r:id="rId9" imgW="4005263" imgH="2855913" progId="MS_ClipArt_Gallery">
                  <p:embed/>
                </p:oleObj>
              </mc:Choice>
              <mc:Fallback>
                <p:oleObj name="Microsoft ClipArt Gallery" r:id="rId9" imgW="4005263" imgH="2855913" progId="MS_ClipArt_Gallery">
                  <p:embed/>
                  <p:pic>
                    <p:nvPicPr>
                      <p:cNvPr id="0" name="Picture 5"/>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92513" y="4267200"/>
                        <a:ext cx="1817687"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98022" name="Object 6"/>
          <p:cNvGraphicFramePr>
            <a:graphicFrameLocks/>
          </p:cNvGraphicFramePr>
          <p:nvPr/>
        </p:nvGraphicFramePr>
        <p:xfrm>
          <a:off x="750888" y="4572000"/>
          <a:ext cx="1763712" cy="685800"/>
        </p:xfrm>
        <a:graphic>
          <a:graphicData uri="http://schemas.openxmlformats.org/presentationml/2006/ole">
            <mc:AlternateContent xmlns:mc="http://schemas.openxmlformats.org/markup-compatibility/2006">
              <mc:Choice xmlns:v="urn:schemas-microsoft-com:vml" Requires="v">
                <p:oleObj spid="_x0000_s598048" name="Microsoft ClipArt Gallery" r:id="rId11" imgW="8099425" imgH="4692650" progId="MS_ClipArt_Gallery">
                  <p:embed/>
                </p:oleObj>
              </mc:Choice>
              <mc:Fallback>
                <p:oleObj name="Microsoft ClipArt Gallery" r:id="rId11" imgW="8099425" imgH="4692650" progId="MS_ClipArt_Gallery">
                  <p:embed/>
                  <p:pic>
                    <p:nvPicPr>
                      <p:cNvPr id="0" name="Picture 6"/>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0888" y="4572000"/>
                        <a:ext cx="1763712"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98023" name="Rectangle 7"/>
          <p:cNvSpPr>
            <a:spLocks noChangeArrowheads="1"/>
          </p:cNvSpPr>
          <p:nvPr/>
        </p:nvSpPr>
        <p:spPr bwMode="auto">
          <a:xfrm>
            <a:off x="1281113" y="3567113"/>
            <a:ext cx="1009650"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a:latin typeface="Times New Roman" charset="0"/>
              </a:rPr>
              <a:t>People</a:t>
            </a:r>
          </a:p>
        </p:txBody>
      </p:sp>
      <p:sp>
        <p:nvSpPr>
          <p:cNvPr id="598024" name="Rectangle 8"/>
          <p:cNvSpPr>
            <a:spLocks noChangeArrowheads="1"/>
          </p:cNvSpPr>
          <p:nvPr/>
        </p:nvSpPr>
        <p:spPr bwMode="auto">
          <a:xfrm>
            <a:off x="3643313" y="3567113"/>
            <a:ext cx="1330325"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a:latin typeface="Times New Roman" charset="0"/>
              </a:rPr>
              <a:t>Materials</a:t>
            </a:r>
          </a:p>
        </p:txBody>
      </p:sp>
      <p:sp>
        <p:nvSpPr>
          <p:cNvPr id="598025" name="Rectangle 9"/>
          <p:cNvSpPr>
            <a:spLocks noChangeArrowheads="1"/>
          </p:cNvSpPr>
          <p:nvPr/>
        </p:nvSpPr>
        <p:spPr bwMode="auto">
          <a:xfrm>
            <a:off x="6538913" y="3643313"/>
            <a:ext cx="1247775"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a:latin typeface="Times New Roman" charset="0"/>
              </a:rPr>
              <a:t>Methods</a:t>
            </a:r>
          </a:p>
        </p:txBody>
      </p:sp>
      <p:sp>
        <p:nvSpPr>
          <p:cNvPr id="598026" name="Rectangle 10"/>
          <p:cNvSpPr>
            <a:spLocks noChangeArrowheads="1"/>
          </p:cNvSpPr>
          <p:nvPr/>
        </p:nvSpPr>
        <p:spPr bwMode="auto">
          <a:xfrm>
            <a:off x="900113" y="5624513"/>
            <a:ext cx="1365250"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a:latin typeface="Times New Roman" charset="0"/>
              </a:rPr>
              <a:t>Machines</a:t>
            </a:r>
          </a:p>
        </p:txBody>
      </p:sp>
      <p:sp>
        <p:nvSpPr>
          <p:cNvPr id="598027" name="Rectangle 11"/>
          <p:cNvSpPr>
            <a:spLocks noChangeArrowheads="1"/>
          </p:cNvSpPr>
          <p:nvPr/>
        </p:nvSpPr>
        <p:spPr bwMode="auto">
          <a:xfrm>
            <a:off x="3643313" y="5624513"/>
            <a:ext cx="1635125"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a:latin typeface="Times New Roman" charset="0"/>
              </a:rPr>
              <a:t>Information</a:t>
            </a:r>
          </a:p>
        </p:txBody>
      </p:sp>
      <p:graphicFrame>
        <p:nvGraphicFramePr>
          <p:cNvPr id="598028" name="Object 12"/>
          <p:cNvGraphicFramePr>
            <a:graphicFrameLocks/>
          </p:cNvGraphicFramePr>
          <p:nvPr/>
        </p:nvGraphicFramePr>
        <p:xfrm>
          <a:off x="5943600" y="1476375"/>
          <a:ext cx="2286000" cy="2052638"/>
        </p:xfrm>
        <a:graphic>
          <a:graphicData uri="http://schemas.openxmlformats.org/presentationml/2006/ole">
            <mc:AlternateContent xmlns:mc="http://schemas.openxmlformats.org/markup-compatibility/2006">
              <mc:Choice xmlns:v="urn:schemas-microsoft-com:vml" Requires="v">
                <p:oleObj spid="_x0000_s598049" name="Microsoft ClipArt Gallery" r:id="rId13" imgW="8099425" imgH="5507038" progId="MS_ClipArt_Gallery">
                  <p:embed/>
                </p:oleObj>
              </mc:Choice>
              <mc:Fallback>
                <p:oleObj name="Microsoft ClipArt Gallery" r:id="rId13" imgW="8099425" imgH="5507038" progId="MS_ClipArt_Gallery">
                  <p:embed/>
                  <p:pic>
                    <p:nvPicPr>
                      <p:cNvPr id="0" name="Picture 1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43600" y="1476375"/>
                        <a:ext cx="2286000" cy="205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98029" name="Rectangle 13"/>
          <p:cNvSpPr>
            <a:spLocks noChangeArrowheads="1"/>
          </p:cNvSpPr>
          <p:nvPr/>
        </p:nvSpPr>
        <p:spPr bwMode="auto">
          <a:xfrm>
            <a:off x="2576513" y="3171825"/>
            <a:ext cx="701675" cy="1185863"/>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7200" b="1">
                <a:solidFill>
                  <a:srgbClr val="FC0128"/>
                </a:solidFill>
                <a:latin typeface="Times New Roman" charset="0"/>
              </a:rPr>
              <a:t>+</a:t>
            </a:r>
          </a:p>
        </p:txBody>
      </p:sp>
      <p:sp>
        <p:nvSpPr>
          <p:cNvPr id="598030" name="Rectangle 14"/>
          <p:cNvSpPr>
            <a:spLocks noChangeArrowheads="1"/>
          </p:cNvSpPr>
          <p:nvPr/>
        </p:nvSpPr>
        <p:spPr bwMode="auto">
          <a:xfrm>
            <a:off x="5319713" y="3248025"/>
            <a:ext cx="701675" cy="1185863"/>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7200" b="1">
                <a:solidFill>
                  <a:srgbClr val="FC0128"/>
                </a:solidFill>
                <a:latin typeface="Times New Roman" charset="0"/>
              </a:rPr>
              <a:t>+</a:t>
            </a:r>
          </a:p>
        </p:txBody>
      </p:sp>
      <p:sp>
        <p:nvSpPr>
          <p:cNvPr id="598031" name="Rectangle 15"/>
          <p:cNvSpPr>
            <a:spLocks noChangeArrowheads="1"/>
          </p:cNvSpPr>
          <p:nvPr/>
        </p:nvSpPr>
        <p:spPr bwMode="auto">
          <a:xfrm>
            <a:off x="7986713" y="3171825"/>
            <a:ext cx="701675" cy="1185863"/>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7200" b="1">
                <a:solidFill>
                  <a:srgbClr val="FC0128"/>
                </a:solidFill>
                <a:latin typeface="Times New Roman" charset="0"/>
              </a:rPr>
              <a:t>+</a:t>
            </a:r>
          </a:p>
        </p:txBody>
      </p:sp>
      <p:sp>
        <p:nvSpPr>
          <p:cNvPr id="598032" name="Rectangle 16"/>
          <p:cNvSpPr>
            <a:spLocks noChangeArrowheads="1"/>
          </p:cNvSpPr>
          <p:nvPr/>
        </p:nvSpPr>
        <p:spPr bwMode="auto">
          <a:xfrm>
            <a:off x="2500313" y="5381625"/>
            <a:ext cx="701675" cy="1185863"/>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7200" b="1">
                <a:solidFill>
                  <a:srgbClr val="FC0128"/>
                </a:solidFill>
                <a:latin typeface="Times New Roman" charset="0"/>
              </a:rPr>
              <a:t>+</a:t>
            </a:r>
          </a:p>
        </p:txBody>
      </p:sp>
      <p:sp>
        <p:nvSpPr>
          <p:cNvPr id="598033" name="Rectangle 17"/>
          <p:cNvSpPr>
            <a:spLocks noChangeArrowheads="1"/>
          </p:cNvSpPr>
          <p:nvPr/>
        </p:nvSpPr>
        <p:spPr bwMode="auto">
          <a:xfrm>
            <a:off x="6005513" y="4619625"/>
            <a:ext cx="701675" cy="1185863"/>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7200" b="1">
                <a:solidFill>
                  <a:srgbClr val="FC0128"/>
                </a:solidFill>
                <a:latin typeface="Times New Roman" charset="0"/>
              </a:rPr>
              <a:t>=</a:t>
            </a:r>
          </a:p>
        </p:txBody>
      </p:sp>
      <p:sp>
        <p:nvSpPr>
          <p:cNvPr id="598034" name="Rectangle 18"/>
          <p:cNvSpPr>
            <a:spLocks noChangeArrowheads="1"/>
          </p:cNvSpPr>
          <p:nvPr/>
        </p:nvSpPr>
        <p:spPr bwMode="auto">
          <a:xfrm>
            <a:off x="7377113" y="4343400"/>
            <a:ext cx="790575" cy="155257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9600" b="1">
                <a:solidFill>
                  <a:srgbClr val="FC0128"/>
                </a:solidFill>
                <a:latin typeface="Times New Roman" charset="0"/>
              </a:rPr>
              <a:t>?</a:t>
            </a:r>
          </a:p>
        </p:txBody>
      </p:sp>
    </p:spTree>
  </p:cSld>
  <p:clrMapOvr>
    <a:masterClrMapping/>
  </p:clrMapOvr>
  <p:transition xmlns:p14="http://schemas.microsoft.com/office/powerpoint/2010/main" spd="med" advTm="5000">
    <p:fade/>
    <p:sndAc>
      <p:stSnd>
        <p:snd r:embed="rId4" name="Camera"/>
      </p:stSnd>
    </p:sndAc>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p:cNvSpPr>
            <a:spLocks noGrp="1" noChangeArrowheads="1"/>
          </p:cNvSpPr>
          <p:nvPr>
            <p:ph type="title"/>
          </p:nvPr>
        </p:nvSpPr>
        <p:spPr>
          <a:xfrm>
            <a:off x="685800" y="304800"/>
            <a:ext cx="7772400" cy="914400"/>
          </a:xfrm>
          <a:noFill/>
          <a:ln/>
        </p:spPr>
        <p:txBody>
          <a:bodyPr/>
          <a:lstStyle/>
          <a:p>
            <a:r>
              <a:rPr lang="en-US" sz="3200"/>
              <a:t>Questions to Ask About Present Systems</a:t>
            </a:r>
          </a:p>
        </p:txBody>
      </p:sp>
      <p:sp>
        <p:nvSpPr>
          <p:cNvPr id="600067" name="Rectangle 3"/>
          <p:cNvSpPr>
            <a:spLocks noGrp="1" noChangeArrowheads="1"/>
          </p:cNvSpPr>
          <p:nvPr>
            <p:ph type="body" idx="1"/>
          </p:nvPr>
        </p:nvSpPr>
        <p:spPr>
          <a:xfrm>
            <a:off x="685800" y="1295400"/>
            <a:ext cx="7772400" cy="4572000"/>
          </a:xfrm>
          <a:noFill/>
          <a:ln/>
        </p:spPr>
        <p:txBody>
          <a:bodyPr/>
          <a:lstStyle/>
          <a:p>
            <a:pPr>
              <a:buFont typeface="Zapf Dingbats" charset="2"/>
              <a:buChar char="u"/>
            </a:pPr>
            <a:r>
              <a:rPr lang="en-US" sz="1600"/>
              <a:t>Can we take current informative inspection systems with successive checks and improve them to get a system of informative inspections with self-check methods?</a:t>
            </a:r>
          </a:p>
          <a:p>
            <a:pPr>
              <a:buFont typeface="Zapf Dingbats" charset="2"/>
              <a:buChar char="u"/>
            </a:pPr>
            <a:r>
              <a:rPr lang="en-US" sz="1600"/>
              <a:t>Can we take current informative inspections with self-check methods and improve them to get source inspection?</a:t>
            </a:r>
          </a:p>
          <a:p>
            <a:pPr>
              <a:buFont typeface="Zapf Dingbats" charset="2"/>
              <a:buChar char="u"/>
            </a:pPr>
            <a:r>
              <a:rPr lang="en-US" sz="1600"/>
              <a:t>Since informative inspections tolerate the occurrence of defects, can we take these methods and improve them to get source inspection in which the errors that cause defects are detected and prevented from turning into defects.</a:t>
            </a:r>
          </a:p>
        </p:txBody>
      </p:sp>
    </p:spTree>
  </p:cSld>
  <p:clrMapOvr>
    <a:masterClrMapping/>
  </p:clrMapOvr>
  <p:transition xmlns:p14="http://schemas.microsoft.com/office/powerpoint/2010/main" spd="med" advTm="5000">
    <p:fade/>
    <p:sndAc>
      <p:stSnd>
        <p:snd r:embed="rId3" name="Camera"/>
      </p:stSnd>
    </p:sndAc>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241300" y="927100"/>
            <a:ext cx="8686800" cy="4800600"/>
          </a:xfrm>
          <a:noFill/>
          <a:ln/>
        </p:spPr>
        <p:txBody>
          <a:bodyPr/>
          <a:lstStyle/>
          <a:p>
            <a:r>
              <a:rPr lang="en-US" sz="4100">
                <a:solidFill>
                  <a:srgbClr val="790015"/>
                </a:solidFill>
              </a:rPr>
              <a:t>D5</a:t>
            </a:r>
            <a:r>
              <a:rPr lang="en-US" sz="4100"/>
              <a:t/>
            </a:r>
            <a:br>
              <a:rPr lang="en-US" sz="4100"/>
            </a:br>
            <a:r>
              <a:rPr lang="en-US" sz="4100"/>
              <a:t>Choose, Implement &amp; Verify Corrective Actions</a:t>
            </a:r>
          </a:p>
        </p:txBody>
      </p:sp>
    </p:spTree>
  </p:cSld>
  <p:clrMapOvr>
    <a:masterClrMapping/>
  </p:clrMapOvr>
  <p:transition xmlns:p14="http://schemas.microsoft.com/office/powerpoint/2010/main" spd="med" advTm="5000">
    <p:fade/>
    <p:sndAc>
      <p:stSnd>
        <p:snd r:embed="rId3" name="Camera"/>
      </p:stSnd>
    </p:sndAc>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noFill/>
          <a:ln/>
        </p:spPr>
        <p:txBody>
          <a:bodyPr/>
          <a:lstStyle/>
          <a:p>
            <a:r>
              <a:rPr lang="en-US"/>
              <a:t>The 8-D System</a:t>
            </a:r>
          </a:p>
        </p:txBody>
      </p:sp>
      <p:sp>
        <p:nvSpPr>
          <p:cNvPr id="132141" name="Rectangle 45"/>
          <p:cNvSpPr>
            <a:spLocks noChangeArrowheads="1"/>
          </p:cNvSpPr>
          <p:nvPr/>
        </p:nvSpPr>
        <p:spPr bwMode="auto">
          <a:xfrm>
            <a:off x="3094038" y="1184275"/>
            <a:ext cx="2590800" cy="5148263"/>
          </a:xfrm>
          <a:prstGeom prst="rect">
            <a:avLst/>
          </a:prstGeom>
          <a:noFill/>
          <a:ln w="50800">
            <a:solidFill>
              <a:schemeClr val="tx2"/>
            </a:solidFill>
            <a:prstDash val="sysDot"/>
            <a:miter lim="800000"/>
            <a:headEnd/>
            <a:tailEnd/>
          </a:ln>
          <a:effectLst/>
        </p:spPr>
        <p:txBody>
          <a:bodyPr wrap="none" anchor="ctr">
            <a:prstTxWarp prst="textNoShape">
              <a:avLst/>
            </a:prstTxWarp>
          </a:bodyPr>
          <a:lstStyle/>
          <a:p>
            <a:endParaRPr lang="en-US"/>
          </a:p>
        </p:txBody>
      </p:sp>
      <p:sp>
        <p:nvSpPr>
          <p:cNvPr id="132142" name="Rectangle 46"/>
          <p:cNvSpPr>
            <a:spLocks noChangeArrowheads="1"/>
          </p:cNvSpPr>
          <p:nvPr/>
        </p:nvSpPr>
        <p:spPr bwMode="auto">
          <a:xfrm>
            <a:off x="649288" y="1325563"/>
            <a:ext cx="1477962" cy="681037"/>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Awareness</a:t>
            </a:r>
          </a:p>
          <a:p>
            <a:pPr algn="ctr" defTabSz="903288"/>
            <a:r>
              <a:rPr lang="en-US" sz="1600">
                <a:solidFill>
                  <a:srgbClr val="333333"/>
                </a:solidFill>
              </a:rPr>
              <a:t>of Problem</a:t>
            </a:r>
          </a:p>
        </p:txBody>
      </p:sp>
      <p:sp>
        <p:nvSpPr>
          <p:cNvPr id="132143" name="Rectangle 47"/>
          <p:cNvSpPr>
            <a:spLocks noChangeArrowheads="1"/>
          </p:cNvSpPr>
          <p:nvPr/>
        </p:nvSpPr>
        <p:spPr bwMode="auto">
          <a:xfrm>
            <a:off x="649288" y="2549525"/>
            <a:ext cx="1477962" cy="681038"/>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Use Team</a:t>
            </a:r>
          </a:p>
          <a:p>
            <a:pPr algn="ctr" defTabSz="903288"/>
            <a:r>
              <a:rPr lang="en-US" sz="1600">
                <a:solidFill>
                  <a:srgbClr val="333333"/>
                </a:solidFill>
              </a:rPr>
              <a:t>Approach</a:t>
            </a:r>
          </a:p>
        </p:txBody>
      </p:sp>
      <p:sp>
        <p:nvSpPr>
          <p:cNvPr id="132144" name="Rectangle 48"/>
          <p:cNvSpPr>
            <a:spLocks noChangeArrowheads="1"/>
          </p:cNvSpPr>
          <p:nvPr/>
        </p:nvSpPr>
        <p:spPr bwMode="auto">
          <a:xfrm>
            <a:off x="655638" y="3702050"/>
            <a:ext cx="1477962" cy="681038"/>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Describe</a:t>
            </a:r>
          </a:p>
          <a:p>
            <a:pPr algn="ctr" defTabSz="903288"/>
            <a:r>
              <a:rPr lang="en-US" sz="1600">
                <a:solidFill>
                  <a:srgbClr val="333333"/>
                </a:solidFill>
              </a:rPr>
              <a:t>the Problem</a:t>
            </a:r>
          </a:p>
        </p:txBody>
      </p:sp>
      <p:sp>
        <p:nvSpPr>
          <p:cNvPr id="132145" name="Rectangle 49"/>
          <p:cNvSpPr>
            <a:spLocks noChangeArrowheads="1"/>
          </p:cNvSpPr>
          <p:nvPr/>
        </p:nvSpPr>
        <p:spPr bwMode="auto">
          <a:xfrm>
            <a:off x="654050" y="4905375"/>
            <a:ext cx="1477963" cy="1122363"/>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Implement and</a:t>
            </a:r>
          </a:p>
          <a:p>
            <a:pPr algn="ctr" defTabSz="903288"/>
            <a:r>
              <a:rPr lang="en-US" sz="1600">
                <a:solidFill>
                  <a:srgbClr val="333333"/>
                </a:solidFill>
              </a:rPr>
              <a:t>Verify Interim</a:t>
            </a:r>
          </a:p>
          <a:p>
            <a:pPr algn="ctr" defTabSz="903288"/>
            <a:r>
              <a:rPr lang="en-US" sz="1600">
                <a:solidFill>
                  <a:srgbClr val="333333"/>
                </a:solidFill>
              </a:rPr>
              <a:t>(Containment)</a:t>
            </a:r>
          </a:p>
          <a:p>
            <a:pPr algn="ctr" defTabSz="903288"/>
            <a:r>
              <a:rPr lang="en-US" sz="1600">
                <a:solidFill>
                  <a:srgbClr val="333333"/>
                </a:solidFill>
              </a:rPr>
              <a:t>Action(s)</a:t>
            </a:r>
          </a:p>
        </p:txBody>
      </p:sp>
      <p:sp>
        <p:nvSpPr>
          <p:cNvPr id="132146" name="Rectangle 50"/>
          <p:cNvSpPr>
            <a:spLocks noChangeArrowheads="1"/>
          </p:cNvSpPr>
          <p:nvPr/>
        </p:nvSpPr>
        <p:spPr bwMode="auto">
          <a:xfrm>
            <a:off x="179388" y="2674938"/>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1.</a:t>
            </a:r>
          </a:p>
        </p:txBody>
      </p:sp>
      <p:sp>
        <p:nvSpPr>
          <p:cNvPr id="132147" name="Rectangle 51"/>
          <p:cNvSpPr>
            <a:spLocks noChangeArrowheads="1"/>
          </p:cNvSpPr>
          <p:nvPr/>
        </p:nvSpPr>
        <p:spPr bwMode="auto">
          <a:xfrm>
            <a:off x="196850" y="3824288"/>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2.</a:t>
            </a:r>
          </a:p>
        </p:txBody>
      </p:sp>
      <p:sp>
        <p:nvSpPr>
          <p:cNvPr id="132148" name="Rectangle 52"/>
          <p:cNvSpPr>
            <a:spLocks noChangeArrowheads="1"/>
          </p:cNvSpPr>
          <p:nvPr/>
        </p:nvSpPr>
        <p:spPr bwMode="auto">
          <a:xfrm>
            <a:off x="196850" y="5334000"/>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3.</a:t>
            </a:r>
          </a:p>
        </p:txBody>
      </p:sp>
      <p:sp>
        <p:nvSpPr>
          <p:cNvPr id="132149" name="Rectangle 53"/>
          <p:cNvSpPr>
            <a:spLocks noChangeArrowheads="1"/>
          </p:cNvSpPr>
          <p:nvPr/>
        </p:nvSpPr>
        <p:spPr bwMode="auto">
          <a:xfrm>
            <a:off x="7004050" y="2600325"/>
            <a:ext cx="1816100" cy="855663"/>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Implement</a:t>
            </a:r>
          </a:p>
          <a:p>
            <a:pPr algn="ctr" defTabSz="903288"/>
            <a:r>
              <a:rPr lang="en-US" sz="1600">
                <a:solidFill>
                  <a:srgbClr val="333333"/>
                </a:solidFill>
              </a:rPr>
              <a:t>Permanent</a:t>
            </a:r>
          </a:p>
          <a:p>
            <a:pPr algn="ctr" defTabSz="903288"/>
            <a:r>
              <a:rPr lang="en-US" sz="1600">
                <a:solidFill>
                  <a:srgbClr val="333333"/>
                </a:solidFill>
              </a:rPr>
              <a:t>Corrective Actions</a:t>
            </a:r>
          </a:p>
        </p:txBody>
      </p:sp>
      <p:sp>
        <p:nvSpPr>
          <p:cNvPr id="132150" name="Rectangle 54"/>
          <p:cNvSpPr>
            <a:spLocks noChangeArrowheads="1"/>
          </p:cNvSpPr>
          <p:nvPr/>
        </p:nvSpPr>
        <p:spPr bwMode="auto">
          <a:xfrm>
            <a:off x="7192963" y="3927475"/>
            <a:ext cx="1477962" cy="681038"/>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Prevent</a:t>
            </a:r>
          </a:p>
          <a:p>
            <a:pPr algn="ctr" defTabSz="903288"/>
            <a:r>
              <a:rPr lang="en-US" sz="1600">
                <a:solidFill>
                  <a:srgbClr val="333333"/>
                </a:solidFill>
              </a:rPr>
              <a:t>Recurrence</a:t>
            </a:r>
          </a:p>
        </p:txBody>
      </p:sp>
      <p:sp>
        <p:nvSpPr>
          <p:cNvPr id="132151" name="Rectangle 55"/>
          <p:cNvSpPr>
            <a:spLocks noChangeArrowheads="1"/>
          </p:cNvSpPr>
          <p:nvPr/>
        </p:nvSpPr>
        <p:spPr bwMode="auto">
          <a:xfrm>
            <a:off x="7191375" y="5141913"/>
            <a:ext cx="1477963" cy="665162"/>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Congratulate</a:t>
            </a:r>
          </a:p>
          <a:p>
            <a:pPr algn="ctr" defTabSz="903288"/>
            <a:r>
              <a:rPr lang="en-US" sz="1600">
                <a:solidFill>
                  <a:srgbClr val="333333"/>
                </a:solidFill>
              </a:rPr>
              <a:t>Your Team</a:t>
            </a:r>
          </a:p>
        </p:txBody>
      </p:sp>
      <p:sp>
        <p:nvSpPr>
          <p:cNvPr id="132152" name="Line 56"/>
          <p:cNvSpPr>
            <a:spLocks noChangeShapeType="1"/>
          </p:cNvSpPr>
          <p:nvPr/>
        </p:nvSpPr>
        <p:spPr bwMode="auto">
          <a:xfrm>
            <a:off x="7896225" y="2079625"/>
            <a:ext cx="0" cy="495300"/>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132153" name="Line 57"/>
          <p:cNvSpPr>
            <a:spLocks noChangeShapeType="1"/>
          </p:cNvSpPr>
          <p:nvPr/>
        </p:nvSpPr>
        <p:spPr bwMode="auto">
          <a:xfrm>
            <a:off x="7894638" y="3473450"/>
            <a:ext cx="1587" cy="428625"/>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132154" name="Line 58"/>
          <p:cNvSpPr>
            <a:spLocks noChangeShapeType="1"/>
          </p:cNvSpPr>
          <p:nvPr/>
        </p:nvSpPr>
        <p:spPr bwMode="auto">
          <a:xfrm>
            <a:off x="7894638" y="4643438"/>
            <a:ext cx="1587" cy="477837"/>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132155" name="Rectangle 59"/>
          <p:cNvSpPr>
            <a:spLocks noChangeArrowheads="1"/>
          </p:cNvSpPr>
          <p:nvPr/>
        </p:nvSpPr>
        <p:spPr bwMode="auto">
          <a:xfrm>
            <a:off x="6562725" y="1374775"/>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5.</a:t>
            </a:r>
          </a:p>
        </p:txBody>
      </p:sp>
      <p:sp>
        <p:nvSpPr>
          <p:cNvPr id="132156" name="Rectangle 60"/>
          <p:cNvSpPr>
            <a:spLocks noChangeArrowheads="1"/>
          </p:cNvSpPr>
          <p:nvPr/>
        </p:nvSpPr>
        <p:spPr bwMode="auto">
          <a:xfrm>
            <a:off x="6545263" y="2825750"/>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6.</a:t>
            </a:r>
          </a:p>
        </p:txBody>
      </p:sp>
      <p:sp>
        <p:nvSpPr>
          <p:cNvPr id="132157" name="Rectangle 61"/>
          <p:cNvSpPr>
            <a:spLocks noChangeArrowheads="1"/>
          </p:cNvSpPr>
          <p:nvPr/>
        </p:nvSpPr>
        <p:spPr bwMode="auto">
          <a:xfrm>
            <a:off x="6591300" y="4081463"/>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7.</a:t>
            </a:r>
          </a:p>
        </p:txBody>
      </p:sp>
      <p:sp>
        <p:nvSpPr>
          <p:cNvPr id="132158" name="Rectangle 62"/>
          <p:cNvSpPr>
            <a:spLocks noChangeArrowheads="1"/>
          </p:cNvSpPr>
          <p:nvPr/>
        </p:nvSpPr>
        <p:spPr bwMode="auto">
          <a:xfrm>
            <a:off x="7021513" y="1379538"/>
            <a:ext cx="1798637" cy="681037"/>
          </a:xfrm>
          <a:prstGeom prst="rect">
            <a:avLst/>
          </a:prstGeom>
          <a:solidFill>
            <a:srgbClr val="F2F4A4"/>
          </a:solidFill>
          <a:ln w="19050">
            <a:solidFill>
              <a:srgbClr val="00279F"/>
            </a:solidFill>
            <a:miter lim="800000"/>
            <a:headEnd/>
            <a:tailEnd/>
          </a:ln>
          <a:effectLst/>
        </p:spPr>
        <p:txBody>
          <a:bodyPr wrap="none" lIns="90487" tIns="44450" rIns="90487" bIns="44450" anchor="ctr">
            <a:prstTxWarp prst="textNoShape">
              <a:avLst/>
            </a:prstTxWarp>
          </a:bodyPr>
          <a:lstStyle/>
          <a:p>
            <a:pPr algn="ctr" defTabSz="903288"/>
            <a:r>
              <a:rPr lang="en-US" sz="1600">
                <a:solidFill>
                  <a:schemeClr val="hlink"/>
                </a:solidFill>
              </a:rPr>
              <a:t>Choose / Verify</a:t>
            </a:r>
          </a:p>
          <a:p>
            <a:pPr algn="ctr" defTabSz="903288"/>
            <a:r>
              <a:rPr lang="en-US" sz="1600">
                <a:solidFill>
                  <a:schemeClr val="hlink"/>
                </a:solidFill>
              </a:rPr>
              <a:t>Corrective Actions</a:t>
            </a:r>
          </a:p>
        </p:txBody>
      </p:sp>
      <p:sp>
        <p:nvSpPr>
          <p:cNvPr id="132159" name="Rectangle 63"/>
          <p:cNvSpPr>
            <a:spLocks noChangeArrowheads="1"/>
          </p:cNvSpPr>
          <p:nvPr/>
        </p:nvSpPr>
        <p:spPr bwMode="auto">
          <a:xfrm>
            <a:off x="6610350" y="5313363"/>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8.</a:t>
            </a:r>
          </a:p>
        </p:txBody>
      </p:sp>
      <p:sp>
        <p:nvSpPr>
          <p:cNvPr id="132160" name="Rectangle 64"/>
          <p:cNvSpPr>
            <a:spLocks noChangeArrowheads="1"/>
          </p:cNvSpPr>
          <p:nvPr/>
        </p:nvSpPr>
        <p:spPr bwMode="auto">
          <a:xfrm>
            <a:off x="2616200" y="1354138"/>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chemeClr val="tx2"/>
                </a:solidFill>
              </a:rPr>
              <a:t>4.</a:t>
            </a:r>
          </a:p>
        </p:txBody>
      </p:sp>
      <p:sp>
        <p:nvSpPr>
          <p:cNvPr id="132161" name="Rectangle 65"/>
          <p:cNvSpPr>
            <a:spLocks noChangeArrowheads="1"/>
          </p:cNvSpPr>
          <p:nvPr/>
        </p:nvSpPr>
        <p:spPr bwMode="auto">
          <a:xfrm>
            <a:off x="3856038" y="1393825"/>
            <a:ext cx="1465262" cy="803275"/>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Identify</a:t>
            </a:r>
          </a:p>
          <a:p>
            <a:pPr algn="ctr" defTabSz="903288"/>
            <a:r>
              <a:rPr lang="en-US" sz="1600" b="1"/>
              <a:t>Potential</a:t>
            </a:r>
          </a:p>
          <a:p>
            <a:pPr algn="ctr" defTabSz="903288"/>
            <a:r>
              <a:rPr lang="en-US" sz="1600" b="1"/>
              <a:t>Cause(s)</a:t>
            </a:r>
          </a:p>
        </p:txBody>
      </p:sp>
      <p:sp>
        <p:nvSpPr>
          <p:cNvPr id="132162" name="Rectangle 66"/>
          <p:cNvSpPr>
            <a:spLocks noChangeArrowheads="1"/>
          </p:cNvSpPr>
          <p:nvPr/>
        </p:nvSpPr>
        <p:spPr bwMode="auto">
          <a:xfrm>
            <a:off x="3863975" y="2659063"/>
            <a:ext cx="1465263" cy="584200"/>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Select Likely</a:t>
            </a:r>
          </a:p>
          <a:p>
            <a:pPr algn="ctr" defTabSz="903288"/>
            <a:r>
              <a:rPr lang="en-US" sz="1600" b="1"/>
              <a:t>Causes</a:t>
            </a:r>
          </a:p>
        </p:txBody>
      </p:sp>
      <p:sp>
        <p:nvSpPr>
          <p:cNvPr id="132163" name="Rectangle 67"/>
          <p:cNvSpPr>
            <a:spLocks noChangeArrowheads="1"/>
          </p:cNvSpPr>
          <p:nvPr/>
        </p:nvSpPr>
        <p:spPr bwMode="auto">
          <a:xfrm>
            <a:off x="3711575" y="5478463"/>
            <a:ext cx="1752600" cy="584200"/>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Identify Possible</a:t>
            </a:r>
          </a:p>
          <a:p>
            <a:pPr algn="ctr" defTabSz="903288"/>
            <a:r>
              <a:rPr lang="en-US" sz="1600" b="1"/>
              <a:t>Solutions</a:t>
            </a:r>
          </a:p>
        </p:txBody>
      </p:sp>
      <p:sp>
        <p:nvSpPr>
          <p:cNvPr id="132164" name="Rectangle 68"/>
          <p:cNvSpPr>
            <a:spLocks noChangeArrowheads="1"/>
          </p:cNvSpPr>
          <p:nvPr/>
        </p:nvSpPr>
        <p:spPr bwMode="auto">
          <a:xfrm>
            <a:off x="4529138" y="4902200"/>
            <a:ext cx="658812" cy="3016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400">
                <a:solidFill>
                  <a:schemeClr val="hlink"/>
                </a:solidFill>
              </a:rPr>
              <a:t>Yes</a:t>
            </a:r>
          </a:p>
        </p:txBody>
      </p:sp>
      <p:grpSp>
        <p:nvGrpSpPr>
          <p:cNvPr id="132165" name="Group 69"/>
          <p:cNvGrpSpPr>
            <a:grpSpLocks/>
          </p:cNvGrpSpPr>
          <p:nvPr/>
        </p:nvGrpSpPr>
        <p:grpSpPr bwMode="auto">
          <a:xfrm>
            <a:off x="3295650" y="2344738"/>
            <a:ext cx="1223963" cy="1849437"/>
            <a:chOff x="2020" y="1456"/>
            <a:chExt cx="771" cy="1165"/>
          </a:xfrm>
        </p:grpSpPr>
        <p:sp>
          <p:nvSpPr>
            <p:cNvPr id="132166" name="Line 70"/>
            <p:cNvSpPr>
              <a:spLocks noChangeShapeType="1"/>
            </p:cNvSpPr>
            <p:nvPr/>
          </p:nvSpPr>
          <p:spPr bwMode="auto">
            <a:xfrm flipH="1">
              <a:off x="2021" y="2616"/>
              <a:ext cx="334" cy="5"/>
            </a:xfrm>
            <a:prstGeom prst="line">
              <a:avLst/>
            </a:prstGeom>
            <a:noFill/>
            <a:ln w="12700">
              <a:solidFill>
                <a:srgbClr val="790015"/>
              </a:solidFill>
              <a:round/>
              <a:headEnd/>
              <a:tailEnd/>
            </a:ln>
            <a:effectLst/>
          </p:spPr>
          <p:txBody>
            <a:bodyPr wrap="none" anchor="ctr">
              <a:prstTxWarp prst="textNoShape">
                <a:avLst/>
              </a:prstTxWarp>
            </a:bodyPr>
            <a:lstStyle/>
            <a:p>
              <a:endParaRPr lang="en-US"/>
            </a:p>
          </p:txBody>
        </p:sp>
        <p:sp>
          <p:nvSpPr>
            <p:cNvPr id="132167" name="Line 71"/>
            <p:cNvSpPr>
              <a:spLocks noChangeShapeType="1"/>
            </p:cNvSpPr>
            <p:nvPr/>
          </p:nvSpPr>
          <p:spPr bwMode="auto">
            <a:xfrm flipH="1" flipV="1">
              <a:off x="2023" y="1463"/>
              <a:ext cx="0" cy="1151"/>
            </a:xfrm>
            <a:prstGeom prst="line">
              <a:avLst/>
            </a:prstGeom>
            <a:noFill/>
            <a:ln w="12700">
              <a:solidFill>
                <a:srgbClr val="790015"/>
              </a:solidFill>
              <a:round/>
              <a:headEnd/>
              <a:tailEnd/>
            </a:ln>
            <a:effectLst/>
          </p:spPr>
          <p:txBody>
            <a:bodyPr wrap="none" anchor="ctr">
              <a:prstTxWarp prst="textNoShape">
                <a:avLst/>
              </a:prstTxWarp>
            </a:bodyPr>
            <a:lstStyle/>
            <a:p>
              <a:endParaRPr lang="en-US"/>
            </a:p>
          </p:txBody>
        </p:sp>
        <p:sp>
          <p:nvSpPr>
            <p:cNvPr id="132168" name="Line 72"/>
            <p:cNvSpPr>
              <a:spLocks noChangeShapeType="1"/>
            </p:cNvSpPr>
            <p:nvPr/>
          </p:nvSpPr>
          <p:spPr bwMode="auto">
            <a:xfrm>
              <a:off x="2020" y="1456"/>
              <a:ext cx="771" cy="0"/>
            </a:xfrm>
            <a:prstGeom prst="line">
              <a:avLst/>
            </a:prstGeom>
            <a:noFill/>
            <a:ln w="12700">
              <a:solidFill>
                <a:srgbClr val="790015"/>
              </a:solidFill>
              <a:round/>
              <a:headEnd/>
              <a:tailEnd type="triangle" w="med" len="med"/>
            </a:ln>
            <a:effectLst/>
          </p:spPr>
          <p:txBody>
            <a:bodyPr wrap="none" anchor="ctr">
              <a:prstTxWarp prst="textNoShape">
                <a:avLst/>
              </a:prstTxWarp>
            </a:bodyPr>
            <a:lstStyle/>
            <a:p>
              <a:endParaRPr lang="en-US"/>
            </a:p>
          </p:txBody>
        </p:sp>
      </p:grpSp>
      <p:sp>
        <p:nvSpPr>
          <p:cNvPr id="132169" name="AutoShape 73"/>
          <p:cNvSpPr>
            <a:spLocks noChangeArrowheads="1"/>
          </p:cNvSpPr>
          <p:nvPr/>
        </p:nvSpPr>
        <p:spPr bwMode="auto">
          <a:xfrm>
            <a:off x="3846513" y="3606800"/>
            <a:ext cx="1498600" cy="1144588"/>
          </a:xfrm>
          <a:prstGeom prst="diamond">
            <a:avLst/>
          </a:prstGeom>
          <a:solidFill>
            <a:schemeClr val="bg1"/>
          </a:solidFill>
          <a:ln w="25400">
            <a:solidFill>
              <a:schemeClr val="hlink"/>
            </a:solidFill>
            <a:miter lim="800000"/>
            <a:headEnd/>
            <a:tailEnd/>
          </a:ln>
          <a:effectLst/>
        </p:spPr>
        <p:txBody>
          <a:bodyPr anchor="ctr">
            <a:prstTxWarp prst="textNoShape">
              <a:avLst/>
            </a:prstTxWarp>
          </a:bodyPr>
          <a:lstStyle/>
          <a:p>
            <a:pPr algn="ctr"/>
            <a:r>
              <a:rPr lang="en-US" sz="1000"/>
              <a:t>Is the </a:t>
            </a:r>
            <a:r>
              <a:rPr lang="en-US" sz="1000">
                <a:solidFill>
                  <a:srgbClr val="00279F"/>
                </a:solidFill>
              </a:rPr>
              <a:t>Potential</a:t>
            </a:r>
            <a:r>
              <a:rPr lang="en-US" sz="1000"/>
              <a:t> Cause a </a:t>
            </a:r>
            <a:r>
              <a:rPr lang="en-US" sz="1000">
                <a:solidFill>
                  <a:srgbClr val="790015"/>
                </a:solidFill>
              </a:rPr>
              <a:t>Root</a:t>
            </a:r>
            <a:r>
              <a:rPr lang="en-US" sz="1000"/>
              <a:t> Cause?</a:t>
            </a:r>
          </a:p>
        </p:txBody>
      </p:sp>
      <p:sp>
        <p:nvSpPr>
          <p:cNvPr id="132170" name="Rectangle 74"/>
          <p:cNvSpPr>
            <a:spLocks noChangeArrowheads="1"/>
          </p:cNvSpPr>
          <p:nvPr/>
        </p:nvSpPr>
        <p:spPr bwMode="auto">
          <a:xfrm>
            <a:off x="3292475" y="4159250"/>
            <a:ext cx="658813" cy="3016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400">
                <a:solidFill>
                  <a:schemeClr val="hlink"/>
                </a:solidFill>
              </a:rPr>
              <a:t>No</a:t>
            </a:r>
          </a:p>
        </p:txBody>
      </p:sp>
      <p:cxnSp>
        <p:nvCxnSpPr>
          <p:cNvPr id="132171" name="AutoShape 75"/>
          <p:cNvCxnSpPr>
            <a:cxnSpLocks noChangeShapeType="1"/>
            <a:stCxn id="132161" idx="2"/>
            <a:endCxn id="132162" idx="0"/>
          </p:cNvCxnSpPr>
          <p:nvPr/>
        </p:nvCxnSpPr>
        <p:spPr bwMode="auto">
          <a:xfrm>
            <a:off x="4589463" y="2197100"/>
            <a:ext cx="7937" cy="461963"/>
          </a:xfrm>
          <a:prstGeom prst="straightConnector1">
            <a:avLst/>
          </a:prstGeom>
          <a:noFill/>
          <a:ln w="12700">
            <a:solidFill>
              <a:srgbClr val="005400"/>
            </a:solidFill>
            <a:round/>
            <a:headEnd/>
            <a:tailEnd type="triangle" w="med" len="med"/>
          </a:ln>
          <a:effectLst/>
        </p:spPr>
      </p:cxnSp>
      <p:cxnSp>
        <p:nvCxnSpPr>
          <p:cNvPr id="132172" name="AutoShape 76"/>
          <p:cNvCxnSpPr>
            <a:cxnSpLocks noChangeShapeType="1"/>
            <a:stCxn id="132162" idx="2"/>
            <a:endCxn id="132169" idx="0"/>
          </p:cNvCxnSpPr>
          <p:nvPr/>
        </p:nvCxnSpPr>
        <p:spPr bwMode="auto">
          <a:xfrm flipH="1">
            <a:off x="4595813" y="3243263"/>
            <a:ext cx="1587" cy="350837"/>
          </a:xfrm>
          <a:prstGeom prst="straightConnector1">
            <a:avLst/>
          </a:prstGeom>
          <a:noFill/>
          <a:ln w="12700">
            <a:solidFill>
              <a:srgbClr val="005400"/>
            </a:solidFill>
            <a:round/>
            <a:headEnd/>
            <a:tailEnd type="triangle" w="med" len="med"/>
          </a:ln>
          <a:effectLst/>
        </p:spPr>
      </p:cxnSp>
      <p:cxnSp>
        <p:nvCxnSpPr>
          <p:cNvPr id="132173" name="AutoShape 77"/>
          <p:cNvCxnSpPr>
            <a:cxnSpLocks noChangeShapeType="1"/>
            <a:stCxn id="132169" idx="2"/>
            <a:endCxn id="132163" idx="0"/>
          </p:cNvCxnSpPr>
          <p:nvPr/>
        </p:nvCxnSpPr>
        <p:spPr bwMode="auto">
          <a:xfrm flipH="1">
            <a:off x="4587875" y="4764088"/>
            <a:ext cx="7938" cy="714375"/>
          </a:xfrm>
          <a:prstGeom prst="straightConnector1">
            <a:avLst/>
          </a:prstGeom>
          <a:noFill/>
          <a:ln w="12700">
            <a:solidFill>
              <a:srgbClr val="005400"/>
            </a:solidFill>
            <a:round/>
            <a:headEnd/>
            <a:tailEnd type="triangle" w="med" len="med"/>
          </a:ln>
          <a:effectLst/>
        </p:spPr>
      </p:cxnSp>
      <p:cxnSp>
        <p:nvCxnSpPr>
          <p:cNvPr id="132174" name="AutoShape 78"/>
          <p:cNvCxnSpPr>
            <a:cxnSpLocks noChangeShapeType="1"/>
          </p:cNvCxnSpPr>
          <p:nvPr/>
        </p:nvCxnSpPr>
        <p:spPr bwMode="auto">
          <a:xfrm flipV="1">
            <a:off x="5464175" y="1720850"/>
            <a:ext cx="1547813" cy="4049713"/>
          </a:xfrm>
          <a:prstGeom prst="bentConnector3">
            <a:avLst>
              <a:gd name="adj1" fmla="val 50255"/>
            </a:avLst>
          </a:prstGeom>
          <a:noFill/>
          <a:ln w="12700">
            <a:solidFill>
              <a:schemeClr val="tx1"/>
            </a:solidFill>
            <a:miter lim="800000"/>
            <a:headEnd/>
            <a:tailEnd type="triangle" w="med" len="med"/>
          </a:ln>
          <a:effectLst/>
        </p:spPr>
      </p:cxnSp>
      <p:cxnSp>
        <p:nvCxnSpPr>
          <p:cNvPr id="132175" name="AutoShape 79"/>
          <p:cNvCxnSpPr>
            <a:cxnSpLocks noChangeShapeType="1"/>
            <a:stCxn id="132145" idx="3"/>
            <a:endCxn id="132161" idx="1"/>
          </p:cNvCxnSpPr>
          <p:nvPr/>
        </p:nvCxnSpPr>
        <p:spPr bwMode="auto">
          <a:xfrm flipV="1">
            <a:off x="2132013" y="1795463"/>
            <a:ext cx="1724025" cy="3671887"/>
          </a:xfrm>
          <a:prstGeom prst="bentConnector3">
            <a:avLst>
              <a:gd name="adj1" fmla="val 31120"/>
            </a:avLst>
          </a:prstGeom>
          <a:noFill/>
          <a:ln w="12700">
            <a:solidFill>
              <a:srgbClr val="005400"/>
            </a:solidFill>
            <a:miter lim="800000"/>
            <a:headEnd/>
            <a:tailEnd type="triangle" w="med" len="med"/>
          </a:ln>
          <a:effectLst/>
        </p:spPr>
      </p:cxnSp>
      <p:cxnSp>
        <p:nvCxnSpPr>
          <p:cNvPr id="132176" name="AutoShape 80"/>
          <p:cNvCxnSpPr>
            <a:cxnSpLocks noChangeShapeType="1"/>
            <a:stCxn id="132142" idx="2"/>
            <a:endCxn id="132143" idx="0"/>
          </p:cNvCxnSpPr>
          <p:nvPr/>
        </p:nvCxnSpPr>
        <p:spPr bwMode="auto">
          <a:xfrm>
            <a:off x="1389063" y="2006600"/>
            <a:ext cx="0" cy="542925"/>
          </a:xfrm>
          <a:prstGeom prst="straightConnector1">
            <a:avLst/>
          </a:prstGeom>
          <a:noFill/>
          <a:ln w="12700">
            <a:solidFill>
              <a:schemeClr val="tx1"/>
            </a:solidFill>
            <a:round/>
            <a:headEnd/>
            <a:tailEnd type="triangle" w="med" len="med"/>
          </a:ln>
          <a:effectLst/>
        </p:spPr>
      </p:cxnSp>
      <p:cxnSp>
        <p:nvCxnSpPr>
          <p:cNvPr id="132177" name="AutoShape 81"/>
          <p:cNvCxnSpPr>
            <a:cxnSpLocks noChangeShapeType="1"/>
            <a:stCxn id="132143" idx="2"/>
            <a:endCxn id="132144" idx="0"/>
          </p:cNvCxnSpPr>
          <p:nvPr/>
        </p:nvCxnSpPr>
        <p:spPr bwMode="auto">
          <a:xfrm>
            <a:off x="1389063" y="3230563"/>
            <a:ext cx="6350" cy="471487"/>
          </a:xfrm>
          <a:prstGeom prst="straightConnector1">
            <a:avLst/>
          </a:prstGeom>
          <a:noFill/>
          <a:ln w="12700">
            <a:solidFill>
              <a:schemeClr val="tx1"/>
            </a:solidFill>
            <a:round/>
            <a:headEnd/>
            <a:tailEnd type="triangle" w="med" len="med"/>
          </a:ln>
          <a:effectLst/>
        </p:spPr>
      </p:cxnSp>
      <p:cxnSp>
        <p:nvCxnSpPr>
          <p:cNvPr id="132178" name="AutoShape 82"/>
          <p:cNvCxnSpPr>
            <a:cxnSpLocks noChangeShapeType="1"/>
            <a:stCxn id="132144" idx="2"/>
            <a:endCxn id="132145" idx="0"/>
          </p:cNvCxnSpPr>
          <p:nvPr/>
        </p:nvCxnSpPr>
        <p:spPr bwMode="auto">
          <a:xfrm flipH="1">
            <a:off x="1393825" y="4383088"/>
            <a:ext cx="1588" cy="522287"/>
          </a:xfrm>
          <a:prstGeom prst="straightConnector1">
            <a:avLst/>
          </a:prstGeom>
          <a:noFill/>
          <a:ln w="12700">
            <a:solidFill>
              <a:schemeClr val="tx1"/>
            </a:solidFill>
            <a:round/>
            <a:headEnd/>
            <a:tailEnd type="triangle" w="med" len="med"/>
          </a:ln>
          <a:effectLst/>
        </p:spPr>
      </p:cxnSp>
    </p:spTree>
  </p:cSld>
  <p:clrMapOvr>
    <a:masterClrMapping/>
  </p:clrMapOvr>
  <p:transition xmlns:p14="http://schemas.microsoft.com/office/powerpoint/2010/main" spd="med" advTm="5000">
    <p:fade/>
    <p:sndAc>
      <p:stSnd>
        <p:snd r:embed="rId3" name="Camera"/>
      </p:stSnd>
    </p:sndAc>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685800" y="1444625"/>
            <a:ext cx="7772400" cy="4473575"/>
          </a:xfrm>
          <a:prstGeom prst="rect">
            <a:avLst/>
          </a:prstGeom>
          <a:noFill/>
          <a:ln w="12700">
            <a:noFill/>
            <a:miter lim="800000"/>
            <a:headEnd/>
            <a:tailEnd/>
          </a:ln>
          <a:effectLst/>
        </p:spPr>
        <p:txBody>
          <a:bodyPr lIns="90487" tIns="44450" rIns="90487" bIns="44450">
            <a:prstTxWarp prst="textNoShape">
              <a:avLst/>
            </a:prstTxWarp>
          </a:bodyPr>
          <a:lstStyle/>
          <a:p>
            <a:pPr marL="903288" indent="-568325" defTabSz="903288">
              <a:spcBef>
                <a:spcPct val="25000"/>
              </a:spcBef>
              <a:buClr>
                <a:srgbClr val="714400"/>
              </a:buClr>
              <a:buSzPct val="80000"/>
              <a:buFontTx/>
              <a:buChar char="†"/>
            </a:pPr>
            <a:r>
              <a:rPr lang="en-US" sz="2700"/>
              <a:t>Through </a:t>
            </a:r>
            <a:r>
              <a:rPr lang="en-US" sz="2700">
                <a:solidFill>
                  <a:srgbClr val="00279F"/>
                </a:solidFill>
              </a:rPr>
              <a:t>pre-production test programs</a:t>
            </a:r>
            <a:r>
              <a:rPr lang="en-US" sz="2700"/>
              <a:t> quantitatively confirm that the selected corrective actions will resolve the problem for the customer, and will not cause any </a:t>
            </a:r>
            <a:r>
              <a:rPr lang="en-US" sz="2700">
                <a:solidFill>
                  <a:srgbClr val="790015"/>
                </a:solidFill>
              </a:rPr>
              <a:t>undesirable side effects</a:t>
            </a:r>
            <a:r>
              <a:rPr lang="en-US" sz="2700"/>
              <a:t>.</a:t>
            </a:r>
          </a:p>
          <a:p>
            <a:pPr marL="903288" indent="-568325" defTabSz="903288">
              <a:spcBef>
                <a:spcPct val="25000"/>
              </a:spcBef>
              <a:buClr>
                <a:srgbClr val="714400"/>
              </a:buClr>
              <a:buSzPct val="80000"/>
              <a:buFontTx/>
              <a:buChar char="†"/>
            </a:pPr>
            <a:r>
              <a:rPr lang="en-US" sz="2700"/>
              <a:t>Define </a:t>
            </a:r>
            <a:r>
              <a:rPr lang="en-US" sz="2700">
                <a:solidFill>
                  <a:srgbClr val="790015"/>
                </a:solidFill>
              </a:rPr>
              <a:t>contingency actions</a:t>
            </a:r>
            <a:r>
              <a:rPr lang="en-US" sz="2700"/>
              <a:t>, if necessary, based upon </a:t>
            </a:r>
            <a:r>
              <a:rPr lang="en-US" sz="2700">
                <a:solidFill>
                  <a:schemeClr val="hlink"/>
                </a:solidFill>
              </a:rPr>
              <a:t>Risk Assessment</a:t>
            </a:r>
            <a:r>
              <a:rPr lang="en-US" sz="2700"/>
              <a:t>.</a:t>
            </a:r>
          </a:p>
        </p:txBody>
      </p:sp>
      <p:sp>
        <p:nvSpPr>
          <p:cNvPr id="139268" name="Rectangle 4"/>
          <p:cNvSpPr>
            <a:spLocks noGrp="1" noChangeArrowheads="1"/>
          </p:cNvSpPr>
          <p:nvPr>
            <p:ph type="title"/>
          </p:nvPr>
        </p:nvSpPr>
        <p:spPr/>
        <p:txBody>
          <a:bodyPr/>
          <a:lstStyle/>
          <a:p>
            <a:r>
              <a:rPr lang="en-US" sz="3000"/>
              <a:t>Choose, Implement </a:t>
            </a:r>
            <a:r>
              <a:rPr lang="en-US" sz="3000">
                <a:solidFill>
                  <a:srgbClr val="005400"/>
                </a:solidFill>
              </a:rPr>
              <a:t>&amp;</a:t>
            </a:r>
            <a:r>
              <a:rPr lang="en-US" sz="3000"/>
              <a:t> Verify </a:t>
            </a:r>
            <a:r>
              <a:rPr lang="en-US" sz="3000">
                <a:solidFill>
                  <a:srgbClr val="790015"/>
                </a:solidFill>
              </a:rPr>
              <a:t>CA Objective</a:t>
            </a:r>
          </a:p>
        </p:txBody>
      </p:sp>
    </p:spTree>
  </p:cSld>
  <p:clrMapOvr>
    <a:masterClrMapping/>
  </p:clrMapOvr>
  <p:transition xmlns:p14="http://schemas.microsoft.com/office/powerpoint/2010/main" spd="med" advTm="5000">
    <p:fade/>
    <p:sndAc>
      <p:stSnd>
        <p:snd r:embed="rId3" name="Camera"/>
      </p:stSnd>
    </p:sndAc>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228600" y="228600"/>
            <a:ext cx="8686800" cy="609600"/>
          </a:xfrm>
          <a:noFill/>
          <a:ln/>
        </p:spPr>
        <p:txBody>
          <a:bodyPr/>
          <a:lstStyle/>
          <a:p>
            <a:r>
              <a:rPr lang="en-US" sz="3000"/>
              <a:t>Choose, Implement </a:t>
            </a:r>
            <a:r>
              <a:rPr lang="en-US" sz="3000">
                <a:solidFill>
                  <a:srgbClr val="005400"/>
                </a:solidFill>
              </a:rPr>
              <a:t>&amp;</a:t>
            </a:r>
            <a:r>
              <a:rPr lang="en-US" sz="3000"/>
              <a:t> Verify </a:t>
            </a:r>
            <a:r>
              <a:rPr lang="en-US" sz="3000">
                <a:solidFill>
                  <a:srgbClr val="790015"/>
                </a:solidFill>
              </a:rPr>
              <a:t>Corrective Actions</a:t>
            </a:r>
          </a:p>
        </p:txBody>
      </p:sp>
      <p:sp>
        <p:nvSpPr>
          <p:cNvPr id="134147" name="Rectangle 3"/>
          <p:cNvSpPr>
            <a:spLocks noGrp="1" noChangeArrowheads="1"/>
          </p:cNvSpPr>
          <p:nvPr>
            <p:ph type="body" idx="1"/>
          </p:nvPr>
        </p:nvSpPr>
        <p:spPr>
          <a:xfrm>
            <a:off x="685800" y="1144588"/>
            <a:ext cx="7772400" cy="5165725"/>
          </a:xfrm>
          <a:noFill/>
          <a:ln/>
        </p:spPr>
        <p:txBody>
          <a:bodyPr/>
          <a:lstStyle/>
          <a:p>
            <a:pPr marL="677863" indent="-342900">
              <a:buClr>
                <a:srgbClr val="790015"/>
              </a:buClr>
              <a:buSzPct val="80000"/>
              <a:buFontTx/>
              <a:buChar char="†"/>
            </a:pPr>
            <a:r>
              <a:rPr lang="en-US" sz="1800"/>
              <a:t>By far the most critical step in the problem-solving process is to </a:t>
            </a:r>
            <a:r>
              <a:rPr lang="en-US" sz="1800">
                <a:solidFill>
                  <a:srgbClr val="005400"/>
                </a:solidFill>
              </a:rPr>
              <a:t>verify that the solution will in fact eliminate the problem</a:t>
            </a:r>
            <a:r>
              <a:rPr lang="en-US" sz="1800"/>
              <a:t>. In addition, it is often the </a:t>
            </a:r>
            <a:r>
              <a:rPr lang="en-US" sz="1800">
                <a:solidFill>
                  <a:srgbClr val="005400"/>
                </a:solidFill>
              </a:rPr>
              <a:t>most difficult step</a:t>
            </a:r>
            <a:r>
              <a:rPr lang="en-US" sz="1800"/>
              <a:t>. The most common method to evaluate a problem solution is to wait for implementation of the solution, then see if the problem goes away. However, too much time may be lost before conclusive information is available. Verification, where ever possible, should come before implementation.</a:t>
            </a:r>
          </a:p>
          <a:p>
            <a:pPr marL="677863" indent="-342900">
              <a:buClr>
                <a:srgbClr val="790015"/>
              </a:buClr>
              <a:buSzPct val="80000"/>
              <a:buFontTx/>
              <a:buChar char="†"/>
            </a:pPr>
            <a:r>
              <a:rPr lang="en-US" sz="1800"/>
              <a:t>Several </a:t>
            </a:r>
            <a:r>
              <a:rPr lang="en-US" sz="1800">
                <a:solidFill>
                  <a:srgbClr val="005400"/>
                </a:solidFill>
              </a:rPr>
              <a:t>approaches to verification</a:t>
            </a:r>
            <a:r>
              <a:rPr lang="en-US" sz="1800"/>
              <a:t> are available. In engineering, design verification and production validation testing provides significant information. In the short term, a bench/lab test can be used to verify. In some cases dynamometer testing can provide verification. Long term one can monitor fleet response. For manufacturing, verification is by in-plant indicators. SPC can verify the elimination of the problem. Sometimes scrap rate reports and conformance audits provide information. Sometimes a designed experiment is part of verification.</a:t>
            </a:r>
          </a:p>
        </p:txBody>
      </p:sp>
    </p:spTree>
  </p:cSld>
  <p:clrMapOvr>
    <a:masterClrMapping/>
  </p:clrMapOvr>
  <p:transition xmlns:p14="http://schemas.microsoft.com/office/powerpoint/2010/main" spd="med" advTm="5000">
    <p:fade/>
    <p:sndAc>
      <p:stSnd>
        <p:snd r:embed="rId3" name="Camera"/>
      </p:stSnd>
    </p:sndAc>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body" idx="1"/>
          </p:nvPr>
        </p:nvSpPr>
        <p:spPr>
          <a:xfrm>
            <a:off x="685800" y="1047750"/>
            <a:ext cx="7772400" cy="5276850"/>
          </a:xfrm>
          <a:noFill/>
          <a:ln/>
        </p:spPr>
        <p:txBody>
          <a:bodyPr/>
          <a:lstStyle/>
          <a:p>
            <a:pPr marL="677863" indent="-342900">
              <a:buClr>
                <a:srgbClr val="00279F"/>
              </a:buClr>
              <a:buSzPct val="110000"/>
            </a:pPr>
            <a:r>
              <a:rPr lang="en-US" sz="1800"/>
              <a:t>Whatever verifications you choose, a detailed verification / action plan is required to outline </a:t>
            </a:r>
            <a:r>
              <a:rPr lang="en-US" sz="1800" b="1">
                <a:solidFill>
                  <a:schemeClr val="hlink"/>
                </a:solidFill>
              </a:rPr>
              <a:t>who</a:t>
            </a:r>
            <a:r>
              <a:rPr lang="en-US" sz="1800"/>
              <a:t> will be taking </a:t>
            </a:r>
            <a:r>
              <a:rPr lang="en-US" sz="1800" b="1">
                <a:solidFill>
                  <a:schemeClr val="hlink"/>
                </a:solidFill>
              </a:rPr>
              <a:t>what</a:t>
            </a:r>
            <a:r>
              <a:rPr lang="en-US" sz="1800"/>
              <a:t> actions by </a:t>
            </a:r>
            <a:r>
              <a:rPr lang="en-US" sz="1800" b="1">
                <a:solidFill>
                  <a:schemeClr val="hlink"/>
                </a:solidFill>
              </a:rPr>
              <a:t>when</a:t>
            </a:r>
            <a:r>
              <a:rPr lang="en-US" sz="1800"/>
              <a:t>. The action plan should show what data or statistics will be collected and analyzed, who is responsible and must track actual progress and scheduled completion. The action plan is the detailed Dynamic record of all phases of the problem solving process.</a:t>
            </a:r>
          </a:p>
          <a:p>
            <a:pPr marL="677863" indent="-342900">
              <a:buClr>
                <a:srgbClr val="00279F"/>
              </a:buClr>
              <a:buSzPct val="110000"/>
            </a:pPr>
            <a:r>
              <a:rPr lang="en-US" sz="1800"/>
              <a:t>Good problem solution </a:t>
            </a:r>
            <a:r>
              <a:rPr lang="en-US" sz="1800">
                <a:solidFill>
                  <a:srgbClr val="005400"/>
                </a:solidFill>
              </a:rPr>
              <a:t>verifies the customer is satisfied with the solution</a:t>
            </a:r>
            <a:r>
              <a:rPr lang="en-US" sz="1800"/>
              <a:t>. If possible, involve the customer in choosing solutions.</a:t>
            </a:r>
          </a:p>
          <a:p>
            <a:pPr marL="677863" indent="-342900">
              <a:buClr>
                <a:srgbClr val="00279F"/>
              </a:buClr>
              <a:buSzPct val="110000"/>
            </a:pPr>
            <a:r>
              <a:rPr lang="en-US" sz="1800"/>
              <a:t>All verification of the problem solution will require </a:t>
            </a:r>
            <a:r>
              <a:rPr lang="en-US" sz="1800">
                <a:solidFill>
                  <a:srgbClr val="00279F"/>
                </a:solidFill>
              </a:rPr>
              <a:t>decision analysis</a:t>
            </a:r>
            <a:r>
              <a:rPr lang="en-US" sz="1800"/>
              <a:t>. Decision analysis is part of the cost and timing consideration of the solution. Decisions affecting cost must include effects on quality, future problem recurrence and complete elimination of the problem. In addition, management and operating procedures may be involved when choosing the solution. Evaluation of any adverse effects caused by the solution are important. The FMEA will most surely be affected.</a:t>
            </a:r>
          </a:p>
        </p:txBody>
      </p:sp>
      <p:sp>
        <p:nvSpPr>
          <p:cNvPr id="135171" name="Rectangle 3"/>
          <p:cNvSpPr>
            <a:spLocks noGrp="1" noChangeArrowheads="1"/>
          </p:cNvSpPr>
          <p:nvPr>
            <p:ph type="title"/>
          </p:nvPr>
        </p:nvSpPr>
        <p:spPr>
          <a:xfrm>
            <a:off x="228600" y="228600"/>
            <a:ext cx="8686800" cy="609600"/>
          </a:xfrm>
          <a:noFill/>
          <a:ln/>
        </p:spPr>
        <p:txBody>
          <a:bodyPr/>
          <a:lstStyle/>
          <a:p>
            <a:r>
              <a:rPr lang="en-US" sz="3000"/>
              <a:t>Choose, Implement </a:t>
            </a:r>
            <a:r>
              <a:rPr lang="en-US" sz="3000">
                <a:solidFill>
                  <a:srgbClr val="005400"/>
                </a:solidFill>
              </a:rPr>
              <a:t>&amp;</a:t>
            </a:r>
            <a:r>
              <a:rPr lang="en-US" sz="3000"/>
              <a:t> Verify </a:t>
            </a:r>
            <a:r>
              <a:rPr lang="en-US" sz="3000">
                <a:solidFill>
                  <a:srgbClr val="790015"/>
                </a:solidFill>
              </a:rPr>
              <a:t>Corrective Actions</a:t>
            </a:r>
          </a:p>
        </p:txBody>
      </p:sp>
    </p:spTree>
  </p:cSld>
  <p:clrMapOvr>
    <a:masterClrMapping/>
  </p:clrMapOvr>
  <p:transition xmlns:p14="http://schemas.microsoft.com/office/powerpoint/2010/main" spd="med" advTm="5000">
    <p:fade/>
    <p:sndAc>
      <p:stSnd>
        <p:snd r:embed="rId3" name="Camera"/>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a:xfrm>
            <a:off x="533400" y="152400"/>
            <a:ext cx="8077200" cy="838200"/>
          </a:xfrm>
        </p:spPr>
        <p:txBody>
          <a:bodyPr/>
          <a:lstStyle/>
          <a:p>
            <a:r>
              <a:rPr lang="en-US" sz="2800"/>
              <a:t>Standard Deviation - A Measure of Dispersion</a:t>
            </a:r>
          </a:p>
        </p:txBody>
      </p:sp>
      <p:pic>
        <p:nvPicPr>
          <p:cNvPr id="473091" name="Picture 3"/>
          <p:cNvPicPr>
            <a:picLocks noChangeAspect="1" noChangeArrowheads="1"/>
          </p:cNvPicPr>
          <p:nvPr/>
        </p:nvPicPr>
        <p:blipFill>
          <a:blip r:embed="rId4"/>
          <a:srcRect/>
          <a:stretch>
            <a:fillRect/>
          </a:stretch>
        </p:blipFill>
        <p:spPr bwMode="auto">
          <a:xfrm>
            <a:off x="2032000" y="2057400"/>
            <a:ext cx="5080000" cy="3429000"/>
          </a:xfrm>
          <a:prstGeom prst="rect">
            <a:avLst/>
          </a:prstGeom>
          <a:noFill/>
          <a:ln w="12700">
            <a:noFill/>
            <a:miter lim="800000"/>
            <a:headEnd/>
            <a:tailEnd/>
          </a:ln>
          <a:effectLst/>
        </p:spPr>
      </p:pic>
    </p:spTree>
  </p:cSld>
  <p:clrMapOvr>
    <a:masterClrMapping/>
  </p:clrMapOvr>
  <p:transition xmlns:p14="http://schemas.microsoft.com/office/powerpoint/2010/main" spd="med" advTm="5000">
    <p:fade/>
    <p:sndAc>
      <p:stSnd>
        <p:snd r:embed="rId3" name="Camera"/>
      </p:stSnd>
    </p:sndAc>
  </p:transition>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1016000" y="1143000"/>
            <a:ext cx="1854200" cy="3302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Choose Indicators</a:t>
            </a:r>
          </a:p>
        </p:txBody>
      </p:sp>
      <p:sp>
        <p:nvSpPr>
          <p:cNvPr id="136195" name="Rectangle 3"/>
          <p:cNvSpPr>
            <a:spLocks noChangeArrowheads="1"/>
          </p:cNvSpPr>
          <p:nvPr/>
        </p:nvSpPr>
        <p:spPr bwMode="auto">
          <a:xfrm>
            <a:off x="858838" y="2022475"/>
            <a:ext cx="2227262" cy="3302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Record Baseline Data</a:t>
            </a:r>
          </a:p>
        </p:txBody>
      </p:sp>
      <p:sp>
        <p:nvSpPr>
          <p:cNvPr id="136196" name="Rectangle 4"/>
          <p:cNvSpPr>
            <a:spLocks noChangeArrowheads="1"/>
          </p:cNvSpPr>
          <p:nvPr/>
        </p:nvSpPr>
        <p:spPr bwMode="auto">
          <a:xfrm>
            <a:off x="371475" y="2921000"/>
            <a:ext cx="3225800" cy="839788"/>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Implement Corrective</a:t>
            </a:r>
          </a:p>
          <a:p>
            <a:pPr algn="ctr" defTabSz="903288"/>
            <a:r>
              <a:rPr lang="en-US" sz="1600"/>
              <a:t>Actions using Pre-Production</a:t>
            </a:r>
          </a:p>
          <a:p>
            <a:pPr algn="ctr" defTabSz="903288"/>
            <a:r>
              <a:rPr lang="en-US" sz="1600"/>
              <a:t>Test Program</a:t>
            </a:r>
          </a:p>
        </p:txBody>
      </p:sp>
      <p:sp>
        <p:nvSpPr>
          <p:cNvPr id="136197" name="Rectangle 5"/>
          <p:cNvSpPr>
            <a:spLocks noChangeArrowheads="1"/>
          </p:cNvSpPr>
          <p:nvPr/>
        </p:nvSpPr>
        <p:spPr bwMode="auto">
          <a:xfrm>
            <a:off x="925513" y="4254500"/>
            <a:ext cx="2074862" cy="6350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Record Verification</a:t>
            </a:r>
          </a:p>
          <a:p>
            <a:pPr algn="ctr" defTabSz="903288"/>
            <a:r>
              <a:rPr lang="en-US" sz="1600"/>
              <a:t>Data</a:t>
            </a:r>
          </a:p>
        </p:txBody>
      </p:sp>
      <p:sp>
        <p:nvSpPr>
          <p:cNvPr id="136198" name="AutoShape 6"/>
          <p:cNvSpPr>
            <a:spLocks noChangeArrowheads="1"/>
          </p:cNvSpPr>
          <p:nvPr/>
        </p:nvSpPr>
        <p:spPr bwMode="auto">
          <a:xfrm>
            <a:off x="4397375" y="3821113"/>
            <a:ext cx="1635125" cy="1549400"/>
          </a:xfrm>
          <a:prstGeom prst="diamond">
            <a:avLst/>
          </a:prstGeom>
          <a:noFill/>
          <a:ln w="25400">
            <a:solidFill>
              <a:srgbClr val="790015"/>
            </a:solidFill>
            <a:miter lim="800000"/>
            <a:headEnd/>
            <a:tailEnd/>
          </a:ln>
          <a:effectLst/>
        </p:spPr>
        <p:txBody>
          <a:bodyPr wrap="none" lIns="90487" tIns="44450" rIns="90487" bIns="44450" anchor="ctr">
            <a:prstTxWarp prst="textNoShape">
              <a:avLst/>
            </a:prstTxWarp>
          </a:bodyPr>
          <a:lstStyle/>
          <a:p>
            <a:pPr algn="ctr" defTabSz="903288"/>
            <a:r>
              <a:rPr lang="en-US" sz="1200"/>
              <a:t>Problem Solved</a:t>
            </a:r>
          </a:p>
          <a:p>
            <a:pPr algn="ctr" defTabSz="903288"/>
            <a:r>
              <a:rPr lang="en-US" sz="1200"/>
              <a:t>&amp; Verified?</a:t>
            </a:r>
          </a:p>
        </p:txBody>
      </p:sp>
      <p:sp>
        <p:nvSpPr>
          <p:cNvPr id="136199" name="Line 7"/>
          <p:cNvSpPr>
            <a:spLocks noChangeShapeType="1"/>
          </p:cNvSpPr>
          <p:nvPr/>
        </p:nvSpPr>
        <p:spPr bwMode="auto">
          <a:xfrm>
            <a:off x="1960563" y="1498600"/>
            <a:ext cx="0" cy="500063"/>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36200" name="Line 8"/>
          <p:cNvSpPr>
            <a:spLocks noChangeShapeType="1"/>
          </p:cNvSpPr>
          <p:nvPr/>
        </p:nvSpPr>
        <p:spPr bwMode="auto">
          <a:xfrm>
            <a:off x="1973263" y="2379663"/>
            <a:ext cx="0" cy="515937"/>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36201" name="Line 9"/>
          <p:cNvSpPr>
            <a:spLocks noChangeShapeType="1"/>
          </p:cNvSpPr>
          <p:nvPr/>
        </p:nvSpPr>
        <p:spPr bwMode="auto">
          <a:xfrm>
            <a:off x="1976438" y="3784600"/>
            <a:ext cx="0" cy="48260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36202" name="Line 10"/>
          <p:cNvSpPr>
            <a:spLocks noChangeShapeType="1"/>
          </p:cNvSpPr>
          <p:nvPr/>
        </p:nvSpPr>
        <p:spPr bwMode="auto">
          <a:xfrm>
            <a:off x="2994025" y="4597400"/>
            <a:ext cx="1400175" cy="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36203" name="Line 11"/>
          <p:cNvSpPr>
            <a:spLocks noChangeShapeType="1"/>
          </p:cNvSpPr>
          <p:nvPr/>
        </p:nvSpPr>
        <p:spPr bwMode="auto">
          <a:xfrm flipH="1" flipV="1">
            <a:off x="5219700" y="2925763"/>
            <a:ext cx="1588" cy="91440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36204" name="Rectangle 12"/>
          <p:cNvSpPr>
            <a:spLocks noChangeArrowheads="1"/>
          </p:cNvSpPr>
          <p:nvPr/>
        </p:nvSpPr>
        <p:spPr bwMode="auto">
          <a:xfrm>
            <a:off x="4381500" y="2182813"/>
            <a:ext cx="1531938" cy="719137"/>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Alternate</a:t>
            </a:r>
          </a:p>
          <a:p>
            <a:pPr algn="ctr" defTabSz="903288"/>
            <a:r>
              <a:rPr lang="en-US" sz="1600"/>
              <a:t>Solution(s)</a:t>
            </a:r>
          </a:p>
        </p:txBody>
      </p:sp>
      <p:sp>
        <p:nvSpPr>
          <p:cNvPr id="136205" name="Rectangle 13"/>
          <p:cNvSpPr>
            <a:spLocks noChangeArrowheads="1"/>
          </p:cNvSpPr>
          <p:nvPr/>
        </p:nvSpPr>
        <p:spPr bwMode="auto">
          <a:xfrm>
            <a:off x="4759325" y="3362325"/>
            <a:ext cx="473075" cy="363538"/>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1800">
                <a:solidFill>
                  <a:srgbClr val="00279F"/>
                </a:solidFill>
              </a:rPr>
              <a:t>No</a:t>
            </a:r>
          </a:p>
        </p:txBody>
      </p:sp>
      <p:sp>
        <p:nvSpPr>
          <p:cNvPr id="136206" name="Line 14"/>
          <p:cNvSpPr>
            <a:spLocks noChangeShapeType="1"/>
          </p:cNvSpPr>
          <p:nvPr/>
        </p:nvSpPr>
        <p:spPr bwMode="auto">
          <a:xfrm flipH="1">
            <a:off x="1965325" y="2535238"/>
            <a:ext cx="2386013" cy="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36207" name="AutoShape 15"/>
          <p:cNvSpPr>
            <a:spLocks noChangeArrowheads="1"/>
          </p:cNvSpPr>
          <p:nvPr/>
        </p:nvSpPr>
        <p:spPr bwMode="auto">
          <a:xfrm>
            <a:off x="6615113" y="3835400"/>
            <a:ext cx="1635125" cy="1549400"/>
          </a:xfrm>
          <a:prstGeom prst="diamond">
            <a:avLst/>
          </a:prstGeom>
          <a:noFill/>
          <a:ln w="25400">
            <a:solidFill>
              <a:srgbClr val="790015"/>
            </a:solidFill>
            <a:miter lim="800000"/>
            <a:headEnd/>
            <a:tailEnd/>
          </a:ln>
          <a:effectLst/>
        </p:spPr>
        <p:txBody>
          <a:bodyPr wrap="none" lIns="90487" tIns="44450" rIns="90487" bIns="44450" anchor="ctr">
            <a:prstTxWarp prst="textNoShape">
              <a:avLst/>
            </a:prstTxWarp>
          </a:bodyPr>
          <a:lstStyle/>
          <a:p>
            <a:pPr algn="ctr" defTabSz="903288"/>
            <a:r>
              <a:rPr lang="en-US" sz="1400" b="1">
                <a:solidFill>
                  <a:schemeClr val="hlink"/>
                </a:solidFill>
              </a:rPr>
              <a:t>Does Customer</a:t>
            </a:r>
          </a:p>
          <a:p>
            <a:pPr algn="ctr" defTabSz="903288"/>
            <a:r>
              <a:rPr lang="en-US" sz="1400" b="1">
                <a:solidFill>
                  <a:schemeClr val="hlink"/>
                </a:solidFill>
              </a:rPr>
              <a:t>Agree?</a:t>
            </a:r>
            <a:endParaRPr lang="en-US" sz="1200"/>
          </a:p>
        </p:txBody>
      </p:sp>
      <p:sp>
        <p:nvSpPr>
          <p:cNvPr id="136208" name="Line 16"/>
          <p:cNvSpPr>
            <a:spLocks noChangeShapeType="1"/>
          </p:cNvSpPr>
          <p:nvPr/>
        </p:nvSpPr>
        <p:spPr bwMode="auto">
          <a:xfrm flipH="1" flipV="1">
            <a:off x="5930900" y="2517775"/>
            <a:ext cx="642938" cy="1588"/>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36209" name="Rectangle 17"/>
          <p:cNvSpPr>
            <a:spLocks noChangeArrowheads="1"/>
          </p:cNvSpPr>
          <p:nvPr/>
        </p:nvSpPr>
        <p:spPr bwMode="auto">
          <a:xfrm>
            <a:off x="6973888" y="3344863"/>
            <a:ext cx="473075" cy="363537"/>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1800">
                <a:solidFill>
                  <a:srgbClr val="00279F"/>
                </a:solidFill>
              </a:rPr>
              <a:t>No</a:t>
            </a:r>
          </a:p>
        </p:txBody>
      </p:sp>
      <p:sp>
        <p:nvSpPr>
          <p:cNvPr id="136210" name="Rectangle 18"/>
          <p:cNvSpPr>
            <a:spLocks noChangeArrowheads="1"/>
          </p:cNvSpPr>
          <p:nvPr/>
        </p:nvSpPr>
        <p:spPr bwMode="auto">
          <a:xfrm>
            <a:off x="6583363" y="2225675"/>
            <a:ext cx="1854200" cy="550863"/>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Define Customer</a:t>
            </a:r>
          </a:p>
          <a:p>
            <a:pPr algn="ctr" defTabSz="903288"/>
            <a:r>
              <a:rPr lang="en-US" sz="1600"/>
              <a:t>Issues</a:t>
            </a:r>
          </a:p>
        </p:txBody>
      </p:sp>
      <p:sp>
        <p:nvSpPr>
          <p:cNvPr id="136211" name="Line 19"/>
          <p:cNvSpPr>
            <a:spLocks noChangeShapeType="1"/>
          </p:cNvSpPr>
          <p:nvPr/>
        </p:nvSpPr>
        <p:spPr bwMode="auto">
          <a:xfrm flipH="1" flipV="1">
            <a:off x="7424738" y="2806700"/>
            <a:ext cx="3175" cy="1033463"/>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36212" name="Line 20"/>
          <p:cNvSpPr>
            <a:spLocks noChangeShapeType="1"/>
          </p:cNvSpPr>
          <p:nvPr/>
        </p:nvSpPr>
        <p:spPr bwMode="auto">
          <a:xfrm flipV="1">
            <a:off x="5999163" y="4592638"/>
            <a:ext cx="574675" cy="4762"/>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36213" name="Rectangle 21"/>
          <p:cNvSpPr>
            <a:spLocks noChangeArrowheads="1"/>
          </p:cNvSpPr>
          <p:nvPr/>
        </p:nvSpPr>
        <p:spPr bwMode="auto">
          <a:xfrm>
            <a:off x="5999163" y="4784725"/>
            <a:ext cx="587375" cy="363538"/>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1800" b="1">
                <a:solidFill>
                  <a:schemeClr val="hlink"/>
                </a:solidFill>
              </a:rPr>
              <a:t>Yes</a:t>
            </a:r>
          </a:p>
        </p:txBody>
      </p:sp>
      <p:sp>
        <p:nvSpPr>
          <p:cNvPr id="136214" name="Line 22"/>
          <p:cNvSpPr>
            <a:spLocks noChangeShapeType="1"/>
          </p:cNvSpPr>
          <p:nvPr/>
        </p:nvSpPr>
        <p:spPr bwMode="auto">
          <a:xfrm>
            <a:off x="7424738" y="5395913"/>
            <a:ext cx="0" cy="48260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36215" name="Rectangle 23"/>
          <p:cNvSpPr>
            <a:spLocks noChangeArrowheads="1"/>
          </p:cNvSpPr>
          <p:nvPr/>
        </p:nvSpPr>
        <p:spPr bwMode="auto">
          <a:xfrm>
            <a:off x="6143625" y="5919788"/>
            <a:ext cx="2582863" cy="511175"/>
          </a:xfrm>
          <a:prstGeom prst="rect">
            <a:avLst/>
          </a:prstGeom>
          <a:noFill/>
          <a:ln w="25400">
            <a:solidFill>
              <a:schemeClr val="hlink"/>
            </a:solidFill>
            <a:miter lim="800000"/>
            <a:headEnd/>
            <a:tailEnd/>
          </a:ln>
          <a:effectLst/>
        </p:spPr>
        <p:txBody>
          <a:bodyPr wrap="none" lIns="90487" tIns="44450" rIns="90487" bIns="44450" anchor="ctr">
            <a:prstTxWarp prst="textNoShape">
              <a:avLst/>
            </a:prstTxWarp>
          </a:bodyPr>
          <a:lstStyle/>
          <a:p>
            <a:pPr algn="ctr" defTabSz="903288"/>
            <a:r>
              <a:rPr lang="en-US" sz="1600"/>
              <a:t>Close Out Nonconformance</a:t>
            </a:r>
          </a:p>
          <a:p>
            <a:pPr algn="ctr" defTabSz="903288"/>
            <a:r>
              <a:rPr lang="en-US" sz="1600"/>
              <a:t>Record</a:t>
            </a:r>
          </a:p>
        </p:txBody>
      </p:sp>
      <p:sp>
        <p:nvSpPr>
          <p:cNvPr id="136216" name="Rectangle 24"/>
          <p:cNvSpPr>
            <a:spLocks noChangeArrowheads="1"/>
          </p:cNvSpPr>
          <p:nvPr/>
        </p:nvSpPr>
        <p:spPr bwMode="auto">
          <a:xfrm>
            <a:off x="4005263" y="3759200"/>
            <a:ext cx="4587875" cy="1795463"/>
          </a:xfrm>
          <a:prstGeom prst="rect">
            <a:avLst/>
          </a:prstGeom>
          <a:noFill/>
          <a:ln w="50800">
            <a:solidFill>
              <a:srgbClr val="00279F"/>
            </a:solidFill>
            <a:prstDash val="sysDot"/>
            <a:miter lim="800000"/>
            <a:headEnd/>
            <a:tailEnd/>
          </a:ln>
          <a:effectLst/>
        </p:spPr>
        <p:txBody>
          <a:bodyPr wrap="none" anchor="ctr">
            <a:prstTxWarp prst="textNoShape">
              <a:avLst/>
            </a:prstTxWarp>
          </a:bodyPr>
          <a:lstStyle/>
          <a:p>
            <a:endParaRPr lang="en-US"/>
          </a:p>
        </p:txBody>
      </p:sp>
      <p:sp>
        <p:nvSpPr>
          <p:cNvPr id="136217" name="Rectangle 25"/>
          <p:cNvSpPr>
            <a:spLocks noGrp="1" noChangeArrowheads="1"/>
          </p:cNvSpPr>
          <p:nvPr>
            <p:ph type="title"/>
          </p:nvPr>
        </p:nvSpPr>
        <p:spPr>
          <a:xfrm>
            <a:off x="228600" y="165100"/>
            <a:ext cx="8686800" cy="774700"/>
          </a:xfrm>
          <a:noFill/>
          <a:ln/>
        </p:spPr>
        <p:txBody>
          <a:bodyPr/>
          <a:lstStyle/>
          <a:p>
            <a:r>
              <a:rPr lang="en-US" sz="3000"/>
              <a:t>Choose, Implement </a:t>
            </a:r>
            <a:r>
              <a:rPr lang="en-US" sz="3000">
                <a:solidFill>
                  <a:srgbClr val="005400"/>
                </a:solidFill>
              </a:rPr>
              <a:t>&amp;</a:t>
            </a:r>
            <a:r>
              <a:rPr lang="en-US" sz="3000"/>
              <a:t> Verify </a:t>
            </a:r>
            <a:r>
              <a:rPr lang="en-US" sz="3000">
                <a:solidFill>
                  <a:srgbClr val="790015"/>
                </a:solidFill>
              </a:rPr>
              <a:t>Corrective Actions</a:t>
            </a:r>
          </a:p>
        </p:txBody>
      </p:sp>
    </p:spTree>
  </p:cSld>
  <p:clrMapOvr>
    <a:masterClrMapping/>
  </p:clrMapOvr>
  <p:transition xmlns:p14="http://schemas.microsoft.com/office/powerpoint/2010/main" spd="med" advTm="5000">
    <p:fade/>
    <p:sndAc>
      <p:stSnd>
        <p:snd r:embed="rId3" name="Camera"/>
      </p:stSnd>
    </p:sndAc>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Line 2"/>
          <p:cNvSpPr>
            <a:spLocks noChangeShapeType="1"/>
          </p:cNvSpPr>
          <p:nvPr/>
        </p:nvSpPr>
        <p:spPr bwMode="auto">
          <a:xfrm flipH="1">
            <a:off x="4568825" y="1473200"/>
            <a:ext cx="3175" cy="331788"/>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37219" name="Rectangle 3"/>
          <p:cNvSpPr>
            <a:spLocks noChangeArrowheads="1"/>
          </p:cNvSpPr>
          <p:nvPr/>
        </p:nvSpPr>
        <p:spPr bwMode="auto">
          <a:xfrm>
            <a:off x="3416300" y="5753100"/>
            <a:ext cx="2273300" cy="266700"/>
          </a:xfrm>
          <a:prstGeom prst="rect">
            <a:avLst/>
          </a:prstGeom>
          <a:noFill/>
          <a:ln w="25400">
            <a:solidFill>
              <a:schemeClr val="hlink"/>
            </a:solidFill>
            <a:miter lim="800000"/>
            <a:headEnd/>
            <a:tailEnd/>
          </a:ln>
          <a:effectLst/>
        </p:spPr>
        <p:txBody>
          <a:bodyPr wrap="none" lIns="90487" tIns="44450" rIns="90487" bIns="44450" anchor="ctr">
            <a:prstTxWarp prst="textNoShape">
              <a:avLst/>
            </a:prstTxWarp>
          </a:bodyPr>
          <a:lstStyle/>
          <a:p>
            <a:pPr algn="ctr" defTabSz="903288"/>
            <a:r>
              <a:rPr lang="en-US" sz="1400"/>
              <a:t>Elimination of Root Cause</a:t>
            </a:r>
          </a:p>
        </p:txBody>
      </p:sp>
      <p:sp>
        <p:nvSpPr>
          <p:cNvPr id="137220" name="Rectangle 4"/>
          <p:cNvSpPr>
            <a:spLocks noChangeArrowheads="1"/>
          </p:cNvSpPr>
          <p:nvPr/>
        </p:nvSpPr>
        <p:spPr bwMode="auto">
          <a:xfrm>
            <a:off x="3365500" y="1816100"/>
            <a:ext cx="2463800" cy="4699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400"/>
              <a:t>Establish Givens / Wants for</a:t>
            </a:r>
          </a:p>
          <a:p>
            <a:pPr algn="ctr" defTabSz="903288"/>
            <a:r>
              <a:rPr lang="en-US" sz="1400"/>
              <a:t>Corrective Action (Poke Yoke)</a:t>
            </a:r>
          </a:p>
        </p:txBody>
      </p:sp>
      <p:sp>
        <p:nvSpPr>
          <p:cNvPr id="137221" name="Rectangle 5"/>
          <p:cNvSpPr>
            <a:spLocks noChangeArrowheads="1"/>
          </p:cNvSpPr>
          <p:nvPr/>
        </p:nvSpPr>
        <p:spPr bwMode="auto">
          <a:xfrm>
            <a:off x="3632200" y="1193800"/>
            <a:ext cx="1854200" cy="266700"/>
          </a:xfrm>
          <a:prstGeom prst="rect">
            <a:avLst/>
          </a:prstGeom>
          <a:noFill/>
          <a:ln w="25400">
            <a:solidFill>
              <a:schemeClr val="hlink"/>
            </a:solidFill>
            <a:miter lim="800000"/>
            <a:headEnd/>
            <a:tailEnd/>
          </a:ln>
          <a:effectLst/>
        </p:spPr>
        <p:txBody>
          <a:bodyPr wrap="none" lIns="90487" tIns="44450" rIns="90487" bIns="44450" anchor="ctr">
            <a:prstTxWarp prst="textNoShape">
              <a:avLst/>
            </a:prstTxWarp>
          </a:bodyPr>
          <a:lstStyle/>
          <a:p>
            <a:pPr algn="ctr" defTabSz="903288"/>
            <a:r>
              <a:rPr lang="en-US" sz="1400"/>
              <a:t>Verified Root Cause</a:t>
            </a:r>
          </a:p>
        </p:txBody>
      </p:sp>
      <p:sp>
        <p:nvSpPr>
          <p:cNvPr id="137222" name="Rectangle 6"/>
          <p:cNvSpPr>
            <a:spLocks noChangeArrowheads="1"/>
          </p:cNvSpPr>
          <p:nvPr/>
        </p:nvSpPr>
        <p:spPr bwMode="auto">
          <a:xfrm>
            <a:off x="2933700" y="2679700"/>
            <a:ext cx="3225800" cy="3302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400"/>
              <a:t>Brainstorm Alternate Corrective Actions</a:t>
            </a:r>
          </a:p>
        </p:txBody>
      </p:sp>
      <p:sp>
        <p:nvSpPr>
          <p:cNvPr id="137223" name="Rectangle 7"/>
          <p:cNvSpPr>
            <a:spLocks noChangeArrowheads="1"/>
          </p:cNvSpPr>
          <p:nvPr/>
        </p:nvSpPr>
        <p:spPr bwMode="auto">
          <a:xfrm>
            <a:off x="3670300" y="3384550"/>
            <a:ext cx="1752600" cy="27305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400"/>
              <a:t>Select Best Choice</a:t>
            </a:r>
          </a:p>
        </p:txBody>
      </p:sp>
      <p:sp>
        <p:nvSpPr>
          <p:cNvPr id="137224" name="Rectangle 8"/>
          <p:cNvSpPr>
            <a:spLocks noChangeArrowheads="1"/>
          </p:cNvSpPr>
          <p:nvPr/>
        </p:nvSpPr>
        <p:spPr bwMode="auto">
          <a:xfrm>
            <a:off x="3479800" y="4051300"/>
            <a:ext cx="2159000" cy="4699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400"/>
              <a:t>Consider </a:t>
            </a:r>
            <a:r>
              <a:rPr lang="en-US" sz="1400" b="1">
                <a:solidFill>
                  <a:schemeClr val="hlink"/>
                </a:solidFill>
              </a:rPr>
              <a:t>Risks</a:t>
            </a:r>
            <a:r>
              <a:rPr lang="en-US" sz="1400"/>
              <a:t> Involved</a:t>
            </a:r>
          </a:p>
          <a:p>
            <a:pPr algn="ctr" defTabSz="903288"/>
            <a:r>
              <a:rPr lang="en-US" sz="1400"/>
              <a:t>In Selected Action</a:t>
            </a:r>
          </a:p>
        </p:txBody>
      </p:sp>
      <p:sp>
        <p:nvSpPr>
          <p:cNvPr id="137225" name="Rectangle 9"/>
          <p:cNvSpPr>
            <a:spLocks noChangeArrowheads="1"/>
          </p:cNvSpPr>
          <p:nvPr/>
        </p:nvSpPr>
        <p:spPr bwMode="auto">
          <a:xfrm>
            <a:off x="3568700" y="4864100"/>
            <a:ext cx="1981200" cy="4953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400"/>
              <a:t>Verify Corrective Action</a:t>
            </a:r>
          </a:p>
          <a:p>
            <a:pPr algn="ctr" defTabSz="903288"/>
            <a:r>
              <a:rPr lang="en-US" sz="1400"/>
              <a:t>Before: After:</a:t>
            </a:r>
          </a:p>
        </p:txBody>
      </p:sp>
      <p:sp>
        <p:nvSpPr>
          <p:cNvPr id="137226" name="Rectangle 10"/>
          <p:cNvSpPr>
            <a:spLocks noGrp="1" noChangeArrowheads="1"/>
          </p:cNvSpPr>
          <p:nvPr>
            <p:ph type="title"/>
          </p:nvPr>
        </p:nvSpPr>
        <p:spPr>
          <a:xfrm>
            <a:off x="228600" y="114300"/>
            <a:ext cx="8686800" cy="774700"/>
          </a:xfrm>
          <a:noFill/>
          <a:ln/>
        </p:spPr>
        <p:txBody>
          <a:bodyPr/>
          <a:lstStyle/>
          <a:p>
            <a:r>
              <a:rPr lang="en-US" sz="3000"/>
              <a:t>Choose, Implement </a:t>
            </a:r>
            <a:r>
              <a:rPr lang="en-US" sz="3000">
                <a:solidFill>
                  <a:srgbClr val="005400"/>
                </a:solidFill>
              </a:rPr>
              <a:t>&amp;</a:t>
            </a:r>
            <a:r>
              <a:rPr lang="en-US" sz="3000"/>
              <a:t> Verify </a:t>
            </a:r>
            <a:r>
              <a:rPr lang="en-US" sz="3000">
                <a:solidFill>
                  <a:srgbClr val="790015"/>
                </a:solidFill>
              </a:rPr>
              <a:t>Corrective Actions</a:t>
            </a:r>
          </a:p>
        </p:txBody>
      </p:sp>
      <p:sp>
        <p:nvSpPr>
          <p:cNvPr id="137227" name="Line 11"/>
          <p:cNvSpPr>
            <a:spLocks noChangeShapeType="1"/>
          </p:cNvSpPr>
          <p:nvPr/>
        </p:nvSpPr>
        <p:spPr bwMode="auto">
          <a:xfrm flipH="1">
            <a:off x="4556125" y="2311400"/>
            <a:ext cx="3175" cy="331788"/>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37228" name="Line 12"/>
          <p:cNvSpPr>
            <a:spLocks noChangeShapeType="1"/>
          </p:cNvSpPr>
          <p:nvPr/>
        </p:nvSpPr>
        <p:spPr bwMode="auto">
          <a:xfrm flipH="1">
            <a:off x="4568825" y="3022600"/>
            <a:ext cx="3175" cy="331788"/>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37229" name="Line 13"/>
          <p:cNvSpPr>
            <a:spLocks noChangeShapeType="1"/>
          </p:cNvSpPr>
          <p:nvPr/>
        </p:nvSpPr>
        <p:spPr bwMode="auto">
          <a:xfrm flipH="1">
            <a:off x="4556125" y="3683000"/>
            <a:ext cx="3175" cy="331788"/>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37230" name="Line 14"/>
          <p:cNvSpPr>
            <a:spLocks noChangeShapeType="1"/>
          </p:cNvSpPr>
          <p:nvPr/>
        </p:nvSpPr>
        <p:spPr bwMode="auto">
          <a:xfrm flipH="1">
            <a:off x="4581525" y="4533900"/>
            <a:ext cx="3175" cy="331788"/>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37231" name="Line 15"/>
          <p:cNvSpPr>
            <a:spLocks noChangeShapeType="1"/>
          </p:cNvSpPr>
          <p:nvPr/>
        </p:nvSpPr>
        <p:spPr bwMode="auto">
          <a:xfrm flipH="1">
            <a:off x="4568825" y="5384800"/>
            <a:ext cx="3175" cy="331788"/>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Tree>
  </p:cSld>
  <p:clrMapOvr>
    <a:masterClrMapping/>
  </p:clrMapOvr>
  <p:transition xmlns:p14="http://schemas.microsoft.com/office/powerpoint/2010/main" spd="med" advTm="5000">
    <p:fade/>
    <p:sndAc>
      <p:stSnd>
        <p:snd r:embed="rId3" name="Camera"/>
      </p:stSnd>
    </p:sndAc>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body" idx="1"/>
          </p:nvPr>
        </p:nvSpPr>
        <p:spPr>
          <a:noFill/>
          <a:ln/>
        </p:spPr>
        <p:txBody>
          <a:bodyPr/>
          <a:lstStyle/>
          <a:p>
            <a:pPr algn="ctr">
              <a:buFontTx/>
              <a:buNone/>
            </a:pPr>
            <a:r>
              <a:rPr lang="en-US" sz="2400">
                <a:solidFill>
                  <a:schemeClr val="hlink"/>
                </a:solidFill>
              </a:rPr>
              <a:t>Run Pilot Tests</a:t>
            </a:r>
            <a:endParaRPr lang="en-US"/>
          </a:p>
          <a:p>
            <a:r>
              <a:rPr lang="en-US"/>
              <a:t>Artificially simulate the solution to allow actual process or field variation.</a:t>
            </a:r>
          </a:p>
          <a:p>
            <a:r>
              <a:rPr lang="en-US"/>
              <a:t>Field test the solution using pilot customer groups.</a:t>
            </a:r>
          </a:p>
          <a:p>
            <a:r>
              <a:rPr lang="en-US"/>
              <a:t>Verify carefully that another problem is not generated by the solution.</a:t>
            </a:r>
          </a:p>
          <a:p>
            <a:pPr algn="ctr">
              <a:buFontTx/>
              <a:buNone/>
            </a:pPr>
            <a:r>
              <a:rPr lang="en-US" sz="2400">
                <a:solidFill>
                  <a:schemeClr val="hlink"/>
                </a:solidFill>
              </a:rPr>
              <a:t>Monitor Results</a:t>
            </a:r>
            <a:endParaRPr lang="en-US"/>
          </a:p>
          <a:p>
            <a:r>
              <a:rPr lang="en-US"/>
              <a:t>Quantify changes in key indicators.</a:t>
            </a:r>
          </a:p>
          <a:p>
            <a:r>
              <a:rPr lang="en-US"/>
              <a:t>Stress the customer / user evaluation.</a:t>
            </a:r>
          </a:p>
        </p:txBody>
      </p:sp>
      <p:sp>
        <p:nvSpPr>
          <p:cNvPr id="140291" name="Rectangle 3"/>
          <p:cNvSpPr>
            <a:spLocks noGrp="1" noChangeArrowheads="1"/>
          </p:cNvSpPr>
          <p:nvPr>
            <p:ph type="title"/>
          </p:nvPr>
        </p:nvSpPr>
        <p:spPr>
          <a:noFill/>
          <a:ln/>
        </p:spPr>
        <p:txBody>
          <a:bodyPr/>
          <a:lstStyle/>
          <a:p>
            <a:r>
              <a:rPr lang="en-US" sz="3000"/>
              <a:t>Choose, Implement </a:t>
            </a:r>
            <a:r>
              <a:rPr lang="en-US" sz="3000">
                <a:solidFill>
                  <a:srgbClr val="005400"/>
                </a:solidFill>
              </a:rPr>
              <a:t>&amp;</a:t>
            </a:r>
            <a:r>
              <a:rPr lang="en-US" sz="3000"/>
              <a:t> Verify </a:t>
            </a:r>
            <a:r>
              <a:rPr lang="en-US" sz="3000">
                <a:solidFill>
                  <a:srgbClr val="790015"/>
                </a:solidFill>
              </a:rPr>
              <a:t>Corrective Actions</a:t>
            </a:r>
          </a:p>
        </p:txBody>
      </p:sp>
    </p:spTree>
  </p:cSld>
  <p:clrMapOvr>
    <a:masterClrMapping/>
  </p:clrMapOvr>
  <p:transition xmlns:p14="http://schemas.microsoft.com/office/powerpoint/2010/main" spd="med" advTm="5000">
    <p:fade/>
    <p:sndAc>
      <p:stSnd>
        <p:snd r:embed="rId3" name="Camera"/>
      </p:stSnd>
    </p:sndAc>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body" idx="1"/>
          </p:nvPr>
        </p:nvSpPr>
        <p:spPr>
          <a:xfrm>
            <a:off x="508000" y="1152525"/>
            <a:ext cx="8110538" cy="5019675"/>
          </a:xfrm>
          <a:noFill/>
          <a:ln/>
        </p:spPr>
        <p:txBody>
          <a:bodyPr/>
          <a:lstStyle/>
          <a:p>
            <a:r>
              <a:rPr lang="en-US" sz="1800"/>
              <a:t>Can you list and measure all of the indicators related to the problem?</a:t>
            </a:r>
          </a:p>
          <a:p>
            <a:r>
              <a:rPr lang="en-US" sz="1800"/>
              <a:t>Which of the indicators are most directly related to the problem? Can you use the  indicators to measure problem severity?</a:t>
            </a:r>
          </a:p>
          <a:p>
            <a:r>
              <a:rPr lang="en-US" sz="1800"/>
              <a:t>Can you determine how often or at what intervals to measure the problem (hourly, shift, daily, weekly, monthly)?</a:t>
            </a:r>
          </a:p>
          <a:p>
            <a:r>
              <a:rPr lang="en-US" sz="1800"/>
              <a:t>If there are no changes to the indicators after taking action, can you determine what to do? Will you need to take cause, action and verification measures?</a:t>
            </a:r>
          </a:p>
          <a:p>
            <a:r>
              <a:rPr lang="en-US" sz="1800"/>
              <a:t>Do all indicators reflect conclusive resolution?</a:t>
            </a:r>
          </a:p>
          <a:p>
            <a:r>
              <a:rPr lang="en-US" sz="1800"/>
              <a:t>Has the team prioritized the customer / user evaluation after implementation?</a:t>
            </a:r>
          </a:p>
          <a:p>
            <a:r>
              <a:rPr lang="en-US" sz="1800"/>
              <a:t>What scientific methods are being used to verify effectiveness in the short term and to predict the outcome long term?</a:t>
            </a:r>
          </a:p>
        </p:txBody>
      </p:sp>
      <p:sp>
        <p:nvSpPr>
          <p:cNvPr id="141315" name="Rectangle 3"/>
          <p:cNvSpPr>
            <a:spLocks noGrp="1" noChangeArrowheads="1"/>
          </p:cNvSpPr>
          <p:nvPr>
            <p:ph type="title"/>
          </p:nvPr>
        </p:nvSpPr>
        <p:spPr>
          <a:xfrm>
            <a:off x="228600" y="190500"/>
            <a:ext cx="8686800" cy="774700"/>
          </a:xfrm>
          <a:noFill/>
          <a:ln/>
        </p:spPr>
        <p:txBody>
          <a:bodyPr/>
          <a:lstStyle/>
          <a:p>
            <a:r>
              <a:rPr lang="en-US" sz="3000"/>
              <a:t>Confirmation Questions</a:t>
            </a:r>
            <a:endParaRPr lang="en-US" sz="3000">
              <a:solidFill>
                <a:srgbClr val="790015"/>
              </a:solidFill>
            </a:endParaRPr>
          </a:p>
        </p:txBody>
      </p:sp>
    </p:spTree>
  </p:cSld>
  <p:clrMapOvr>
    <a:masterClrMapping/>
  </p:clrMapOvr>
  <p:transition xmlns:p14="http://schemas.microsoft.com/office/powerpoint/2010/main" spd="med" advTm="5000">
    <p:fade/>
    <p:sndAc>
      <p:stSnd>
        <p:snd r:embed="rId3" name="Camera"/>
      </p:stSnd>
    </p:sndAc>
  </p:transitio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body" idx="1"/>
          </p:nvPr>
        </p:nvSpPr>
        <p:spPr>
          <a:noFill/>
          <a:ln/>
        </p:spPr>
        <p:txBody>
          <a:bodyPr/>
          <a:lstStyle/>
          <a:p>
            <a:r>
              <a:rPr lang="en-US" sz="2400"/>
              <a:t>Has the customer been contacted to determine a date when verification will be evaluated?</a:t>
            </a:r>
          </a:p>
          <a:p>
            <a:r>
              <a:rPr lang="en-US" sz="2400"/>
              <a:t>What data has been established for follow-up?</a:t>
            </a:r>
          </a:p>
          <a:p>
            <a:r>
              <a:rPr lang="en-US" sz="2400"/>
              <a:t>Has a time-line (project) chart been completed?</a:t>
            </a:r>
          </a:p>
          <a:p>
            <a:r>
              <a:rPr lang="en-US" sz="2400"/>
              <a:t>Have field tests been conducted using pilot customer groups?</a:t>
            </a:r>
          </a:p>
          <a:p>
            <a:r>
              <a:rPr lang="en-US" sz="2400"/>
              <a:t>Have dates been established when verification of effectiveness will be evaluated?</a:t>
            </a:r>
          </a:p>
        </p:txBody>
      </p:sp>
      <p:sp>
        <p:nvSpPr>
          <p:cNvPr id="142339" name="Rectangle 3"/>
          <p:cNvSpPr>
            <a:spLocks noGrp="1" noChangeArrowheads="1"/>
          </p:cNvSpPr>
          <p:nvPr>
            <p:ph type="title"/>
          </p:nvPr>
        </p:nvSpPr>
        <p:spPr>
          <a:xfrm>
            <a:off x="228600" y="228600"/>
            <a:ext cx="8686800" cy="609600"/>
          </a:xfrm>
          <a:noFill/>
          <a:ln/>
        </p:spPr>
        <p:txBody>
          <a:bodyPr/>
          <a:lstStyle/>
          <a:p>
            <a:r>
              <a:rPr lang="en-US" sz="3000"/>
              <a:t>Verification Questions</a:t>
            </a:r>
            <a:endParaRPr lang="en-US" sz="3000">
              <a:solidFill>
                <a:srgbClr val="790015"/>
              </a:solidFill>
            </a:endParaRPr>
          </a:p>
        </p:txBody>
      </p:sp>
    </p:spTree>
  </p:cSld>
  <p:clrMapOvr>
    <a:masterClrMapping/>
  </p:clrMapOvr>
  <p:transition xmlns:p14="http://schemas.microsoft.com/office/powerpoint/2010/main" spd="med" advTm="5000">
    <p:fade/>
    <p:sndAc>
      <p:stSnd>
        <p:snd r:embed="rId3" name="Camera"/>
      </p:stSnd>
    </p:sndAc>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62" name="Object 2"/>
          <p:cNvGraphicFramePr>
            <a:graphicFrameLocks/>
          </p:cNvGraphicFramePr>
          <p:nvPr/>
        </p:nvGraphicFramePr>
        <p:xfrm>
          <a:off x="468313" y="1155700"/>
          <a:ext cx="8123237" cy="4260850"/>
        </p:xfrm>
        <a:graphic>
          <a:graphicData uri="http://schemas.openxmlformats.org/presentationml/2006/ole">
            <mc:AlternateContent xmlns:mc="http://schemas.openxmlformats.org/markup-compatibility/2006">
              <mc:Choice xmlns:v="urn:schemas-microsoft-com:vml" Requires="v">
                <p:oleObj spid="_x0000_s143366" name="Worksheet" r:id="rId5" imgW="6591300" imgH="2806700" progId="Excel.Sheet.5">
                  <p:embed/>
                </p:oleObj>
              </mc:Choice>
              <mc:Fallback>
                <p:oleObj name="Worksheet" r:id="rId5" imgW="6591300" imgH="2806700" progId="Excel.Sheet.5">
                  <p:embed/>
                  <p:pic>
                    <p:nvPicPr>
                      <p:cNvPr id="0" name="Picture 102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1155700"/>
                        <a:ext cx="8123237" cy="426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3364" name="Rectangle 4"/>
          <p:cNvSpPr>
            <a:spLocks noGrp="1" noChangeArrowheads="1"/>
          </p:cNvSpPr>
          <p:nvPr>
            <p:ph type="title"/>
          </p:nvPr>
        </p:nvSpPr>
        <p:spPr/>
        <p:txBody>
          <a:bodyPr/>
          <a:lstStyle/>
          <a:p>
            <a:r>
              <a:rPr lang="en-US" sz="4100">
                <a:solidFill>
                  <a:srgbClr val="005400"/>
                </a:solidFill>
              </a:rPr>
              <a:t>Corrective Actions </a:t>
            </a:r>
            <a:r>
              <a:rPr lang="en-US" sz="4100"/>
              <a:t>Check List</a:t>
            </a:r>
          </a:p>
        </p:txBody>
      </p:sp>
    </p:spTree>
  </p:cSld>
  <p:clrMapOvr>
    <a:masterClrMapping/>
  </p:clrMapOvr>
  <p:transition xmlns:p14="http://schemas.microsoft.com/office/powerpoint/2010/main" spd="med" advTm="5000">
    <p:fade/>
    <p:sndAc>
      <p:stSnd>
        <p:snd r:embed="rId4" name="Camera"/>
      </p:stSnd>
    </p:sndAc>
  </p:transitio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241300" y="927100"/>
            <a:ext cx="8686800" cy="2838450"/>
          </a:xfrm>
          <a:noFill/>
          <a:ln/>
        </p:spPr>
        <p:txBody>
          <a:bodyPr/>
          <a:lstStyle/>
          <a:p>
            <a:r>
              <a:rPr lang="en-US" sz="4100">
                <a:solidFill>
                  <a:srgbClr val="790015"/>
                </a:solidFill>
              </a:rPr>
              <a:t>D6</a:t>
            </a:r>
            <a:r>
              <a:rPr lang="en-US" sz="4100"/>
              <a:t/>
            </a:r>
            <a:br>
              <a:rPr lang="en-US" sz="4100"/>
            </a:br>
            <a:r>
              <a:rPr lang="en-US" sz="4100"/>
              <a:t>Implement Permanent Corrective Actions</a:t>
            </a:r>
          </a:p>
        </p:txBody>
      </p:sp>
    </p:spTree>
  </p:cSld>
  <p:clrMapOvr>
    <a:masterClrMapping/>
  </p:clrMapOvr>
  <p:transition xmlns:p14="http://schemas.microsoft.com/office/powerpoint/2010/main" spd="med" advTm="5000">
    <p:fade/>
    <p:sndAc>
      <p:stSnd>
        <p:snd r:embed="rId3" name="Camera"/>
      </p:stSnd>
    </p:sndAc>
  </p:transition>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noFill/>
          <a:ln/>
        </p:spPr>
        <p:txBody>
          <a:bodyPr/>
          <a:lstStyle/>
          <a:p>
            <a:r>
              <a:rPr lang="en-US"/>
              <a:t>The 8-D System</a:t>
            </a:r>
          </a:p>
        </p:txBody>
      </p:sp>
      <p:sp>
        <p:nvSpPr>
          <p:cNvPr id="146477" name="Rectangle 45"/>
          <p:cNvSpPr>
            <a:spLocks noChangeArrowheads="1"/>
          </p:cNvSpPr>
          <p:nvPr/>
        </p:nvSpPr>
        <p:spPr bwMode="auto">
          <a:xfrm>
            <a:off x="3094038" y="1184275"/>
            <a:ext cx="2590800" cy="5148263"/>
          </a:xfrm>
          <a:prstGeom prst="rect">
            <a:avLst/>
          </a:prstGeom>
          <a:noFill/>
          <a:ln w="50800">
            <a:solidFill>
              <a:schemeClr val="tx2"/>
            </a:solidFill>
            <a:prstDash val="sysDot"/>
            <a:miter lim="800000"/>
            <a:headEnd/>
            <a:tailEnd/>
          </a:ln>
          <a:effectLst/>
        </p:spPr>
        <p:txBody>
          <a:bodyPr wrap="none" anchor="ctr">
            <a:prstTxWarp prst="textNoShape">
              <a:avLst/>
            </a:prstTxWarp>
          </a:bodyPr>
          <a:lstStyle/>
          <a:p>
            <a:endParaRPr lang="en-US"/>
          </a:p>
        </p:txBody>
      </p:sp>
      <p:sp>
        <p:nvSpPr>
          <p:cNvPr id="146478" name="Rectangle 46"/>
          <p:cNvSpPr>
            <a:spLocks noChangeArrowheads="1"/>
          </p:cNvSpPr>
          <p:nvPr/>
        </p:nvSpPr>
        <p:spPr bwMode="auto">
          <a:xfrm>
            <a:off x="649288" y="1325563"/>
            <a:ext cx="1477962" cy="681037"/>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Awareness</a:t>
            </a:r>
          </a:p>
          <a:p>
            <a:pPr algn="ctr" defTabSz="903288"/>
            <a:r>
              <a:rPr lang="en-US" sz="1600">
                <a:solidFill>
                  <a:srgbClr val="333333"/>
                </a:solidFill>
              </a:rPr>
              <a:t>of Problem</a:t>
            </a:r>
          </a:p>
        </p:txBody>
      </p:sp>
      <p:sp>
        <p:nvSpPr>
          <p:cNvPr id="146479" name="Rectangle 47"/>
          <p:cNvSpPr>
            <a:spLocks noChangeArrowheads="1"/>
          </p:cNvSpPr>
          <p:nvPr/>
        </p:nvSpPr>
        <p:spPr bwMode="auto">
          <a:xfrm>
            <a:off x="649288" y="2549525"/>
            <a:ext cx="1477962" cy="681038"/>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Use Team</a:t>
            </a:r>
          </a:p>
          <a:p>
            <a:pPr algn="ctr" defTabSz="903288"/>
            <a:r>
              <a:rPr lang="en-US" sz="1600">
                <a:solidFill>
                  <a:srgbClr val="333333"/>
                </a:solidFill>
              </a:rPr>
              <a:t>Approach</a:t>
            </a:r>
          </a:p>
        </p:txBody>
      </p:sp>
      <p:sp>
        <p:nvSpPr>
          <p:cNvPr id="146480" name="Rectangle 48"/>
          <p:cNvSpPr>
            <a:spLocks noChangeArrowheads="1"/>
          </p:cNvSpPr>
          <p:nvPr/>
        </p:nvSpPr>
        <p:spPr bwMode="auto">
          <a:xfrm>
            <a:off x="655638" y="3702050"/>
            <a:ext cx="1477962" cy="681038"/>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Describe</a:t>
            </a:r>
          </a:p>
          <a:p>
            <a:pPr algn="ctr" defTabSz="903288"/>
            <a:r>
              <a:rPr lang="en-US" sz="1600">
                <a:solidFill>
                  <a:srgbClr val="333333"/>
                </a:solidFill>
              </a:rPr>
              <a:t>the Problem</a:t>
            </a:r>
          </a:p>
        </p:txBody>
      </p:sp>
      <p:sp>
        <p:nvSpPr>
          <p:cNvPr id="146481" name="Rectangle 49"/>
          <p:cNvSpPr>
            <a:spLocks noChangeArrowheads="1"/>
          </p:cNvSpPr>
          <p:nvPr/>
        </p:nvSpPr>
        <p:spPr bwMode="auto">
          <a:xfrm>
            <a:off x="654050" y="4905375"/>
            <a:ext cx="1477963" cy="1122363"/>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Implement and</a:t>
            </a:r>
          </a:p>
          <a:p>
            <a:pPr algn="ctr" defTabSz="903288"/>
            <a:r>
              <a:rPr lang="en-US" sz="1600">
                <a:solidFill>
                  <a:srgbClr val="333333"/>
                </a:solidFill>
              </a:rPr>
              <a:t>Verify Interim</a:t>
            </a:r>
          </a:p>
          <a:p>
            <a:pPr algn="ctr" defTabSz="903288"/>
            <a:r>
              <a:rPr lang="en-US" sz="1600">
                <a:solidFill>
                  <a:srgbClr val="333333"/>
                </a:solidFill>
              </a:rPr>
              <a:t>(Containment)</a:t>
            </a:r>
          </a:p>
          <a:p>
            <a:pPr algn="ctr" defTabSz="903288"/>
            <a:r>
              <a:rPr lang="en-US" sz="1600">
                <a:solidFill>
                  <a:srgbClr val="333333"/>
                </a:solidFill>
              </a:rPr>
              <a:t>Action(s)</a:t>
            </a:r>
          </a:p>
        </p:txBody>
      </p:sp>
      <p:sp>
        <p:nvSpPr>
          <p:cNvPr id="146482" name="Rectangle 50"/>
          <p:cNvSpPr>
            <a:spLocks noChangeArrowheads="1"/>
          </p:cNvSpPr>
          <p:nvPr/>
        </p:nvSpPr>
        <p:spPr bwMode="auto">
          <a:xfrm>
            <a:off x="179388" y="2674938"/>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1.</a:t>
            </a:r>
          </a:p>
        </p:txBody>
      </p:sp>
      <p:sp>
        <p:nvSpPr>
          <p:cNvPr id="146483" name="Rectangle 51"/>
          <p:cNvSpPr>
            <a:spLocks noChangeArrowheads="1"/>
          </p:cNvSpPr>
          <p:nvPr/>
        </p:nvSpPr>
        <p:spPr bwMode="auto">
          <a:xfrm>
            <a:off x="196850" y="3824288"/>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2.</a:t>
            </a:r>
          </a:p>
        </p:txBody>
      </p:sp>
      <p:sp>
        <p:nvSpPr>
          <p:cNvPr id="146484" name="Rectangle 52"/>
          <p:cNvSpPr>
            <a:spLocks noChangeArrowheads="1"/>
          </p:cNvSpPr>
          <p:nvPr/>
        </p:nvSpPr>
        <p:spPr bwMode="auto">
          <a:xfrm>
            <a:off x="196850" y="5334000"/>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3.</a:t>
            </a:r>
          </a:p>
        </p:txBody>
      </p:sp>
      <p:sp>
        <p:nvSpPr>
          <p:cNvPr id="146485" name="Rectangle 53"/>
          <p:cNvSpPr>
            <a:spLocks noChangeArrowheads="1"/>
          </p:cNvSpPr>
          <p:nvPr/>
        </p:nvSpPr>
        <p:spPr bwMode="auto">
          <a:xfrm>
            <a:off x="7004050" y="2600325"/>
            <a:ext cx="1816100" cy="855663"/>
          </a:xfrm>
          <a:prstGeom prst="rect">
            <a:avLst/>
          </a:prstGeom>
          <a:solidFill>
            <a:srgbClr val="F2F4A4"/>
          </a:solidFill>
          <a:ln w="19050">
            <a:solidFill>
              <a:srgbClr val="00279F"/>
            </a:solidFill>
            <a:miter lim="800000"/>
            <a:headEnd/>
            <a:tailEnd/>
          </a:ln>
          <a:effectLst/>
        </p:spPr>
        <p:txBody>
          <a:bodyPr wrap="none" lIns="90487" tIns="44450" rIns="90487" bIns="44450" anchor="ctr">
            <a:prstTxWarp prst="textNoShape">
              <a:avLst/>
            </a:prstTxWarp>
          </a:bodyPr>
          <a:lstStyle/>
          <a:p>
            <a:pPr algn="ctr" defTabSz="903288"/>
            <a:r>
              <a:rPr lang="en-US" sz="1600">
                <a:solidFill>
                  <a:schemeClr val="hlink"/>
                </a:solidFill>
              </a:rPr>
              <a:t>Implement</a:t>
            </a:r>
          </a:p>
          <a:p>
            <a:pPr algn="ctr" defTabSz="903288"/>
            <a:r>
              <a:rPr lang="en-US" sz="1600">
                <a:solidFill>
                  <a:schemeClr val="hlink"/>
                </a:solidFill>
              </a:rPr>
              <a:t>Permanent</a:t>
            </a:r>
          </a:p>
          <a:p>
            <a:pPr algn="ctr" defTabSz="903288"/>
            <a:r>
              <a:rPr lang="en-US" sz="1600">
                <a:solidFill>
                  <a:schemeClr val="hlink"/>
                </a:solidFill>
              </a:rPr>
              <a:t>Corrective Actions</a:t>
            </a:r>
          </a:p>
        </p:txBody>
      </p:sp>
      <p:sp>
        <p:nvSpPr>
          <p:cNvPr id="146486" name="Rectangle 54"/>
          <p:cNvSpPr>
            <a:spLocks noChangeArrowheads="1"/>
          </p:cNvSpPr>
          <p:nvPr/>
        </p:nvSpPr>
        <p:spPr bwMode="auto">
          <a:xfrm>
            <a:off x="7192963" y="3927475"/>
            <a:ext cx="1477962" cy="681038"/>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Prevent</a:t>
            </a:r>
          </a:p>
          <a:p>
            <a:pPr algn="ctr" defTabSz="903288"/>
            <a:r>
              <a:rPr lang="en-US" sz="1600">
                <a:solidFill>
                  <a:srgbClr val="333333"/>
                </a:solidFill>
              </a:rPr>
              <a:t>Recurrence</a:t>
            </a:r>
          </a:p>
        </p:txBody>
      </p:sp>
      <p:sp>
        <p:nvSpPr>
          <p:cNvPr id="146487" name="Rectangle 55"/>
          <p:cNvSpPr>
            <a:spLocks noChangeArrowheads="1"/>
          </p:cNvSpPr>
          <p:nvPr/>
        </p:nvSpPr>
        <p:spPr bwMode="auto">
          <a:xfrm>
            <a:off x="7191375" y="5141913"/>
            <a:ext cx="1477963" cy="665162"/>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Congratulate</a:t>
            </a:r>
          </a:p>
          <a:p>
            <a:pPr algn="ctr" defTabSz="903288"/>
            <a:r>
              <a:rPr lang="en-US" sz="1600">
                <a:solidFill>
                  <a:srgbClr val="333333"/>
                </a:solidFill>
              </a:rPr>
              <a:t>Your Team</a:t>
            </a:r>
          </a:p>
        </p:txBody>
      </p:sp>
      <p:sp>
        <p:nvSpPr>
          <p:cNvPr id="146488" name="Line 56"/>
          <p:cNvSpPr>
            <a:spLocks noChangeShapeType="1"/>
          </p:cNvSpPr>
          <p:nvPr/>
        </p:nvSpPr>
        <p:spPr bwMode="auto">
          <a:xfrm>
            <a:off x="7896225" y="2079625"/>
            <a:ext cx="0" cy="495300"/>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146489" name="Line 57"/>
          <p:cNvSpPr>
            <a:spLocks noChangeShapeType="1"/>
          </p:cNvSpPr>
          <p:nvPr/>
        </p:nvSpPr>
        <p:spPr bwMode="auto">
          <a:xfrm>
            <a:off x="7894638" y="3473450"/>
            <a:ext cx="1587" cy="428625"/>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146490" name="Line 58"/>
          <p:cNvSpPr>
            <a:spLocks noChangeShapeType="1"/>
          </p:cNvSpPr>
          <p:nvPr/>
        </p:nvSpPr>
        <p:spPr bwMode="auto">
          <a:xfrm>
            <a:off x="7894638" y="4643438"/>
            <a:ext cx="1587" cy="477837"/>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146491" name="Rectangle 59"/>
          <p:cNvSpPr>
            <a:spLocks noChangeArrowheads="1"/>
          </p:cNvSpPr>
          <p:nvPr/>
        </p:nvSpPr>
        <p:spPr bwMode="auto">
          <a:xfrm>
            <a:off x="6562725" y="1374775"/>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5.</a:t>
            </a:r>
          </a:p>
        </p:txBody>
      </p:sp>
      <p:sp>
        <p:nvSpPr>
          <p:cNvPr id="146492" name="Rectangle 60"/>
          <p:cNvSpPr>
            <a:spLocks noChangeArrowheads="1"/>
          </p:cNvSpPr>
          <p:nvPr/>
        </p:nvSpPr>
        <p:spPr bwMode="auto">
          <a:xfrm>
            <a:off x="6545263" y="2825750"/>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6.</a:t>
            </a:r>
          </a:p>
        </p:txBody>
      </p:sp>
      <p:sp>
        <p:nvSpPr>
          <p:cNvPr id="146493" name="Rectangle 61"/>
          <p:cNvSpPr>
            <a:spLocks noChangeArrowheads="1"/>
          </p:cNvSpPr>
          <p:nvPr/>
        </p:nvSpPr>
        <p:spPr bwMode="auto">
          <a:xfrm>
            <a:off x="6591300" y="4081463"/>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7.</a:t>
            </a:r>
          </a:p>
        </p:txBody>
      </p:sp>
      <p:sp>
        <p:nvSpPr>
          <p:cNvPr id="146494" name="Rectangle 62"/>
          <p:cNvSpPr>
            <a:spLocks noChangeArrowheads="1"/>
          </p:cNvSpPr>
          <p:nvPr/>
        </p:nvSpPr>
        <p:spPr bwMode="auto">
          <a:xfrm>
            <a:off x="7021513" y="1379538"/>
            <a:ext cx="1798637" cy="681037"/>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Choose / Verify</a:t>
            </a:r>
          </a:p>
          <a:p>
            <a:pPr algn="ctr" defTabSz="903288"/>
            <a:r>
              <a:rPr lang="en-US" sz="1600">
                <a:solidFill>
                  <a:srgbClr val="333333"/>
                </a:solidFill>
              </a:rPr>
              <a:t>Corrective Actions</a:t>
            </a:r>
          </a:p>
        </p:txBody>
      </p:sp>
      <p:sp>
        <p:nvSpPr>
          <p:cNvPr id="146495" name="Rectangle 63"/>
          <p:cNvSpPr>
            <a:spLocks noChangeArrowheads="1"/>
          </p:cNvSpPr>
          <p:nvPr/>
        </p:nvSpPr>
        <p:spPr bwMode="auto">
          <a:xfrm>
            <a:off x="6610350" y="5313363"/>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8.</a:t>
            </a:r>
          </a:p>
        </p:txBody>
      </p:sp>
      <p:sp>
        <p:nvSpPr>
          <p:cNvPr id="146496" name="Rectangle 64"/>
          <p:cNvSpPr>
            <a:spLocks noChangeArrowheads="1"/>
          </p:cNvSpPr>
          <p:nvPr/>
        </p:nvSpPr>
        <p:spPr bwMode="auto">
          <a:xfrm>
            <a:off x="2616200" y="1354138"/>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chemeClr val="tx2"/>
                </a:solidFill>
              </a:rPr>
              <a:t>4.</a:t>
            </a:r>
          </a:p>
        </p:txBody>
      </p:sp>
      <p:sp>
        <p:nvSpPr>
          <p:cNvPr id="146497" name="Rectangle 65"/>
          <p:cNvSpPr>
            <a:spLocks noChangeArrowheads="1"/>
          </p:cNvSpPr>
          <p:nvPr/>
        </p:nvSpPr>
        <p:spPr bwMode="auto">
          <a:xfrm>
            <a:off x="3856038" y="1393825"/>
            <a:ext cx="1465262" cy="803275"/>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Identify</a:t>
            </a:r>
          </a:p>
          <a:p>
            <a:pPr algn="ctr" defTabSz="903288"/>
            <a:r>
              <a:rPr lang="en-US" sz="1600" b="1"/>
              <a:t>Potential</a:t>
            </a:r>
          </a:p>
          <a:p>
            <a:pPr algn="ctr" defTabSz="903288"/>
            <a:r>
              <a:rPr lang="en-US" sz="1600" b="1"/>
              <a:t>Cause(s)</a:t>
            </a:r>
          </a:p>
        </p:txBody>
      </p:sp>
      <p:sp>
        <p:nvSpPr>
          <p:cNvPr id="146498" name="Rectangle 66"/>
          <p:cNvSpPr>
            <a:spLocks noChangeArrowheads="1"/>
          </p:cNvSpPr>
          <p:nvPr/>
        </p:nvSpPr>
        <p:spPr bwMode="auto">
          <a:xfrm>
            <a:off x="3863975" y="2659063"/>
            <a:ext cx="1465263" cy="584200"/>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Select Likely</a:t>
            </a:r>
          </a:p>
          <a:p>
            <a:pPr algn="ctr" defTabSz="903288"/>
            <a:r>
              <a:rPr lang="en-US" sz="1600" b="1"/>
              <a:t>Causes</a:t>
            </a:r>
          </a:p>
        </p:txBody>
      </p:sp>
      <p:sp>
        <p:nvSpPr>
          <p:cNvPr id="146499" name="Rectangle 67"/>
          <p:cNvSpPr>
            <a:spLocks noChangeArrowheads="1"/>
          </p:cNvSpPr>
          <p:nvPr/>
        </p:nvSpPr>
        <p:spPr bwMode="auto">
          <a:xfrm>
            <a:off x="3722688" y="5478463"/>
            <a:ext cx="1752600" cy="584200"/>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Identify Possible</a:t>
            </a:r>
          </a:p>
          <a:p>
            <a:pPr algn="ctr" defTabSz="903288"/>
            <a:r>
              <a:rPr lang="en-US" sz="1600" b="1"/>
              <a:t>Solutions</a:t>
            </a:r>
          </a:p>
        </p:txBody>
      </p:sp>
      <p:sp>
        <p:nvSpPr>
          <p:cNvPr id="146500" name="Rectangle 68"/>
          <p:cNvSpPr>
            <a:spLocks noChangeArrowheads="1"/>
          </p:cNvSpPr>
          <p:nvPr/>
        </p:nvSpPr>
        <p:spPr bwMode="auto">
          <a:xfrm>
            <a:off x="4529138" y="4902200"/>
            <a:ext cx="658812" cy="3016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400">
                <a:solidFill>
                  <a:schemeClr val="hlink"/>
                </a:solidFill>
              </a:rPr>
              <a:t>Yes</a:t>
            </a:r>
          </a:p>
        </p:txBody>
      </p:sp>
      <p:grpSp>
        <p:nvGrpSpPr>
          <p:cNvPr id="146501" name="Group 69"/>
          <p:cNvGrpSpPr>
            <a:grpSpLocks/>
          </p:cNvGrpSpPr>
          <p:nvPr/>
        </p:nvGrpSpPr>
        <p:grpSpPr bwMode="auto">
          <a:xfrm>
            <a:off x="3295650" y="2344738"/>
            <a:ext cx="1223963" cy="1849437"/>
            <a:chOff x="2020" y="1456"/>
            <a:chExt cx="771" cy="1165"/>
          </a:xfrm>
        </p:grpSpPr>
        <p:sp>
          <p:nvSpPr>
            <p:cNvPr id="146502" name="Line 70"/>
            <p:cNvSpPr>
              <a:spLocks noChangeShapeType="1"/>
            </p:cNvSpPr>
            <p:nvPr/>
          </p:nvSpPr>
          <p:spPr bwMode="auto">
            <a:xfrm flipH="1">
              <a:off x="2021" y="2616"/>
              <a:ext cx="334" cy="5"/>
            </a:xfrm>
            <a:prstGeom prst="line">
              <a:avLst/>
            </a:prstGeom>
            <a:noFill/>
            <a:ln w="12700">
              <a:solidFill>
                <a:srgbClr val="790015"/>
              </a:solidFill>
              <a:round/>
              <a:headEnd/>
              <a:tailEnd/>
            </a:ln>
            <a:effectLst/>
          </p:spPr>
          <p:txBody>
            <a:bodyPr wrap="none" anchor="ctr">
              <a:prstTxWarp prst="textNoShape">
                <a:avLst/>
              </a:prstTxWarp>
            </a:bodyPr>
            <a:lstStyle/>
            <a:p>
              <a:endParaRPr lang="en-US"/>
            </a:p>
          </p:txBody>
        </p:sp>
        <p:sp>
          <p:nvSpPr>
            <p:cNvPr id="146503" name="Line 71"/>
            <p:cNvSpPr>
              <a:spLocks noChangeShapeType="1"/>
            </p:cNvSpPr>
            <p:nvPr/>
          </p:nvSpPr>
          <p:spPr bwMode="auto">
            <a:xfrm flipH="1" flipV="1">
              <a:off x="2023" y="1463"/>
              <a:ext cx="0" cy="1151"/>
            </a:xfrm>
            <a:prstGeom prst="line">
              <a:avLst/>
            </a:prstGeom>
            <a:noFill/>
            <a:ln w="12700">
              <a:solidFill>
                <a:srgbClr val="790015"/>
              </a:solidFill>
              <a:round/>
              <a:headEnd/>
              <a:tailEnd/>
            </a:ln>
            <a:effectLst/>
          </p:spPr>
          <p:txBody>
            <a:bodyPr wrap="none" anchor="ctr">
              <a:prstTxWarp prst="textNoShape">
                <a:avLst/>
              </a:prstTxWarp>
            </a:bodyPr>
            <a:lstStyle/>
            <a:p>
              <a:endParaRPr lang="en-US"/>
            </a:p>
          </p:txBody>
        </p:sp>
        <p:sp>
          <p:nvSpPr>
            <p:cNvPr id="146504" name="Line 72"/>
            <p:cNvSpPr>
              <a:spLocks noChangeShapeType="1"/>
            </p:cNvSpPr>
            <p:nvPr/>
          </p:nvSpPr>
          <p:spPr bwMode="auto">
            <a:xfrm>
              <a:off x="2020" y="1456"/>
              <a:ext cx="771" cy="0"/>
            </a:xfrm>
            <a:prstGeom prst="line">
              <a:avLst/>
            </a:prstGeom>
            <a:noFill/>
            <a:ln w="12700">
              <a:solidFill>
                <a:srgbClr val="790015"/>
              </a:solidFill>
              <a:round/>
              <a:headEnd/>
              <a:tailEnd type="triangle" w="med" len="med"/>
            </a:ln>
            <a:effectLst/>
          </p:spPr>
          <p:txBody>
            <a:bodyPr wrap="none" anchor="ctr">
              <a:prstTxWarp prst="textNoShape">
                <a:avLst/>
              </a:prstTxWarp>
            </a:bodyPr>
            <a:lstStyle/>
            <a:p>
              <a:endParaRPr lang="en-US"/>
            </a:p>
          </p:txBody>
        </p:sp>
      </p:grpSp>
      <p:sp>
        <p:nvSpPr>
          <p:cNvPr id="146505" name="AutoShape 73"/>
          <p:cNvSpPr>
            <a:spLocks noChangeArrowheads="1"/>
          </p:cNvSpPr>
          <p:nvPr/>
        </p:nvSpPr>
        <p:spPr bwMode="auto">
          <a:xfrm>
            <a:off x="3846513" y="3606800"/>
            <a:ext cx="1498600" cy="1144588"/>
          </a:xfrm>
          <a:prstGeom prst="diamond">
            <a:avLst/>
          </a:prstGeom>
          <a:solidFill>
            <a:schemeClr val="bg1"/>
          </a:solidFill>
          <a:ln w="25400">
            <a:solidFill>
              <a:schemeClr val="hlink"/>
            </a:solidFill>
            <a:miter lim="800000"/>
            <a:headEnd/>
            <a:tailEnd/>
          </a:ln>
          <a:effectLst/>
        </p:spPr>
        <p:txBody>
          <a:bodyPr anchor="ctr">
            <a:prstTxWarp prst="textNoShape">
              <a:avLst/>
            </a:prstTxWarp>
          </a:bodyPr>
          <a:lstStyle/>
          <a:p>
            <a:pPr algn="ctr"/>
            <a:r>
              <a:rPr lang="en-US" sz="1000"/>
              <a:t>Is the </a:t>
            </a:r>
            <a:r>
              <a:rPr lang="en-US" sz="1000">
                <a:solidFill>
                  <a:srgbClr val="00279F"/>
                </a:solidFill>
              </a:rPr>
              <a:t>Potential</a:t>
            </a:r>
            <a:r>
              <a:rPr lang="en-US" sz="1000"/>
              <a:t> Cause a </a:t>
            </a:r>
            <a:r>
              <a:rPr lang="en-US" sz="1000">
                <a:solidFill>
                  <a:srgbClr val="790015"/>
                </a:solidFill>
              </a:rPr>
              <a:t>Root</a:t>
            </a:r>
            <a:r>
              <a:rPr lang="en-US" sz="1000"/>
              <a:t> Cause?</a:t>
            </a:r>
          </a:p>
        </p:txBody>
      </p:sp>
      <p:sp>
        <p:nvSpPr>
          <p:cNvPr id="146506" name="Rectangle 74"/>
          <p:cNvSpPr>
            <a:spLocks noChangeArrowheads="1"/>
          </p:cNvSpPr>
          <p:nvPr/>
        </p:nvSpPr>
        <p:spPr bwMode="auto">
          <a:xfrm>
            <a:off x="3292475" y="4159250"/>
            <a:ext cx="658813" cy="3016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400">
                <a:solidFill>
                  <a:schemeClr val="hlink"/>
                </a:solidFill>
              </a:rPr>
              <a:t>No</a:t>
            </a:r>
          </a:p>
        </p:txBody>
      </p:sp>
      <p:cxnSp>
        <p:nvCxnSpPr>
          <p:cNvPr id="146507" name="AutoShape 75"/>
          <p:cNvCxnSpPr>
            <a:cxnSpLocks noChangeShapeType="1"/>
            <a:stCxn id="146497" idx="2"/>
            <a:endCxn id="146498" idx="0"/>
          </p:cNvCxnSpPr>
          <p:nvPr/>
        </p:nvCxnSpPr>
        <p:spPr bwMode="auto">
          <a:xfrm>
            <a:off x="4589463" y="2197100"/>
            <a:ext cx="7937" cy="461963"/>
          </a:xfrm>
          <a:prstGeom prst="straightConnector1">
            <a:avLst/>
          </a:prstGeom>
          <a:noFill/>
          <a:ln w="12700">
            <a:solidFill>
              <a:srgbClr val="005400"/>
            </a:solidFill>
            <a:round/>
            <a:headEnd/>
            <a:tailEnd type="triangle" w="med" len="med"/>
          </a:ln>
          <a:effectLst/>
        </p:spPr>
      </p:cxnSp>
      <p:cxnSp>
        <p:nvCxnSpPr>
          <p:cNvPr id="146508" name="AutoShape 76"/>
          <p:cNvCxnSpPr>
            <a:cxnSpLocks noChangeShapeType="1"/>
            <a:stCxn id="146498" idx="2"/>
            <a:endCxn id="146505" idx="0"/>
          </p:cNvCxnSpPr>
          <p:nvPr/>
        </p:nvCxnSpPr>
        <p:spPr bwMode="auto">
          <a:xfrm flipH="1">
            <a:off x="4595813" y="3243263"/>
            <a:ext cx="1587" cy="350837"/>
          </a:xfrm>
          <a:prstGeom prst="straightConnector1">
            <a:avLst/>
          </a:prstGeom>
          <a:noFill/>
          <a:ln w="12700">
            <a:solidFill>
              <a:srgbClr val="005400"/>
            </a:solidFill>
            <a:round/>
            <a:headEnd/>
            <a:tailEnd type="triangle" w="med" len="med"/>
          </a:ln>
          <a:effectLst/>
        </p:spPr>
      </p:cxnSp>
      <p:cxnSp>
        <p:nvCxnSpPr>
          <p:cNvPr id="146509" name="AutoShape 77"/>
          <p:cNvCxnSpPr>
            <a:cxnSpLocks noChangeShapeType="1"/>
            <a:stCxn id="146505" idx="2"/>
            <a:endCxn id="146499" idx="0"/>
          </p:cNvCxnSpPr>
          <p:nvPr/>
        </p:nvCxnSpPr>
        <p:spPr bwMode="auto">
          <a:xfrm>
            <a:off x="4595813" y="4764088"/>
            <a:ext cx="3175" cy="714375"/>
          </a:xfrm>
          <a:prstGeom prst="straightConnector1">
            <a:avLst/>
          </a:prstGeom>
          <a:noFill/>
          <a:ln w="12700">
            <a:solidFill>
              <a:srgbClr val="005400"/>
            </a:solidFill>
            <a:round/>
            <a:headEnd/>
            <a:tailEnd type="triangle" w="med" len="med"/>
          </a:ln>
          <a:effectLst/>
        </p:spPr>
      </p:cxnSp>
      <p:cxnSp>
        <p:nvCxnSpPr>
          <p:cNvPr id="146510" name="AutoShape 78"/>
          <p:cNvCxnSpPr>
            <a:cxnSpLocks noChangeShapeType="1"/>
            <a:stCxn id="146499" idx="3"/>
            <a:endCxn id="146494" idx="1"/>
          </p:cNvCxnSpPr>
          <p:nvPr/>
        </p:nvCxnSpPr>
        <p:spPr bwMode="auto">
          <a:xfrm flipV="1">
            <a:off x="5475288" y="1720850"/>
            <a:ext cx="1546225" cy="4049713"/>
          </a:xfrm>
          <a:prstGeom prst="bentConnector3">
            <a:avLst>
              <a:gd name="adj1" fmla="val 50000"/>
            </a:avLst>
          </a:prstGeom>
          <a:noFill/>
          <a:ln w="12700">
            <a:solidFill>
              <a:schemeClr val="tx1"/>
            </a:solidFill>
            <a:miter lim="800000"/>
            <a:headEnd/>
            <a:tailEnd type="triangle" w="med" len="med"/>
          </a:ln>
          <a:effectLst/>
        </p:spPr>
      </p:cxnSp>
      <p:cxnSp>
        <p:nvCxnSpPr>
          <p:cNvPr id="146511" name="AutoShape 79"/>
          <p:cNvCxnSpPr>
            <a:cxnSpLocks noChangeShapeType="1"/>
            <a:stCxn id="146481" idx="3"/>
            <a:endCxn id="146497" idx="1"/>
          </p:cNvCxnSpPr>
          <p:nvPr/>
        </p:nvCxnSpPr>
        <p:spPr bwMode="auto">
          <a:xfrm flipV="1">
            <a:off x="2132013" y="1795463"/>
            <a:ext cx="1724025" cy="3671887"/>
          </a:xfrm>
          <a:prstGeom prst="bentConnector3">
            <a:avLst>
              <a:gd name="adj1" fmla="val 31120"/>
            </a:avLst>
          </a:prstGeom>
          <a:noFill/>
          <a:ln w="12700">
            <a:solidFill>
              <a:srgbClr val="005400"/>
            </a:solidFill>
            <a:miter lim="800000"/>
            <a:headEnd/>
            <a:tailEnd type="triangle" w="med" len="med"/>
          </a:ln>
          <a:effectLst/>
        </p:spPr>
      </p:cxnSp>
      <p:cxnSp>
        <p:nvCxnSpPr>
          <p:cNvPr id="146512" name="AutoShape 80"/>
          <p:cNvCxnSpPr>
            <a:cxnSpLocks noChangeShapeType="1"/>
            <a:stCxn id="146478" idx="2"/>
            <a:endCxn id="146479" idx="0"/>
          </p:cNvCxnSpPr>
          <p:nvPr/>
        </p:nvCxnSpPr>
        <p:spPr bwMode="auto">
          <a:xfrm>
            <a:off x="1389063" y="2006600"/>
            <a:ext cx="0" cy="542925"/>
          </a:xfrm>
          <a:prstGeom prst="straightConnector1">
            <a:avLst/>
          </a:prstGeom>
          <a:noFill/>
          <a:ln w="12700">
            <a:solidFill>
              <a:schemeClr val="tx1"/>
            </a:solidFill>
            <a:round/>
            <a:headEnd/>
            <a:tailEnd type="triangle" w="med" len="med"/>
          </a:ln>
          <a:effectLst/>
        </p:spPr>
      </p:cxnSp>
      <p:cxnSp>
        <p:nvCxnSpPr>
          <p:cNvPr id="146513" name="AutoShape 81"/>
          <p:cNvCxnSpPr>
            <a:cxnSpLocks noChangeShapeType="1"/>
            <a:stCxn id="146479" idx="2"/>
            <a:endCxn id="146480" idx="0"/>
          </p:cNvCxnSpPr>
          <p:nvPr/>
        </p:nvCxnSpPr>
        <p:spPr bwMode="auto">
          <a:xfrm>
            <a:off x="1389063" y="3230563"/>
            <a:ext cx="6350" cy="471487"/>
          </a:xfrm>
          <a:prstGeom prst="straightConnector1">
            <a:avLst/>
          </a:prstGeom>
          <a:noFill/>
          <a:ln w="12700">
            <a:solidFill>
              <a:schemeClr val="tx1"/>
            </a:solidFill>
            <a:round/>
            <a:headEnd/>
            <a:tailEnd type="triangle" w="med" len="med"/>
          </a:ln>
          <a:effectLst/>
        </p:spPr>
      </p:cxnSp>
      <p:cxnSp>
        <p:nvCxnSpPr>
          <p:cNvPr id="146514" name="AutoShape 82"/>
          <p:cNvCxnSpPr>
            <a:cxnSpLocks noChangeShapeType="1"/>
            <a:stCxn id="146480" idx="2"/>
            <a:endCxn id="146481" idx="0"/>
          </p:cNvCxnSpPr>
          <p:nvPr/>
        </p:nvCxnSpPr>
        <p:spPr bwMode="auto">
          <a:xfrm flipH="1">
            <a:off x="1393825" y="4383088"/>
            <a:ext cx="1588" cy="522287"/>
          </a:xfrm>
          <a:prstGeom prst="straightConnector1">
            <a:avLst/>
          </a:prstGeom>
          <a:noFill/>
          <a:ln w="12700">
            <a:solidFill>
              <a:schemeClr val="tx1"/>
            </a:solidFill>
            <a:round/>
            <a:headEnd/>
            <a:tailEnd type="triangle" w="med" len="med"/>
          </a:ln>
          <a:effectLst/>
        </p:spPr>
      </p:cxnSp>
    </p:spTree>
  </p:cSld>
  <p:clrMapOvr>
    <a:masterClrMapping/>
  </p:clrMapOvr>
  <p:transition xmlns:p14="http://schemas.microsoft.com/office/powerpoint/2010/main" spd="med" advTm="5000">
    <p:fade/>
    <p:sndAc>
      <p:stSnd>
        <p:snd r:embed="rId3" name="Camera"/>
      </p:stSnd>
    </p:sndAc>
  </p:transitio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681038" y="1089025"/>
            <a:ext cx="7772400" cy="1974850"/>
          </a:xfrm>
          <a:prstGeom prst="rect">
            <a:avLst/>
          </a:prstGeom>
          <a:noFill/>
          <a:ln w="12700">
            <a:noFill/>
            <a:miter lim="800000"/>
            <a:headEnd/>
            <a:tailEnd/>
          </a:ln>
          <a:effectLst/>
        </p:spPr>
        <p:txBody>
          <a:bodyPr lIns="90487" tIns="44450" rIns="90487" bIns="44450">
            <a:prstTxWarp prst="textNoShape">
              <a:avLst/>
            </a:prstTxWarp>
          </a:bodyPr>
          <a:lstStyle/>
          <a:p>
            <a:pPr marL="338138" indent="-3175" algn="ctr" defTabSz="903288">
              <a:spcBef>
                <a:spcPct val="25000"/>
              </a:spcBef>
            </a:pPr>
            <a:r>
              <a:rPr lang="en-US" sz="2300">
                <a:solidFill>
                  <a:schemeClr val="hlink"/>
                </a:solidFill>
              </a:rPr>
              <a:t>Objective</a:t>
            </a:r>
            <a:endParaRPr lang="en-US" sz="2000"/>
          </a:p>
          <a:p>
            <a:pPr marL="338138" indent="-3175" defTabSz="903288">
              <a:spcBef>
                <a:spcPct val="25000"/>
              </a:spcBef>
            </a:pPr>
            <a:r>
              <a:rPr lang="en-US" sz="2000"/>
              <a:t>Define and implement the best permanent corrective actions. Choose on-going controls to ensure the root cause is eliminated. Once in production, monitor the long-term effects and implement contingency actions, if necessary.</a:t>
            </a:r>
          </a:p>
        </p:txBody>
      </p:sp>
      <p:sp>
        <p:nvSpPr>
          <p:cNvPr id="152579" name="Rectangle 3"/>
          <p:cNvSpPr>
            <a:spLocks noChangeArrowheads="1"/>
          </p:cNvSpPr>
          <p:nvPr/>
        </p:nvSpPr>
        <p:spPr bwMode="auto">
          <a:xfrm>
            <a:off x="719138" y="3733800"/>
            <a:ext cx="7772400" cy="2455863"/>
          </a:xfrm>
          <a:prstGeom prst="rect">
            <a:avLst/>
          </a:prstGeom>
          <a:noFill/>
          <a:ln w="12700">
            <a:noFill/>
            <a:miter lim="800000"/>
            <a:headEnd/>
            <a:tailEnd/>
          </a:ln>
          <a:effectLst/>
        </p:spPr>
        <p:txBody>
          <a:bodyPr wrap="none" anchor="ctr">
            <a:prstTxWarp prst="textNoShape">
              <a:avLst/>
            </a:prstTxWarp>
          </a:bodyPr>
          <a:lstStyle/>
          <a:p>
            <a:endParaRPr lang="en-US"/>
          </a:p>
        </p:txBody>
      </p:sp>
      <p:sp>
        <p:nvSpPr>
          <p:cNvPr id="152580" name="Rectangle 4"/>
          <p:cNvSpPr>
            <a:spLocks noChangeArrowheads="1"/>
          </p:cNvSpPr>
          <p:nvPr/>
        </p:nvSpPr>
        <p:spPr bwMode="auto">
          <a:xfrm>
            <a:off x="650875" y="3243263"/>
            <a:ext cx="7772400" cy="2860675"/>
          </a:xfrm>
          <a:prstGeom prst="rect">
            <a:avLst/>
          </a:prstGeom>
          <a:noFill/>
          <a:ln w="12700">
            <a:noFill/>
            <a:miter lim="800000"/>
            <a:headEnd/>
            <a:tailEnd/>
          </a:ln>
          <a:effectLst/>
        </p:spPr>
        <p:txBody>
          <a:bodyPr lIns="90487" tIns="44450" rIns="90487" bIns="44450">
            <a:prstTxWarp prst="textNoShape">
              <a:avLst/>
            </a:prstTxWarp>
          </a:bodyPr>
          <a:lstStyle/>
          <a:p>
            <a:pPr marL="338138" indent="-287338" defTabSz="903288">
              <a:spcBef>
                <a:spcPct val="25000"/>
              </a:spcBef>
            </a:pPr>
            <a:r>
              <a:rPr lang="en-US" sz="1800" b="1">
                <a:solidFill>
                  <a:srgbClr val="00279F"/>
                </a:solidFill>
              </a:rPr>
              <a:t>Identify Alternative Solutions</a:t>
            </a:r>
            <a:endParaRPr lang="en-US" sz="1800"/>
          </a:p>
          <a:p>
            <a:pPr marL="338138" indent="-287338" defTabSz="903288">
              <a:spcBef>
                <a:spcPct val="25000"/>
              </a:spcBef>
              <a:buFontTx/>
              <a:buChar char="•"/>
            </a:pPr>
            <a:r>
              <a:rPr lang="en-US" sz="1800"/>
              <a:t>Evaluate how other groups solved similar problems.</a:t>
            </a:r>
          </a:p>
          <a:p>
            <a:pPr marL="338138" indent="-287338" defTabSz="903288">
              <a:spcBef>
                <a:spcPct val="25000"/>
              </a:spcBef>
              <a:buFontTx/>
              <a:buChar char="•"/>
            </a:pPr>
            <a:r>
              <a:rPr lang="en-US" sz="1800"/>
              <a:t>Use brainstorming to generate Alternate Solution C&amp;E diagram.</a:t>
            </a:r>
          </a:p>
          <a:p>
            <a:pPr marL="338138" indent="-287338" defTabSz="903288">
              <a:spcBef>
                <a:spcPct val="25000"/>
              </a:spcBef>
              <a:buFontTx/>
              <a:buChar char="•"/>
            </a:pPr>
            <a:r>
              <a:rPr lang="en-US" sz="1800"/>
              <a:t>Consider redesign of the part or process to eliminate the problem.</a:t>
            </a:r>
          </a:p>
          <a:p>
            <a:pPr marL="338138" indent="-287338" defTabSz="903288">
              <a:spcBef>
                <a:spcPct val="25000"/>
              </a:spcBef>
              <a:buFontTx/>
              <a:buChar char="•"/>
            </a:pPr>
            <a:r>
              <a:rPr lang="en-US" sz="1800"/>
              <a:t>Anticipate failure of the solution. Develop contingency action(s).</a:t>
            </a:r>
          </a:p>
          <a:p>
            <a:pPr marL="338138" indent="-287338" defTabSz="903288">
              <a:spcBef>
                <a:spcPct val="25000"/>
              </a:spcBef>
            </a:pPr>
            <a:r>
              <a:rPr lang="en-US" sz="1800" b="1">
                <a:solidFill>
                  <a:srgbClr val="00279F"/>
                </a:solidFill>
              </a:rPr>
              <a:t>Implement Solution</a:t>
            </a:r>
            <a:endParaRPr lang="en-US" sz="1800"/>
          </a:p>
          <a:p>
            <a:pPr marL="338138" indent="-287338" defTabSz="903288">
              <a:spcBef>
                <a:spcPct val="25000"/>
              </a:spcBef>
              <a:buFontTx/>
              <a:buChar char="•"/>
            </a:pPr>
            <a:r>
              <a:rPr lang="en-US" sz="1800"/>
              <a:t>Use an action plan approach to implement the solution.</a:t>
            </a:r>
          </a:p>
          <a:p>
            <a:pPr marL="338138" indent="-287338" defTabSz="903288">
              <a:spcBef>
                <a:spcPct val="25000"/>
              </a:spcBef>
              <a:buFontTx/>
              <a:buChar char="•"/>
            </a:pPr>
            <a:r>
              <a:rPr lang="en-US" sz="1800"/>
              <a:t>Test and verify contingency actions, if possible.</a:t>
            </a:r>
          </a:p>
        </p:txBody>
      </p:sp>
      <p:sp>
        <p:nvSpPr>
          <p:cNvPr id="152582" name="Rectangle 6"/>
          <p:cNvSpPr>
            <a:spLocks noGrp="1" noChangeArrowheads="1"/>
          </p:cNvSpPr>
          <p:nvPr>
            <p:ph type="title"/>
          </p:nvPr>
        </p:nvSpPr>
        <p:spPr>
          <a:xfrm>
            <a:off x="228600" y="203200"/>
            <a:ext cx="8686800" cy="596900"/>
          </a:xfrm>
        </p:spPr>
        <p:txBody>
          <a:bodyPr/>
          <a:lstStyle/>
          <a:p>
            <a:r>
              <a:rPr lang="en-US" sz="3000"/>
              <a:t>Implement </a:t>
            </a:r>
            <a:r>
              <a:rPr lang="en-US" sz="3000">
                <a:solidFill>
                  <a:srgbClr val="790015"/>
                </a:solidFill>
              </a:rPr>
              <a:t>Permanent</a:t>
            </a:r>
            <a:r>
              <a:rPr lang="en-US" sz="3000"/>
              <a:t> </a:t>
            </a:r>
            <a:r>
              <a:rPr lang="en-US" sz="3000">
                <a:solidFill>
                  <a:srgbClr val="005400"/>
                </a:solidFill>
              </a:rPr>
              <a:t>CA Objective</a:t>
            </a:r>
          </a:p>
        </p:txBody>
      </p:sp>
    </p:spTree>
  </p:cSld>
  <p:clrMapOvr>
    <a:masterClrMapping/>
  </p:clrMapOvr>
  <p:transition xmlns:p14="http://schemas.microsoft.com/office/powerpoint/2010/main" spd="med" advTm="5000">
    <p:fade/>
    <p:sndAc>
      <p:stSnd>
        <p:snd r:embed="rId3" name="Camera"/>
      </p:stSnd>
    </p:sndAc>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185738" y="695325"/>
            <a:ext cx="8686800" cy="1524000"/>
          </a:xfrm>
          <a:noFill/>
          <a:ln/>
        </p:spPr>
        <p:txBody>
          <a:bodyPr/>
          <a:lstStyle/>
          <a:p>
            <a:r>
              <a:rPr lang="en-US" sz="3000"/>
              <a:t>Implement </a:t>
            </a:r>
            <a:r>
              <a:rPr lang="en-US" sz="3000">
                <a:solidFill>
                  <a:srgbClr val="714400"/>
                </a:solidFill>
              </a:rPr>
              <a:t>Permanent</a:t>
            </a:r>
            <a:r>
              <a:rPr lang="en-US" sz="3000"/>
              <a:t> </a:t>
            </a:r>
            <a:r>
              <a:rPr lang="en-US" sz="3000">
                <a:solidFill>
                  <a:srgbClr val="005400"/>
                </a:solidFill>
              </a:rPr>
              <a:t>Corrective Actions</a:t>
            </a:r>
          </a:p>
        </p:txBody>
      </p:sp>
      <p:sp>
        <p:nvSpPr>
          <p:cNvPr id="145411" name="Rectangle 3"/>
          <p:cNvSpPr>
            <a:spLocks noChangeArrowheads="1"/>
          </p:cNvSpPr>
          <p:nvPr/>
        </p:nvSpPr>
        <p:spPr bwMode="auto">
          <a:xfrm>
            <a:off x="606425" y="2609850"/>
            <a:ext cx="8031163" cy="222250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buClr>
                <a:schemeClr val="hlink"/>
              </a:buClr>
              <a:buSzPct val="80000"/>
              <a:buFontTx/>
              <a:buChar char="°"/>
            </a:pPr>
            <a:r>
              <a:rPr lang="en-US" sz="2000" b="1"/>
              <a:t>Define and implement the ‘appropriate’ corrective action(s).</a:t>
            </a:r>
          </a:p>
          <a:p>
            <a:pPr algn="ctr" defTabSz="903288">
              <a:buClr>
                <a:schemeClr val="hlink"/>
              </a:buClr>
              <a:buSzPct val="80000"/>
              <a:buFontTx/>
              <a:buChar char="°"/>
            </a:pPr>
            <a:endParaRPr lang="en-US" sz="2000" b="1"/>
          </a:p>
          <a:p>
            <a:pPr algn="ctr" defTabSz="903288">
              <a:buClr>
                <a:schemeClr val="hlink"/>
              </a:buClr>
              <a:buSzPct val="80000"/>
              <a:buFontTx/>
              <a:buChar char="°"/>
            </a:pPr>
            <a:r>
              <a:rPr lang="en-US" sz="2000" b="1"/>
              <a:t>Choose on-going controls to ensure the root cause is eliminated.</a:t>
            </a:r>
          </a:p>
          <a:p>
            <a:pPr algn="ctr" defTabSz="903288">
              <a:buClr>
                <a:schemeClr val="hlink"/>
              </a:buClr>
              <a:buSzPct val="80000"/>
              <a:buFontTx/>
              <a:buChar char="°"/>
            </a:pPr>
            <a:endParaRPr lang="en-US" sz="2000" b="1"/>
          </a:p>
          <a:p>
            <a:pPr algn="ctr" defTabSz="903288">
              <a:buClr>
                <a:schemeClr val="hlink"/>
              </a:buClr>
              <a:buSzPct val="80000"/>
              <a:buFontTx/>
              <a:buChar char="°"/>
            </a:pPr>
            <a:r>
              <a:rPr lang="en-US" sz="2000" b="1"/>
              <a:t>Once in production, monitor the long term effects and implement contingency actions (if necessary).</a:t>
            </a:r>
          </a:p>
        </p:txBody>
      </p:sp>
    </p:spTree>
  </p:cSld>
  <p:clrMapOvr>
    <a:masterClrMapping/>
  </p:clrMapOvr>
  <p:transition xmlns:p14="http://schemas.microsoft.com/office/powerpoint/2010/main" spd="med" advTm="5000">
    <p:fade/>
    <p:sndAc>
      <p:stSnd>
        <p:snd r:embed="rId3" name="Camera"/>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a:xfrm>
            <a:off x="533400" y="152400"/>
            <a:ext cx="8077200" cy="838200"/>
          </a:xfrm>
        </p:spPr>
        <p:txBody>
          <a:bodyPr/>
          <a:lstStyle/>
          <a:p>
            <a:r>
              <a:rPr lang="en-US" sz="3200"/>
              <a:t>Basic Terms</a:t>
            </a:r>
          </a:p>
        </p:txBody>
      </p:sp>
      <p:sp>
        <p:nvSpPr>
          <p:cNvPr id="475139" name="Rectangle 3"/>
          <p:cNvSpPr>
            <a:spLocks noChangeArrowheads="1"/>
          </p:cNvSpPr>
          <p:nvPr/>
        </p:nvSpPr>
        <p:spPr bwMode="auto">
          <a:xfrm>
            <a:off x="304800" y="1600200"/>
            <a:ext cx="1981200" cy="20574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spcBef>
                <a:spcPct val="25000"/>
              </a:spcBef>
              <a:buSzPct val="100000"/>
            </a:pPr>
            <a:r>
              <a:rPr lang="en-US" sz="1300">
                <a:solidFill>
                  <a:srgbClr val="000000"/>
                </a:solidFill>
              </a:rPr>
              <a:t>This is X-Bar. It tells us the </a:t>
            </a:r>
            <a:r>
              <a:rPr lang="en-US" sz="1300" b="1">
                <a:solidFill>
                  <a:srgbClr val="000099"/>
                </a:solidFill>
              </a:rPr>
              <a:t>Average</a:t>
            </a:r>
            <a:r>
              <a:rPr lang="en-US" sz="1300">
                <a:solidFill>
                  <a:srgbClr val="000000"/>
                </a:solidFill>
              </a:rPr>
              <a:t> of a group of numbers (in this case average height). X-Bar is the middle of the curve where we have the largest percentage of men.</a:t>
            </a:r>
          </a:p>
        </p:txBody>
      </p:sp>
      <p:sp>
        <p:nvSpPr>
          <p:cNvPr id="475140" name="Rectangle 4"/>
          <p:cNvSpPr>
            <a:spLocks noChangeArrowheads="1"/>
          </p:cNvSpPr>
          <p:nvPr/>
        </p:nvSpPr>
        <p:spPr bwMode="auto">
          <a:xfrm>
            <a:off x="2743200" y="1219200"/>
            <a:ext cx="3200400" cy="304800"/>
          </a:xfrm>
          <a:prstGeom prst="rect">
            <a:avLst/>
          </a:prstGeom>
          <a:noFill/>
          <a:ln w="12700">
            <a:noFill/>
            <a:miter lim="800000"/>
            <a:headEnd/>
            <a:tailEnd/>
          </a:ln>
          <a:effectLst/>
        </p:spPr>
        <p:txBody>
          <a:bodyPr lIns="90487" tIns="44450" rIns="90487" bIns="44450">
            <a:prstTxWarp prst="textNoShape">
              <a:avLst/>
            </a:prstTxWarp>
          </a:bodyPr>
          <a:lstStyle/>
          <a:p>
            <a:pPr marL="4763" indent="6350">
              <a:spcBef>
                <a:spcPct val="25000"/>
              </a:spcBef>
              <a:buSzPct val="100000"/>
            </a:pPr>
            <a:r>
              <a:rPr lang="en-US" sz="1300">
                <a:solidFill>
                  <a:srgbClr val="000000"/>
                </a:solidFill>
                <a:latin typeface="Symbol" charset="2"/>
              </a:rPr>
              <a:t> </a:t>
            </a:r>
            <a:r>
              <a:rPr lang="en-US" sz="1600">
                <a:solidFill>
                  <a:srgbClr val="000000"/>
                </a:solidFill>
                <a:latin typeface="Symbol" charset="2"/>
              </a:rPr>
              <a:t>s</a:t>
            </a:r>
            <a:r>
              <a:rPr lang="en-US" sz="1300">
                <a:solidFill>
                  <a:srgbClr val="000000"/>
                </a:solidFill>
                <a:latin typeface="Symbol" charset="2"/>
              </a:rPr>
              <a:t> </a:t>
            </a:r>
            <a:r>
              <a:rPr lang="en-US" sz="1300">
                <a:solidFill>
                  <a:srgbClr val="000000"/>
                </a:solidFill>
              </a:rPr>
              <a:t>= </a:t>
            </a:r>
            <a:r>
              <a:rPr lang="en-US" sz="1300">
                <a:solidFill>
                  <a:srgbClr val="000099"/>
                </a:solidFill>
              </a:rPr>
              <a:t>sigma</a:t>
            </a:r>
            <a:r>
              <a:rPr lang="en-US" sz="1300">
                <a:solidFill>
                  <a:srgbClr val="000000"/>
                </a:solidFill>
              </a:rPr>
              <a:t> = </a:t>
            </a:r>
            <a:r>
              <a:rPr lang="en-US" sz="1300">
                <a:solidFill>
                  <a:srgbClr val="FC0128"/>
                </a:solidFill>
              </a:rPr>
              <a:t>Standard Deviation</a:t>
            </a:r>
            <a:endParaRPr lang="en-US" sz="1300">
              <a:solidFill>
                <a:srgbClr val="000000"/>
              </a:solidFill>
            </a:endParaRPr>
          </a:p>
        </p:txBody>
      </p:sp>
      <p:sp>
        <p:nvSpPr>
          <p:cNvPr id="475141" name="Rectangle 5"/>
          <p:cNvSpPr>
            <a:spLocks noChangeArrowheads="1"/>
          </p:cNvSpPr>
          <p:nvPr/>
        </p:nvSpPr>
        <p:spPr bwMode="auto">
          <a:xfrm>
            <a:off x="2743200" y="1600200"/>
            <a:ext cx="2667000" cy="22860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spcBef>
                <a:spcPct val="25000"/>
              </a:spcBef>
              <a:buSzPct val="100000"/>
            </a:pPr>
            <a:r>
              <a:rPr lang="en-US" sz="1600">
                <a:solidFill>
                  <a:srgbClr val="000000"/>
                </a:solidFill>
                <a:latin typeface="Symbol" charset="2"/>
              </a:rPr>
              <a:t>s</a:t>
            </a:r>
            <a:r>
              <a:rPr lang="en-US" sz="1300">
                <a:solidFill>
                  <a:srgbClr val="000000"/>
                </a:solidFill>
                <a:latin typeface="Symbol" charset="2"/>
              </a:rPr>
              <a:t> </a:t>
            </a:r>
            <a:r>
              <a:rPr lang="en-US" sz="1300">
                <a:solidFill>
                  <a:srgbClr val="000000"/>
                </a:solidFill>
              </a:rPr>
              <a:t>is the Greek letter </a:t>
            </a:r>
            <a:r>
              <a:rPr lang="en-US" sz="1300">
                <a:solidFill>
                  <a:srgbClr val="000099"/>
                </a:solidFill>
              </a:rPr>
              <a:t>Sigma</a:t>
            </a:r>
            <a:r>
              <a:rPr lang="en-US" sz="1300">
                <a:solidFill>
                  <a:srgbClr val="000000"/>
                </a:solidFill>
              </a:rPr>
              <a:t>. It is the distance from the center of the curve to the point where the curve stops curving downward and starts curving outward. We’re interested in points at 1, 2 and 3 </a:t>
            </a:r>
            <a:r>
              <a:rPr lang="en-US" sz="1300">
                <a:solidFill>
                  <a:srgbClr val="000099"/>
                </a:solidFill>
              </a:rPr>
              <a:t>Standard Deviations</a:t>
            </a:r>
            <a:r>
              <a:rPr lang="en-US" sz="1300">
                <a:solidFill>
                  <a:srgbClr val="000000"/>
                </a:solidFill>
              </a:rPr>
              <a:t> from the </a:t>
            </a:r>
            <a:r>
              <a:rPr lang="en-US" sz="1300">
                <a:solidFill>
                  <a:srgbClr val="000099"/>
                </a:solidFill>
              </a:rPr>
              <a:t>Mean</a:t>
            </a:r>
            <a:r>
              <a:rPr lang="en-US" sz="1300">
                <a:solidFill>
                  <a:srgbClr val="000000"/>
                </a:solidFill>
              </a:rPr>
              <a:t> (the center).</a:t>
            </a:r>
          </a:p>
        </p:txBody>
      </p:sp>
      <p:pic>
        <p:nvPicPr>
          <p:cNvPr id="475142" name="Picture 6"/>
          <p:cNvPicPr>
            <a:picLocks noChangeAspect="1" noChangeArrowheads="1"/>
          </p:cNvPicPr>
          <p:nvPr/>
        </p:nvPicPr>
        <p:blipFill>
          <a:blip r:embed="rId4"/>
          <a:srcRect/>
          <a:stretch>
            <a:fillRect/>
          </a:stretch>
        </p:blipFill>
        <p:spPr bwMode="auto">
          <a:xfrm>
            <a:off x="3276600" y="3962400"/>
            <a:ext cx="1712913" cy="1828800"/>
          </a:xfrm>
          <a:prstGeom prst="rect">
            <a:avLst/>
          </a:prstGeom>
          <a:noFill/>
          <a:ln w="12700">
            <a:noFill/>
            <a:miter lim="800000"/>
            <a:headEnd/>
            <a:tailEnd/>
          </a:ln>
          <a:effectLst/>
        </p:spPr>
      </p:pic>
      <p:grpSp>
        <p:nvGrpSpPr>
          <p:cNvPr id="475143" name="Group 7"/>
          <p:cNvGrpSpPr>
            <a:grpSpLocks/>
          </p:cNvGrpSpPr>
          <p:nvPr/>
        </p:nvGrpSpPr>
        <p:grpSpPr bwMode="auto">
          <a:xfrm>
            <a:off x="285750" y="4089400"/>
            <a:ext cx="2000250" cy="1549400"/>
            <a:chOff x="180" y="2496"/>
            <a:chExt cx="1260" cy="976"/>
          </a:xfrm>
        </p:grpSpPr>
        <p:sp>
          <p:nvSpPr>
            <p:cNvPr id="475144" name="Rectangle 8"/>
            <p:cNvSpPr>
              <a:spLocks noChangeArrowheads="1"/>
            </p:cNvSpPr>
            <p:nvPr/>
          </p:nvSpPr>
          <p:spPr bwMode="auto">
            <a:xfrm>
              <a:off x="612" y="3280"/>
              <a:ext cx="432" cy="192"/>
            </a:xfrm>
            <a:prstGeom prst="rect">
              <a:avLst/>
            </a:prstGeom>
            <a:noFill/>
            <a:ln w="12700">
              <a:noFill/>
              <a:miter lim="800000"/>
              <a:headEnd/>
              <a:tailEnd/>
            </a:ln>
            <a:effectLst/>
          </p:spPr>
          <p:txBody>
            <a:bodyPr lIns="90487" tIns="44450" rIns="90487" bIns="44450">
              <a:prstTxWarp prst="textNoShape">
                <a:avLst/>
              </a:prstTxWarp>
            </a:bodyPr>
            <a:lstStyle/>
            <a:p>
              <a:pPr marL="4763" indent="6350">
                <a:spcBef>
                  <a:spcPct val="25000"/>
                </a:spcBef>
                <a:buSzPct val="100000"/>
              </a:pPr>
              <a:r>
                <a:rPr lang="en-US" sz="800">
                  <a:solidFill>
                    <a:srgbClr val="000099"/>
                  </a:solidFill>
                </a:rPr>
                <a:t>Mean</a:t>
              </a:r>
            </a:p>
          </p:txBody>
        </p:sp>
        <p:pic>
          <p:nvPicPr>
            <p:cNvPr id="475145" name="Picture 9"/>
            <p:cNvPicPr>
              <a:picLocks noChangeAspect="1" noChangeArrowheads="1"/>
            </p:cNvPicPr>
            <p:nvPr/>
          </p:nvPicPr>
          <p:blipFill>
            <a:blip r:embed="rId5"/>
            <a:srcRect/>
            <a:stretch>
              <a:fillRect/>
            </a:stretch>
          </p:blipFill>
          <p:spPr bwMode="auto">
            <a:xfrm>
              <a:off x="180" y="2496"/>
              <a:ext cx="1260" cy="816"/>
            </a:xfrm>
            <a:prstGeom prst="rect">
              <a:avLst/>
            </a:prstGeom>
            <a:noFill/>
            <a:ln w="12700">
              <a:noFill/>
              <a:miter lim="800000"/>
              <a:headEnd/>
              <a:tailEnd/>
            </a:ln>
            <a:effectLst/>
          </p:spPr>
        </p:pic>
        <p:sp>
          <p:nvSpPr>
            <p:cNvPr id="475146" name="Line 10"/>
            <p:cNvSpPr>
              <a:spLocks noChangeShapeType="1"/>
            </p:cNvSpPr>
            <p:nvPr/>
          </p:nvSpPr>
          <p:spPr bwMode="auto">
            <a:xfrm flipH="1">
              <a:off x="816" y="2800"/>
              <a:ext cx="4" cy="512"/>
            </a:xfrm>
            <a:prstGeom prst="line">
              <a:avLst/>
            </a:prstGeom>
            <a:noFill/>
            <a:ln w="19050">
              <a:solidFill>
                <a:srgbClr val="000099"/>
              </a:solidFill>
              <a:round/>
              <a:headEnd/>
              <a:tailEnd/>
            </a:ln>
            <a:effectLst/>
          </p:spPr>
          <p:txBody>
            <a:bodyPr wrap="none" anchor="ctr">
              <a:prstTxWarp prst="textNoShape">
                <a:avLst/>
              </a:prstTxWarp>
            </a:bodyPr>
            <a:lstStyle/>
            <a:p>
              <a:endParaRPr lang="en-US"/>
            </a:p>
          </p:txBody>
        </p:sp>
      </p:grpSp>
      <p:sp>
        <p:nvSpPr>
          <p:cNvPr id="475147" name="Rectangle 11"/>
          <p:cNvSpPr>
            <a:spLocks noChangeArrowheads="1"/>
          </p:cNvSpPr>
          <p:nvPr/>
        </p:nvSpPr>
        <p:spPr bwMode="auto">
          <a:xfrm>
            <a:off x="5715000" y="1219200"/>
            <a:ext cx="2971800" cy="28956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spcBef>
                <a:spcPct val="25000"/>
              </a:spcBef>
              <a:buSzPct val="100000"/>
            </a:pPr>
            <a:r>
              <a:rPr lang="en-US" sz="1300">
                <a:solidFill>
                  <a:srgbClr val="000000"/>
                </a:solidFill>
              </a:rPr>
              <a:t>If we measure 1 Standard Deviation on each side of the center of the curve , 68% of the Area will be between the lines drawn through these points.</a:t>
            </a:r>
          </a:p>
          <a:p>
            <a:pPr marL="4763" indent="6350" algn="ctr">
              <a:spcBef>
                <a:spcPct val="25000"/>
              </a:spcBef>
              <a:buSzPct val="100000"/>
            </a:pPr>
            <a:endParaRPr lang="en-US" sz="1300">
              <a:solidFill>
                <a:srgbClr val="000000"/>
              </a:solidFill>
            </a:endParaRPr>
          </a:p>
          <a:p>
            <a:pPr marL="4763" indent="6350" algn="ctr">
              <a:spcBef>
                <a:spcPct val="25000"/>
              </a:spcBef>
              <a:buSzPct val="100000"/>
            </a:pPr>
            <a:r>
              <a:rPr lang="en-US" sz="1300">
                <a:solidFill>
                  <a:srgbClr val="000000"/>
                </a:solidFill>
              </a:rPr>
              <a:t>The </a:t>
            </a:r>
            <a:r>
              <a:rPr lang="en-US" sz="1300">
                <a:solidFill>
                  <a:srgbClr val="FC0128"/>
                </a:solidFill>
              </a:rPr>
              <a:t>Human Proportions</a:t>
            </a:r>
            <a:r>
              <a:rPr lang="en-US" sz="1300">
                <a:solidFill>
                  <a:srgbClr val="000000"/>
                </a:solidFill>
              </a:rPr>
              <a:t> table tells us the Standard Deviation (</a:t>
            </a:r>
            <a:r>
              <a:rPr lang="en-US" sz="1300">
                <a:solidFill>
                  <a:srgbClr val="000000"/>
                </a:solidFill>
                <a:latin typeface="Symbol" charset="2"/>
              </a:rPr>
              <a:t>s</a:t>
            </a:r>
            <a:r>
              <a:rPr lang="en-US" sz="1300">
                <a:solidFill>
                  <a:srgbClr val="000000"/>
                </a:solidFill>
              </a:rPr>
              <a:t> - dispersion) of men’s heights is 0.07 meters, so by simple addition and subtraction we know that 68% of the men are between 1.73 and 1.87 meters.</a:t>
            </a:r>
          </a:p>
        </p:txBody>
      </p:sp>
      <p:pic>
        <p:nvPicPr>
          <p:cNvPr id="475148" name="Picture 12"/>
          <p:cNvPicPr>
            <a:picLocks noChangeAspect="1" noChangeArrowheads="1"/>
          </p:cNvPicPr>
          <p:nvPr/>
        </p:nvPicPr>
        <p:blipFill>
          <a:blip r:embed="rId6"/>
          <a:srcRect/>
          <a:stretch>
            <a:fillRect/>
          </a:stretch>
        </p:blipFill>
        <p:spPr bwMode="auto">
          <a:xfrm>
            <a:off x="5943600" y="4230688"/>
            <a:ext cx="2411413" cy="1484312"/>
          </a:xfrm>
          <a:prstGeom prst="rect">
            <a:avLst/>
          </a:prstGeom>
          <a:noFill/>
          <a:ln w="12700">
            <a:noFill/>
            <a:miter lim="800000"/>
            <a:headEnd/>
            <a:tailEnd/>
          </a:ln>
          <a:effectLst/>
        </p:spPr>
      </p:pic>
      <p:sp>
        <p:nvSpPr>
          <p:cNvPr id="475149" name="Rectangle 13"/>
          <p:cNvSpPr>
            <a:spLocks noChangeArrowheads="1"/>
          </p:cNvSpPr>
          <p:nvPr/>
        </p:nvSpPr>
        <p:spPr bwMode="auto">
          <a:xfrm>
            <a:off x="6172200" y="5791200"/>
            <a:ext cx="1828800" cy="5334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spcBef>
                <a:spcPct val="25000"/>
              </a:spcBef>
              <a:buSzPct val="100000"/>
            </a:pPr>
            <a:r>
              <a:rPr lang="en-US" sz="900">
                <a:solidFill>
                  <a:srgbClr val="FC0128"/>
                </a:solidFill>
              </a:rPr>
              <a:t>1.8 + 0.07 = 1.87</a:t>
            </a:r>
          </a:p>
          <a:p>
            <a:pPr marL="4763" indent="6350" algn="ctr">
              <a:spcBef>
                <a:spcPct val="25000"/>
              </a:spcBef>
              <a:buSzPct val="100000"/>
            </a:pPr>
            <a:r>
              <a:rPr lang="en-US" sz="900">
                <a:solidFill>
                  <a:srgbClr val="FC0128"/>
                </a:solidFill>
              </a:rPr>
              <a:t>1.8 - 0.07 = 1.73</a:t>
            </a:r>
            <a:endParaRPr lang="en-US" sz="900">
              <a:solidFill>
                <a:srgbClr val="000000"/>
              </a:solidFill>
            </a:endParaRPr>
          </a:p>
        </p:txBody>
      </p:sp>
      <p:grpSp>
        <p:nvGrpSpPr>
          <p:cNvPr id="475150" name="Group 14"/>
          <p:cNvGrpSpPr>
            <a:grpSpLocks/>
          </p:cNvGrpSpPr>
          <p:nvPr/>
        </p:nvGrpSpPr>
        <p:grpSpPr bwMode="auto">
          <a:xfrm>
            <a:off x="457200" y="1223963"/>
            <a:ext cx="1905000" cy="228600"/>
            <a:chOff x="528" y="1536"/>
            <a:chExt cx="1056" cy="144"/>
          </a:xfrm>
        </p:grpSpPr>
        <p:sp>
          <p:nvSpPr>
            <p:cNvPr id="475151" name="Rectangle 15"/>
            <p:cNvSpPr>
              <a:spLocks noChangeArrowheads="1"/>
            </p:cNvSpPr>
            <p:nvPr/>
          </p:nvSpPr>
          <p:spPr bwMode="auto">
            <a:xfrm>
              <a:off x="528" y="1536"/>
              <a:ext cx="1056" cy="144"/>
            </a:xfrm>
            <a:prstGeom prst="rect">
              <a:avLst/>
            </a:prstGeom>
            <a:noFill/>
            <a:ln w="12700">
              <a:noFill/>
              <a:miter lim="800000"/>
              <a:headEnd/>
              <a:tailEnd/>
            </a:ln>
            <a:effectLst/>
          </p:spPr>
          <p:txBody>
            <a:bodyPr lIns="90487" tIns="44450" rIns="90487" bIns="44450">
              <a:prstTxWarp prst="textNoShape">
                <a:avLst/>
              </a:prstTxWarp>
            </a:bodyPr>
            <a:lstStyle/>
            <a:p>
              <a:pPr marL="4763" indent="6350">
                <a:spcBef>
                  <a:spcPct val="25000"/>
                </a:spcBef>
                <a:buSzPct val="100000"/>
              </a:pPr>
              <a:r>
                <a:rPr lang="en-US" sz="1300">
                  <a:solidFill>
                    <a:srgbClr val="000000"/>
                  </a:solidFill>
                </a:rPr>
                <a:t>X = </a:t>
              </a:r>
              <a:r>
                <a:rPr lang="en-US" sz="1300">
                  <a:solidFill>
                    <a:srgbClr val="000099"/>
                  </a:solidFill>
                </a:rPr>
                <a:t>X-Bar</a:t>
              </a:r>
              <a:r>
                <a:rPr lang="en-US" sz="1300">
                  <a:solidFill>
                    <a:srgbClr val="000000"/>
                  </a:solidFill>
                </a:rPr>
                <a:t> = </a:t>
              </a:r>
              <a:r>
                <a:rPr lang="en-US" sz="1300">
                  <a:solidFill>
                    <a:srgbClr val="FC0128"/>
                  </a:solidFill>
                </a:rPr>
                <a:t>Average</a:t>
              </a:r>
              <a:r>
                <a:rPr lang="en-US" sz="1300">
                  <a:solidFill>
                    <a:srgbClr val="000000"/>
                  </a:solidFill>
                </a:rPr>
                <a:t> </a:t>
              </a:r>
            </a:p>
          </p:txBody>
        </p:sp>
        <p:sp>
          <p:nvSpPr>
            <p:cNvPr id="475152" name="Line 16"/>
            <p:cNvSpPr>
              <a:spLocks noChangeShapeType="1"/>
            </p:cNvSpPr>
            <p:nvPr/>
          </p:nvSpPr>
          <p:spPr bwMode="auto">
            <a:xfrm>
              <a:off x="576" y="1552"/>
              <a:ext cx="96" cy="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grpSp>
    </p:spTree>
  </p:cSld>
  <p:clrMapOvr>
    <a:masterClrMapping/>
  </p:clrMapOvr>
  <p:transition xmlns:p14="http://schemas.microsoft.com/office/powerpoint/2010/main" spd="med" advTm="5000">
    <p:fade/>
    <p:sndAc>
      <p:stSnd>
        <p:snd r:embed="rId3" name="Camera"/>
      </p:stSnd>
    </p:sndAc>
  </p:transition>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body" idx="1"/>
          </p:nvPr>
        </p:nvSpPr>
        <p:spPr>
          <a:xfrm>
            <a:off x="685800" y="1052513"/>
            <a:ext cx="7772400" cy="5119687"/>
          </a:xfrm>
          <a:noFill/>
          <a:ln/>
        </p:spPr>
        <p:txBody>
          <a:bodyPr/>
          <a:lstStyle/>
          <a:p>
            <a:pPr marL="677863" indent="-342900">
              <a:buClr>
                <a:srgbClr val="005400"/>
              </a:buClr>
            </a:pPr>
            <a:r>
              <a:rPr lang="en-US" sz="1800"/>
              <a:t>Once the root cause(s) have been identified, the team establishes an action plan on the permanent actions to be taken. Again, the action plan includes </a:t>
            </a:r>
            <a:r>
              <a:rPr lang="en-US" sz="1800" b="1">
                <a:solidFill>
                  <a:srgbClr val="00279F"/>
                </a:solidFill>
              </a:rPr>
              <a:t>who</a:t>
            </a:r>
            <a:r>
              <a:rPr lang="en-US" sz="1800"/>
              <a:t> will do </a:t>
            </a:r>
            <a:r>
              <a:rPr lang="en-US" sz="1800" b="1">
                <a:solidFill>
                  <a:srgbClr val="00279F"/>
                </a:solidFill>
              </a:rPr>
              <a:t>what</a:t>
            </a:r>
            <a:r>
              <a:rPr lang="en-US" sz="1800"/>
              <a:t> by </a:t>
            </a:r>
            <a:r>
              <a:rPr lang="en-US" sz="1800" b="1">
                <a:solidFill>
                  <a:srgbClr val="00279F"/>
                </a:solidFill>
              </a:rPr>
              <a:t>when</a:t>
            </a:r>
            <a:r>
              <a:rPr lang="en-US" sz="1800"/>
              <a:t>. The permanent actions are implemented to solve the problem. The question “Why did this occur?” must be answered.</a:t>
            </a:r>
          </a:p>
          <a:p>
            <a:pPr marL="677863" indent="-342900">
              <a:buClr>
                <a:srgbClr val="005400"/>
              </a:buClr>
            </a:pPr>
            <a:r>
              <a:rPr lang="en-US" sz="1800"/>
              <a:t>Establish ongoing controls on the process to ensure the process remains in control. Once the permanent corrective actions are in place, the ongoing controls will verify the effects of the actions.</a:t>
            </a:r>
          </a:p>
          <a:p>
            <a:pPr marL="677863" indent="-342900">
              <a:buClr>
                <a:srgbClr val="005400"/>
              </a:buClr>
            </a:pPr>
            <a:r>
              <a:rPr lang="en-US" sz="1800"/>
              <a:t>To forecast reduction of the problem, indicators such as scrap reports, etc., can be used. A statistical plan will verify the effectiveness of the actions. A systematic approach involves a plan to establish the facts using data or evidence as a requirement for making decisions. Data is obtained by investigations and experiments to test assumptions. These assumptions are identified by translating the customer concerns into understandable definitions of what the problem is and relating these definitions of the problem to product and processes. These definitions and data are used to verify solutions.</a:t>
            </a:r>
          </a:p>
        </p:txBody>
      </p:sp>
      <p:sp>
        <p:nvSpPr>
          <p:cNvPr id="147460" name="Rectangle 4"/>
          <p:cNvSpPr>
            <a:spLocks noGrp="1" noChangeArrowheads="1"/>
          </p:cNvSpPr>
          <p:nvPr>
            <p:ph type="title"/>
          </p:nvPr>
        </p:nvSpPr>
        <p:spPr/>
        <p:txBody>
          <a:bodyPr/>
          <a:lstStyle/>
          <a:p>
            <a:r>
              <a:rPr lang="en-US" sz="3000"/>
              <a:t>Implement </a:t>
            </a:r>
            <a:r>
              <a:rPr lang="en-US" sz="3000">
                <a:solidFill>
                  <a:srgbClr val="790015"/>
                </a:solidFill>
              </a:rPr>
              <a:t>Permanent</a:t>
            </a:r>
            <a:r>
              <a:rPr lang="en-US" sz="3000"/>
              <a:t> </a:t>
            </a:r>
            <a:r>
              <a:rPr lang="en-US" sz="3000">
                <a:solidFill>
                  <a:srgbClr val="005400"/>
                </a:solidFill>
              </a:rPr>
              <a:t>Corrective Actions</a:t>
            </a:r>
          </a:p>
        </p:txBody>
      </p:sp>
    </p:spTree>
  </p:cSld>
  <p:clrMapOvr>
    <a:masterClrMapping/>
  </p:clrMapOvr>
  <p:transition xmlns:p14="http://schemas.microsoft.com/office/powerpoint/2010/main" spd="med" advTm="5000">
    <p:fade/>
    <p:sndAc>
      <p:stSnd>
        <p:snd r:embed="rId3" name="Camera"/>
      </p:stSnd>
    </p:sndAc>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4" name="Rectangle 4"/>
          <p:cNvSpPr>
            <a:spLocks noGrp="1" noChangeArrowheads="1"/>
          </p:cNvSpPr>
          <p:nvPr>
            <p:ph type="title"/>
          </p:nvPr>
        </p:nvSpPr>
        <p:spPr/>
        <p:txBody>
          <a:bodyPr/>
          <a:lstStyle/>
          <a:p>
            <a:r>
              <a:rPr lang="en-US" sz="3000"/>
              <a:t>Implement </a:t>
            </a:r>
            <a:r>
              <a:rPr lang="en-US" sz="3000">
                <a:solidFill>
                  <a:srgbClr val="790015"/>
                </a:solidFill>
              </a:rPr>
              <a:t>Permanent</a:t>
            </a:r>
            <a:r>
              <a:rPr lang="en-US" sz="3000"/>
              <a:t> </a:t>
            </a:r>
            <a:r>
              <a:rPr lang="en-US" sz="3000">
                <a:solidFill>
                  <a:srgbClr val="005400"/>
                </a:solidFill>
              </a:rPr>
              <a:t>Corrective Actions</a:t>
            </a:r>
          </a:p>
        </p:txBody>
      </p:sp>
      <p:sp>
        <p:nvSpPr>
          <p:cNvPr id="148485" name="Rectangle 5"/>
          <p:cNvSpPr>
            <a:spLocks noGrp="1" noChangeArrowheads="1"/>
          </p:cNvSpPr>
          <p:nvPr>
            <p:ph type="body" idx="1"/>
          </p:nvPr>
        </p:nvSpPr>
        <p:spPr>
          <a:xfrm>
            <a:off x="685800" y="1038225"/>
            <a:ext cx="7772400" cy="5211763"/>
          </a:xfrm>
        </p:spPr>
        <p:txBody>
          <a:bodyPr/>
          <a:lstStyle/>
          <a:p>
            <a:r>
              <a:rPr lang="en-US" sz="1600"/>
              <a:t>Once permanent solutions are in place, document the changes. In addition, all customers need to be informed about what actions were taken. In most cases, some type of training is required to institute permanent corrective actions. Training may be required to implement a product design or process change. In addition, implementation of the permanent actions may need to include the effect on design or process issues. In manufacturing, maintenance personnel often need to be informed of the changes.</a:t>
            </a:r>
          </a:p>
          <a:p>
            <a:endParaRPr lang="en-US" sz="1600"/>
          </a:p>
          <a:p>
            <a:r>
              <a:rPr lang="en-US" sz="1600"/>
              <a:t>Another important part is to correct the obvious. This includes correcting defective parts already produced, changing product design, changing tooling, reworking defective machines and/or equipment, revising ineffective operating systems or working with and/or replacing suppliers.</a:t>
            </a:r>
          </a:p>
          <a:p>
            <a:endParaRPr lang="en-US" sz="1600"/>
          </a:p>
          <a:p>
            <a:r>
              <a:rPr lang="en-US" sz="1600"/>
              <a:t>Contingency actions should be identified if for some reason the permanent actions cannot be implemented. For example, in manufacturing a recommendation to single source a part may be recommended. But, if one vendor is unable to meet the increased productivity alternate action is necessary. Contingency actions based upon risk assessment are essential to the success of permanent corrective actions for customer protection and problem solution.</a:t>
            </a:r>
            <a:endParaRPr lang="en-US" sz="1500"/>
          </a:p>
        </p:txBody>
      </p:sp>
    </p:spTree>
  </p:cSld>
  <p:clrMapOvr>
    <a:masterClrMapping/>
  </p:clrMapOvr>
  <p:transition xmlns:p14="http://schemas.microsoft.com/office/powerpoint/2010/main" spd="med" advTm="5000">
    <p:fade/>
    <p:sndAc>
      <p:stSnd>
        <p:snd r:embed="rId3" name="Camera"/>
      </p:stSnd>
    </p:sndAc>
  </p:transitio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Line 2"/>
          <p:cNvSpPr>
            <a:spLocks noChangeShapeType="1"/>
          </p:cNvSpPr>
          <p:nvPr/>
        </p:nvSpPr>
        <p:spPr bwMode="auto">
          <a:xfrm>
            <a:off x="4554538" y="1960563"/>
            <a:ext cx="0" cy="515937"/>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49507" name="Rectangle 3"/>
          <p:cNvSpPr>
            <a:spLocks noChangeArrowheads="1"/>
          </p:cNvSpPr>
          <p:nvPr/>
        </p:nvSpPr>
        <p:spPr bwMode="auto">
          <a:xfrm>
            <a:off x="3194050" y="4464050"/>
            <a:ext cx="2751138" cy="52705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800"/>
              <a:t>Remove interim actions</a:t>
            </a:r>
          </a:p>
        </p:txBody>
      </p:sp>
      <p:sp>
        <p:nvSpPr>
          <p:cNvPr id="149508" name="Line 4"/>
          <p:cNvSpPr>
            <a:spLocks noChangeShapeType="1"/>
          </p:cNvSpPr>
          <p:nvPr/>
        </p:nvSpPr>
        <p:spPr bwMode="auto">
          <a:xfrm>
            <a:off x="4572000" y="2862263"/>
            <a:ext cx="0" cy="422275"/>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49509" name="Line 5"/>
          <p:cNvSpPr>
            <a:spLocks noChangeShapeType="1"/>
          </p:cNvSpPr>
          <p:nvPr/>
        </p:nvSpPr>
        <p:spPr bwMode="auto">
          <a:xfrm>
            <a:off x="4572000" y="3965575"/>
            <a:ext cx="0" cy="48260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49510" name="Rectangle 6"/>
          <p:cNvSpPr>
            <a:spLocks noChangeArrowheads="1"/>
          </p:cNvSpPr>
          <p:nvPr/>
        </p:nvSpPr>
        <p:spPr bwMode="auto">
          <a:xfrm>
            <a:off x="2976563" y="2481263"/>
            <a:ext cx="3175000" cy="3810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800"/>
              <a:t>Identify alternate solutions</a:t>
            </a:r>
          </a:p>
        </p:txBody>
      </p:sp>
      <p:sp>
        <p:nvSpPr>
          <p:cNvPr id="149511" name="Line 7"/>
          <p:cNvSpPr>
            <a:spLocks noChangeShapeType="1"/>
          </p:cNvSpPr>
          <p:nvPr/>
        </p:nvSpPr>
        <p:spPr bwMode="auto">
          <a:xfrm>
            <a:off x="4572000" y="5013325"/>
            <a:ext cx="0" cy="48260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49512" name="Rectangle 8"/>
          <p:cNvSpPr>
            <a:spLocks noChangeArrowheads="1"/>
          </p:cNvSpPr>
          <p:nvPr/>
        </p:nvSpPr>
        <p:spPr bwMode="auto">
          <a:xfrm>
            <a:off x="2584450" y="5503863"/>
            <a:ext cx="3954463" cy="685800"/>
          </a:xfrm>
          <a:prstGeom prst="rect">
            <a:avLst/>
          </a:prstGeom>
          <a:noFill/>
          <a:ln w="25400">
            <a:solidFill>
              <a:schemeClr val="hlink"/>
            </a:solidFill>
            <a:miter lim="800000"/>
            <a:headEnd/>
            <a:tailEnd/>
          </a:ln>
          <a:effectLst/>
        </p:spPr>
        <p:txBody>
          <a:bodyPr wrap="none" lIns="90487" tIns="44450" rIns="90487" bIns="44450" anchor="ctr">
            <a:prstTxWarp prst="textNoShape">
              <a:avLst/>
            </a:prstTxWarp>
          </a:bodyPr>
          <a:lstStyle/>
          <a:p>
            <a:pPr algn="ctr" defTabSz="903288"/>
            <a:r>
              <a:rPr lang="en-US" sz="1800"/>
              <a:t>Establish on-going controls to ensure</a:t>
            </a:r>
          </a:p>
          <a:p>
            <a:pPr algn="ctr" defTabSz="903288"/>
            <a:r>
              <a:rPr lang="en-US" sz="1800"/>
              <a:t>the permanent action is verified.</a:t>
            </a:r>
          </a:p>
        </p:txBody>
      </p:sp>
      <p:sp>
        <p:nvSpPr>
          <p:cNvPr id="149513" name="Rectangle 9"/>
          <p:cNvSpPr>
            <a:spLocks noChangeArrowheads="1"/>
          </p:cNvSpPr>
          <p:nvPr/>
        </p:nvSpPr>
        <p:spPr bwMode="auto">
          <a:xfrm>
            <a:off x="2882900" y="3305175"/>
            <a:ext cx="3344863" cy="6350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800"/>
              <a:t>Implement permanent</a:t>
            </a:r>
          </a:p>
          <a:p>
            <a:pPr algn="ctr" defTabSz="903288"/>
            <a:r>
              <a:rPr lang="en-US" sz="1800"/>
              <a:t>corrective actions</a:t>
            </a:r>
          </a:p>
        </p:txBody>
      </p:sp>
      <p:sp>
        <p:nvSpPr>
          <p:cNvPr id="149514" name="Rectangle 10"/>
          <p:cNvSpPr>
            <a:spLocks noChangeArrowheads="1"/>
          </p:cNvSpPr>
          <p:nvPr/>
        </p:nvSpPr>
        <p:spPr bwMode="auto">
          <a:xfrm>
            <a:off x="1889125" y="1066800"/>
            <a:ext cx="5326063" cy="8763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Establish implementation action plan with actions,</a:t>
            </a:r>
          </a:p>
          <a:p>
            <a:pPr algn="ctr" defTabSz="903288"/>
            <a:r>
              <a:rPr lang="en-US" sz="1600"/>
              <a:t>responsibilities, timing and required support.</a:t>
            </a:r>
          </a:p>
          <a:p>
            <a:pPr algn="ctr" defTabSz="903288"/>
            <a:r>
              <a:rPr lang="en-US" sz="1600"/>
              <a:t>Identify contingency actions.</a:t>
            </a:r>
          </a:p>
        </p:txBody>
      </p:sp>
      <p:sp>
        <p:nvSpPr>
          <p:cNvPr id="149516" name="Rectangle 12"/>
          <p:cNvSpPr>
            <a:spLocks noGrp="1" noChangeArrowheads="1"/>
          </p:cNvSpPr>
          <p:nvPr>
            <p:ph type="title"/>
          </p:nvPr>
        </p:nvSpPr>
        <p:spPr>
          <a:xfrm>
            <a:off x="266700" y="150813"/>
            <a:ext cx="8686800" cy="914400"/>
          </a:xfrm>
        </p:spPr>
        <p:txBody>
          <a:bodyPr/>
          <a:lstStyle/>
          <a:p>
            <a:r>
              <a:rPr lang="en-US" sz="3000"/>
              <a:t>Implement </a:t>
            </a:r>
            <a:r>
              <a:rPr lang="en-US" sz="3000">
                <a:solidFill>
                  <a:srgbClr val="790015"/>
                </a:solidFill>
              </a:rPr>
              <a:t>Permanent</a:t>
            </a:r>
            <a:r>
              <a:rPr lang="en-US" sz="3000"/>
              <a:t> </a:t>
            </a:r>
            <a:r>
              <a:rPr lang="en-US" sz="3000">
                <a:solidFill>
                  <a:srgbClr val="005400"/>
                </a:solidFill>
              </a:rPr>
              <a:t>Corrective Actions Flow</a:t>
            </a:r>
          </a:p>
        </p:txBody>
      </p:sp>
    </p:spTree>
  </p:cSld>
  <p:clrMapOvr>
    <a:masterClrMapping/>
  </p:clrMapOvr>
  <p:transition xmlns:p14="http://schemas.microsoft.com/office/powerpoint/2010/main" spd="med" advTm="5000">
    <p:fade/>
    <p:sndAc>
      <p:stSnd>
        <p:snd r:embed="rId3" name="Camera"/>
      </p:stSnd>
    </p:sndAc>
  </p:transition>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3225800" y="1003300"/>
            <a:ext cx="2641600" cy="4572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400"/>
              <a:t>Construct Corrective Action</a:t>
            </a:r>
          </a:p>
          <a:p>
            <a:pPr algn="ctr" defTabSz="903288"/>
            <a:r>
              <a:rPr lang="en-US" sz="1400"/>
              <a:t>Implementation Plan</a:t>
            </a:r>
          </a:p>
        </p:txBody>
      </p:sp>
      <p:sp>
        <p:nvSpPr>
          <p:cNvPr id="150531" name="Line 3"/>
          <p:cNvSpPr>
            <a:spLocks noChangeShapeType="1"/>
          </p:cNvSpPr>
          <p:nvPr/>
        </p:nvSpPr>
        <p:spPr bwMode="auto">
          <a:xfrm>
            <a:off x="4556125" y="1476375"/>
            <a:ext cx="3175" cy="327025"/>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50532" name="Rectangle 4"/>
          <p:cNvSpPr>
            <a:spLocks noChangeArrowheads="1"/>
          </p:cNvSpPr>
          <p:nvPr/>
        </p:nvSpPr>
        <p:spPr bwMode="auto">
          <a:xfrm>
            <a:off x="635000" y="998538"/>
            <a:ext cx="1930400" cy="487362"/>
          </a:xfrm>
          <a:prstGeom prst="rect">
            <a:avLst/>
          </a:prstGeom>
          <a:noFill/>
          <a:ln w="25400">
            <a:solidFill>
              <a:schemeClr val="hlink"/>
            </a:solidFill>
            <a:miter lim="800000"/>
            <a:headEnd/>
            <a:tailEnd/>
          </a:ln>
          <a:effectLst/>
        </p:spPr>
        <p:txBody>
          <a:bodyPr wrap="none" lIns="90487" tIns="44450" rIns="90487" bIns="44450" anchor="ctr">
            <a:prstTxWarp prst="textNoShape">
              <a:avLst/>
            </a:prstTxWarp>
          </a:bodyPr>
          <a:lstStyle/>
          <a:p>
            <a:pPr algn="ctr" defTabSz="903288"/>
            <a:r>
              <a:rPr lang="en-US" sz="1400"/>
              <a:t>Selected</a:t>
            </a:r>
          </a:p>
          <a:p>
            <a:pPr algn="ctr" defTabSz="903288"/>
            <a:r>
              <a:rPr lang="en-US" sz="1400"/>
              <a:t>Corrective Action</a:t>
            </a:r>
          </a:p>
        </p:txBody>
      </p:sp>
      <p:sp>
        <p:nvSpPr>
          <p:cNvPr id="150534" name="Rectangle 6"/>
          <p:cNvSpPr>
            <a:spLocks noChangeArrowheads="1"/>
          </p:cNvSpPr>
          <p:nvPr/>
        </p:nvSpPr>
        <p:spPr bwMode="auto">
          <a:xfrm>
            <a:off x="3238500" y="1803400"/>
            <a:ext cx="2641600" cy="4826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400"/>
              <a:t>Review / Revise Design</a:t>
            </a:r>
          </a:p>
          <a:p>
            <a:pPr algn="ctr" defTabSz="903288"/>
            <a:r>
              <a:rPr lang="en-US" sz="1400"/>
              <a:t>&amp; Process FMEA</a:t>
            </a:r>
          </a:p>
        </p:txBody>
      </p:sp>
      <p:sp>
        <p:nvSpPr>
          <p:cNvPr id="150535" name="Rectangle 7"/>
          <p:cNvSpPr>
            <a:spLocks noChangeArrowheads="1"/>
          </p:cNvSpPr>
          <p:nvPr/>
        </p:nvSpPr>
        <p:spPr bwMode="auto">
          <a:xfrm>
            <a:off x="2857500" y="2667000"/>
            <a:ext cx="3416300" cy="7239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400"/>
              <a:t>Revise: </a:t>
            </a:r>
            <a:r>
              <a:rPr lang="en-US" sz="1400">
                <a:solidFill>
                  <a:srgbClr val="00279F"/>
                </a:solidFill>
              </a:rPr>
              <a:t>QOS (FORD)</a:t>
            </a:r>
          </a:p>
          <a:p>
            <a:pPr algn="ctr" defTabSz="903288"/>
            <a:r>
              <a:rPr lang="en-US" sz="1400">
                <a:solidFill>
                  <a:srgbClr val="00279F"/>
                </a:solidFill>
              </a:rPr>
              <a:t>Advanced Quality Planning</a:t>
            </a:r>
          </a:p>
          <a:p>
            <a:pPr algn="ctr" defTabSz="903288"/>
            <a:r>
              <a:rPr lang="en-US" sz="1400">
                <a:solidFill>
                  <a:srgbClr val="00279F"/>
                </a:solidFill>
              </a:rPr>
              <a:t>Current Model Engineering Change</a:t>
            </a:r>
          </a:p>
        </p:txBody>
      </p:sp>
      <p:sp>
        <p:nvSpPr>
          <p:cNvPr id="150536" name="Line 8"/>
          <p:cNvSpPr>
            <a:spLocks noChangeShapeType="1"/>
          </p:cNvSpPr>
          <p:nvPr/>
        </p:nvSpPr>
        <p:spPr bwMode="auto">
          <a:xfrm>
            <a:off x="4568825" y="2327275"/>
            <a:ext cx="3175" cy="327025"/>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50537" name="Line 9"/>
          <p:cNvSpPr>
            <a:spLocks noChangeShapeType="1"/>
          </p:cNvSpPr>
          <p:nvPr/>
        </p:nvSpPr>
        <p:spPr bwMode="auto">
          <a:xfrm>
            <a:off x="4581525" y="3406775"/>
            <a:ext cx="3175" cy="327025"/>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50538" name="Rectangle 10"/>
          <p:cNvSpPr>
            <a:spLocks noChangeArrowheads="1"/>
          </p:cNvSpPr>
          <p:nvPr/>
        </p:nvSpPr>
        <p:spPr bwMode="auto">
          <a:xfrm>
            <a:off x="2857500" y="3721100"/>
            <a:ext cx="3416300" cy="6985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400"/>
              <a:t>Identify </a:t>
            </a:r>
            <a:r>
              <a:rPr lang="en-US" sz="1400">
                <a:solidFill>
                  <a:srgbClr val="790015"/>
                </a:solidFill>
              </a:rPr>
              <a:t>Significant</a:t>
            </a:r>
            <a:r>
              <a:rPr lang="en-US" sz="1400"/>
              <a:t>, </a:t>
            </a:r>
            <a:r>
              <a:rPr lang="en-US" sz="1400">
                <a:solidFill>
                  <a:srgbClr val="790015"/>
                </a:solidFill>
              </a:rPr>
              <a:t>Safety</a:t>
            </a:r>
            <a:r>
              <a:rPr lang="en-US" sz="1400"/>
              <a:t> &amp; </a:t>
            </a:r>
            <a:r>
              <a:rPr lang="en-US" sz="1400">
                <a:solidFill>
                  <a:srgbClr val="790015"/>
                </a:solidFill>
              </a:rPr>
              <a:t>Critical</a:t>
            </a:r>
            <a:endParaRPr lang="en-US" sz="1400"/>
          </a:p>
          <a:p>
            <a:pPr algn="ctr" defTabSz="903288"/>
            <a:r>
              <a:rPr lang="en-US" sz="1400"/>
              <a:t>Characteristics for </a:t>
            </a:r>
            <a:r>
              <a:rPr lang="en-US" sz="1400">
                <a:solidFill>
                  <a:srgbClr val="00279F"/>
                </a:solidFill>
              </a:rPr>
              <a:t>Design</a:t>
            </a:r>
            <a:endParaRPr lang="en-US" sz="1400"/>
          </a:p>
          <a:p>
            <a:pPr algn="ctr" defTabSz="903288"/>
            <a:r>
              <a:rPr lang="en-US" sz="1400"/>
              <a:t>and </a:t>
            </a:r>
            <a:r>
              <a:rPr lang="en-US" sz="1400">
                <a:solidFill>
                  <a:srgbClr val="00279F"/>
                </a:solidFill>
              </a:rPr>
              <a:t>Manufacturing</a:t>
            </a:r>
            <a:r>
              <a:rPr lang="en-US" sz="1400"/>
              <a:t> Process</a:t>
            </a:r>
          </a:p>
        </p:txBody>
      </p:sp>
      <p:sp>
        <p:nvSpPr>
          <p:cNvPr id="150539" name="Rectangle 11"/>
          <p:cNvSpPr>
            <a:spLocks noChangeArrowheads="1"/>
          </p:cNvSpPr>
          <p:nvPr/>
        </p:nvSpPr>
        <p:spPr bwMode="auto">
          <a:xfrm>
            <a:off x="2755900" y="4775200"/>
            <a:ext cx="3657600" cy="5334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400"/>
              <a:t>Develop or Revise Control Plans &amp; Process</a:t>
            </a:r>
          </a:p>
          <a:p>
            <a:pPr algn="ctr" defTabSz="903288"/>
            <a:r>
              <a:rPr lang="en-US" sz="1400"/>
              <a:t>Sheets to Monitor Manufacturing Process</a:t>
            </a:r>
          </a:p>
        </p:txBody>
      </p:sp>
      <p:sp>
        <p:nvSpPr>
          <p:cNvPr id="150540" name="Line 12"/>
          <p:cNvSpPr>
            <a:spLocks noChangeShapeType="1"/>
          </p:cNvSpPr>
          <p:nvPr/>
        </p:nvSpPr>
        <p:spPr bwMode="auto">
          <a:xfrm>
            <a:off x="4581525" y="4435475"/>
            <a:ext cx="3175" cy="327025"/>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50541" name="Rectangle 13"/>
          <p:cNvSpPr>
            <a:spLocks noChangeArrowheads="1"/>
          </p:cNvSpPr>
          <p:nvPr/>
        </p:nvSpPr>
        <p:spPr bwMode="auto">
          <a:xfrm>
            <a:off x="6540500" y="5575300"/>
            <a:ext cx="2501900" cy="736600"/>
          </a:xfrm>
          <a:prstGeom prst="rect">
            <a:avLst/>
          </a:prstGeom>
          <a:noFill/>
          <a:ln w="25400">
            <a:solidFill>
              <a:schemeClr val="hlink"/>
            </a:solidFill>
            <a:miter lim="800000"/>
            <a:headEnd/>
            <a:tailEnd/>
          </a:ln>
          <a:effectLst/>
        </p:spPr>
        <p:txBody>
          <a:bodyPr wrap="none" lIns="90487" tIns="44450" rIns="90487" bIns="44450" anchor="ctr">
            <a:prstTxWarp prst="textNoShape">
              <a:avLst/>
            </a:prstTxWarp>
          </a:bodyPr>
          <a:lstStyle/>
          <a:p>
            <a:pPr algn="ctr" defTabSz="903288"/>
            <a:r>
              <a:rPr lang="en-US" sz="1400">
                <a:solidFill>
                  <a:srgbClr val="00279F"/>
                </a:solidFill>
              </a:rPr>
              <a:t>Remove Containment Action</a:t>
            </a:r>
            <a:endParaRPr lang="en-US" sz="1400"/>
          </a:p>
          <a:p>
            <a:pPr algn="ctr" defTabSz="903288"/>
            <a:r>
              <a:rPr lang="en-US" sz="1400"/>
              <a:t>Validate Through Paynter</a:t>
            </a:r>
          </a:p>
          <a:p>
            <a:pPr algn="ctr" defTabSz="903288"/>
            <a:r>
              <a:rPr lang="en-US" sz="1400"/>
              <a:t>Chart &amp; </a:t>
            </a:r>
            <a:r>
              <a:rPr lang="en-US" sz="1400" b="1">
                <a:solidFill>
                  <a:srgbClr val="790015"/>
                </a:solidFill>
              </a:rPr>
              <a:t>Original Measure</a:t>
            </a:r>
          </a:p>
        </p:txBody>
      </p:sp>
      <p:sp>
        <p:nvSpPr>
          <p:cNvPr id="150542" name="Line 14"/>
          <p:cNvSpPr>
            <a:spLocks noChangeShapeType="1"/>
          </p:cNvSpPr>
          <p:nvPr/>
        </p:nvSpPr>
        <p:spPr bwMode="auto">
          <a:xfrm>
            <a:off x="4581525" y="5337175"/>
            <a:ext cx="3175" cy="327025"/>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50543" name="Rectangle 15"/>
          <p:cNvSpPr>
            <a:spLocks noChangeArrowheads="1"/>
          </p:cNvSpPr>
          <p:nvPr/>
        </p:nvSpPr>
        <p:spPr bwMode="auto">
          <a:xfrm>
            <a:off x="3073400" y="5664200"/>
            <a:ext cx="3048000" cy="5334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400"/>
              <a:t>Validate for 30 days Using Variables</a:t>
            </a:r>
          </a:p>
          <a:p>
            <a:pPr algn="ctr" defTabSz="903288"/>
            <a:r>
              <a:rPr lang="en-US" sz="1400"/>
              <a:t>Data, SPC Charts / Paynter Charts</a:t>
            </a:r>
          </a:p>
        </p:txBody>
      </p:sp>
      <p:sp>
        <p:nvSpPr>
          <p:cNvPr id="150544" name="Line 16"/>
          <p:cNvSpPr>
            <a:spLocks noChangeShapeType="1"/>
          </p:cNvSpPr>
          <p:nvPr/>
        </p:nvSpPr>
        <p:spPr bwMode="auto">
          <a:xfrm>
            <a:off x="2578100" y="1244600"/>
            <a:ext cx="622300" cy="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50545" name="Line 17"/>
          <p:cNvSpPr>
            <a:spLocks noChangeShapeType="1"/>
          </p:cNvSpPr>
          <p:nvPr/>
        </p:nvSpPr>
        <p:spPr bwMode="auto">
          <a:xfrm>
            <a:off x="6146800" y="5943600"/>
            <a:ext cx="368300" cy="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50546" name="Rectangle 18"/>
          <p:cNvSpPr>
            <a:spLocks noGrp="1" noChangeArrowheads="1"/>
          </p:cNvSpPr>
          <p:nvPr>
            <p:ph type="title"/>
          </p:nvPr>
        </p:nvSpPr>
        <p:spPr>
          <a:xfrm>
            <a:off x="228600" y="106363"/>
            <a:ext cx="8686800" cy="914400"/>
          </a:xfrm>
        </p:spPr>
        <p:txBody>
          <a:bodyPr/>
          <a:lstStyle/>
          <a:p>
            <a:r>
              <a:rPr lang="en-US" sz="3000"/>
              <a:t>Implement </a:t>
            </a:r>
            <a:r>
              <a:rPr lang="en-US" sz="3000">
                <a:solidFill>
                  <a:srgbClr val="790015"/>
                </a:solidFill>
              </a:rPr>
              <a:t>Permanent</a:t>
            </a:r>
            <a:r>
              <a:rPr lang="en-US" sz="3000"/>
              <a:t> </a:t>
            </a:r>
            <a:r>
              <a:rPr lang="en-US" sz="3000">
                <a:solidFill>
                  <a:srgbClr val="005400"/>
                </a:solidFill>
              </a:rPr>
              <a:t>Corrective Actions Flow</a:t>
            </a:r>
          </a:p>
        </p:txBody>
      </p:sp>
    </p:spTree>
  </p:cSld>
  <p:clrMapOvr>
    <a:masterClrMapping/>
  </p:clrMapOvr>
  <p:transition xmlns:p14="http://schemas.microsoft.com/office/powerpoint/2010/main" spd="med" advTm="5000">
    <p:fade/>
    <p:sndAc>
      <p:stSnd>
        <p:snd r:embed="rId3" name="Camera"/>
      </p:stSnd>
    </p:sndAc>
  </p:transitio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228600" y="139700"/>
            <a:ext cx="8686800" cy="647700"/>
          </a:xfrm>
          <a:noFill/>
          <a:ln/>
        </p:spPr>
        <p:txBody>
          <a:bodyPr/>
          <a:lstStyle/>
          <a:p>
            <a:r>
              <a:rPr lang="en-US" sz="3200"/>
              <a:t>Validation </a:t>
            </a:r>
            <a:r>
              <a:rPr lang="en-US" sz="3200">
                <a:solidFill>
                  <a:srgbClr val="790015"/>
                </a:solidFill>
              </a:rPr>
              <a:t>Evidence</a:t>
            </a:r>
          </a:p>
        </p:txBody>
      </p:sp>
      <p:graphicFrame>
        <p:nvGraphicFramePr>
          <p:cNvPr id="151558" name="Object 6"/>
          <p:cNvGraphicFramePr>
            <a:graphicFrameLocks noChangeAspect="1"/>
          </p:cNvGraphicFramePr>
          <p:nvPr/>
        </p:nvGraphicFramePr>
        <p:xfrm>
          <a:off x="4476750" y="1025525"/>
          <a:ext cx="4457700" cy="2120900"/>
        </p:xfrm>
        <a:graphic>
          <a:graphicData uri="http://schemas.openxmlformats.org/presentationml/2006/ole">
            <mc:AlternateContent xmlns:mc="http://schemas.openxmlformats.org/markup-compatibility/2006">
              <mc:Choice xmlns:v="urn:schemas-microsoft-com:vml" Requires="v">
                <p:oleObj spid="_x0000_s599050" name="Worksheet" r:id="rId5" imgW="4457700" imgH="2120900" progId="Excel.Sheet.8">
                  <p:embed/>
                </p:oleObj>
              </mc:Choice>
              <mc:Fallback>
                <p:oleObj name="Worksheet" r:id="rId5" imgW="4457700" imgH="2120900" progId="Excel.Sheet.8">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6750" y="1025525"/>
                        <a:ext cx="4457700"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1559" name="Object 7"/>
          <p:cNvGraphicFramePr>
            <a:graphicFrameLocks noChangeAspect="1"/>
          </p:cNvGraphicFramePr>
          <p:nvPr/>
        </p:nvGraphicFramePr>
        <p:xfrm>
          <a:off x="0" y="1004888"/>
          <a:ext cx="4279900" cy="3670300"/>
        </p:xfrm>
        <a:graphic>
          <a:graphicData uri="http://schemas.openxmlformats.org/presentationml/2006/ole">
            <mc:AlternateContent xmlns:mc="http://schemas.openxmlformats.org/markup-compatibility/2006">
              <mc:Choice xmlns:v="urn:schemas-microsoft-com:vml" Requires="v">
                <p:oleObj spid="_x0000_s599051" name="Worksheet" r:id="rId7" imgW="4279900" imgH="3670300" progId="Excel.Sheet.8">
                  <p:embed/>
                </p:oleObj>
              </mc:Choice>
              <mc:Fallback>
                <p:oleObj name="Worksheet" r:id="rId7" imgW="4279900" imgH="3670300" progId="Excel.Sheet.8">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004888"/>
                        <a:ext cx="4279900" cy="367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1560" name="Object 8"/>
          <p:cNvGraphicFramePr>
            <a:graphicFrameLocks noChangeAspect="1"/>
          </p:cNvGraphicFramePr>
          <p:nvPr/>
        </p:nvGraphicFramePr>
        <p:xfrm>
          <a:off x="4665663" y="3438525"/>
          <a:ext cx="3759200" cy="2565400"/>
        </p:xfrm>
        <a:graphic>
          <a:graphicData uri="http://schemas.openxmlformats.org/presentationml/2006/ole">
            <mc:AlternateContent xmlns:mc="http://schemas.openxmlformats.org/markup-compatibility/2006">
              <mc:Choice xmlns:v="urn:schemas-microsoft-com:vml" Requires="v">
                <p:oleObj spid="_x0000_s599052" name="Worksheet" r:id="rId9" imgW="3759200" imgH="2565400" progId="Excel.Sheet.8">
                  <p:embed/>
                </p:oleObj>
              </mc:Choice>
              <mc:Fallback>
                <p:oleObj name="Worksheet" r:id="rId9" imgW="3759200" imgH="2565400" progId="Excel.Sheet.8">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65663" y="3438525"/>
                        <a:ext cx="3759200" cy="25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spd="med" advTm="5000">
    <p:fade/>
    <p:sndAc>
      <p:stSnd>
        <p:snd r:embed="rId4" name="Camera"/>
      </p:stSnd>
    </p:sndAc>
  </p:transition>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3"/>
          <p:cNvSpPr>
            <a:spLocks noChangeArrowheads="1"/>
          </p:cNvSpPr>
          <p:nvPr/>
        </p:nvSpPr>
        <p:spPr bwMode="auto">
          <a:xfrm>
            <a:off x="719138" y="3733800"/>
            <a:ext cx="7772400" cy="2455863"/>
          </a:xfrm>
          <a:prstGeom prst="rect">
            <a:avLst/>
          </a:prstGeom>
          <a:noFill/>
          <a:ln w="12700">
            <a:noFill/>
            <a:miter lim="800000"/>
            <a:headEnd/>
            <a:tailEnd/>
          </a:ln>
          <a:effectLst/>
        </p:spPr>
        <p:txBody>
          <a:bodyPr wrap="none" anchor="ctr">
            <a:prstTxWarp prst="textNoShape">
              <a:avLst/>
            </a:prstTxWarp>
          </a:bodyPr>
          <a:lstStyle/>
          <a:p>
            <a:endParaRPr lang="en-US"/>
          </a:p>
        </p:txBody>
      </p:sp>
      <p:sp>
        <p:nvSpPr>
          <p:cNvPr id="153604" name="Rectangle 4"/>
          <p:cNvSpPr>
            <a:spLocks noChangeArrowheads="1"/>
          </p:cNvSpPr>
          <p:nvPr/>
        </p:nvSpPr>
        <p:spPr bwMode="auto">
          <a:xfrm>
            <a:off x="650875" y="1376363"/>
            <a:ext cx="7772400" cy="4629150"/>
          </a:xfrm>
          <a:prstGeom prst="rect">
            <a:avLst/>
          </a:prstGeom>
          <a:noFill/>
          <a:ln w="12700">
            <a:noFill/>
            <a:miter lim="800000"/>
            <a:headEnd/>
            <a:tailEnd/>
          </a:ln>
          <a:effectLst/>
        </p:spPr>
        <p:txBody>
          <a:bodyPr lIns="90487" tIns="44450" rIns="90487" bIns="44450">
            <a:prstTxWarp prst="textNoShape">
              <a:avLst/>
            </a:prstTxWarp>
          </a:bodyPr>
          <a:lstStyle/>
          <a:p>
            <a:pPr marL="338138" indent="-287338" defTabSz="903288">
              <a:spcBef>
                <a:spcPct val="25000"/>
              </a:spcBef>
              <a:buFontTx/>
              <a:buChar char="•"/>
            </a:pPr>
            <a:r>
              <a:rPr lang="en-US"/>
              <a:t>Do the actions represent the best possible long-term solution from the customer’s viewpoint?</a:t>
            </a:r>
          </a:p>
          <a:p>
            <a:pPr marL="338138" indent="-287338" defTabSz="903288">
              <a:spcBef>
                <a:spcPct val="25000"/>
              </a:spcBef>
              <a:buFontTx/>
              <a:buChar char="•"/>
            </a:pPr>
            <a:r>
              <a:rPr lang="en-US"/>
              <a:t>Do the actions make sense in relation to the cycle plan for the products?</a:t>
            </a:r>
          </a:p>
          <a:p>
            <a:pPr marL="338138" indent="-287338" defTabSz="903288">
              <a:spcBef>
                <a:spcPct val="25000"/>
              </a:spcBef>
              <a:buFontTx/>
              <a:buChar char="•"/>
            </a:pPr>
            <a:r>
              <a:rPr lang="en-US"/>
              <a:t>Has an action plan been defined?</a:t>
            </a:r>
          </a:p>
          <a:p>
            <a:pPr marL="733425" lvl="1" indent="-280988" defTabSz="903288">
              <a:spcBef>
                <a:spcPct val="25000"/>
              </a:spcBef>
              <a:buClr>
                <a:srgbClr val="790015"/>
              </a:buClr>
              <a:buSzPct val="60000"/>
              <a:buFontTx/>
              <a:buChar char="∆"/>
            </a:pPr>
            <a:r>
              <a:rPr lang="en-US"/>
              <a:t>Have responsibilities been assigned?</a:t>
            </a:r>
          </a:p>
          <a:p>
            <a:pPr marL="733425" lvl="1" indent="-280988" defTabSz="903288">
              <a:spcBef>
                <a:spcPct val="25000"/>
              </a:spcBef>
              <a:buClr>
                <a:srgbClr val="790015"/>
              </a:buClr>
              <a:buSzPct val="60000"/>
              <a:buFontTx/>
              <a:buChar char="∆"/>
            </a:pPr>
            <a:r>
              <a:rPr lang="en-US"/>
              <a:t>Has timing been established?</a:t>
            </a:r>
          </a:p>
          <a:p>
            <a:pPr marL="733425" lvl="1" indent="-280988" defTabSz="903288">
              <a:spcBef>
                <a:spcPct val="25000"/>
              </a:spcBef>
              <a:buClr>
                <a:srgbClr val="790015"/>
              </a:buClr>
              <a:buSzPct val="60000"/>
              <a:buFontTx/>
              <a:buChar char="∆"/>
            </a:pPr>
            <a:r>
              <a:rPr lang="en-US"/>
              <a:t>Has required support been defined?</a:t>
            </a:r>
          </a:p>
          <a:p>
            <a:pPr marL="733425" lvl="1" indent="-280988" defTabSz="903288">
              <a:spcBef>
                <a:spcPct val="25000"/>
              </a:spcBef>
              <a:buClr>
                <a:srgbClr val="790015"/>
              </a:buClr>
              <a:buSzPct val="60000"/>
              <a:buFontTx/>
              <a:buChar char="∆"/>
            </a:pPr>
            <a:r>
              <a:rPr lang="en-US"/>
              <a:t>What indicators will be used to verify the outcome of the actions, both short-term and long-term?</a:t>
            </a:r>
            <a:endParaRPr lang="en-US" sz="2000"/>
          </a:p>
        </p:txBody>
      </p:sp>
      <p:sp>
        <p:nvSpPr>
          <p:cNvPr id="153606" name="Rectangle 6"/>
          <p:cNvSpPr>
            <a:spLocks noGrp="1" noChangeArrowheads="1"/>
          </p:cNvSpPr>
          <p:nvPr>
            <p:ph type="title"/>
          </p:nvPr>
        </p:nvSpPr>
        <p:spPr/>
        <p:txBody>
          <a:bodyPr/>
          <a:lstStyle/>
          <a:p>
            <a:r>
              <a:rPr lang="en-US" sz="3000"/>
              <a:t>Corrective Action Questions</a:t>
            </a:r>
            <a:endParaRPr lang="en-US" sz="3000">
              <a:solidFill>
                <a:srgbClr val="005400"/>
              </a:solidFill>
            </a:endParaRPr>
          </a:p>
        </p:txBody>
      </p:sp>
    </p:spTree>
  </p:cSld>
  <p:clrMapOvr>
    <a:masterClrMapping/>
  </p:clrMapOvr>
  <p:transition xmlns:p14="http://schemas.microsoft.com/office/powerpoint/2010/main" spd="med" advTm="5000">
    <p:fade/>
    <p:sndAc>
      <p:stSnd>
        <p:snd r:embed="rId3" name="Camera"/>
      </p:stSnd>
    </p:sndAc>
  </p:transition>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685800" y="3359150"/>
            <a:ext cx="7772400" cy="560388"/>
          </a:xfrm>
          <a:prstGeom prst="rect">
            <a:avLst/>
          </a:prstGeom>
          <a:noFill/>
          <a:ln w="12700">
            <a:noFill/>
            <a:miter lim="800000"/>
            <a:headEnd/>
            <a:tailEnd/>
          </a:ln>
          <a:effectLst/>
        </p:spPr>
        <p:txBody>
          <a:bodyPr lIns="90487" tIns="44450" rIns="90487" bIns="44450">
            <a:prstTxWarp prst="textNoShape">
              <a:avLst/>
            </a:prstTxWarp>
          </a:bodyPr>
          <a:lstStyle/>
          <a:p>
            <a:pPr marL="338138" indent="-3175" algn="ctr" defTabSz="903288">
              <a:spcBef>
                <a:spcPct val="25000"/>
              </a:spcBef>
            </a:pPr>
            <a:r>
              <a:rPr lang="en-US" sz="3200">
                <a:solidFill>
                  <a:schemeClr val="hlink"/>
                </a:solidFill>
              </a:rPr>
              <a:t>Questions</a:t>
            </a:r>
          </a:p>
        </p:txBody>
      </p:sp>
      <p:sp>
        <p:nvSpPr>
          <p:cNvPr id="154627" name="Rectangle 3"/>
          <p:cNvSpPr>
            <a:spLocks noChangeArrowheads="1"/>
          </p:cNvSpPr>
          <p:nvPr/>
        </p:nvSpPr>
        <p:spPr bwMode="auto">
          <a:xfrm>
            <a:off x="719138" y="3733800"/>
            <a:ext cx="7772400" cy="2455863"/>
          </a:xfrm>
          <a:prstGeom prst="rect">
            <a:avLst/>
          </a:prstGeom>
          <a:noFill/>
          <a:ln w="12700">
            <a:noFill/>
            <a:miter lim="800000"/>
            <a:headEnd/>
            <a:tailEnd/>
          </a:ln>
          <a:effectLst/>
        </p:spPr>
        <p:txBody>
          <a:bodyPr wrap="none" anchor="ctr">
            <a:prstTxWarp prst="textNoShape">
              <a:avLst/>
            </a:prstTxWarp>
          </a:bodyPr>
          <a:lstStyle/>
          <a:p>
            <a:endParaRPr lang="en-US"/>
          </a:p>
        </p:txBody>
      </p:sp>
      <p:sp>
        <p:nvSpPr>
          <p:cNvPr id="154628" name="Rectangle 4"/>
          <p:cNvSpPr>
            <a:spLocks noChangeArrowheads="1"/>
          </p:cNvSpPr>
          <p:nvPr/>
        </p:nvSpPr>
        <p:spPr bwMode="auto">
          <a:xfrm>
            <a:off x="684213" y="3903663"/>
            <a:ext cx="7772400" cy="2166937"/>
          </a:xfrm>
          <a:prstGeom prst="rect">
            <a:avLst/>
          </a:prstGeom>
          <a:noFill/>
          <a:ln w="12700">
            <a:noFill/>
            <a:miter lim="800000"/>
            <a:headEnd/>
            <a:tailEnd/>
          </a:ln>
          <a:effectLst/>
        </p:spPr>
        <p:txBody>
          <a:bodyPr lIns="90487" tIns="44450" rIns="90487" bIns="44450">
            <a:prstTxWarp prst="textNoShape">
              <a:avLst/>
            </a:prstTxWarp>
          </a:bodyPr>
          <a:lstStyle/>
          <a:p>
            <a:pPr marL="338138" indent="-287338" defTabSz="903288">
              <a:spcBef>
                <a:spcPct val="25000"/>
              </a:spcBef>
              <a:buFontTx/>
              <a:buChar char="•"/>
            </a:pPr>
            <a:r>
              <a:rPr lang="en-US" sz="2000"/>
              <a:t>Have the corrective action plans been coordinated with customers?</a:t>
            </a:r>
          </a:p>
          <a:p>
            <a:pPr marL="338138" indent="-287338" defTabSz="903288">
              <a:spcBef>
                <a:spcPct val="25000"/>
              </a:spcBef>
              <a:buFontTx/>
              <a:buChar char="•"/>
            </a:pPr>
            <a:r>
              <a:rPr lang="en-US" sz="2000"/>
              <a:t>What indicators will be used to determine the outcome of the actions?</a:t>
            </a:r>
          </a:p>
          <a:p>
            <a:pPr marL="338138" indent="-287338" defTabSz="903288">
              <a:spcBef>
                <a:spcPct val="25000"/>
              </a:spcBef>
              <a:buFontTx/>
              <a:buChar char="•"/>
            </a:pPr>
            <a:r>
              <a:rPr lang="en-US" sz="2000"/>
              <a:t>What controls are in place to assure the permanent fix is verified as intended?</a:t>
            </a:r>
          </a:p>
        </p:txBody>
      </p:sp>
      <p:sp>
        <p:nvSpPr>
          <p:cNvPr id="154629" name="Rectangle 5"/>
          <p:cNvSpPr>
            <a:spLocks noChangeArrowheads="1"/>
          </p:cNvSpPr>
          <p:nvPr/>
        </p:nvSpPr>
        <p:spPr bwMode="auto">
          <a:xfrm>
            <a:off x="685800" y="954088"/>
            <a:ext cx="7772400" cy="644525"/>
          </a:xfrm>
          <a:prstGeom prst="rect">
            <a:avLst/>
          </a:prstGeom>
          <a:noFill/>
          <a:ln w="12700">
            <a:noFill/>
            <a:miter lim="800000"/>
            <a:headEnd/>
            <a:tailEnd/>
          </a:ln>
          <a:effectLst/>
        </p:spPr>
        <p:txBody>
          <a:bodyPr lIns="90487" tIns="44450" rIns="90487" bIns="44450">
            <a:prstTxWarp prst="textNoShape">
              <a:avLst/>
            </a:prstTxWarp>
          </a:bodyPr>
          <a:lstStyle/>
          <a:p>
            <a:pPr marL="338138" indent="-3175" algn="ctr" defTabSz="903288">
              <a:spcBef>
                <a:spcPct val="25000"/>
              </a:spcBef>
            </a:pPr>
            <a:r>
              <a:rPr lang="en-US" sz="3200">
                <a:solidFill>
                  <a:schemeClr val="hlink"/>
                </a:solidFill>
              </a:rPr>
              <a:t>Ongoing Controls</a:t>
            </a:r>
          </a:p>
        </p:txBody>
      </p:sp>
      <p:sp>
        <p:nvSpPr>
          <p:cNvPr id="154630" name="Rectangle 6"/>
          <p:cNvSpPr>
            <a:spLocks noChangeArrowheads="1"/>
          </p:cNvSpPr>
          <p:nvPr/>
        </p:nvSpPr>
        <p:spPr bwMode="auto">
          <a:xfrm>
            <a:off x="685800" y="1612900"/>
            <a:ext cx="7772400" cy="1693863"/>
          </a:xfrm>
          <a:prstGeom prst="rect">
            <a:avLst/>
          </a:prstGeom>
          <a:noFill/>
          <a:ln w="12700">
            <a:noFill/>
            <a:miter lim="800000"/>
            <a:headEnd/>
            <a:tailEnd/>
          </a:ln>
          <a:effectLst/>
        </p:spPr>
        <p:txBody>
          <a:bodyPr lIns="90487" tIns="44450" rIns="90487" bIns="44450">
            <a:prstTxWarp prst="textNoShape">
              <a:avLst/>
            </a:prstTxWarp>
          </a:bodyPr>
          <a:lstStyle/>
          <a:p>
            <a:pPr marL="338138" indent="-287338" defTabSz="903288">
              <a:spcBef>
                <a:spcPct val="25000"/>
              </a:spcBef>
              <a:buFontTx/>
              <a:buChar char="•"/>
            </a:pPr>
            <a:r>
              <a:rPr lang="en-US" sz="2000"/>
              <a:t>Ensure the problem will not reoccur.</a:t>
            </a:r>
          </a:p>
          <a:p>
            <a:pPr marL="338138" indent="-287338" defTabSz="903288">
              <a:spcBef>
                <a:spcPct val="25000"/>
              </a:spcBef>
              <a:buFontTx/>
              <a:buChar char="•"/>
            </a:pPr>
            <a:r>
              <a:rPr lang="en-US" sz="2000"/>
              <a:t>Seek to eliminate inspection-based controls.</a:t>
            </a:r>
          </a:p>
          <a:p>
            <a:pPr marL="338138" indent="-287338" defTabSz="903288">
              <a:spcBef>
                <a:spcPct val="25000"/>
              </a:spcBef>
              <a:buFontTx/>
              <a:buChar char="•"/>
            </a:pPr>
            <a:r>
              <a:rPr lang="en-US" sz="2000"/>
              <a:t>Address 5M sources of variation.</a:t>
            </a:r>
          </a:p>
          <a:p>
            <a:pPr marL="338138" indent="-287338" defTabSz="903288">
              <a:spcBef>
                <a:spcPct val="25000"/>
              </a:spcBef>
              <a:buFontTx/>
              <a:buChar char="•"/>
            </a:pPr>
            <a:r>
              <a:rPr lang="en-US" sz="2000"/>
              <a:t>Test the control system by simulating the problem</a:t>
            </a:r>
          </a:p>
        </p:txBody>
      </p:sp>
      <p:sp>
        <p:nvSpPr>
          <p:cNvPr id="154632" name="Rectangle 8"/>
          <p:cNvSpPr>
            <a:spLocks noGrp="1" noChangeArrowheads="1"/>
          </p:cNvSpPr>
          <p:nvPr>
            <p:ph type="title"/>
          </p:nvPr>
        </p:nvSpPr>
        <p:spPr>
          <a:xfrm>
            <a:off x="228600" y="228600"/>
            <a:ext cx="8686800" cy="539750"/>
          </a:xfrm>
        </p:spPr>
        <p:txBody>
          <a:bodyPr/>
          <a:lstStyle/>
          <a:p>
            <a:r>
              <a:rPr lang="en-US" sz="3300"/>
              <a:t>Ongoing Controls - Questions</a:t>
            </a:r>
            <a:endParaRPr lang="en-US" sz="3300">
              <a:solidFill>
                <a:srgbClr val="005400"/>
              </a:solidFill>
            </a:endParaRPr>
          </a:p>
        </p:txBody>
      </p:sp>
    </p:spTree>
  </p:cSld>
  <p:clrMapOvr>
    <a:masterClrMapping/>
  </p:clrMapOvr>
  <p:transition xmlns:p14="http://schemas.microsoft.com/office/powerpoint/2010/main" spd="med" advTm="5000">
    <p:fade/>
    <p:sndAc>
      <p:stSnd>
        <p:snd r:embed="rId3" name="Camera"/>
      </p:stSnd>
    </p:sndAc>
  </p:transition>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p:cNvSpPr>
          <p:nvPr/>
        </p:nvSpPr>
        <p:spPr bwMode="auto">
          <a:xfrm>
            <a:off x="719138" y="3733800"/>
            <a:ext cx="7772400" cy="2455863"/>
          </a:xfrm>
          <a:prstGeom prst="rect">
            <a:avLst/>
          </a:prstGeom>
          <a:noFill/>
          <a:ln w="12700">
            <a:noFill/>
            <a:miter lim="800000"/>
            <a:headEnd/>
            <a:tailEnd/>
          </a:ln>
          <a:effectLst/>
        </p:spPr>
        <p:txBody>
          <a:bodyPr wrap="none" anchor="ctr">
            <a:prstTxWarp prst="textNoShape">
              <a:avLst/>
            </a:prstTxWarp>
          </a:bodyPr>
          <a:lstStyle/>
          <a:p>
            <a:endParaRPr lang="en-US"/>
          </a:p>
        </p:txBody>
      </p:sp>
      <p:sp>
        <p:nvSpPr>
          <p:cNvPr id="155652" name="Rectangle 4"/>
          <p:cNvSpPr>
            <a:spLocks noChangeArrowheads="1"/>
          </p:cNvSpPr>
          <p:nvPr/>
        </p:nvSpPr>
        <p:spPr bwMode="auto">
          <a:xfrm>
            <a:off x="685800" y="1592263"/>
            <a:ext cx="7772400" cy="4206875"/>
          </a:xfrm>
          <a:prstGeom prst="rect">
            <a:avLst/>
          </a:prstGeom>
          <a:noFill/>
          <a:ln w="12700">
            <a:noFill/>
            <a:miter lim="800000"/>
            <a:headEnd/>
            <a:tailEnd/>
          </a:ln>
          <a:effectLst/>
        </p:spPr>
        <p:txBody>
          <a:bodyPr lIns="90487" tIns="44450" rIns="90487" bIns="44450">
            <a:prstTxWarp prst="textNoShape">
              <a:avLst/>
            </a:prstTxWarp>
          </a:bodyPr>
          <a:lstStyle/>
          <a:p>
            <a:pPr marL="338138" indent="-287338" defTabSz="903288">
              <a:spcBef>
                <a:spcPct val="25000"/>
              </a:spcBef>
              <a:buFontTx/>
              <a:buChar char="•"/>
            </a:pPr>
            <a:r>
              <a:rPr lang="en-US" sz="2800"/>
              <a:t>Will actions permanently solve the problem? Can you try out the corrective actions on a small scale to test effectiveness?</a:t>
            </a:r>
          </a:p>
          <a:p>
            <a:pPr marL="338138" indent="-287338" defTabSz="903288">
              <a:spcBef>
                <a:spcPct val="25000"/>
              </a:spcBef>
              <a:buFontTx/>
              <a:buChar char="•"/>
            </a:pPr>
            <a:r>
              <a:rPr lang="en-US" sz="2800"/>
              <a:t>Can scientific experiments be conducted to gain knowledge to predict the outcome of the effects of the implemented actions?</a:t>
            </a:r>
          </a:p>
          <a:p>
            <a:pPr marL="338138" indent="-287338" defTabSz="903288">
              <a:spcBef>
                <a:spcPct val="25000"/>
              </a:spcBef>
              <a:buFontTx/>
              <a:buChar char="•"/>
            </a:pPr>
            <a:r>
              <a:rPr lang="en-US" sz="2800"/>
              <a:t>Do the permanent corrective actions require support from external sources to be effective?</a:t>
            </a:r>
          </a:p>
        </p:txBody>
      </p:sp>
      <p:sp>
        <p:nvSpPr>
          <p:cNvPr id="155654" name="Rectangle 6"/>
          <p:cNvSpPr>
            <a:spLocks noGrp="1" noChangeArrowheads="1"/>
          </p:cNvSpPr>
          <p:nvPr>
            <p:ph type="title"/>
          </p:nvPr>
        </p:nvSpPr>
        <p:spPr/>
        <p:txBody>
          <a:bodyPr/>
          <a:lstStyle/>
          <a:p>
            <a:r>
              <a:rPr lang="en-US" sz="3300"/>
              <a:t>Forecast Outcome</a:t>
            </a:r>
            <a:endParaRPr lang="en-US" sz="3300">
              <a:solidFill>
                <a:srgbClr val="005400"/>
              </a:solidFill>
            </a:endParaRPr>
          </a:p>
        </p:txBody>
      </p:sp>
    </p:spTree>
  </p:cSld>
  <p:clrMapOvr>
    <a:masterClrMapping/>
  </p:clrMapOvr>
  <p:transition xmlns:p14="http://schemas.microsoft.com/office/powerpoint/2010/main" spd="med" advTm="5000">
    <p:fade/>
    <p:sndAc>
      <p:stSnd>
        <p:snd r:embed="rId3" name="Camera"/>
      </p:stSnd>
    </p:sndAc>
  </p:transition>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228600" y="228600"/>
            <a:ext cx="8686800" cy="715963"/>
          </a:xfrm>
          <a:noFill/>
          <a:ln/>
        </p:spPr>
        <p:txBody>
          <a:bodyPr/>
          <a:lstStyle/>
          <a:p>
            <a:r>
              <a:rPr lang="en-US" sz="3000"/>
              <a:t>Implement CA and Verify Over Time Check List</a:t>
            </a:r>
          </a:p>
        </p:txBody>
      </p:sp>
      <p:graphicFrame>
        <p:nvGraphicFramePr>
          <p:cNvPr id="156675" name="Object 3"/>
          <p:cNvGraphicFramePr>
            <a:graphicFrameLocks/>
          </p:cNvGraphicFramePr>
          <p:nvPr/>
        </p:nvGraphicFramePr>
        <p:xfrm>
          <a:off x="496888" y="1466850"/>
          <a:ext cx="8112125" cy="4303713"/>
        </p:xfrm>
        <a:graphic>
          <a:graphicData uri="http://schemas.openxmlformats.org/presentationml/2006/ole">
            <mc:AlternateContent xmlns:mc="http://schemas.openxmlformats.org/markup-compatibility/2006">
              <mc:Choice xmlns:v="urn:schemas-microsoft-com:vml" Requires="v">
                <p:oleObj spid="_x0000_s156680" name="Worksheet" r:id="rId5" imgW="6591300" imgH="3175000" progId="Excel.Sheet.5">
                  <p:embed/>
                </p:oleObj>
              </mc:Choice>
              <mc:Fallback>
                <p:oleObj name="Worksheet" r:id="rId5" imgW="6591300" imgH="3175000" progId="Excel.Sheet.5">
                  <p:embed/>
                  <p:pic>
                    <p:nvPicPr>
                      <p:cNvPr id="0" name="Picture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888" y="1466850"/>
                        <a:ext cx="8112125" cy="430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spd="med" advTm="5000">
    <p:fade/>
    <p:sndAc>
      <p:stSnd>
        <p:snd r:embed="rId4" name="Camera"/>
      </p:stSnd>
    </p:sndAc>
  </p:transition>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241300" y="927100"/>
            <a:ext cx="8686800" cy="4305300"/>
          </a:xfrm>
          <a:noFill/>
          <a:ln/>
        </p:spPr>
        <p:txBody>
          <a:bodyPr/>
          <a:lstStyle/>
          <a:p>
            <a:r>
              <a:rPr lang="en-US" sz="4900">
                <a:solidFill>
                  <a:srgbClr val="790015"/>
                </a:solidFill>
              </a:rPr>
              <a:t>D7</a:t>
            </a:r>
            <a:r>
              <a:rPr lang="en-US" sz="4900"/>
              <a:t/>
            </a:r>
            <a:br>
              <a:rPr lang="en-US" sz="4900"/>
            </a:br>
            <a:r>
              <a:rPr lang="en-US" sz="4000"/>
              <a:t>Prevent Recurrence</a:t>
            </a:r>
          </a:p>
        </p:txBody>
      </p:sp>
    </p:spTree>
  </p:cSld>
  <p:clrMapOvr>
    <a:masterClrMapping/>
  </p:clrMapOvr>
  <p:transition xmlns:p14="http://schemas.microsoft.com/office/powerpoint/2010/main" spd="med" advTm="5000">
    <p:fade/>
    <p:sndAc>
      <p:stSnd>
        <p:snd r:embed="rId3" name="Camera"/>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a:xfrm>
            <a:off x="533400" y="152400"/>
            <a:ext cx="8077200" cy="838200"/>
          </a:xfrm>
        </p:spPr>
        <p:txBody>
          <a:bodyPr/>
          <a:lstStyle/>
          <a:p>
            <a:r>
              <a:rPr lang="en-US" sz="3200"/>
              <a:t>Standard Deviation</a:t>
            </a:r>
          </a:p>
        </p:txBody>
      </p:sp>
      <p:sp>
        <p:nvSpPr>
          <p:cNvPr id="471043" name="Rectangle 3"/>
          <p:cNvSpPr>
            <a:spLocks noChangeArrowheads="1"/>
          </p:cNvSpPr>
          <p:nvPr/>
        </p:nvSpPr>
        <p:spPr bwMode="auto">
          <a:xfrm>
            <a:off x="4648200" y="990600"/>
            <a:ext cx="4343400" cy="5410200"/>
          </a:xfrm>
          <a:prstGeom prst="rect">
            <a:avLst/>
          </a:prstGeom>
          <a:noFill/>
          <a:ln w="12700">
            <a:noFill/>
            <a:miter lim="800000"/>
            <a:headEnd/>
            <a:tailEnd/>
          </a:ln>
          <a:effectLst/>
        </p:spPr>
        <p:txBody>
          <a:bodyPr lIns="90487" tIns="44450" rIns="90487" bIns="44450">
            <a:prstTxWarp prst="textNoShape">
              <a:avLst/>
            </a:prstTxWarp>
          </a:bodyPr>
          <a:lstStyle/>
          <a:p>
            <a:pPr marL="4763" indent="6350">
              <a:spcBef>
                <a:spcPct val="25000"/>
              </a:spcBef>
              <a:buSzPct val="100000"/>
            </a:pPr>
            <a:r>
              <a:rPr lang="en-US" sz="1300">
                <a:solidFill>
                  <a:srgbClr val="000000"/>
                </a:solidFill>
              </a:rPr>
              <a:t>The most common measure of </a:t>
            </a:r>
            <a:r>
              <a:rPr lang="en-US" sz="1300" b="1" u="sng">
                <a:solidFill>
                  <a:srgbClr val="0000FF"/>
                </a:solidFill>
              </a:rPr>
              <a:t>dispersion</a:t>
            </a:r>
            <a:r>
              <a:rPr lang="en-US" sz="1300">
                <a:solidFill>
                  <a:srgbClr val="000000"/>
                </a:solidFill>
              </a:rPr>
              <a:t>. The standard deviation is the square root of the </a:t>
            </a:r>
            <a:r>
              <a:rPr lang="en-US" sz="1300" u="sng">
                <a:solidFill>
                  <a:srgbClr val="0000FF"/>
                </a:solidFill>
              </a:rPr>
              <a:t>variance</a:t>
            </a:r>
            <a:r>
              <a:rPr lang="en-US" sz="1300">
                <a:solidFill>
                  <a:srgbClr val="000000"/>
                </a:solidFill>
              </a:rPr>
              <a:t>, which is the sum of squared distances between each datum and the </a:t>
            </a:r>
            <a:r>
              <a:rPr lang="en-US" sz="1300" u="sng">
                <a:solidFill>
                  <a:srgbClr val="0000FF"/>
                </a:solidFill>
              </a:rPr>
              <a:t>mean</a:t>
            </a:r>
            <a:r>
              <a:rPr lang="en-US" sz="1300">
                <a:solidFill>
                  <a:srgbClr val="000000"/>
                </a:solidFill>
              </a:rPr>
              <a:t>, divided by the </a:t>
            </a:r>
            <a:r>
              <a:rPr lang="en-US" sz="1300" u="sng">
                <a:solidFill>
                  <a:srgbClr val="0000FF"/>
                </a:solidFill>
              </a:rPr>
              <a:t>sample size</a:t>
            </a:r>
            <a:r>
              <a:rPr lang="en-US" sz="1300">
                <a:solidFill>
                  <a:srgbClr val="000000"/>
                </a:solidFill>
              </a:rPr>
              <a:t> minus one. For a tiny sample of three values (1,2,15), the </a:t>
            </a:r>
            <a:r>
              <a:rPr lang="en-US" sz="1300" b="1" u="sng">
                <a:solidFill>
                  <a:srgbClr val="0000FF"/>
                </a:solidFill>
              </a:rPr>
              <a:t>mean</a:t>
            </a:r>
            <a:r>
              <a:rPr lang="en-US" sz="1300">
                <a:solidFill>
                  <a:srgbClr val="000000"/>
                </a:solidFill>
              </a:rPr>
              <a:t> is:</a:t>
            </a:r>
          </a:p>
          <a:p>
            <a:pPr marL="4763" indent="6350">
              <a:spcBef>
                <a:spcPct val="25000"/>
              </a:spcBef>
              <a:buSzPct val="100000"/>
            </a:pPr>
            <a:r>
              <a:rPr lang="en-US" sz="1300">
                <a:solidFill>
                  <a:srgbClr val="000099"/>
                </a:solidFill>
              </a:rPr>
              <a:t>(1 + 2 + 15)</a:t>
            </a:r>
            <a:r>
              <a:rPr lang="en-US" sz="1300"/>
              <a:t>/</a:t>
            </a:r>
            <a:r>
              <a:rPr lang="en-US" sz="1300">
                <a:solidFill>
                  <a:srgbClr val="000000"/>
                </a:solidFill>
              </a:rPr>
              <a:t>3 = </a:t>
            </a:r>
            <a:r>
              <a:rPr lang="en-US" sz="1300">
                <a:solidFill>
                  <a:srgbClr val="FC0128"/>
                </a:solidFill>
              </a:rPr>
              <a:t>6</a:t>
            </a:r>
            <a:endParaRPr lang="en-US" sz="1300">
              <a:solidFill>
                <a:srgbClr val="000000"/>
              </a:solidFill>
            </a:endParaRPr>
          </a:p>
          <a:p>
            <a:pPr marL="4763" indent="6350">
              <a:spcBef>
                <a:spcPct val="25000"/>
              </a:spcBef>
              <a:buSzPct val="100000"/>
            </a:pPr>
            <a:endParaRPr lang="en-US" sz="1300">
              <a:solidFill>
                <a:srgbClr val="000000"/>
              </a:solidFill>
            </a:endParaRPr>
          </a:p>
          <a:p>
            <a:pPr marL="4763" indent="6350">
              <a:spcBef>
                <a:spcPct val="25000"/>
              </a:spcBef>
              <a:buSzPct val="100000"/>
            </a:pPr>
            <a:r>
              <a:rPr lang="en-US" sz="1300">
                <a:solidFill>
                  <a:srgbClr val="000000"/>
                </a:solidFill>
              </a:rPr>
              <a:t>and the </a:t>
            </a:r>
            <a:r>
              <a:rPr lang="en-US" sz="1300" b="1" u="sng">
                <a:solidFill>
                  <a:srgbClr val="0000FF"/>
                </a:solidFill>
              </a:rPr>
              <a:t>variance</a:t>
            </a:r>
            <a:r>
              <a:rPr lang="en-US" sz="1300">
                <a:solidFill>
                  <a:srgbClr val="000000"/>
                </a:solidFill>
              </a:rPr>
              <a:t> is </a:t>
            </a:r>
          </a:p>
          <a:p>
            <a:pPr marL="4763" indent="6350">
              <a:spcBef>
                <a:spcPct val="25000"/>
              </a:spcBef>
              <a:buSzPct val="100000"/>
            </a:pPr>
            <a:r>
              <a:rPr lang="en-US" sz="1300">
                <a:solidFill>
                  <a:srgbClr val="000000"/>
                </a:solidFill>
              </a:rPr>
              <a:t>((1 - 6)^2 + (2 - 6)^2 + (15 - 6)^2) / (3 - 1) = </a:t>
            </a:r>
            <a:r>
              <a:rPr lang="en-US" sz="1300">
                <a:solidFill>
                  <a:srgbClr val="FC0128"/>
                </a:solidFill>
              </a:rPr>
              <a:t>61</a:t>
            </a:r>
            <a:endParaRPr lang="en-US" sz="1300">
              <a:solidFill>
                <a:srgbClr val="000099"/>
              </a:solidFill>
            </a:endParaRPr>
          </a:p>
          <a:p>
            <a:pPr marL="4763" indent="6350">
              <a:spcBef>
                <a:spcPct val="25000"/>
              </a:spcBef>
              <a:buSzPct val="100000"/>
            </a:pPr>
            <a:endParaRPr lang="en-US" sz="1300">
              <a:solidFill>
                <a:srgbClr val="000099"/>
              </a:solidFill>
            </a:endParaRPr>
          </a:p>
          <a:p>
            <a:pPr marL="4763" indent="6350">
              <a:spcBef>
                <a:spcPct val="25000"/>
              </a:spcBef>
              <a:buSzPct val="100000"/>
            </a:pPr>
            <a:r>
              <a:rPr lang="en-US" sz="1300">
                <a:solidFill>
                  <a:srgbClr val="000000"/>
                </a:solidFill>
              </a:rPr>
              <a:t>The standard deviation (</a:t>
            </a:r>
            <a:r>
              <a:rPr lang="en-US" sz="1600">
                <a:solidFill>
                  <a:srgbClr val="000000"/>
                </a:solidFill>
                <a:latin typeface="Symbol" charset="2"/>
              </a:rPr>
              <a:t>s</a:t>
            </a:r>
            <a:r>
              <a:rPr lang="en-US" sz="1300">
                <a:solidFill>
                  <a:srgbClr val="000000"/>
                </a:solidFill>
              </a:rPr>
              <a:t>) is not a very helpful measure of spread for distributions in general. Its usefulness is due to its intimate connection with a special type of distribution, namely to the </a:t>
            </a:r>
            <a:r>
              <a:rPr lang="en-US" sz="1300" b="1">
                <a:solidFill>
                  <a:srgbClr val="FC0128"/>
                </a:solidFill>
              </a:rPr>
              <a:t>normal distribution</a:t>
            </a:r>
            <a:r>
              <a:rPr lang="en-US" sz="1300" b="1">
                <a:solidFill>
                  <a:srgbClr val="000000"/>
                </a:solidFill>
              </a:rPr>
              <a:t>.</a:t>
            </a:r>
            <a:r>
              <a:rPr lang="en-US" sz="1300">
                <a:solidFill>
                  <a:srgbClr val="000000"/>
                </a:solidFill>
              </a:rPr>
              <a:t> </a:t>
            </a:r>
          </a:p>
          <a:p>
            <a:pPr marL="4763" indent="6350">
              <a:spcBef>
                <a:spcPct val="25000"/>
              </a:spcBef>
              <a:buSzPct val="100000"/>
            </a:pPr>
            <a:endParaRPr lang="en-US" sz="1300">
              <a:solidFill>
                <a:srgbClr val="000000"/>
              </a:solidFill>
            </a:endParaRPr>
          </a:p>
          <a:p>
            <a:pPr marL="4763" indent="6350">
              <a:spcBef>
                <a:spcPct val="25000"/>
              </a:spcBef>
              <a:buSzPct val="100000"/>
            </a:pPr>
            <a:r>
              <a:rPr lang="en-US" sz="1300">
                <a:solidFill>
                  <a:srgbClr val="000000"/>
                </a:solidFill>
              </a:rPr>
              <a:t>The standard deviation is more sensitive to a few extreme observations than is the mean. A skewed distribution with a few values in the 'long tail' will have </a:t>
            </a:r>
            <a:r>
              <a:rPr lang="en-US" sz="1300">
                <a:solidFill>
                  <a:srgbClr val="000099"/>
                </a:solidFill>
              </a:rPr>
              <a:t>large standard deviation</a:t>
            </a:r>
            <a:r>
              <a:rPr lang="en-US" sz="1300">
                <a:solidFill>
                  <a:srgbClr val="000000"/>
                </a:solidFill>
              </a:rPr>
              <a:t> and it will not provide much helpful information in such cases.</a:t>
            </a:r>
          </a:p>
        </p:txBody>
      </p:sp>
      <p:graphicFrame>
        <p:nvGraphicFramePr>
          <p:cNvPr id="471044" name="Object 4"/>
          <p:cNvGraphicFramePr>
            <a:graphicFrameLocks noChangeAspect="1"/>
          </p:cNvGraphicFramePr>
          <p:nvPr/>
        </p:nvGraphicFramePr>
        <p:xfrm>
          <a:off x="457200" y="939800"/>
          <a:ext cx="3759200" cy="1117600"/>
        </p:xfrm>
        <a:graphic>
          <a:graphicData uri="http://schemas.openxmlformats.org/presentationml/2006/ole">
            <mc:AlternateContent xmlns:mc="http://schemas.openxmlformats.org/markup-compatibility/2006">
              <mc:Choice xmlns:v="urn:schemas-microsoft-com:vml" Requires="v">
                <p:oleObj spid="_x0000_s471049" name="Worksheet" r:id="rId5" imgW="3759200" imgH="1117600" progId="Excel.Sheet.8">
                  <p:embed/>
                </p:oleObj>
              </mc:Choice>
              <mc:Fallback>
                <p:oleObj name="Worksheet" r:id="rId5" imgW="3759200" imgH="1117600" progId="Excel.Sheet.8">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939800"/>
                        <a:ext cx="37592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471045" name="Group 5"/>
          <p:cNvGrpSpPr>
            <a:grpSpLocks/>
          </p:cNvGrpSpPr>
          <p:nvPr/>
        </p:nvGrpSpPr>
        <p:grpSpPr bwMode="auto">
          <a:xfrm>
            <a:off x="381000" y="2209800"/>
            <a:ext cx="1676400" cy="228600"/>
            <a:chOff x="528" y="1536"/>
            <a:chExt cx="1056" cy="144"/>
          </a:xfrm>
        </p:grpSpPr>
        <p:sp>
          <p:nvSpPr>
            <p:cNvPr id="471046" name="Rectangle 6"/>
            <p:cNvSpPr>
              <a:spLocks noChangeArrowheads="1"/>
            </p:cNvSpPr>
            <p:nvPr/>
          </p:nvSpPr>
          <p:spPr bwMode="auto">
            <a:xfrm>
              <a:off x="528" y="1536"/>
              <a:ext cx="1056" cy="144"/>
            </a:xfrm>
            <a:prstGeom prst="rect">
              <a:avLst/>
            </a:prstGeom>
            <a:noFill/>
            <a:ln w="12700">
              <a:noFill/>
              <a:miter lim="800000"/>
              <a:headEnd/>
              <a:tailEnd/>
            </a:ln>
            <a:effectLst/>
          </p:spPr>
          <p:txBody>
            <a:bodyPr lIns="90487" tIns="44450" rIns="90487" bIns="44450">
              <a:prstTxWarp prst="textNoShape">
                <a:avLst/>
              </a:prstTxWarp>
            </a:bodyPr>
            <a:lstStyle/>
            <a:p>
              <a:pPr marL="4763" indent="6350">
                <a:spcBef>
                  <a:spcPct val="25000"/>
                </a:spcBef>
                <a:buSzPct val="100000"/>
              </a:pPr>
              <a:r>
                <a:rPr lang="en-US" sz="900">
                  <a:solidFill>
                    <a:srgbClr val="000000"/>
                  </a:solidFill>
                </a:rPr>
                <a:t>X = </a:t>
              </a:r>
              <a:r>
                <a:rPr lang="en-US" sz="900">
                  <a:solidFill>
                    <a:srgbClr val="000099"/>
                  </a:solidFill>
                </a:rPr>
                <a:t>X-Bar</a:t>
              </a:r>
              <a:r>
                <a:rPr lang="en-US" sz="900">
                  <a:solidFill>
                    <a:srgbClr val="000000"/>
                  </a:solidFill>
                </a:rPr>
                <a:t> = </a:t>
              </a:r>
              <a:r>
                <a:rPr lang="en-US" sz="900">
                  <a:solidFill>
                    <a:srgbClr val="FC0128"/>
                  </a:solidFill>
                </a:rPr>
                <a:t>Mean</a:t>
              </a:r>
              <a:r>
                <a:rPr lang="en-US" sz="900">
                  <a:solidFill>
                    <a:srgbClr val="000000"/>
                  </a:solidFill>
                </a:rPr>
                <a:t> </a:t>
              </a:r>
            </a:p>
          </p:txBody>
        </p:sp>
        <p:sp>
          <p:nvSpPr>
            <p:cNvPr id="471047" name="Line 7"/>
            <p:cNvSpPr>
              <a:spLocks noChangeShapeType="1"/>
            </p:cNvSpPr>
            <p:nvPr/>
          </p:nvSpPr>
          <p:spPr bwMode="auto">
            <a:xfrm>
              <a:off x="576" y="1552"/>
              <a:ext cx="96" cy="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grpSp>
      <p:sp>
        <p:nvSpPr>
          <p:cNvPr id="471048" name="Rectangle 8"/>
          <p:cNvSpPr>
            <a:spLocks noChangeArrowheads="1"/>
          </p:cNvSpPr>
          <p:nvPr/>
        </p:nvSpPr>
        <p:spPr bwMode="auto">
          <a:xfrm>
            <a:off x="330200" y="2514600"/>
            <a:ext cx="3200400" cy="304800"/>
          </a:xfrm>
          <a:prstGeom prst="rect">
            <a:avLst/>
          </a:prstGeom>
          <a:noFill/>
          <a:ln w="12700">
            <a:noFill/>
            <a:miter lim="800000"/>
            <a:headEnd/>
            <a:tailEnd/>
          </a:ln>
          <a:effectLst/>
        </p:spPr>
        <p:txBody>
          <a:bodyPr lIns="90487" tIns="44450" rIns="90487" bIns="44450">
            <a:prstTxWarp prst="textNoShape">
              <a:avLst/>
            </a:prstTxWarp>
          </a:bodyPr>
          <a:lstStyle/>
          <a:p>
            <a:pPr marL="4763" indent="6350">
              <a:spcBef>
                <a:spcPct val="25000"/>
              </a:spcBef>
              <a:buSzPct val="100000"/>
            </a:pPr>
            <a:r>
              <a:rPr lang="en-US" sz="900">
                <a:solidFill>
                  <a:srgbClr val="000000"/>
                </a:solidFill>
                <a:latin typeface="Symbol" charset="2"/>
              </a:rPr>
              <a:t> </a:t>
            </a:r>
            <a:r>
              <a:rPr lang="en-US" sz="1000">
                <a:solidFill>
                  <a:srgbClr val="000000"/>
                </a:solidFill>
                <a:latin typeface="Symbol" charset="2"/>
              </a:rPr>
              <a:t>s</a:t>
            </a:r>
            <a:r>
              <a:rPr lang="en-US" sz="900">
                <a:solidFill>
                  <a:srgbClr val="000000"/>
                </a:solidFill>
                <a:latin typeface="Symbol" charset="2"/>
              </a:rPr>
              <a:t> </a:t>
            </a:r>
            <a:r>
              <a:rPr lang="en-US" sz="900">
                <a:solidFill>
                  <a:srgbClr val="000000"/>
                </a:solidFill>
              </a:rPr>
              <a:t>= </a:t>
            </a:r>
            <a:r>
              <a:rPr lang="en-US" sz="900">
                <a:solidFill>
                  <a:srgbClr val="000099"/>
                </a:solidFill>
              </a:rPr>
              <a:t>sigma</a:t>
            </a:r>
            <a:r>
              <a:rPr lang="en-US" sz="900">
                <a:solidFill>
                  <a:srgbClr val="000000"/>
                </a:solidFill>
              </a:rPr>
              <a:t> = </a:t>
            </a:r>
            <a:r>
              <a:rPr lang="en-US" sz="900">
                <a:solidFill>
                  <a:srgbClr val="FC0128"/>
                </a:solidFill>
              </a:rPr>
              <a:t>Standard Deviation</a:t>
            </a:r>
            <a:endParaRPr lang="en-US" sz="900">
              <a:solidFill>
                <a:srgbClr val="000000"/>
              </a:solidFill>
            </a:endParaRPr>
          </a:p>
        </p:txBody>
      </p:sp>
      <p:pic>
        <p:nvPicPr>
          <p:cNvPr id="471049" name="Picture 9"/>
          <p:cNvPicPr>
            <a:picLocks noChangeAspect="1" noChangeArrowheads="1"/>
          </p:cNvPicPr>
          <p:nvPr/>
        </p:nvPicPr>
        <p:blipFill>
          <a:blip r:embed="rId7"/>
          <a:srcRect/>
          <a:stretch>
            <a:fillRect/>
          </a:stretch>
        </p:blipFill>
        <p:spPr bwMode="auto">
          <a:xfrm>
            <a:off x="1066800" y="4876800"/>
            <a:ext cx="2260600" cy="749300"/>
          </a:xfrm>
          <a:prstGeom prst="rect">
            <a:avLst/>
          </a:prstGeom>
          <a:noFill/>
          <a:ln w="12700">
            <a:noFill/>
            <a:miter lim="800000"/>
            <a:headEnd/>
            <a:tailEnd/>
          </a:ln>
          <a:effectLst/>
        </p:spPr>
      </p:pic>
      <p:pic>
        <p:nvPicPr>
          <p:cNvPr id="471050" name="Picture 10"/>
          <p:cNvPicPr>
            <a:picLocks noChangeAspect="1" noChangeArrowheads="1"/>
          </p:cNvPicPr>
          <p:nvPr/>
        </p:nvPicPr>
        <p:blipFill>
          <a:blip r:embed="rId8"/>
          <a:srcRect/>
          <a:stretch>
            <a:fillRect/>
          </a:stretch>
        </p:blipFill>
        <p:spPr bwMode="auto">
          <a:xfrm>
            <a:off x="152400" y="2971800"/>
            <a:ext cx="2000250" cy="1236663"/>
          </a:xfrm>
          <a:prstGeom prst="rect">
            <a:avLst/>
          </a:prstGeom>
          <a:noFill/>
          <a:ln w="12700">
            <a:noFill/>
            <a:miter lim="800000"/>
            <a:headEnd/>
            <a:tailEnd/>
          </a:ln>
          <a:effectLst/>
        </p:spPr>
      </p:pic>
      <p:pic>
        <p:nvPicPr>
          <p:cNvPr id="471051" name="Picture 11"/>
          <p:cNvPicPr>
            <a:picLocks noChangeAspect="1" noChangeArrowheads="1"/>
          </p:cNvPicPr>
          <p:nvPr/>
        </p:nvPicPr>
        <p:blipFill>
          <a:blip r:embed="rId9"/>
          <a:srcRect/>
          <a:stretch>
            <a:fillRect/>
          </a:stretch>
        </p:blipFill>
        <p:spPr bwMode="auto">
          <a:xfrm>
            <a:off x="2362200" y="2971800"/>
            <a:ext cx="1981200" cy="1265238"/>
          </a:xfrm>
          <a:prstGeom prst="rect">
            <a:avLst/>
          </a:prstGeom>
          <a:noFill/>
          <a:ln w="12700">
            <a:noFill/>
            <a:miter lim="800000"/>
            <a:headEnd/>
            <a:tailEnd/>
          </a:ln>
          <a:effectLst/>
        </p:spPr>
      </p:pic>
      <p:sp>
        <p:nvSpPr>
          <p:cNvPr id="471052" name="Line 12"/>
          <p:cNvSpPr>
            <a:spLocks noChangeShapeType="1"/>
          </p:cNvSpPr>
          <p:nvPr/>
        </p:nvSpPr>
        <p:spPr bwMode="auto">
          <a:xfrm>
            <a:off x="1168400" y="3530600"/>
            <a:ext cx="0" cy="762000"/>
          </a:xfrm>
          <a:prstGeom prst="line">
            <a:avLst/>
          </a:prstGeom>
          <a:noFill/>
          <a:ln w="19050">
            <a:solidFill>
              <a:srgbClr val="000099"/>
            </a:solidFill>
            <a:round/>
            <a:headEnd/>
            <a:tailEnd/>
          </a:ln>
          <a:effectLst/>
        </p:spPr>
        <p:txBody>
          <a:bodyPr wrap="none" anchor="ctr">
            <a:prstTxWarp prst="textNoShape">
              <a:avLst/>
            </a:prstTxWarp>
          </a:bodyPr>
          <a:lstStyle/>
          <a:p>
            <a:endParaRPr lang="en-US"/>
          </a:p>
        </p:txBody>
      </p:sp>
      <p:sp>
        <p:nvSpPr>
          <p:cNvPr id="471053" name="Line 13"/>
          <p:cNvSpPr>
            <a:spLocks noChangeShapeType="1"/>
          </p:cNvSpPr>
          <p:nvPr/>
        </p:nvSpPr>
        <p:spPr bwMode="auto">
          <a:xfrm>
            <a:off x="3352800" y="3581400"/>
            <a:ext cx="0" cy="762000"/>
          </a:xfrm>
          <a:prstGeom prst="line">
            <a:avLst/>
          </a:prstGeom>
          <a:noFill/>
          <a:ln w="19050">
            <a:solidFill>
              <a:srgbClr val="000099"/>
            </a:solidFill>
            <a:round/>
            <a:headEnd/>
            <a:tailEnd/>
          </a:ln>
          <a:effectLst/>
        </p:spPr>
        <p:txBody>
          <a:bodyPr wrap="none" anchor="ctr">
            <a:prstTxWarp prst="textNoShape">
              <a:avLst/>
            </a:prstTxWarp>
          </a:bodyPr>
          <a:lstStyle/>
          <a:p>
            <a:endParaRPr lang="en-US"/>
          </a:p>
        </p:txBody>
      </p:sp>
      <p:sp>
        <p:nvSpPr>
          <p:cNvPr id="471054" name="Rectangle 14"/>
          <p:cNvSpPr>
            <a:spLocks noChangeArrowheads="1"/>
          </p:cNvSpPr>
          <p:nvPr/>
        </p:nvSpPr>
        <p:spPr bwMode="auto">
          <a:xfrm>
            <a:off x="990600" y="5638800"/>
            <a:ext cx="2743200" cy="304800"/>
          </a:xfrm>
          <a:prstGeom prst="rect">
            <a:avLst/>
          </a:prstGeom>
          <a:noFill/>
          <a:ln w="12700">
            <a:noFill/>
            <a:miter lim="800000"/>
            <a:headEnd/>
            <a:tailEnd/>
          </a:ln>
          <a:effectLst/>
        </p:spPr>
        <p:txBody>
          <a:bodyPr lIns="90487" tIns="44450" rIns="90487" bIns="44450">
            <a:prstTxWarp prst="textNoShape">
              <a:avLst/>
            </a:prstTxWarp>
          </a:bodyPr>
          <a:lstStyle/>
          <a:p>
            <a:pPr marL="4763" indent="6350">
              <a:spcBef>
                <a:spcPct val="25000"/>
              </a:spcBef>
              <a:buSzPct val="100000"/>
            </a:pPr>
            <a:r>
              <a:rPr lang="en-US" sz="900">
                <a:solidFill>
                  <a:srgbClr val="000000"/>
                </a:solidFill>
              </a:rPr>
              <a:t>Finding the Standard Deviation</a:t>
            </a:r>
          </a:p>
        </p:txBody>
      </p:sp>
      <p:sp>
        <p:nvSpPr>
          <p:cNvPr id="471055" name="Rectangle 15"/>
          <p:cNvSpPr>
            <a:spLocks noGrp="1" noChangeArrowheads="1"/>
          </p:cNvSpPr>
          <p:nvPr>
            <p:ph type="body" idx="1"/>
          </p:nvPr>
        </p:nvSpPr>
        <p:spPr>
          <a:xfrm>
            <a:off x="457200" y="4267200"/>
            <a:ext cx="1371600" cy="533400"/>
          </a:xfrm>
          <a:noFill/>
          <a:ln/>
        </p:spPr>
        <p:txBody>
          <a:bodyPr/>
          <a:lstStyle/>
          <a:p>
            <a:pPr marL="4763" indent="6350" algn="ctr" defTabSz="914400">
              <a:buFontTx/>
              <a:buNone/>
            </a:pPr>
            <a:r>
              <a:rPr lang="en-US" sz="800">
                <a:solidFill>
                  <a:srgbClr val="000099"/>
                </a:solidFill>
              </a:rPr>
              <a:t>Mean</a:t>
            </a:r>
          </a:p>
          <a:p>
            <a:pPr marL="4763" indent="6350" algn="ctr" defTabSz="914400">
              <a:buFontTx/>
              <a:buNone/>
            </a:pPr>
            <a:r>
              <a:rPr lang="en-US" sz="900">
                <a:solidFill>
                  <a:srgbClr val="000000"/>
                </a:solidFill>
                <a:latin typeface="Symbol" charset="2"/>
              </a:rPr>
              <a:t> </a:t>
            </a:r>
            <a:r>
              <a:rPr lang="en-US" sz="1000">
                <a:solidFill>
                  <a:srgbClr val="000000"/>
                </a:solidFill>
                <a:latin typeface="Symbol" charset="2"/>
              </a:rPr>
              <a:t>s</a:t>
            </a:r>
            <a:r>
              <a:rPr lang="en-US" sz="900">
                <a:solidFill>
                  <a:srgbClr val="000000"/>
                </a:solidFill>
                <a:latin typeface="Symbol" charset="2"/>
              </a:rPr>
              <a:t> </a:t>
            </a:r>
            <a:r>
              <a:rPr lang="en-US" sz="900">
                <a:solidFill>
                  <a:srgbClr val="000000"/>
                </a:solidFill>
              </a:rPr>
              <a:t>= </a:t>
            </a:r>
            <a:r>
              <a:rPr lang="en-US" sz="900">
                <a:solidFill>
                  <a:srgbClr val="000099"/>
                </a:solidFill>
              </a:rPr>
              <a:t>0.070</a:t>
            </a:r>
            <a:endParaRPr lang="en-US" sz="900">
              <a:solidFill>
                <a:srgbClr val="000000"/>
              </a:solidFill>
            </a:endParaRPr>
          </a:p>
        </p:txBody>
      </p:sp>
      <p:sp>
        <p:nvSpPr>
          <p:cNvPr id="471056" name="Rectangle 16"/>
          <p:cNvSpPr>
            <a:spLocks noChangeArrowheads="1"/>
          </p:cNvSpPr>
          <p:nvPr/>
        </p:nvSpPr>
        <p:spPr bwMode="auto">
          <a:xfrm>
            <a:off x="2667000" y="4279900"/>
            <a:ext cx="1371600" cy="5334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spcBef>
                <a:spcPct val="25000"/>
              </a:spcBef>
              <a:buSzPct val="100000"/>
            </a:pPr>
            <a:r>
              <a:rPr lang="en-US" sz="800">
                <a:solidFill>
                  <a:srgbClr val="000099"/>
                </a:solidFill>
              </a:rPr>
              <a:t>Mean</a:t>
            </a:r>
          </a:p>
          <a:p>
            <a:pPr marL="4763" indent="6350" algn="ctr">
              <a:spcBef>
                <a:spcPct val="25000"/>
              </a:spcBef>
              <a:buSzPct val="100000"/>
            </a:pPr>
            <a:r>
              <a:rPr lang="en-US" sz="900">
                <a:solidFill>
                  <a:srgbClr val="000000"/>
                </a:solidFill>
                <a:latin typeface="Symbol" charset="2"/>
              </a:rPr>
              <a:t> </a:t>
            </a:r>
            <a:r>
              <a:rPr lang="en-US" sz="1000">
                <a:solidFill>
                  <a:srgbClr val="000000"/>
                </a:solidFill>
                <a:latin typeface="Symbol" charset="2"/>
              </a:rPr>
              <a:t>s</a:t>
            </a:r>
            <a:r>
              <a:rPr lang="en-US" sz="900">
                <a:solidFill>
                  <a:srgbClr val="000000"/>
                </a:solidFill>
                <a:latin typeface="Symbol" charset="2"/>
              </a:rPr>
              <a:t> </a:t>
            </a:r>
            <a:r>
              <a:rPr lang="en-US" sz="900">
                <a:solidFill>
                  <a:srgbClr val="000000"/>
                </a:solidFill>
              </a:rPr>
              <a:t>= </a:t>
            </a:r>
            <a:r>
              <a:rPr lang="en-US" sz="900">
                <a:solidFill>
                  <a:srgbClr val="000099"/>
                </a:solidFill>
              </a:rPr>
              <a:t>0.80</a:t>
            </a:r>
            <a:endParaRPr lang="en-US" sz="900">
              <a:solidFill>
                <a:srgbClr val="000000"/>
              </a:solidFill>
            </a:endParaRPr>
          </a:p>
        </p:txBody>
      </p:sp>
    </p:spTree>
  </p:cSld>
  <p:clrMapOvr>
    <a:masterClrMapping/>
  </p:clrMapOvr>
  <p:transition xmlns:p14="http://schemas.microsoft.com/office/powerpoint/2010/main" spd="med" advTm="5000">
    <p:fade/>
    <p:sndAc>
      <p:stSnd>
        <p:snd r:embed="rId4" name="Camera"/>
      </p:stSnd>
    </p:sndAc>
  </p:transition>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noFill/>
          <a:ln/>
        </p:spPr>
        <p:txBody>
          <a:bodyPr/>
          <a:lstStyle/>
          <a:p>
            <a:r>
              <a:rPr lang="en-US"/>
              <a:t>The 8-D System</a:t>
            </a:r>
          </a:p>
        </p:txBody>
      </p:sp>
      <p:sp>
        <p:nvSpPr>
          <p:cNvPr id="159789" name="Rectangle 45"/>
          <p:cNvSpPr>
            <a:spLocks noChangeArrowheads="1"/>
          </p:cNvSpPr>
          <p:nvPr/>
        </p:nvSpPr>
        <p:spPr bwMode="auto">
          <a:xfrm>
            <a:off x="3105150" y="1184275"/>
            <a:ext cx="2590800" cy="5148263"/>
          </a:xfrm>
          <a:prstGeom prst="rect">
            <a:avLst/>
          </a:prstGeom>
          <a:noFill/>
          <a:ln w="50800">
            <a:solidFill>
              <a:schemeClr val="tx2"/>
            </a:solidFill>
            <a:prstDash val="sysDot"/>
            <a:miter lim="800000"/>
            <a:headEnd/>
            <a:tailEnd/>
          </a:ln>
          <a:effectLst/>
        </p:spPr>
        <p:txBody>
          <a:bodyPr wrap="none" anchor="ctr">
            <a:prstTxWarp prst="textNoShape">
              <a:avLst/>
            </a:prstTxWarp>
          </a:bodyPr>
          <a:lstStyle/>
          <a:p>
            <a:endParaRPr lang="en-US"/>
          </a:p>
        </p:txBody>
      </p:sp>
      <p:sp>
        <p:nvSpPr>
          <p:cNvPr id="159790" name="Rectangle 46"/>
          <p:cNvSpPr>
            <a:spLocks noChangeArrowheads="1"/>
          </p:cNvSpPr>
          <p:nvPr/>
        </p:nvSpPr>
        <p:spPr bwMode="auto">
          <a:xfrm>
            <a:off x="660400" y="1325563"/>
            <a:ext cx="1477963" cy="681037"/>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Awareness</a:t>
            </a:r>
          </a:p>
          <a:p>
            <a:pPr algn="ctr" defTabSz="903288"/>
            <a:r>
              <a:rPr lang="en-US" sz="1600">
                <a:solidFill>
                  <a:srgbClr val="333333"/>
                </a:solidFill>
              </a:rPr>
              <a:t>of Problem</a:t>
            </a:r>
          </a:p>
        </p:txBody>
      </p:sp>
      <p:sp>
        <p:nvSpPr>
          <p:cNvPr id="159791" name="Rectangle 47"/>
          <p:cNvSpPr>
            <a:spLocks noChangeArrowheads="1"/>
          </p:cNvSpPr>
          <p:nvPr/>
        </p:nvSpPr>
        <p:spPr bwMode="auto">
          <a:xfrm>
            <a:off x="660400" y="2549525"/>
            <a:ext cx="1477963" cy="681038"/>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Use Team</a:t>
            </a:r>
          </a:p>
          <a:p>
            <a:pPr algn="ctr" defTabSz="903288"/>
            <a:r>
              <a:rPr lang="en-US" sz="1600">
                <a:solidFill>
                  <a:srgbClr val="333333"/>
                </a:solidFill>
              </a:rPr>
              <a:t>Approach</a:t>
            </a:r>
          </a:p>
        </p:txBody>
      </p:sp>
      <p:sp>
        <p:nvSpPr>
          <p:cNvPr id="159792" name="Rectangle 48"/>
          <p:cNvSpPr>
            <a:spLocks noChangeArrowheads="1"/>
          </p:cNvSpPr>
          <p:nvPr/>
        </p:nvSpPr>
        <p:spPr bwMode="auto">
          <a:xfrm>
            <a:off x="666750" y="3702050"/>
            <a:ext cx="1477963" cy="681038"/>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Describe</a:t>
            </a:r>
          </a:p>
          <a:p>
            <a:pPr algn="ctr" defTabSz="903288"/>
            <a:r>
              <a:rPr lang="en-US" sz="1600">
                <a:solidFill>
                  <a:srgbClr val="333333"/>
                </a:solidFill>
              </a:rPr>
              <a:t>the Problem</a:t>
            </a:r>
          </a:p>
        </p:txBody>
      </p:sp>
      <p:sp>
        <p:nvSpPr>
          <p:cNvPr id="159793" name="Rectangle 49"/>
          <p:cNvSpPr>
            <a:spLocks noChangeArrowheads="1"/>
          </p:cNvSpPr>
          <p:nvPr/>
        </p:nvSpPr>
        <p:spPr bwMode="auto">
          <a:xfrm>
            <a:off x="665163" y="4905375"/>
            <a:ext cx="1477962" cy="1122363"/>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Implement and</a:t>
            </a:r>
          </a:p>
          <a:p>
            <a:pPr algn="ctr" defTabSz="903288"/>
            <a:r>
              <a:rPr lang="en-US" sz="1600">
                <a:solidFill>
                  <a:srgbClr val="333333"/>
                </a:solidFill>
              </a:rPr>
              <a:t>Verify Interim</a:t>
            </a:r>
          </a:p>
          <a:p>
            <a:pPr algn="ctr" defTabSz="903288"/>
            <a:r>
              <a:rPr lang="en-US" sz="1600">
                <a:solidFill>
                  <a:srgbClr val="333333"/>
                </a:solidFill>
              </a:rPr>
              <a:t>(Containment)</a:t>
            </a:r>
          </a:p>
          <a:p>
            <a:pPr algn="ctr" defTabSz="903288"/>
            <a:r>
              <a:rPr lang="en-US" sz="1600">
                <a:solidFill>
                  <a:srgbClr val="333333"/>
                </a:solidFill>
              </a:rPr>
              <a:t>Action(s)</a:t>
            </a:r>
          </a:p>
        </p:txBody>
      </p:sp>
      <p:sp>
        <p:nvSpPr>
          <p:cNvPr id="159794" name="Rectangle 50"/>
          <p:cNvSpPr>
            <a:spLocks noChangeArrowheads="1"/>
          </p:cNvSpPr>
          <p:nvPr/>
        </p:nvSpPr>
        <p:spPr bwMode="auto">
          <a:xfrm>
            <a:off x="190500" y="2674938"/>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1.</a:t>
            </a:r>
          </a:p>
        </p:txBody>
      </p:sp>
      <p:sp>
        <p:nvSpPr>
          <p:cNvPr id="159795" name="Rectangle 51"/>
          <p:cNvSpPr>
            <a:spLocks noChangeArrowheads="1"/>
          </p:cNvSpPr>
          <p:nvPr/>
        </p:nvSpPr>
        <p:spPr bwMode="auto">
          <a:xfrm>
            <a:off x="207963" y="3824288"/>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2.</a:t>
            </a:r>
          </a:p>
        </p:txBody>
      </p:sp>
      <p:sp>
        <p:nvSpPr>
          <p:cNvPr id="159796" name="Rectangle 52"/>
          <p:cNvSpPr>
            <a:spLocks noChangeArrowheads="1"/>
          </p:cNvSpPr>
          <p:nvPr/>
        </p:nvSpPr>
        <p:spPr bwMode="auto">
          <a:xfrm>
            <a:off x="207963" y="5334000"/>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3.</a:t>
            </a:r>
          </a:p>
        </p:txBody>
      </p:sp>
      <p:sp>
        <p:nvSpPr>
          <p:cNvPr id="159797" name="Rectangle 53"/>
          <p:cNvSpPr>
            <a:spLocks noChangeArrowheads="1"/>
          </p:cNvSpPr>
          <p:nvPr/>
        </p:nvSpPr>
        <p:spPr bwMode="auto">
          <a:xfrm>
            <a:off x="7015163" y="2600325"/>
            <a:ext cx="1816100" cy="855663"/>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Implement</a:t>
            </a:r>
          </a:p>
          <a:p>
            <a:pPr algn="ctr" defTabSz="903288"/>
            <a:r>
              <a:rPr lang="en-US" sz="1600">
                <a:solidFill>
                  <a:srgbClr val="333333"/>
                </a:solidFill>
              </a:rPr>
              <a:t>Permanent</a:t>
            </a:r>
          </a:p>
          <a:p>
            <a:pPr algn="ctr" defTabSz="903288"/>
            <a:r>
              <a:rPr lang="en-US" sz="1600">
                <a:solidFill>
                  <a:srgbClr val="333333"/>
                </a:solidFill>
              </a:rPr>
              <a:t>Corrective Actions</a:t>
            </a:r>
          </a:p>
        </p:txBody>
      </p:sp>
      <p:sp>
        <p:nvSpPr>
          <p:cNvPr id="159798" name="Rectangle 54"/>
          <p:cNvSpPr>
            <a:spLocks noChangeArrowheads="1"/>
          </p:cNvSpPr>
          <p:nvPr/>
        </p:nvSpPr>
        <p:spPr bwMode="auto">
          <a:xfrm>
            <a:off x="7204075" y="3927475"/>
            <a:ext cx="1477963" cy="681038"/>
          </a:xfrm>
          <a:prstGeom prst="rect">
            <a:avLst/>
          </a:prstGeom>
          <a:solidFill>
            <a:srgbClr val="F2F4A4"/>
          </a:solidFill>
          <a:ln w="19050">
            <a:solidFill>
              <a:srgbClr val="00279F"/>
            </a:solidFill>
            <a:miter lim="800000"/>
            <a:headEnd/>
            <a:tailEnd/>
          </a:ln>
          <a:effectLst/>
        </p:spPr>
        <p:txBody>
          <a:bodyPr wrap="none" lIns="90487" tIns="44450" rIns="90487" bIns="44450" anchor="ctr">
            <a:prstTxWarp prst="textNoShape">
              <a:avLst/>
            </a:prstTxWarp>
          </a:bodyPr>
          <a:lstStyle/>
          <a:p>
            <a:pPr algn="ctr" defTabSz="903288"/>
            <a:r>
              <a:rPr lang="en-US" sz="1600">
                <a:solidFill>
                  <a:schemeClr val="hlink"/>
                </a:solidFill>
              </a:rPr>
              <a:t>Prevent</a:t>
            </a:r>
          </a:p>
          <a:p>
            <a:pPr algn="ctr" defTabSz="903288"/>
            <a:r>
              <a:rPr lang="en-US" sz="1600">
                <a:solidFill>
                  <a:schemeClr val="hlink"/>
                </a:solidFill>
              </a:rPr>
              <a:t>Recurrence</a:t>
            </a:r>
          </a:p>
        </p:txBody>
      </p:sp>
      <p:sp>
        <p:nvSpPr>
          <p:cNvPr id="159799" name="Rectangle 55"/>
          <p:cNvSpPr>
            <a:spLocks noChangeArrowheads="1"/>
          </p:cNvSpPr>
          <p:nvPr/>
        </p:nvSpPr>
        <p:spPr bwMode="auto">
          <a:xfrm>
            <a:off x="7202488" y="5141913"/>
            <a:ext cx="1477962" cy="665162"/>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Congratulate</a:t>
            </a:r>
          </a:p>
          <a:p>
            <a:pPr algn="ctr" defTabSz="903288"/>
            <a:r>
              <a:rPr lang="en-US" sz="1600">
                <a:solidFill>
                  <a:srgbClr val="333333"/>
                </a:solidFill>
              </a:rPr>
              <a:t>Your Team</a:t>
            </a:r>
          </a:p>
        </p:txBody>
      </p:sp>
      <p:sp>
        <p:nvSpPr>
          <p:cNvPr id="159800" name="Line 56"/>
          <p:cNvSpPr>
            <a:spLocks noChangeShapeType="1"/>
          </p:cNvSpPr>
          <p:nvPr/>
        </p:nvSpPr>
        <p:spPr bwMode="auto">
          <a:xfrm>
            <a:off x="7907338" y="2079625"/>
            <a:ext cx="0" cy="495300"/>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159801" name="Line 57"/>
          <p:cNvSpPr>
            <a:spLocks noChangeShapeType="1"/>
          </p:cNvSpPr>
          <p:nvPr/>
        </p:nvSpPr>
        <p:spPr bwMode="auto">
          <a:xfrm>
            <a:off x="7905750" y="3473450"/>
            <a:ext cx="1588" cy="428625"/>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159802" name="Line 58"/>
          <p:cNvSpPr>
            <a:spLocks noChangeShapeType="1"/>
          </p:cNvSpPr>
          <p:nvPr/>
        </p:nvSpPr>
        <p:spPr bwMode="auto">
          <a:xfrm>
            <a:off x="7905750" y="4643438"/>
            <a:ext cx="1588" cy="477837"/>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159803" name="Rectangle 59"/>
          <p:cNvSpPr>
            <a:spLocks noChangeArrowheads="1"/>
          </p:cNvSpPr>
          <p:nvPr/>
        </p:nvSpPr>
        <p:spPr bwMode="auto">
          <a:xfrm>
            <a:off x="6573838" y="1374775"/>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5.</a:t>
            </a:r>
          </a:p>
        </p:txBody>
      </p:sp>
      <p:sp>
        <p:nvSpPr>
          <p:cNvPr id="159804" name="Rectangle 60"/>
          <p:cNvSpPr>
            <a:spLocks noChangeArrowheads="1"/>
          </p:cNvSpPr>
          <p:nvPr/>
        </p:nvSpPr>
        <p:spPr bwMode="auto">
          <a:xfrm>
            <a:off x="6556375" y="2825750"/>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6.</a:t>
            </a:r>
          </a:p>
        </p:txBody>
      </p:sp>
      <p:sp>
        <p:nvSpPr>
          <p:cNvPr id="159805" name="Rectangle 61"/>
          <p:cNvSpPr>
            <a:spLocks noChangeArrowheads="1"/>
          </p:cNvSpPr>
          <p:nvPr/>
        </p:nvSpPr>
        <p:spPr bwMode="auto">
          <a:xfrm>
            <a:off x="6602413" y="4081463"/>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7.</a:t>
            </a:r>
          </a:p>
        </p:txBody>
      </p:sp>
      <p:sp>
        <p:nvSpPr>
          <p:cNvPr id="159806" name="Rectangle 62"/>
          <p:cNvSpPr>
            <a:spLocks noChangeArrowheads="1"/>
          </p:cNvSpPr>
          <p:nvPr/>
        </p:nvSpPr>
        <p:spPr bwMode="auto">
          <a:xfrm>
            <a:off x="7032625" y="1379538"/>
            <a:ext cx="1798638" cy="681037"/>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Choose / Verify</a:t>
            </a:r>
          </a:p>
          <a:p>
            <a:pPr algn="ctr" defTabSz="903288"/>
            <a:r>
              <a:rPr lang="en-US" sz="1600">
                <a:solidFill>
                  <a:srgbClr val="333333"/>
                </a:solidFill>
              </a:rPr>
              <a:t>Corrective Actions</a:t>
            </a:r>
          </a:p>
        </p:txBody>
      </p:sp>
      <p:sp>
        <p:nvSpPr>
          <p:cNvPr id="159807" name="Rectangle 63"/>
          <p:cNvSpPr>
            <a:spLocks noChangeArrowheads="1"/>
          </p:cNvSpPr>
          <p:nvPr/>
        </p:nvSpPr>
        <p:spPr bwMode="auto">
          <a:xfrm>
            <a:off x="6621463" y="5313363"/>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8.</a:t>
            </a:r>
          </a:p>
        </p:txBody>
      </p:sp>
      <p:sp>
        <p:nvSpPr>
          <p:cNvPr id="159808" name="Rectangle 64"/>
          <p:cNvSpPr>
            <a:spLocks noChangeArrowheads="1"/>
          </p:cNvSpPr>
          <p:nvPr/>
        </p:nvSpPr>
        <p:spPr bwMode="auto">
          <a:xfrm>
            <a:off x="2627313" y="1354138"/>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chemeClr val="tx2"/>
                </a:solidFill>
              </a:rPr>
              <a:t>4.</a:t>
            </a:r>
          </a:p>
        </p:txBody>
      </p:sp>
      <p:sp>
        <p:nvSpPr>
          <p:cNvPr id="159809" name="Rectangle 65"/>
          <p:cNvSpPr>
            <a:spLocks noChangeArrowheads="1"/>
          </p:cNvSpPr>
          <p:nvPr/>
        </p:nvSpPr>
        <p:spPr bwMode="auto">
          <a:xfrm>
            <a:off x="3878263" y="1393825"/>
            <a:ext cx="1465262" cy="803275"/>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Identify</a:t>
            </a:r>
          </a:p>
          <a:p>
            <a:pPr algn="ctr" defTabSz="903288"/>
            <a:r>
              <a:rPr lang="en-US" sz="1600" b="1"/>
              <a:t>Potential</a:t>
            </a:r>
          </a:p>
          <a:p>
            <a:pPr algn="ctr" defTabSz="903288"/>
            <a:r>
              <a:rPr lang="en-US" sz="1600" b="1"/>
              <a:t>Cause(s)</a:t>
            </a:r>
          </a:p>
        </p:txBody>
      </p:sp>
      <p:sp>
        <p:nvSpPr>
          <p:cNvPr id="159810" name="Rectangle 66"/>
          <p:cNvSpPr>
            <a:spLocks noChangeArrowheads="1"/>
          </p:cNvSpPr>
          <p:nvPr/>
        </p:nvSpPr>
        <p:spPr bwMode="auto">
          <a:xfrm>
            <a:off x="3875088" y="2659063"/>
            <a:ext cx="1465262" cy="584200"/>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Select Likely</a:t>
            </a:r>
          </a:p>
          <a:p>
            <a:pPr algn="ctr" defTabSz="903288"/>
            <a:r>
              <a:rPr lang="en-US" sz="1600" b="1"/>
              <a:t>Causes</a:t>
            </a:r>
          </a:p>
        </p:txBody>
      </p:sp>
      <p:sp>
        <p:nvSpPr>
          <p:cNvPr id="159811" name="Rectangle 67"/>
          <p:cNvSpPr>
            <a:spLocks noChangeArrowheads="1"/>
          </p:cNvSpPr>
          <p:nvPr/>
        </p:nvSpPr>
        <p:spPr bwMode="auto">
          <a:xfrm>
            <a:off x="3733800" y="5478463"/>
            <a:ext cx="1752600" cy="584200"/>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Identify Possible</a:t>
            </a:r>
          </a:p>
          <a:p>
            <a:pPr algn="ctr" defTabSz="903288"/>
            <a:r>
              <a:rPr lang="en-US" sz="1600" b="1"/>
              <a:t>Solutions</a:t>
            </a:r>
          </a:p>
        </p:txBody>
      </p:sp>
      <p:sp>
        <p:nvSpPr>
          <p:cNvPr id="159812" name="Rectangle 68"/>
          <p:cNvSpPr>
            <a:spLocks noChangeArrowheads="1"/>
          </p:cNvSpPr>
          <p:nvPr/>
        </p:nvSpPr>
        <p:spPr bwMode="auto">
          <a:xfrm>
            <a:off x="4540250" y="4902200"/>
            <a:ext cx="658813" cy="3016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400">
                <a:solidFill>
                  <a:schemeClr val="hlink"/>
                </a:solidFill>
              </a:rPr>
              <a:t>Yes</a:t>
            </a:r>
          </a:p>
        </p:txBody>
      </p:sp>
      <p:grpSp>
        <p:nvGrpSpPr>
          <p:cNvPr id="159813" name="Group 69"/>
          <p:cNvGrpSpPr>
            <a:grpSpLocks/>
          </p:cNvGrpSpPr>
          <p:nvPr/>
        </p:nvGrpSpPr>
        <p:grpSpPr bwMode="auto">
          <a:xfrm>
            <a:off x="3306763" y="2344738"/>
            <a:ext cx="1223962" cy="1849437"/>
            <a:chOff x="2020" y="1456"/>
            <a:chExt cx="771" cy="1165"/>
          </a:xfrm>
        </p:grpSpPr>
        <p:sp>
          <p:nvSpPr>
            <p:cNvPr id="159814" name="Line 70"/>
            <p:cNvSpPr>
              <a:spLocks noChangeShapeType="1"/>
            </p:cNvSpPr>
            <p:nvPr/>
          </p:nvSpPr>
          <p:spPr bwMode="auto">
            <a:xfrm flipH="1">
              <a:off x="2021" y="2616"/>
              <a:ext cx="334" cy="5"/>
            </a:xfrm>
            <a:prstGeom prst="line">
              <a:avLst/>
            </a:prstGeom>
            <a:noFill/>
            <a:ln w="12700">
              <a:solidFill>
                <a:srgbClr val="790015"/>
              </a:solidFill>
              <a:round/>
              <a:headEnd/>
              <a:tailEnd/>
            </a:ln>
            <a:effectLst/>
          </p:spPr>
          <p:txBody>
            <a:bodyPr wrap="none" anchor="ctr">
              <a:prstTxWarp prst="textNoShape">
                <a:avLst/>
              </a:prstTxWarp>
            </a:bodyPr>
            <a:lstStyle/>
            <a:p>
              <a:endParaRPr lang="en-US"/>
            </a:p>
          </p:txBody>
        </p:sp>
        <p:sp>
          <p:nvSpPr>
            <p:cNvPr id="159815" name="Line 71"/>
            <p:cNvSpPr>
              <a:spLocks noChangeShapeType="1"/>
            </p:cNvSpPr>
            <p:nvPr/>
          </p:nvSpPr>
          <p:spPr bwMode="auto">
            <a:xfrm flipH="1" flipV="1">
              <a:off x="2023" y="1463"/>
              <a:ext cx="0" cy="1151"/>
            </a:xfrm>
            <a:prstGeom prst="line">
              <a:avLst/>
            </a:prstGeom>
            <a:noFill/>
            <a:ln w="12700">
              <a:solidFill>
                <a:srgbClr val="790015"/>
              </a:solidFill>
              <a:round/>
              <a:headEnd/>
              <a:tailEnd/>
            </a:ln>
            <a:effectLst/>
          </p:spPr>
          <p:txBody>
            <a:bodyPr wrap="none" anchor="ctr">
              <a:prstTxWarp prst="textNoShape">
                <a:avLst/>
              </a:prstTxWarp>
            </a:bodyPr>
            <a:lstStyle/>
            <a:p>
              <a:endParaRPr lang="en-US"/>
            </a:p>
          </p:txBody>
        </p:sp>
        <p:sp>
          <p:nvSpPr>
            <p:cNvPr id="159816" name="Line 72"/>
            <p:cNvSpPr>
              <a:spLocks noChangeShapeType="1"/>
            </p:cNvSpPr>
            <p:nvPr/>
          </p:nvSpPr>
          <p:spPr bwMode="auto">
            <a:xfrm>
              <a:off x="2020" y="1456"/>
              <a:ext cx="771" cy="0"/>
            </a:xfrm>
            <a:prstGeom prst="line">
              <a:avLst/>
            </a:prstGeom>
            <a:noFill/>
            <a:ln w="12700">
              <a:solidFill>
                <a:srgbClr val="790015"/>
              </a:solidFill>
              <a:round/>
              <a:headEnd/>
              <a:tailEnd type="triangle" w="med" len="med"/>
            </a:ln>
            <a:effectLst/>
          </p:spPr>
          <p:txBody>
            <a:bodyPr wrap="none" anchor="ctr">
              <a:prstTxWarp prst="textNoShape">
                <a:avLst/>
              </a:prstTxWarp>
            </a:bodyPr>
            <a:lstStyle/>
            <a:p>
              <a:endParaRPr lang="en-US"/>
            </a:p>
          </p:txBody>
        </p:sp>
      </p:grpSp>
      <p:sp>
        <p:nvSpPr>
          <p:cNvPr id="159817" name="AutoShape 73"/>
          <p:cNvSpPr>
            <a:spLocks noChangeArrowheads="1"/>
          </p:cNvSpPr>
          <p:nvPr/>
        </p:nvSpPr>
        <p:spPr bwMode="auto">
          <a:xfrm>
            <a:off x="3857625" y="3606800"/>
            <a:ext cx="1498600" cy="1144588"/>
          </a:xfrm>
          <a:prstGeom prst="diamond">
            <a:avLst/>
          </a:prstGeom>
          <a:solidFill>
            <a:schemeClr val="bg1"/>
          </a:solidFill>
          <a:ln w="25400">
            <a:solidFill>
              <a:schemeClr val="hlink"/>
            </a:solidFill>
            <a:miter lim="800000"/>
            <a:headEnd/>
            <a:tailEnd/>
          </a:ln>
          <a:effectLst/>
        </p:spPr>
        <p:txBody>
          <a:bodyPr anchor="ctr">
            <a:prstTxWarp prst="textNoShape">
              <a:avLst/>
            </a:prstTxWarp>
          </a:bodyPr>
          <a:lstStyle/>
          <a:p>
            <a:pPr algn="ctr"/>
            <a:r>
              <a:rPr lang="en-US" sz="1000"/>
              <a:t>Is the </a:t>
            </a:r>
            <a:r>
              <a:rPr lang="en-US" sz="1000">
                <a:solidFill>
                  <a:srgbClr val="00279F"/>
                </a:solidFill>
              </a:rPr>
              <a:t>Potential</a:t>
            </a:r>
            <a:r>
              <a:rPr lang="en-US" sz="1000"/>
              <a:t> Cause a </a:t>
            </a:r>
            <a:r>
              <a:rPr lang="en-US" sz="1000">
                <a:solidFill>
                  <a:srgbClr val="790015"/>
                </a:solidFill>
              </a:rPr>
              <a:t>Root</a:t>
            </a:r>
            <a:r>
              <a:rPr lang="en-US" sz="1000"/>
              <a:t> Cause?</a:t>
            </a:r>
          </a:p>
        </p:txBody>
      </p:sp>
      <p:sp>
        <p:nvSpPr>
          <p:cNvPr id="159818" name="Rectangle 74"/>
          <p:cNvSpPr>
            <a:spLocks noChangeArrowheads="1"/>
          </p:cNvSpPr>
          <p:nvPr/>
        </p:nvSpPr>
        <p:spPr bwMode="auto">
          <a:xfrm>
            <a:off x="3303588" y="4159250"/>
            <a:ext cx="658812" cy="3016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400">
                <a:solidFill>
                  <a:schemeClr val="hlink"/>
                </a:solidFill>
              </a:rPr>
              <a:t>No</a:t>
            </a:r>
          </a:p>
        </p:txBody>
      </p:sp>
      <p:cxnSp>
        <p:nvCxnSpPr>
          <p:cNvPr id="159819" name="AutoShape 75"/>
          <p:cNvCxnSpPr>
            <a:cxnSpLocks noChangeShapeType="1"/>
            <a:stCxn id="159809" idx="2"/>
            <a:endCxn id="159810" idx="0"/>
          </p:cNvCxnSpPr>
          <p:nvPr/>
        </p:nvCxnSpPr>
        <p:spPr bwMode="auto">
          <a:xfrm flipH="1">
            <a:off x="4608513" y="2197100"/>
            <a:ext cx="3175" cy="461963"/>
          </a:xfrm>
          <a:prstGeom prst="straightConnector1">
            <a:avLst/>
          </a:prstGeom>
          <a:noFill/>
          <a:ln w="12700">
            <a:solidFill>
              <a:srgbClr val="005400"/>
            </a:solidFill>
            <a:round/>
            <a:headEnd/>
            <a:tailEnd type="triangle" w="med" len="med"/>
          </a:ln>
          <a:effectLst/>
        </p:spPr>
      </p:cxnSp>
      <p:cxnSp>
        <p:nvCxnSpPr>
          <p:cNvPr id="159820" name="AutoShape 76"/>
          <p:cNvCxnSpPr>
            <a:cxnSpLocks noChangeShapeType="1"/>
            <a:stCxn id="159810" idx="2"/>
            <a:endCxn id="159817" idx="0"/>
          </p:cNvCxnSpPr>
          <p:nvPr/>
        </p:nvCxnSpPr>
        <p:spPr bwMode="auto">
          <a:xfrm flipH="1">
            <a:off x="4606925" y="3243263"/>
            <a:ext cx="1588" cy="350837"/>
          </a:xfrm>
          <a:prstGeom prst="straightConnector1">
            <a:avLst/>
          </a:prstGeom>
          <a:noFill/>
          <a:ln w="12700">
            <a:solidFill>
              <a:srgbClr val="005400"/>
            </a:solidFill>
            <a:round/>
            <a:headEnd/>
            <a:tailEnd type="triangle" w="med" len="med"/>
          </a:ln>
          <a:effectLst/>
        </p:spPr>
      </p:cxnSp>
      <p:cxnSp>
        <p:nvCxnSpPr>
          <p:cNvPr id="159821" name="AutoShape 77"/>
          <p:cNvCxnSpPr>
            <a:cxnSpLocks noChangeShapeType="1"/>
            <a:stCxn id="159817" idx="2"/>
            <a:endCxn id="159811" idx="0"/>
          </p:cNvCxnSpPr>
          <p:nvPr/>
        </p:nvCxnSpPr>
        <p:spPr bwMode="auto">
          <a:xfrm>
            <a:off x="4606925" y="4764088"/>
            <a:ext cx="3175" cy="714375"/>
          </a:xfrm>
          <a:prstGeom prst="straightConnector1">
            <a:avLst/>
          </a:prstGeom>
          <a:noFill/>
          <a:ln w="12700">
            <a:solidFill>
              <a:srgbClr val="005400"/>
            </a:solidFill>
            <a:round/>
            <a:headEnd/>
            <a:tailEnd type="triangle" w="med" len="med"/>
          </a:ln>
          <a:effectLst/>
        </p:spPr>
      </p:cxnSp>
      <p:cxnSp>
        <p:nvCxnSpPr>
          <p:cNvPr id="159822" name="AutoShape 78"/>
          <p:cNvCxnSpPr>
            <a:cxnSpLocks noChangeShapeType="1"/>
            <a:stCxn id="159811" idx="3"/>
            <a:endCxn id="159806" idx="1"/>
          </p:cNvCxnSpPr>
          <p:nvPr/>
        </p:nvCxnSpPr>
        <p:spPr bwMode="auto">
          <a:xfrm flipV="1">
            <a:off x="5486400" y="1720850"/>
            <a:ext cx="1546225" cy="4049713"/>
          </a:xfrm>
          <a:prstGeom prst="bentConnector3">
            <a:avLst>
              <a:gd name="adj1" fmla="val 50000"/>
            </a:avLst>
          </a:prstGeom>
          <a:noFill/>
          <a:ln w="12700">
            <a:solidFill>
              <a:schemeClr val="tx1"/>
            </a:solidFill>
            <a:miter lim="800000"/>
            <a:headEnd/>
            <a:tailEnd type="triangle" w="med" len="med"/>
          </a:ln>
          <a:effectLst/>
        </p:spPr>
      </p:cxnSp>
      <p:cxnSp>
        <p:nvCxnSpPr>
          <p:cNvPr id="159823" name="AutoShape 79"/>
          <p:cNvCxnSpPr>
            <a:cxnSpLocks noChangeShapeType="1"/>
          </p:cNvCxnSpPr>
          <p:nvPr/>
        </p:nvCxnSpPr>
        <p:spPr bwMode="auto">
          <a:xfrm flipV="1">
            <a:off x="2120900" y="1795463"/>
            <a:ext cx="1735138" cy="3671887"/>
          </a:xfrm>
          <a:prstGeom prst="bentConnector3">
            <a:avLst>
              <a:gd name="adj1" fmla="val 30556"/>
            </a:avLst>
          </a:prstGeom>
          <a:noFill/>
          <a:ln w="12700">
            <a:solidFill>
              <a:srgbClr val="005400"/>
            </a:solidFill>
            <a:miter lim="800000"/>
            <a:headEnd/>
            <a:tailEnd type="triangle" w="med" len="med"/>
          </a:ln>
          <a:effectLst/>
        </p:spPr>
      </p:cxnSp>
      <p:cxnSp>
        <p:nvCxnSpPr>
          <p:cNvPr id="159824" name="AutoShape 80"/>
          <p:cNvCxnSpPr>
            <a:cxnSpLocks noChangeShapeType="1"/>
            <a:stCxn id="159790" idx="2"/>
            <a:endCxn id="159791" idx="0"/>
          </p:cNvCxnSpPr>
          <p:nvPr/>
        </p:nvCxnSpPr>
        <p:spPr bwMode="auto">
          <a:xfrm>
            <a:off x="1400175" y="2006600"/>
            <a:ext cx="0" cy="542925"/>
          </a:xfrm>
          <a:prstGeom prst="straightConnector1">
            <a:avLst/>
          </a:prstGeom>
          <a:noFill/>
          <a:ln w="12700">
            <a:solidFill>
              <a:schemeClr val="tx1"/>
            </a:solidFill>
            <a:round/>
            <a:headEnd/>
            <a:tailEnd type="triangle" w="med" len="med"/>
          </a:ln>
          <a:effectLst/>
        </p:spPr>
      </p:cxnSp>
      <p:cxnSp>
        <p:nvCxnSpPr>
          <p:cNvPr id="159825" name="AutoShape 81"/>
          <p:cNvCxnSpPr>
            <a:cxnSpLocks noChangeShapeType="1"/>
            <a:stCxn id="159791" idx="2"/>
            <a:endCxn id="159792" idx="0"/>
          </p:cNvCxnSpPr>
          <p:nvPr/>
        </p:nvCxnSpPr>
        <p:spPr bwMode="auto">
          <a:xfrm>
            <a:off x="1400175" y="3230563"/>
            <a:ext cx="6350" cy="471487"/>
          </a:xfrm>
          <a:prstGeom prst="straightConnector1">
            <a:avLst/>
          </a:prstGeom>
          <a:noFill/>
          <a:ln w="12700">
            <a:solidFill>
              <a:schemeClr val="tx1"/>
            </a:solidFill>
            <a:round/>
            <a:headEnd/>
            <a:tailEnd type="triangle" w="med" len="med"/>
          </a:ln>
          <a:effectLst/>
        </p:spPr>
      </p:cxnSp>
      <p:cxnSp>
        <p:nvCxnSpPr>
          <p:cNvPr id="159826" name="AutoShape 82"/>
          <p:cNvCxnSpPr>
            <a:cxnSpLocks noChangeShapeType="1"/>
            <a:stCxn id="159792" idx="2"/>
            <a:endCxn id="159793" idx="0"/>
          </p:cNvCxnSpPr>
          <p:nvPr/>
        </p:nvCxnSpPr>
        <p:spPr bwMode="auto">
          <a:xfrm flipH="1">
            <a:off x="1404938" y="4383088"/>
            <a:ext cx="1587" cy="522287"/>
          </a:xfrm>
          <a:prstGeom prst="straightConnector1">
            <a:avLst/>
          </a:prstGeom>
          <a:noFill/>
          <a:ln w="12700">
            <a:solidFill>
              <a:schemeClr val="tx1"/>
            </a:solidFill>
            <a:round/>
            <a:headEnd/>
            <a:tailEnd type="triangle" w="med" len="med"/>
          </a:ln>
          <a:effectLst/>
        </p:spPr>
      </p:cxnSp>
    </p:spTree>
  </p:cSld>
  <p:clrMapOvr>
    <a:masterClrMapping/>
  </p:clrMapOvr>
  <p:transition xmlns:p14="http://schemas.microsoft.com/office/powerpoint/2010/main" spd="med" advTm="5000">
    <p:fade/>
    <p:sndAc>
      <p:stSnd>
        <p:snd r:embed="rId3" name="Camera"/>
      </p:stSnd>
    </p:sndAc>
  </p:transition>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noFill/>
          <a:ln/>
        </p:spPr>
        <p:txBody>
          <a:bodyPr/>
          <a:lstStyle/>
          <a:p>
            <a:r>
              <a:rPr lang="en-US"/>
              <a:t>Prevent Recurrence Objective</a:t>
            </a:r>
          </a:p>
        </p:txBody>
      </p:sp>
      <p:sp>
        <p:nvSpPr>
          <p:cNvPr id="164867" name="Rectangle 3"/>
          <p:cNvSpPr>
            <a:spLocks noChangeArrowheads="1"/>
          </p:cNvSpPr>
          <p:nvPr/>
        </p:nvSpPr>
        <p:spPr bwMode="auto">
          <a:xfrm>
            <a:off x="669925" y="1209675"/>
            <a:ext cx="7772400" cy="2006600"/>
          </a:xfrm>
          <a:prstGeom prst="rect">
            <a:avLst/>
          </a:prstGeom>
          <a:noFill/>
          <a:ln w="12700">
            <a:noFill/>
            <a:miter lim="800000"/>
            <a:headEnd/>
            <a:tailEnd/>
          </a:ln>
          <a:effectLst/>
        </p:spPr>
        <p:txBody>
          <a:bodyPr lIns="90487" tIns="44450" rIns="90487" bIns="44450">
            <a:prstTxWarp prst="textNoShape">
              <a:avLst/>
            </a:prstTxWarp>
          </a:bodyPr>
          <a:lstStyle/>
          <a:p>
            <a:pPr marL="338138" indent="-3175" defTabSz="903288">
              <a:spcBef>
                <a:spcPct val="25000"/>
              </a:spcBef>
            </a:pPr>
            <a:r>
              <a:rPr lang="en-US" sz="2700"/>
              <a:t>Modify those management systems, operating systems, practices and procedures to prevent recurrence of this problem and all similar problems.</a:t>
            </a:r>
          </a:p>
        </p:txBody>
      </p:sp>
      <p:sp>
        <p:nvSpPr>
          <p:cNvPr id="164868" name="Rectangle 4"/>
          <p:cNvSpPr>
            <a:spLocks noChangeArrowheads="1"/>
          </p:cNvSpPr>
          <p:nvPr/>
        </p:nvSpPr>
        <p:spPr bwMode="auto">
          <a:xfrm>
            <a:off x="719138" y="3733800"/>
            <a:ext cx="7772400" cy="2455863"/>
          </a:xfrm>
          <a:prstGeom prst="rect">
            <a:avLst/>
          </a:prstGeom>
          <a:noFill/>
          <a:ln w="12700">
            <a:noFill/>
            <a:miter lim="800000"/>
            <a:headEnd/>
            <a:tailEnd/>
          </a:ln>
          <a:effectLst/>
        </p:spPr>
        <p:txBody>
          <a:bodyPr wrap="none" anchor="ctr">
            <a:prstTxWarp prst="textNoShape">
              <a:avLst/>
            </a:prstTxWarp>
          </a:bodyPr>
          <a:lstStyle/>
          <a:p>
            <a:endParaRPr lang="en-US"/>
          </a:p>
        </p:txBody>
      </p:sp>
      <p:sp>
        <p:nvSpPr>
          <p:cNvPr id="164869" name="Rectangle 5"/>
          <p:cNvSpPr>
            <a:spLocks noChangeArrowheads="1"/>
          </p:cNvSpPr>
          <p:nvPr/>
        </p:nvSpPr>
        <p:spPr bwMode="auto">
          <a:xfrm>
            <a:off x="668338" y="3633788"/>
            <a:ext cx="7772400" cy="2436812"/>
          </a:xfrm>
          <a:prstGeom prst="rect">
            <a:avLst/>
          </a:prstGeom>
          <a:noFill/>
          <a:ln w="12700">
            <a:noFill/>
            <a:miter lim="800000"/>
            <a:headEnd/>
            <a:tailEnd/>
          </a:ln>
          <a:effectLst/>
        </p:spPr>
        <p:txBody>
          <a:bodyPr lIns="90487" tIns="44450" rIns="90487" bIns="44450">
            <a:prstTxWarp prst="textNoShape">
              <a:avLst/>
            </a:prstTxWarp>
          </a:bodyPr>
          <a:lstStyle/>
          <a:p>
            <a:pPr marL="338138" indent="-287338" defTabSz="903288">
              <a:spcBef>
                <a:spcPct val="25000"/>
              </a:spcBef>
              <a:buClr>
                <a:srgbClr val="790015"/>
              </a:buClr>
              <a:buFontTx/>
              <a:buChar char="•"/>
            </a:pPr>
            <a:r>
              <a:rPr lang="en-US" sz="2000">
                <a:solidFill>
                  <a:srgbClr val="00279F"/>
                </a:solidFill>
              </a:rPr>
              <a:t>Prepare a process flow diagram of the management / operating system that should have prevented the problem and all similar problems.</a:t>
            </a:r>
          </a:p>
          <a:p>
            <a:pPr marL="338138" indent="-287338" defTabSz="903288">
              <a:spcBef>
                <a:spcPct val="25000"/>
              </a:spcBef>
              <a:buClr>
                <a:srgbClr val="790015"/>
              </a:buClr>
              <a:buFontTx/>
              <a:buChar char="•"/>
            </a:pPr>
            <a:r>
              <a:rPr lang="en-US" sz="2000">
                <a:solidFill>
                  <a:srgbClr val="00279F"/>
                </a:solidFill>
              </a:rPr>
              <a:t>Make needed changes to the system. Address system follow-up responsibilities.</a:t>
            </a:r>
          </a:p>
          <a:p>
            <a:pPr marL="338138" indent="-287338" defTabSz="903288">
              <a:spcBef>
                <a:spcPct val="25000"/>
              </a:spcBef>
              <a:buClr>
                <a:srgbClr val="790015"/>
              </a:buClr>
              <a:buFontTx/>
              <a:buChar char="•"/>
            </a:pPr>
            <a:r>
              <a:rPr lang="en-US" sz="2000">
                <a:solidFill>
                  <a:srgbClr val="00279F"/>
                </a:solidFill>
              </a:rPr>
              <a:t>Standardize practices.</a:t>
            </a:r>
          </a:p>
          <a:p>
            <a:pPr marL="338138" indent="-287338" defTabSz="903288">
              <a:spcBef>
                <a:spcPct val="25000"/>
              </a:spcBef>
              <a:buClr>
                <a:srgbClr val="790015"/>
              </a:buClr>
              <a:buFontTx/>
              <a:buChar char="•"/>
            </a:pPr>
            <a:r>
              <a:rPr lang="en-US" sz="2000">
                <a:solidFill>
                  <a:srgbClr val="00279F"/>
                </a:solidFill>
              </a:rPr>
              <a:t>Use action plan to coordinate required actions.</a:t>
            </a:r>
            <a:endParaRPr lang="en-US" sz="1800">
              <a:solidFill>
                <a:srgbClr val="00279F"/>
              </a:solidFill>
            </a:endParaRPr>
          </a:p>
        </p:txBody>
      </p:sp>
    </p:spTree>
  </p:cSld>
  <p:clrMapOvr>
    <a:masterClrMapping/>
  </p:clrMapOvr>
  <p:transition xmlns:p14="http://schemas.microsoft.com/office/powerpoint/2010/main" spd="med" advTm="5000">
    <p:fade/>
    <p:sndAc>
      <p:stSnd>
        <p:snd r:embed="rId3" name="Camera"/>
      </p:stSnd>
    </p:sndAc>
  </p:transition>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190500" y="1111250"/>
            <a:ext cx="8686800" cy="1085850"/>
          </a:xfrm>
          <a:noFill/>
          <a:ln/>
        </p:spPr>
        <p:txBody>
          <a:bodyPr/>
          <a:lstStyle/>
          <a:p>
            <a:r>
              <a:rPr lang="en-US" sz="4100"/>
              <a:t>Prevent Recurrence</a:t>
            </a:r>
          </a:p>
        </p:txBody>
      </p:sp>
      <p:sp>
        <p:nvSpPr>
          <p:cNvPr id="158723" name="Rectangle 3"/>
          <p:cNvSpPr>
            <a:spLocks noChangeArrowheads="1"/>
          </p:cNvSpPr>
          <p:nvPr/>
        </p:nvSpPr>
        <p:spPr bwMode="auto">
          <a:xfrm>
            <a:off x="919163" y="2805113"/>
            <a:ext cx="7383462" cy="179705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2800" b="1"/>
              <a:t>Modify the </a:t>
            </a:r>
            <a:r>
              <a:rPr lang="en-US" sz="2800" b="1">
                <a:solidFill>
                  <a:srgbClr val="005400"/>
                </a:solidFill>
              </a:rPr>
              <a:t>management systems</a:t>
            </a:r>
            <a:r>
              <a:rPr lang="en-US" sz="2800" b="1"/>
              <a:t>, </a:t>
            </a:r>
            <a:r>
              <a:rPr lang="en-US" sz="2800" b="1">
                <a:solidFill>
                  <a:srgbClr val="005400"/>
                </a:solidFill>
              </a:rPr>
              <a:t>operating systems</a:t>
            </a:r>
            <a:r>
              <a:rPr lang="en-US" sz="2800" b="1"/>
              <a:t>, </a:t>
            </a:r>
            <a:r>
              <a:rPr lang="en-US" sz="2800" b="1">
                <a:solidFill>
                  <a:srgbClr val="005400"/>
                </a:solidFill>
              </a:rPr>
              <a:t>practices</a:t>
            </a:r>
            <a:r>
              <a:rPr lang="en-US" sz="2800" b="1"/>
              <a:t>, and </a:t>
            </a:r>
            <a:r>
              <a:rPr lang="en-US" sz="2800" b="1">
                <a:solidFill>
                  <a:srgbClr val="005400"/>
                </a:solidFill>
              </a:rPr>
              <a:t>procedures</a:t>
            </a:r>
            <a:r>
              <a:rPr lang="en-US" sz="2800" b="1"/>
              <a:t> to prevent recurrence of this and all similar problems.</a:t>
            </a:r>
          </a:p>
        </p:txBody>
      </p:sp>
    </p:spTree>
  </p:cSld>
  <p:clrMapOvr>
    <a:masterClrMapping/>
  </p:clrMapOvr>
  <p:transition xmlns:p14="http://schemas.microsoft.com/office/powerpoint/2010/main" spd="med" advTm="5000">
    <p:fade/>
    <p:sndAc>
      <p:stSnd>
        <p:snd r:embed="rId3" name="Camera"/>
      </p:stSnd>
    </p:sndAc>
  </p:transition>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noFill/>
          <a:ln/>
        </p:spPr>
        <p:txBody>
          <a:bodyPr/>
          <a:lstStyle/>
          <a:p>
            <a:r>
              <a:rPr lang="en-US"/>
              <a:t>Prevent Recurrence</a:t>
            </a:r>
          </a:p>
        </p:txBody>
      </p:sp>
      <p:sp>
        <p:nvSpPr>
          <p:cNvPr id="160771" name="Rectangle 3"/>
          <p:cNvSpPr>
            <a:spLocks noGrp="1" noChangeArrowheads="1"/>
          </p:cNvSpPr>
          <p:nvPr>
            <p:ph type="body" idx="1"/>
          </p:nvPr>
        </p:nvSpPr>
        <p:spPr>
          <a:noFill/>
          <a:ln/>
        </p:spPr>
        <p:txBody>
          <a:bodyPr/>
          <a:lstStyle/>
          <a:p>
            <a:pPr marL="627063" indent="-292100">
              <a:buClr>
                <a:srgbClr val="714400"/>
              </a:buClr>
              <a:buFontTx/>
              <a:buChar char="∞"/>
            </a:pPr>
            <a:r>
              <a:rPr lang="en-US" sz="1800"/>
              <a:t>This next step in the Problem-Solving Process is the seventh step. It is important to understand what in the process allowed the problem to occur. A </a:t>
            </a:r>
            <a:r>
              <a:rPr lang="en-US" sz="1800">
                <a:solidFill>
                  <a:srgbClr val="790015"/>
                </a:solidFill>
              </a:rPr>
              <a:t>cause-and-effect diagram</a:t>
            </a:r>
            <a:r>
              <a:rPr lang="en-US" sz="1800"/>
              <a:t> can be used to outline the reasons the problem occurred. By asking “Because?” the C&amp;E diagram can be constructed.</a:t>
            </a:r>
          </a:p>
          <a:p>
            <a:pPr marL="627063" indent="-292100">
              <a:buFontTx/>
              <a:buNone/>
            </a:pPr>
            <a:endParaRPr lang="en-US" sz="1800"/>
          </a:p>
          <a:p>
            <a:pPr marL="627063" indent="-292100">
              <a:buClr>
                <a:srgbClr val="714400"/>
              </a:buClr>
              <a:buFontTx/>
              <a:buChar char="∞"/>
            </a:pPr>
            <a:r>
              <a:rPr lang="en-US" sz="1800"/>
              <a:t>Another effective tool is a process flow diagram. The process flow of the manufacturing or engineering process can be effective in identifying where in the process the problem could have been prevented. To prevent recurrence of the problem, most of the time a change to the management system will be required. Managers must understand why their system allowed a problem develop. The same system will allow future problems to occur.</a:t>
            </a:r>
          </a:p>
        </p:txBody>
      </p:sp>
    </p:spTree>
  </p:cSld>
  <p:clrMapOvr>
    <a:masterClrMapping/>
  </p:clrMapOvr>
  <p:transition xmlns:p14="http://schemas.microsoft.com/office/powerpoint/2010/main" spd="med" advTm="5000">
    <p:fade/>
    <p:sndAc>
      <p:stSnd>
        <p:snd r:embed="rId3" name="Camera"/>
      </p:stSnd>
    </p:sndAc>
  </p:transition>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239713" y="539750"/>
            <a:ext cx="8686800" cy="571500"/>
          </a:xfrm>
          <a:noFill/>
          <a:ln/>
        </p:spPr>
        <p:txBody>
          <a:bodyPr/>
          <a:lstStyle/>
          <a:p>
            <a:r>
              <a:rPr lang="en-US"/>
              <a:t>Prevent Recurrence</a:t>
            </a:r>
          </a:p>
        </p:txBody>
      </p:sp>
      <p:sp>
        <p:nvSpPr>
          <p:cNvPr id="161795" name="Rectangle 3"/>
          <p:cNvSpPr>
            <a:spLocks noGrp="1" noChangeArrowheads="1"/>
          </p:cNvSpPr>
          <p:nvPr>
            <p:ph type="body" idx="1"/>
          </p:nvPr>
        </p:nvSpPr>
        <p:spPr>
          <a:xfrm>
            <a:off x="685800" y="1289050"/>
            <a:ext cx="7772400" cy="5124450"/>
          </a:xfrm>
          <a:noFill/>
          <a:ln/>
        </p:spPr>
        <p:txBody>
          <a:bodyPr/>
          <a:lstStyle/>
          <a:p>
            <a:pPr marL="800100" indent="-465138">
              <a:buClr>
                <a:srgbClr val="790015"/>
              </a:buClr>
              <a:buSzPct val="80000"/>
              <a:buFontTx/>
              <a:buChar char="∆"/>
            </a:pPr>
            <a:r>
              <a:rPr lang="en-US" sz="1800"/>
              <a:t>Management systems, practices and procedures need to be fully understood to be effective. Most of them are carry-overs from previous model years and organized structures. Some are outdated and need to be revised. Understanding the elements of a management system can be achieved by maintaining an up-to-date flow diagram of the system and process. Also, there should be easy to follow instructions for those who are part of the system.</a:t>
            </a:r>
          </a:p>
          <a:p>
            <a:pPr marL="800100" indent="-465138">
              <a:buClr>
                <a:srgbClr val="790015"/>
              </a:buClr>
              <a:buSzPct val="80000"/>
              <a:buFontTx/>
              <a:buChar char="∆"/>
            </a:pPr>
            <a:r>
              <a:rPr lang="en-US" sz="1800"/>
              <a:t>Management systems, practices and procedures should provide management support for ‘Never ending improvement’ in all areas and activities. The system should encourage individuals to participate freely in the problem solving process. It should help to understand more about their job and how each individuals’ effort affects the outcome of the final product on customer satisfaction. The system should encourage everyone to learn something new. And it should recognize individual and team effort when these new skills are applied.</a:t>
            </a:r>
          </a:p>
        </p:txBody>
      </p:sp>
    </p:spTree>
  </p:cSld>
  <p:clrMapOvr>
    <a:masterClrMapping/>
  </p:clrMapOvr>
  <p:transition xmlns:p14="http://schemas.microsoft.com/office/powerpoint/2010/main" spd="med" advTm="5000">
    <p:fade/>
    <p:sndAc>
      <p:stSnd>
        <p:snd r:embed="rId3" name="Camera"/>
      </p:stSnd>
    </p:sndAc>
  </p:transition>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noFill/>
          <a:ln/>
        </p:spPr>
        <p:txBody>
          <a:bodyPr/>
          <a:lstStyle/>
          <a:p>
            <a:r>
              <a:rPr lang="en-US"/>
              <a:t>Prevent Recurrence</a:t>
            </a:r>
          </a:p>
        </p:txBody>
      </p:sp>
      <p:sp>
        <p:nvSpPr>
          <p:cNvPr id="162819" name="Rectangle 3"/>
          <p:cNvSpPr>
            <a:spLocks noGrp="1" noChangeArrowheads="1"/>
          </p:cNvSpPr>
          <p:nvPr>
            <p:ph type="body" idx="1"/>
          </p:nvPr>
        </p:nvSpPr>
        <p:spPr>
          <a:noFill/>
          <a:ln/>
        </p:spPr>
        <p:txBody>
          <a:bodyPr/>
          <a:lstStyle/>
          <a:p>
            <a:pPr marL="677863" indent="-342900">
              <a:buClr>
                <a:srgbClr val="005400"/>
              </a:buClr>
              <a:buSzPct val="80000"/>
              <a:buFontTx/>
              <a:buChar char="∆"/>
            </a:pPr>
            <a:r>
              <a:rPr lang="en-US"/>
              <a:t>Changes in the management system can require documenting new standard procedures, streamlining to remove obsolete procedures and revising previous standards. Changes in the management system need to be communicated clearly to all customers.</a:t>
            </a:r>
          </a:p>
          <a:p>
            <a:pPr marL="677863" indent="-342900">
              <a:buClr>
                <a:srgbClr val="005400"/>
              </a:buClr>
              <a:buSzPct val="80000"/>
              <a:buFontTx/>
              <a:buChar char="∆"/>
            </a:pPr>
            <a:r>
              <a:rPr lang="en-US"/>
              <a:t>To prevent recurrence additional training is often required. Training may be needed in statistical techniques and methodologies, new engineering or manufacturing technologies or disciplines, better process and/or project management.</a:t>
            </a:r>
          </a:p>
          <a:p>
            <a:pPr marL="677863" indent="-342900">
              <a:buClr>
                <a:srgbClr val="005400"/>
              </a:buClr>
              <a:buSzPct val="80000"/>
              <a:buFontTx/>
              <a:buChar char="∆"/>
            </a:pPr>
            <a:r>
              <a:rPr lang="en-US"/>
              <a:t>If concerns develop regarding changes to the system, these issues will be addressed. A new team may need to be assigned with the authority to address the management system.</a:t>
            </a:r>
          </a:p>
        </p:txBody>
      </p:sp>
    </p:spTree>
  </p:cSld>
  <p:clrMapOvr>
    <a:masterClrMapping/>
  </p:clrMapOvr>
  <p:transition xmlns:p14="http://schemas.microsoft.com/office/powerpoint/2010/main" spd="med" advTm="5000">
    <p:fade/>
    <p:sndAc>
      <p:stSnd>
        <p:snd r:embed="rId3" name="Camera"/>
      </p:stSnd>
    </p:sndAc>
  </p:transition>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noFill/>
          <a:ln/>
        </p:spPr>
        <p:txBody>
          <a:bodyPr/>
          <a:lstStyle/>
          <a:p>
            <a:r>
              <a:rPr lang="en-US"/>
              <a:t>Prevent Recurrence Flow</a:t>
            </a:r>
          </a:p>
        </p:txBody>
      </p:sp>
      <p:sp>
        <p:nvSpPr>
          <p:cNvPr id="163843" name="Rectangle 3"/>
          <p:cNvSpPr>
            <a:spLocks noChangeArrowheads="1"/>
          </p:cNvSpPr>
          <p:nvPr/>
        </p:nvSpPr>
        <p:spPr bwMode="auto">
          <a:xfrm>
            <a:off x="3406775" y="3765550"/>
            <a:ext cx="2330450" cy="6350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Make Changes Needed</a:t>
            </a:r>
          </a:p>
          <a:p>
            <a:pPr algn="ctr" defTabSz="903288"/>
            <a:r>
              <a:rPr lang="en-US" sz="1600"/>
              <a:t>To Prevent Recurrence</a:t>
            </a:r>
          </a:p>
        </p:txBody>
      </p:sp>
      <p:sp>
        <p:nvSpPr>
          <p:cNvPr id="163844" name="Line 4"/>
          <p:cNvSpPr>
            <a:spLocks noChangeShapeType="1"/>
          </p:cNvSpPr>
          <p:nvPr/>
        </p:nvSpPr>
        <p:spPr bwMode="auto">
          <a:xfrm>
            <a:off x="4572000" y="2108200"/>
            <a:ext cx="0" cy="515938"/>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63845" name="Line 5"/>
          <p:cNvSpPr>
            <a:spLocks noChangeShapeType="1"/>
          </p:cNvSpPr>
          <p:nvPr/>
        </p:nvSpPr>
        <p:spPr bwMode="auto">
          <a:xfrm>
            <a:off x="4572000" y="3267075"/>
            <a:ext cx="0" cy="48260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63846" name="Rectangle 6"/>
          <p:cNvSpPr>
            <a:spLocks noChangeArrowheads="1"/>
          </p:cNvSpPr>
          <p:nvPr/>
        </p:nvSpPr>
        <p:spPr bwMode="auto">
          <a:xfrm>
            <a:off x="3433763" y="1524000"/>
            <a:ext cx="2278062" cy="550863"/>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Notify All Personnel of</a:t>
            </a:r>
          </a:p>
          <a:p>
            <a:pPr algn="ctr" defTabSz="903288"/>
            <a:r>
              <a:rPr lang="en-US" sz="1600"/>
              <a:t>the Resolution Actions</a:t>
            </a:r>
          </a:p>
        </p:txBody>
      </p:sp>
      <p:sp>
        <p:nvSpPr>
          <p:cNvPr id="163847" name="Line 7"/>
          <p:cNvSpPr>
            <a:spLocks noChangeShapeType="1"/>
          </p:cNvSpPr>
          <p:nvPr/>
        </p:nvSpPr>
        <p:spPr bwMode="auto">
          <a:xfrm>
            <a:off x="4572000" y="4437063"/>
            <a:ext cx="0" cy="48260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63848" name="Rectangle 8"/>
          <p:cNvSpPr>
            <a:spLocks noChangeArrowheads="1"/>
          </p:cNvSpPr>
          <p:nvPr/>
        </p:nvSpPr>
        <p:spPr bwMode="auto">
          <a:xfrm>
            <a:off x="3517900" y="4927600"/>
            <a:ext cx="2108200" cy="685800"/>
          </a:xfrm>
          <a:prstGeom prst="rect">
            <a:avLst/>
          </a:prstGeom>
          <a:noFill/>
          <a:ln w="25400">
            <a:solidFill>
              <a:schemeClr val="hlink"/>
            </a:solidFill>
            <a:miter lim="800000"/>
            <a:headEnd/>
            <a:tailEnd/>
          </a:ln>
          <a:effectLst/>
        </p:spPr>
        <p:txBody>
          <a:bodyPr wrap="none" lIns="90487" tIns="44450" rIns="90487" bIns="44450" anchor="ctr">
            <a:prstTxWarp prst="textNoShape">
              <a:avLst/>
            </a:prstTxWarp>
          </a:bodyPr>
          <a:lstStyle/>
          <a:p>
            <a:pPr algn="ctr" defTabSz="903288"/>
            <a:r>
              <a:rPr lang="en-US" sz="1600"/>
              <a:t>Standardize the</a:t>
            </a:r>
          </a:p>
          <a:p>
            <a:pPr algn="ctr" defTabSz="903288"/>
            <a:r>
              <a:rPr lang="en-US" sz="1600"/>
              <a:t>New Practices</a:t>
            </a:r>
          </a:p>
        </p:txBody>
      </p:sp>
      <p:sp>
        <p:nvSpPr>
          <p:cNvPr id="163849" name="Rectangle 9"/>
          <p:cNvSpPr>
            <a:spLocks noChangeArrowheads="1"/>
          </p:cNvSpPr>
          <p:nvPr/>
        </p:nvSpPr>
        <p:spPr bwMode="auto">
          <a:xfrm>
            <a:off x="2882900" y="2606675"/>
            <a:ext cx="3344863" cy="6350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Establish A Process Flow of the</a:t>
            </a:r>
          </a:p>
          <a:p>
            <a:pPr algn="ctr" defTabSz="903288"/>
            <a:r>
              <a:rPr lang="en-US" sz="1600"/>
              <a:t>Management or Operating System</a:t>
            </a:r>
          </a:p>
        </p:txBody>
      </p:sp>
    </p:spTree>
  </p:cSld>
  <p:clrMapOvr>
    <a:masterClrMapping/>
  </p:clrMapOvr>
  <p:transition xmlns:p14="http://schemas.microsoft.com/office/powerpoint/2010/main" spd="med" advTm="5000">
    <p:fade/>
    <p:sndAc>
      <p:stSnd>
        <p:snd r:embed="rId3" name="Camera"/>
      </p:stSnd>
    </p:sndAc>
  </p:transition>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228600" y="160338"/>
            <a:ext cx="8686800" cy="779462"/>
          </a:xfrm>
          <a:noFill/>
          <a:ln/>
        </p:spPr>
        <p:txBody>
          <a:bodyPr/>
          <a:lstStyle/>
          <a:p>
            <a:r>
              <a:rPr lang="en-US"/>
              <a:t>Prevent Recurrence Questions</a:t>
            </a:r>
          </a:p>
        </p:txBody>
      </p:sp>
      <p:sp>
        <p:nvSpPr>
          <p:cNvPr id="165892" name="Rectangle 4"/>
          <p:cNvSpPr>
            <a:spLocks noChangeArrowheads="1"/>
          </p:cNvSpPr>
          <p:nvPr/>
        </p:nvSpPr>
        <p:spPr bwMode="auto">
          <a:xfrm>
            <a:off x="719138" y="3733800"/>
            <a:ext cx="7772400" cy="2455863"/>
          </a:xfrm>
          <a:prstGeom prst="rect">
            <a:avLst/>
          </a:prstGeom>
          <a:noFill/>
          <a:ln w="12700">
            <a:noFill/>
            <a:miter lim="800000"/>
            <a:headEnd/>
            <a:tailEnd/>
          </a:ln>
          <a:effectLst/>
        </p:spPr>
        <p:txBody>
          <a:bodyPr wrap="none" anchor="ctr">
            <a:prstTxWarp prst="textNoShape">
              <a:avLst/>
            </a:prstTxWarp>
          </a:bodyPr>
          <a:lstStyle/>
          <a:p>
            <a:endParaRPr lang="en-US"/>
          </a:p>
        </p:txBody>
      </p:sp>
      <p:sp>
        <p:nvSpPr>
          <p:cNvPr id="165893" name="Rectangle 5"/>
          <p:cNvSpPr>
            <a:spLocks noChangeArrowheads="1"/>
          </p:cNvSpPr>
          <p:nvPr/>
        </p:nvSpPr>
        <p:spPr bwMode="auto">
          <a:xfrm>
            <a:off x="650875" y="1387475"/>
            <a:ext cx="7772400" cy="4606925"/>
          </a:xfrm>
          <a:prstGeom prst="rect">
            <a:avLst/>
          </a:prstGeom>
          <a:noFill/>
          <a:ln w="12700">
            <a:noFill/>
            <a:miter lim="800000"/>
            <a:headEnd/>
            <a:tailEnd/>
          </a:ln>
          <a:effectLst/>
        </p:spPr>
        <p:txBody>
          <a:bodyPr lIns="90487" tIns="44450" rIns="90487" bIns="44450">
            <a:prstTxWarp prst="textNoShape">
              <a:avLst/>
            </a:prstTxWarp>
          </a:bodyPr>
          <a:lstStyle/>
          <a:p>
            <a:pPr marL="338138" indent="-287338" defTabSz="903288">
              <a:spcBef>
                <a:spcPct val="25000"/>
              </a:spcBef>
              <a:buFontTx/>
              <a:buChar char="•"/>
            </a:pPr>
            <a:r>
              <a:rPr lang="en-US"/>
              <a:t>Have all affected personnel been notified of the resolution actions?</a:t>
            </a:r>
          </a:p>
          <a:p>
            <a:pPr marL="338138" indent="-287338" defTabSz="903288">
              <a:spcBef>
                <a:spcPct val="25000"/>
              </a:spcBef>
              <a:buFontTx/>
              <a:buChar char="•"/>
            </a:pPr>
            <a:r>
              <a:rPr lang="en-US"/>
              <a:t>Has a process flow of the management system which will prevent this and similar problems in the future been prepared?</a:t>
            </a:r>
          </a:p>
          <a:p>
            <a:pPr marL="338138" indent="-287338" defTabSz="903288">
              <a:spcBef>
                <a:spcPct val="25000"/>
              </a:spcBef>
              <a:buFontTx/>
              <a:buChar char="•"/>
            </a:pPr>
            <a:r>
              <a:rPr lang="en-US"/>
              <a:t>Have the practices been standardized?</a:t>
            </a:r>
          </a:p>
          <a:p>
            <a:pPr marL="338138" indent="-287338" defTabSz="903288">
              <a:spcBef>
                <a:spcPct val="25000"/>
              </a:spcBef>
              <a:buFontTx/>
              <a:buChar char="•"/>
            </a:pPr>
            <a:r>
              <a:rPr lang="en-US"/>
              <a:t>Have action plans been written to coordinate actions?</a:t>
            </a:r>
          </a:p>
          <a:p>
            <a:pPr marL="338138" indent="-287338" defTabSz="903288">
              <a:spcBef>
                <a:spcPct val="25000"/>
              </a:spcBef>
              <a:buFontTx/>
              <a:buChar char="•"/>
            </a:pPr>
            <a:r>
              <a:rPr lang="en-US"/>
              <a:t>Have changes been made to the appropriate systems?</a:t>
            </a:r>
          </a:p>
          <a:p>
            <a:pPr marL="338138" indent="-287338" defTabSz="903288">
              <a:spcBef>
                <a:spcPct val="25000"/>
              </a:spcBef>
              <a:buFontTx/>
              <a:buChar char="•"/>
            </a:pPr>
            <a:r>
              <a:rPr lang="en-US"/>
              <a:t>Has the problem occurred due to a </a:t>
            </a:r>
            <a:r>
              <a:rPr lang="en-US">
                <a:solidFill>
                  <a:srgbClr val="00279F"/>
                </a:solidFill>
              </a:rPr>
              <a:t>behavioral</a:t>
            </a:r>
            <a:r>
              <a:rPr lang="en-US"/>
              <a:t> system?</a:t>
            </a:r>
          </a:p>
        </p:txBody>
      </p:sp>
    </p:spTree>
  </p:cSld>
  <p:clrMapOvr>
    <a:masterClrMapping/>
  </p:clrMapOvr>
  <p:transition xmlns:p14="http://schemas.microsoft.com/office/powerpoint/2010/main" spd="med" advTm="5000">
    <p:fade/>
    <p:sndAc>
      <p:stSnd>
        <p:snd r:embed="rId3" name="Camera"/>
      </p:stSnd>
    </p:sndAc>
  </p:transition>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Grp="1" noChangeArrowheads="1"/>
          </p:cNvSpPr>
          <p:nvPr>
            <p:ph type="title"/>
          </p:nvPr>
        </p:nvSpPr>
        <p:spPr>
          <a:noFill/>
          <a:ln/>
        </p:spPr>
        <p:txBody>
          <a:bodyPr/>
          <a:lstStyle/>
          <a:p>
            <a:r>
              <a:rPr lang="en-US" sz="3200"/>
              <a:t>Prevent System Problems Check List</a:t>
            </a:r>
          </a:p>
        </p:txBody>
      </p:sp>
      <p:graphicFrame>
        <p:nvGraphicFramePr>
          <p:cNvPr id="166916" name="Object 4"/>
          <p:cNvGraphicFramePr>
            <a:graphicFrameLocks noChangeAspect="1"/>
          </p:cNvGraphicFramePr>
          <p:nvPr/>
        </p:nvGraphicFramePr>
        <p:xfrm>
          <a:off x="479425" y="1060450"/>
          <a:ext cx="8081963" cy="5075238"/>
        </p:xfrm>
        <a:graphic>
          <a:graphicData uri="http://schemas.openxmlformats.org/presentationml/2006/ole">
            <mc:AlternateContent xmlns:mc="http://schemas.openxmlformats.org/markup-compatibility/2006">
              <mc:Choice xmlns:v="urn:schemas-microsoft-com:vml" Requires="v">
                <p:oleObj spid="_x0000_s601092" name="Worksheet" r:id="rId5" imgW="6591300" imgH="4140200" progId="Excel.Sheet.8">
                  <p:embed/>
                </p:oleObj>
              </mc:Choice>
              <mc:Fallback>
                <p:oleObj name="Worksheet" r:id="rId5" imgW="6591300" imgH="4140200" progId="Excel.Sheet.8">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425" y="1060450"/>
                        <a:ext cx="8081963" cy="507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spd="med" advTm="5000">
    <p:fade/>
    <p:sndAc>
      <p:stSnd>
        <p:snd r:embed="rId4" name="Camera"/>
      </p:stSnd>
    </p:sndAc>
  </p:transition>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241300" y="1828800"/>
            <a:ext cx="8686800" cy="2376488"/>
          </a:xfrm>
          <a:noFill/>
          <a:ln/>
        </p:spPr>
        <p:txBody>
          <a:bodyPr/>
          <a:lstStyle/>
          <a:p>
            <a:r>
              <a:rPr lang="en-US" sz="5500">
                <a:solidFill>
                  <a:srgbClr val="790015"/>
                </a:solidFill>
              </a:rPr>
              <a:t>D8</a:t>
            </a:r>
            <a:r>
              <a:rPr lang="en-US" sz="5500"/>
              <a:t/>
            </a:r>
            <a:br>
              <a:rPr lang="en-US" sz="5500"/>
            </a:br>
            <a:r>
              <a:rPr lang="en-US" sz="4100"/>
              <a:t>Congratulate Your Team</a:t>
            </a:r>
          </a:p>
        </p:txBody>
      </p:sp>
    </p:spTree>
  </p:cSld>
  <p:clrMapOvr>
    <a:masterClrMapping/>
  </p:clrMapOvr>
  <p:transition xmlns:p14="http://schemas.microsoft.com/office/powerpoint/2010/main" spd="med" advTm="5000">
    <p:fade/>
    <p:sndAc>
      <p:stSnd>
        <p:snd r:embed="rId3" name="Camera"/>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36093320"/>
      </p:ext>
    </p:extLst>
  </p:cSld>
  <p:clrMapOvr>
    <a:masterClrMapping/>
  </p:clrMapOvr>
  <p:transition xmlns:p14="http://schemas.microsoft.com/office/powerpoint/2010/main" spd="med" advTm="5000">
    <p:fade/>
    <p:sndAc>
      <p:stSnd>
        <p:snd r:embed="rId2" name="Camera"/>
      </p:stSnd>
    </p:sndAc>
  </p:transition>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noFill/>
          <a:ln/>
        </p:spPr>
        <p:txBody>
          <a:bodyPr/>
          <a:lstStyle/>
          <a:p>
            <a:r>
              <a:rPr lang="en-US"/>
              <a:t>The 8-D System</a:t>
            </a:r>
          </a:p>
        </p:txBody>
      </p:sp>
      <p:sp>
        <p:nvSpPr>
          <p:cNvPr id="170029" name="Rectangle 45"/>
          <p:cNvSpPr>
            <a:spLocks noChangeArrowheads="1"/>
          </p:cNvSpPr>
          <p:nvPr/>
        </p:nvSpPr>
        <p:spPr bwMode="auto">
          <a:xfrm>
            <a:off x="3094038" y="1184275"/>
            <a:ext cx="2590800" cy="5148263"/>
          </a:xfrm>
          <a:prstGeom prst="rect">
            <a:avLst/>
          </a:prstGeom>
          <a:noFill/>
          <a:ln w="50800">
            <a:solidFill>
              <a:schemeClr val="tx2"/>
            </a:solidFill>
            <a:prstDash val="sysDot"/>
            <a:miter lim="800000"/>
            <a:headEnd/>
            <a:tailEnd/>
          </a:ln>
          <a:effectLst/>
        </p:spPr>
        <p:txBody>
          <a:bodyPr wrap="none" anchor="ctr">
            <a:prstTxWarp prst="textNoShape">
              <a:avLst/>
            </a:prstTxWarp>
          </a:bodyPr>
          <a:lstStyle/>
          <a:p>
            <a:endParaRPr lang="en-US"/>
          </a:p>
        </p:txBody>
      </p:sp>
      <p:sp>
        <p:nvSpPr>
          <p:cNvPr id="170030" name="Rectangle 46"/>
          <p:cNvSpPr>
            <a:spLocks noChangeArrowheads="1"/>
          </p:cNvSpPr>
          <p:nvPr/>
        </p:nvSpPr>
        <p:spPr bwMode="auto">
          <a:xfrm>
            <a:off x="649288" y="1325563"/>
            <a:ext cx="1477962" cy="681037"/>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Awareness</a:t>
            </a:r>
          </a:p>
          <a:p>
            <a:pPr algn="ctr" defTabSz="903288"/>
            <a:r>
              <a:rPr lang="en-US" sz="1600">
                <a:solidFill>
                  <a:srgbClr val="333333"/>
                </a:solidFill>
              </a:rPr>
              <a:t>of Problem</a:t>
            </a:r>
          </a:p>
        </p:txBody>
      </p:sp>
      <p:sp>
        <p:nvSpPr>
          <p:cNvPr id="170031" name="Rectangle 47"/>
          <p:cNvSpPr>
            <a:spLocks noChangeArrowheads="1"/>
          </p:cNvSpPr>
          <p:nvPr/>
        </p:nvSpPr>
        <p:spPr bwMode="auto">
          <a:xfrm>
            <a:off x="649288" y="2549525"/>
            <a:ext cx="1477962" cy="681038"/>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Use Team</a:t>
            </a:r>
          </a:p>
          <a:p>
            <a:pPr algn="ctr" defTabSz="903288"/>
            <a:r>
              <a:rPr lang="en-US" sz="1600">
                <a:solidFill>
                  <a:srgbClr val="333333"/>
                </a:solidFill>
              </a:rPr>
              <a:t>Approach</a:t>
            </a:r>
          </a:p>
        </p:txBody>
      </p:sp>
      <p:sp>
        <p:nvSpPr>
          <p:cNvPr id="170032" name="Rectangle 48"/>
          <p:cNvSpPr>
            <a:spLocks noChangeArrowheads="1"/>
          </p:cNvSpPr>
          <p:nvPr/>
        </p:nvSpPr>
        <p:spPr bwMode="auto">
          <a:xfrm>
            <a:off x="655638" y="3702050"/>
            <a:ext cx="1477962" cy="681038"/>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Describe</a:t>
            </a:r>
          </a:p>
          <a:p>
            <a:pPr algn="ctr" defTabSz="903288"/>
            <a:r>
              <a:rPr lang="en-US" sz="1600">
                <a:solidFill>
                  <a:srgbClr val="333333"/>
                </a:solidFill>
              </a:rPr>
              <a:t>the Problem</a:t>
            </a:r>
          </a:p>
        </p:txBody>
      </p:sp>
      <p:sp>
        <p:nvSpPr>
          <p:cNvPr id="170033" name="Rectangle 49"/>
          <p:cNvSpPr>
            <a:spLocks noChangeArrowheads="1"/>
          </p:cNvSpPr>
          <p:nvPr/>
        </p:nvSpPr>
        <p:spPr bwMode="auto">
          <a:xfrm>
            <a:off x="654050" y="4905375"/>
            <a:ext cx="1477963" cy="1122363"/>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Implement and</a:t>
            </a:r>
          </a:p>
          <a:p>
            <a:pPr algn="ctr" defTabSz="903288"/>
            <a:r>
              <a:rPr lang="en-US" sz="1600">
                <a:solidFill>
                  <a:srgbClr val="333333"/>
                </a:solidFill>
              </a:rPr>
              <a:t>Verify Interim</a:t>
            </a:r>
          </a:p>
          <a:p>
            <a:pPr algn="ctr" defTabSz="903288"/>
            <a:r>
              <a:rPr lang="en-US" sz="1600">
                <a:solidFill>
                  <a:srgbClr val="333333"/>
                </a:solidFill>
              </a:rPr>
              <a:t>(Containment)</a:t>
            </a:r>
          </a:p>
          <a:p>
            <a:pPr algn="ctr" defTabSz="903288"/>
            <a:r>
              <a:rPr lang="en-US" sz="1600">
                <a:solidFill>
                  <a:srgbClr val="333333"/>
                </a:solidFill>
              </a:rPr>
              <a:t>Action(s)</a:t>
            </a:r>
          </a:p>
        </p:txBody>
      </p:sp>
      <p:sp>
        <p:nvSpPr>
          <p:cNvPr id="170034" name="Rectangle 50"/>
          <p:cNvSpPr>
            <a:spLocks noChangeArrowheads="1"/>
          </p:cNvSpPr>
          <p:nvPr/>
        </p:nvSpPr>
        <p:spPr bwMode="auto">
          <a:xfrm>
            <a:off x="179388" y="2674938"/>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1.</a:t>
            </a:r>
          </a:p>
        </p:txBody>
      </p:sp>
      <p:sp>
        <p:nvSpPr>
          <p:cNvPr id="170035" name="Rectangle 51"/>
          <p:cNvSpPr>
            <a:spLocks noChangeArrowheads="1"/>
          </p:cNvSpPr>
          <p:nvPr/>
        </p:nvSpPr>
        <p:spPr bwMode="auto">
          <a:xfrm>
            <a:off x="196850" y="3824288"/>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2.</a:t>
            </a:r>
          </a:p>
        </p:txBody>
      </p:sp>
      <p:sp>
        <p:nvSpPr>
          <p:cNvPr id="170036" name="Rectangle 52"/>
          <p:cNvSpPr>
            <a:spLocks noChangeArrowheads="1"/>
          </p:cNvSpPr>
          <p:nvPr/>
        </p:nvSpPr>
        <p:spPr bwMode="auto">
          <a:xfrm>
            <a:off x="196850" y="5334000"/>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3.</a:t>
            </a:r>
          </a:p>
        </p:txBody>
      </p:sp>
      <p:sp>
        <p:nvSpPr>
          <p:cNvPr id="170037" name="Rectangle 53"/>
          <p:cNvSpPr>
            <a:spLocks noChangeArrowheads="1"/>
          </p:cNvSpPr>
          <p:nvPr/>
        </p:nvSpPr>
        <p:spPr bwMode="auto">
          <a:xfrm>
            <a:off x="7004050" y="2600325"/>
            <a:ext cx="1816100" cy="855663"/>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Implement</a:t>
            </a:r>
          </a:p>
          <a:p>
            <a:pPr algn="ctr" defTabSz="903288"/>
            <a:r>
              <a:rPr lang="en-US" sz="1600">
                <a:solidFill>
                  <a:srgbClr val="333333"/>
                </a:solidFill>
              </a:rPr>
              <a:t>Permanent</a:t>
            </a:r>
          </a:p>
          <a:p>
            <a:pPr algn="ctr" defTabSz="903288"/>
            <a:r>
              <a:rPr lang="en-US" sz="1600">
                <a:solidFill>
                  <a:srgbClr val="333333"/>
                </a:solidFill>
              </a:rPr>
              <a:t>Corrective Actions</a:t>
            </a:r>
          </a:p>
        </p:txBody>
      </p:sp>
      <p:sp>
        <p:nvSpPr>
          <p:cNvPr id="170038" name="Rectangle 54"/>
          <p:cNvSpPr>
            <a:spLocks noChangeArrowheads="1"/>
          </p:cNvSpPr>
          <p:nvPr/>
        </p:nvSpPr>
        <p:spPr bwMode="auto">
          <a:xfrm>
            <a:off x="7192963" y="3927475"/>
            <a:ext cx="1477962" cy="681038"/>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Prevent</a:t>
            </a:r>
          </a:p>
          <a:p>
            <a:pPr algn="ctr" defTabSz="903288"/>
            <a:r>
              <a:rPr lang="en-US" sz="1600">
                <a:solidFill>
                  <a:srgbClr val="333333"/>
                </a:solidFill>
              </a:rPr>
              <a:t>Recurrence</a:t>
            </a:r>
          </a:p>
        </p:txBody>
      </p:sp>
      <p:sp>
        <p:nvSpPr>
          <p:cNvPr id="170039" name="Rectangle 55"/>
          <p:cNvSpPr>
            <a:spLocks noChangeArrowheads="1"/>
          </p:cNvSpPr>
          <p:nvPr/>
        </p:nvSpPr>
        <p:spPr bwMode="auto">
          <a:xfrm>
            <a:off x="7191375" y="5141913"/>
            <a:ext cx="1477963" cy="665162"/>
          </a:xfrm>
          <a:prstGeom prst="rect">
            <a:avLst/>
          </a:prstGeom>
          <a:solidFill>
            <a:srgbClr val="F2F4A4"/>
          </a:solidFill>
          <a:ln w="19050">
            <a:solidFill>
              <a:srgbClr val="00279F"/>
            </a:solidFill>
            <a:miter lim="800000"/>
            <a:headEnd/>
            <a:tailEnd/>
          </a:ln>
          <a:effectLst/>
        </p:spPr>
        <p:txBody>
          <a:bodyPr wrap="none" lIns="90487" tIns="44450" rIns="90487" bIns="44450" anchor="ctr">
            <a:prstTxWarp prst="textNoShape">
              <a:avLst/>
            </a:prstTxWarp>
          </a:bodyPr>
          <a:lstStyle/>
          <a:p>
            <a:pPr algn="ctr" defTabSz="903288"/>
            <a:r>
              <a:rPr lang="en-US" sz="1600">
                <a:solidFill>
                  <a:schemeClr val="hlink"/>
                </a:solidFill>
              </a:rPr>
              <a:t>Congratulate</a:t>
            </a:r>
          </a:p>
          <a:p>
            <a:pPr algn="ctr" defTabSz="903288"/>
            <a:r>
              <a:rPr lang="en-US" sz="1600">
                <a:solidFill>
                  <a:schemeClr val="hlink"/>
                </a:solidFill>
              </a:rPr>
              <a:t>Your Team</a:t>
            </a:r>
          </a:p>
        </p:txBody>
      </p:sp>
      <p:sp>
        <p:nvSpPr>
          <p:cNvPr id="170040" name="Line 56"/>
          <p:cNvSpPr>
            <a:spLocks noChangeShapeType="1"/>
          </p:cNvSpPr>
          <p:nvPr/>
        </p:nvSpPr>
        <p:spPr bwMode="auto">
          <a:xfrm>
            <a:off x="7896225" y="2079625"/>
            <a:ext cx="0" cy="495300"/>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170041" name="Line 57"/>
          <p:cNvSpPr>
            <a:spLocks noChangeShapeType="1"/>
          </p:cNvSpPr>
          <p:nvPr/>
        </p:nvSpPr>
        <p:spPr bwMode="auto">
          <a:xfrm>
            <a:off x="7894638" y="3473450"/>
            <a:ext cx="1587" cy="428625"/>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170042" name="Line 58"/>
          <p:cNvSpPr>
            <a:spLocks noChangeShapeType="1"/>
          </p:cNvSpPr>
          <p:nvPr/>
        </p:nvSpPr>
        <p:spPr bwMode="auto">
          <a:xfrm>
            <a:off x="7894638" y="4643438"/>
            <a:ext cx="1587" cy="477837"/>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170043" name="Rectangle 59"/>
          <p:cNvSpPr>
            <a:spLocks noChangeArrowheads="1"/>
          </p:cNvSpPr>
          <p:nvPr/>
        </p:nvSpPr>
        <p:spPr bwMode="auto">
          <a:xfrm>
            <a:off x="6562725" y="1374775"/>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5.</a:t>
            </a:r>
          </a:p>
        </p:txBody>
      </p:sp>
      <p:sp>
        <p:nvSpPr>
          <p:cNvPr id="170044" name="Rectangle 60"/>
          <p:cNvSpPr>
            <a:spLocks noChangeArrowheads="1"/>
          </p:cNvSpPr>
          <p:nvPr/>
        </p:nvSpPr>
        <p:spPr bwMode="auto">
          <a:xfrm>
            <a:off x="6545263" y="2825750"/>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6.</a:t>
            </a:r>
          </a:p>
        </p:txBody>
      </p:sp>
      <p:sp>
        <p:nvSpPr>
          <p:cNvPr id="170045" name="Rectangle 61"/>
          <p:cNvSpPr>
            <a:spLocks noChangeArrowheads="1"/>
          </p:cNvSpPr>
          <p:nvPr/>
        </p:nvSpPr>
        <p:spPr bwMode="auto">
          <a:xfrm>
            <a:off x="6591300" y="4081463"/>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7.</a:t>
            </a:r>
          </a:p>
        </p:txBody>
      </p:sp>
      <p:sp>
        <p:nvSpPr>
          <p:cNvPr id="170046" name="Rectangle 62"/>
          <p:cNvSpPr>
            <a:spLocks noChangeArrowheads="1"/>
          </p:cNvSpPr>
          <p:nvPr/>
        </p:nvSpPr>
        <p:spPr bwMode="auto">
          <a:xfrm>
            <a:off x="7021513" y="1379538"/>
            <a:ext cx="1798637" cy="681037"/>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Choose / Verify</a:t>
            </a:r>
          </a:p>
          <a:p>
            <a:pPr algn="ctr" defTabSz="903288"/>
            <a:r>
              <a:rPr lang="en-US" sz="1600">
                <a:solidFill>
                  <a:srgbClr val="333333"/>
                </a:solidFill>
              </a:rPr>
              <a:t>Corrective Actions</a:t>
            </a:r>
          </a:p>
        </p:txBody>
      </p:sp>
      <p:sp>
        <p:nvSpPr>
          <p:cNvPr id="170047" name="Rectangle 63"/>
          <p:cNvSpPr>
            <a:spLocks noChangeArrowheads="1"/>
          </p:cNvSpPr>
          <p:nvPr/>
        </p:nvSpPr>
        <p:spPr bwMode="auto">
          <a:xfrm>
            <a:off x="6610350" y="5313363"/>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8.</a:t>
            </a:r>
          </a:p>
        </p:txBody>
      </p:sp>
      <p:sp>
        <p:nvSpPr>
          <p:cNvPr id="170048" name="Rectangle 64"/>
          <p:cNvSpPr>
            <a:spLocks noChangeArrowheads="1"/>
          </p:cNvSpPr>
          <p:nvPr/>
        </p:nvSpPr>
        <p:spPr bwMode="auto">
          <a:xfrm>
            <a:off x="2616200" y="1354138"/>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chemeClr val="tx2"/>
                </a:solidFill>
              </a:rPr>
              <a:t>4.</a:t>
            </a:r>
          </a:p>
        </p:txBody>
      </p:sp>
      <p:sp>
        <p:nvSpPr>
          <p:cNvPr id="170049" name="Rectangle 65"/>
          <p:cNvSpPr>
            <a:spLocks noChangeArrowheads="1"/>
          </p:cNvSpPr>
          <p:nvPr/>
        </p:nvSpPr>
        <p:spPr bwMode="auto">
          <a:xfrm>
            <a:off x="3856038" y="1393825"/>
            <a:ext cx="1465262" cy="803275"/>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Identify</a:t>
            </a:r>
          </a:p>
          <a:p>
            <a:pPr algn="ctr" defTabSz="903288"/>
            <a:r>
              <a:rPr lang="en-US" sz="1600" b="1"/>
              <a:t>Potential</a:t>
            </a:r>
          </a:p>
          <a:p>
            <a:pPr algn="ctr" defTabSz="903288"/>
            <a:r>
              <a:rPr lang="en-US" sz="1600" b="1"/>
              <a:t>Cause(s)</a:t>
            </a:r>
          </a:p>
        </p:txBody>
      </p:sp>
      <p:sp>
        <p:nvSpPr>
          <p:cNvPr id="170050" name="Rectangle 66"/>
          <p:cNvSpPr>
            <a:spLocks noChangeArrowheads="1"/>
          </p:cNvSpPr>
          <p:nvPr/>
        </p:nvSpPr>
        <p:spPr bwMode="auto">
          <a:xfrm>
            <a:off x="3863975" y="2659063"/>
            <a:ext cx="1465263" cy="584200"/>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Select Likely</a:t>
            </a:r>
          </a:p>
          <a:p>
            <a:pPr algn="ctr" defTabSz="903288"/>
            <a:r>
              <a:rPr lang="en-US" sz="1600" b="1"/>
              <a:t>Causes</a:t>
            </a:r>
          </a:p>
        </p:txBody>
      </p:sp>
      <p:sp>
        <p:nvSpPr>
          <p:cNvPr id="170051" name="Rectangle 67"/>
          <p:cNvSpPr>
            <a:spLocks noChangeArrowheads="1"/>
          </p:cNvSpPr>
          <p:nvPr/>
        </p:nvSpPr>
        <p:spPr bwMode="auto">
          <a:xfrm>
            <a:off x="3722688" y="5478463"/>
            <a:ext cx="1752600" cy="584200"/>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Identify Possible</a:t>
            </a:r>
          </a:p>
          <a:p>
            <a:pPr algn="ctr" defTabSz="903288"/>
            <a:r>
              <a:rPr lang="en-US" sz="1600" b="1"/>
              <a:t>Solutions</a:t>
            </a:r>
          </a:p>
        </p:txBody>
      </p:sp>
      <p:sp>
        <p:nvSpPr>
          <p:cNvPr id="170052" name="Rectangle 68"/>
          <p:cNvSpPr>
            <a:spLocks noChangeArrowheads="1"/>
          </p:cNvSpPr>
          <p:nvPr/>
        </p:nvSpPr>
        <p:spPr bwMode="auto">
          <a:xfrm>
            <a:off x="4529138" y="4902200"/>
            <a:ext cx="658812" cy="3016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400">
                <a:solidFill>
                  <a:schemeClr val="hlink"/>
                </a:solidFill>
              </a:rPr>
              <a:t>Yes</a:t>
            </a:r>
          </a:p>
        </p:txBody>
      </p:sp>
      <p:grpSp>
        <p:nvGrpSpPr>
          <p:cNvPr id="170053" name="Group 69"/>
          <p:cNvGrpSpPr>
            <a:grpSpLocks/>
          </p:cNvGrpSpPr>
          <p:nvPr/>
        </p:nvGrpSpPr>
        <p:grpSpPr bwMode="auto">
          <a:xfrm>
            <a:off x="3295650" y="2344738"/>
            <a:ext cx="1223963" cy="1849437"/>
            <a:chOff x="2020" y="1456"/>
            <a:chExt cx="771" cy="1165"/>
          </a:xfrm>
        </p:grpSpPr>
        <p:sp>
          <p:nvSpPr>
            <p:cNvPr id="170054" name="Line 70"/>
            <p:cNvSpPr>
              <a:spLocks noChangeShapeType="1"/>
            </p:cNvSpPr>
            <p:nvPr/>
          </p:nvSpPr>
          <p:spPr bwMode="auto">
            <a:xfrm flipH="1">
              <a:off x="2021" y="2616"/>
              <a:ext cx="334" cy="5"/>
            </a:xfrm>
            <a:prstGeom prst="line">
              <a:avLst/>
            </a:prstGeom>
            <a:noFill/>
            <a:ln w="12700">
              <a:solidFill>
                <a:srgbClr val="790015"/>
              </a:solidFill>
              <a:round/>
              <a:headEnd/>
              <a:tailEnd/>
            </a:ln>
            <a:effectLst/>
          </p:spPr>
          <p:txBody>
            <a:bodyPr wrap="none" anchor="ctr">
              <a:prstTxWarp prst="textNoShape">
                <a:avLst/>
              </a:prstTxWarp>
            </a:bodyPr>
            <a:lstStyle/>
            <a:p>
              <a:endParaRPr lang="en-US"/>
            </a:p>
          </p:txBody>
        </p:sp>
        <p:sp>
          <p:nvSpPr>
            <p:cNvPr id="170055" name="Line 71"/>
            <p:cNvSpPr>
              <a:spLocks noChangeShapeType="1"/>
            </p:cNvSpPr>
            <p:nvPr/>
          </p:nvSpPr>
          <p:spPr bwMode="auto">
            <a:xfrm flipH="1" flipV="1">
              <a:off x="2023" y="1463"/>
              <a:ext cx="0" cy="1151"/>
            </a:xfrm>
            <a:prstGeom prst="line">
              <a:avLst/>
            </a:prstGeom>
            <a:noFill/>
            <a:ln w="12700">
              <a:solidFill>
                <a:srgbClr val="790015"/>
              </a:solidFill>
              <a:round/>
              <a:headEnd/>
              <a:tailEnd/>
            </a:ln>
            <a:effectLst/>
          </p:spPr>
          <p:txBody>
            <a:bodyPr wrap="none" anchor="ctr">
              <a:prstTxWarp prst="textNoShape">
                <a:avLst/>
              </a:prstTxWarp>
            </a:bodyPr>
            <a:lstStyle/>
            <a:p>
              <a:endParaRPr lang="en-US"/>
            </a:p>
          </p:txBody>
        </p:sp>
        <p:sp>
          <p:nvSpPr>
            <p:cNvPr id="170056" name="Line 72"/>
            <p:cNvSpPr>
              <a:spLocks noChangeShapeType="1"/>
            </p:cNvSpPr>
            <p:nvPr/>
          </p:nvSpPr>
          <p:spPr bwMode="auto">
            <a:xfrm>
              <a:off x="2020" y="1456"/>
              <a:ext cx="771" cy="0"/>
            </a:xfrm>
            <a:prstGeom prst="line">
              <a:avLst/>
            </a:prstGeom>
            <a:noFill/>
            <a:ln w="12700">
              <a:solidFill>
                <a:srgbClr val="790015"/>
              </a:solidFill>
              <a:round/>
              <a:headEnd/>
              <a:tailEnd type="triangle" w="med" len="med"/>
            </a:ln>
            <a:effectLst/>
          </p:spPr>
          <p:txBody>
            <a:bodyPr wrap="none" anchor="ctr">
              <a:prstTxWarp prst="textNoShape">
                <a:avLst/>
              </a:prstTxWarp>
            </a:bodyPr>
            <a:lstStyle/>
            <a:p>
              <a:endParaRPr lang="en-US"/>
            </a:p>
          </p:txBody>
        </p:sp>
      </p:grpSp>
      <p:sp>
        <p:nvSpPr>
          <p:cNvPr id="170057" name="AutoShape 73"/>
          <p:cNvSpPr>
            <a:spLocks noChangeArrowheads="1"/>
          </p:cNvSpPr>
          <p:nvPr/>
        </p:nvSpPr>
        <p:spPr bwMode="auto">
          <a:xfrm>
            <a:off x="3846513" y="3606800"/>
            <a:ext cx="1498600" cy="1144588"/>
          </a:xfrm>
          <a:prstGeom prst="diamond">
            <a:avLst/>
          </a:prstGeom>
          <a:solidFill>
            <a:schemeClr val="bg1"/>
          </a:solidFill>
          <a:ln w="25400">
            <a:solidFill>
              <a:schemeClr val="hlink"/>
            </a:solidFill>
            <a:miter lim="800000"/>
            <a:headEnd/>
            <a:tailEnd/>
          </a:ln>
          <a:effectLst/>
        </p:spPr>
        <p:txBody>
          <a:bodyPr anchor="ctr">
            <a:prstTxWarp prst="textNoShape">
              <a:avLst/>
            </a:prstTxWarp>
          </a:bodyPr>
          <a:lstStyle/>
          <a:p>
            <a:pPr algn="ctr"/>
            <a:r>
              <a:rPr lang="en-US" sz="1000"/>
              <a:t>Is the </a:t>
            </a:r>
            <a:r>
              <a:rPr lang="en-US" sz="1000">
                <a:solidFill>
                  <a:srgbClr val="00279F"/>
                </a:solidFill>
              </a:rPr>
              <a:t>Potential</a:t>
            </a:r>
            <a:r>
              <a:rPr lang="en-US" sz="1000"/>
              <a:t> Cause a </a:t>
            </a:r>
            <a:r>
              <a:rPr lang="en-US" sz="1000">
                <a:solidFill>
                  <a:srgbClr val="790015"/>
                </a:solidFill>
              </a:rPr>
              <a:t>Root</a:t>
            </a:r>
            <a:r>
              <a:rPr lang="en-US" sz="1000"/>
              <a:t> Cause?</a:t>
            </a:r>
          </a:p>
        </p:txBody>
      </p:sp>
      <p:sp>
        <p:nvSpPr>
          <p:cNvPr id="170058" name="Rectangle 74"/>
          <p:cNvSpPr>
            <a:spLocks noChangeArrowheads="1"/>
          </p:cNvSpPr>
          <p:nvPr/>
        </p:nvSpPr>
        <p:spPr bwMode="auto">
          <a:xfrm>
            <a:off x="3292475" y="4159250"/>
            <a:ext cx="658813" cy="3016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400">
                <a:solidFill>
                  <a:schemeClr val="hlink"/>
                </a:solidFill>
              </a:rPr>
              <a:t>No</a:t>
            </a:r>
          </a:p>
        </p:txBody>
      </p:sp>
      <p:cxnSp>
        <p:nvCxnSpPr>
          <p:cNvPr id="170059" name="AutoShape 75"/>
          <p:cNvCxnSpPr>
            <a:cxnSpLocks noChangeShapeType="1"/>
            <a:stCxn id="170049" idx="2"/>
            <a:endCxn id="170050" idx="0"/>
          </p:cNvCxnSpPr>
          <p:nvPr/>
        </p:nvCxnSpPr>
        <p:spPr bwMode="auto">
          <a:xfrm>
            <a:off x="4589463" y="2197100"/>
            <a:ext cx="7937" cy="461963"/>
          </a:xfrm>
          <a:prstGeom prst="straightConnector1">
            <a:avLst/>
          </a:prstGeom>
          <a:noFill/>
          <a:ln w="12700">
            <a:solidFill>
              <a:srgbClr val="005400"/>
            </a:solidFill>
            <a:round/>
            <a:headEnd/>
            <a:tailEnd type="triangle" w="med" len="med"/>
          </a:ln>
          <a:effectLst/>
        </p:spPr>
      </p:cxnSp>
      <p:cxnSp>
        <p:nvCxnSpPr>
          <p:cNvPr id="170060" name="AutoShape 76"/>
          <p:cNvCxnSpPr>
            <a:cxnSpLocks noChangeShapeType="1"/>
            <a:stCxn id="170050" idx="2"/>
            <a:endCxn id="170057" idx="0"/>
          </p:cNvCxnSpPr>
          <p:nvPr/>
        </p:nvCxnSpPr>
        <p:spPr bwMode="auto">
          <a:xfrm flipH="1">
            <a:off x="4595813" y="3243263"/>
            <a:ext cx="1587" cy="350837"/>
          </a:xfrm>
          <a:prstGeom prst="straightConnector1">
            <a:avLst/>
          </a:prstGeom>
          <a:noFill/>
          <a:ln w="12700">
            <a:solidFill>
              <a:srgbClr val="005400"/>
            </a:solidFill>
            <a:round/>
            <a:headEnd/>
            <a:tailEnd type="triangle" w="med" len="med"/>
          </a:ln>
          <a:effectLst/>
        </p:spPr>
      </p:cxnSp>
      <p:cxnSp>
        <p:nvCxnSpPr>
          <p:cNvPr id="170061" name="AutoShape 77"/>
          <p:cNvCxnSpPr>
            <a:cxnSpLocks noChangeShapeType="1"/>
            <a:stCxn id="170057" idx="2"/>
            <a:endCxn id="170051" idx="0"/>
          </p:cNvCxnSpPr>
          <p:nvPr/>
        </p:nvCxnSpPr>
        <p:spPr bwMode="auto">
          <a:xfrm>
            <a:off x="4595813" y="4764088"/>
            <a:ext cx="3175" cy="714375"/>
          </a:xfrm>
          <a:prstGeom prst="straightConnector1">
            <a:avLst/>
          </a:prstGeom>
          <a:noFill/>
          <a:ln w="12700">
            <a:solidFill>
              <a:srgbClr val="005400"/>
            </a:solidFill>
            <a:round/>
            <a:headEnd/>
            <a:tailEnd type="triangle" w="med" len="med"/>
          </a:ln>
          <a:effectLst/>
        </p:spPr>
      </p:cxnSp>
      <p:cxnSp>
        <p:nvCxnSpPr>
          <p:cNvPr id="170062" name="AutoShape 78"/>
          <p:cNvCxnSpPr>
            <a:cxnSpLocks noChangeShapeType="1"/>
            <a:stCxn id="170051" idx="3"/>
            <a:endCxn id="170046" idx="1"/>
          </p:cNvCxnSpPr>
          <p:nvPr/>
        </p:nvCxnSpPr>
        <p:spPr bwMode="auto">
          <a:xfrm flipV="1">
            <a:off x="5475288" y="1720850"/>
            <a:ext cx="1546225" cy="4049713"/>
          </a:xfrm>
          <a:prstGeom prst="bentConnector3">
            <a:avLst>
              <a:gd name="adj1" fmla="val 50000"/>
            </a:avLst>
          </a:prstGeom>
          <a:noFill/>
          <a:ln w="12700">
            <a:solidFill>
              <a:schemeClr val="tx1"/>
            </a:solidFill>
            <a:miter lim="800000"/>
            <a:headEnd/>
            <a:tailEnd type="triangle" w="med" len="med"/>
          </a:ln>
          <a:effectLst/>
        </p:spPr>
      </p:cxnSp>
      <p:cxnSp>
        <p:nvCxnSpPr>
          <p:cNvPr id="170063" name="AutoShape 79"/>
          <p:cNvCxnSpPr>
            <a:cxnSpLocks noChangeShapeType="1"/>
            <a:stCxn id="170033" idx="3"/>
            <a:endCxn id="170049" idx="1"/>
          </p:cNvCxnSpPr>
          <p:nvPr/>
        </p:nvCxnSpPr>
        <p:spPr bwMode="auto">
          <a:xfrm flipV="1">
            <a:off x="2132013" y="1795463"/>
            <a:ext cx="1724025" cy="3671887"/>
          </a:xfrm>
          <a:prstGeom prst="bentConnector3">
            <a:avLst>
              <a:gd name="adj1" fmla="val 31120"/>
            </a:avLst>
          </a:prstGeom>
          <a:noFill/>
          <a:ln w="12700">
            <a:solidFill>
              <a:srgbClr val="005400"/>
            </a:solidFill>
            <a:miter lim="800000"/>
            <a:headEnd/>
            <a:tailEnd type="triangle" w="med" len="med"/>
          </a:ln>
          <a:effectLst/>
        </p:spPr>
      </p:cxnSp>
      <p:cxnSp>
        <p:nvCxnSpPr>
          <p:cNvPr id="170064" name="AutoShape 80"/>
          <p:cNvCxnSpPr>
            <a:cxnSpLocks noChangeShapeType="1"/>
            <a:stCxn id="170030" idx="2"/>
            <a:endCxn id="170031" idx="0"/>
          </p:cNvCxnSpPr>
          <p:nvPr/>
        </p:nvCxnSpPr>
        <p:spPr bwMode="auto">
          <a:xfrm>
            <a:off x="1389063" y="2006600"/>
            <a:ext cx="0" cy="542925"/>
          </a:xfrm>
          <a:prstGeom prst="straightConnector1">
            <a:avLst/>
          </a:prstGeom>
          <a:noFill/>
          <a:ln w="12700">
            <a:solidFill>
              <a:schemeClr val="tx1"/>
            </a:solidFill>
            <a:round/>
            <a:headEnd/>
            <a:tailEnd type="triangle" w="med" len="med"/>
          </a:ln>
          <a:effectLst/>
        </p:spPr>
      </p:cxnSp>
      <p:cxnSp>
        <p:nvCxnSpPr>
          <p:cNvPr id="170065" name="AutoShape 81"/>
          <p:cNvCxnSpPr>
            <a:cxnSpLocks noChangeShapeType="1"/>
            <a:stCxn id="170031" idx="2"/>
            <a:endCxn id="170032" idx="0"/>
          </p:cNvCxnSpPr>
          <p:nvPr/>
        </p:nvCxnSpPr>
        <p:spPr bwMode="auto">
          <a:xfrm>
            <a:off x="1389063" y="3230563"/>
            <a:ext cx="6350" cy="471487"/>
          </a:xfrm>
          <a:prstGeom prst="straightConnector1">
            <a:avLst/>
          </a:prstGeom>
          <a:noFill/>
          <a:ln w="12700">
            <a:solidFill>
              <a:schemeClr val="tx1"/>
            </a:solidFill>
            <a:round/>
            <a:headEnd/>
            <a:tailEnd type="triangle" w="med" len="med"/>
          </a:ln>
          <a:effectLst/>
        </p:spPr>
      </p:cxnSp>
      <p:cxnSp>
        <p:nvCxnSpPr>
          <p:cNvPr id="170066" name="AutoShape 82"/>
          <p:cNvCxnSpPr>
            <a:cxnSpLocks noChangeShapeType="1"/>
            <a:stCxn id="170032" idx="2"/>
            <a:endCxn id="170033" idx="0"/>
          </p:cNvCxnSpPr>
          <p:nvPr/>
        </p:nvCxnSpPr>
        <p:spPr bwMode="auto">
          <a:xfrm flipH="1">
            <a:off x="1393825" y="4383088"/>
            <a:ext cx="1588" cy="522287"/>
          </a:xfrm>
          <a:prstGeom prst="straightConnector1">
            <a:avLst/>
          </a:prstGeom>
          <a:noFill/>
          <a:ln w="12700">
            <a:solidFill>
              <a:schemeClr val="tx1"/>
            </a:solidFill>
            <a:round/>
            <a:headEnd/>
            <a:tailEnd type="triangle" w="med" len="med"/>
          </a:ln>
          <a:effectLst/>
        </p:spPr>
      </p:cxnSp>
    </p:spTree>
  </p:cSld>
  <p:clrMapOvr>
    <a:masterClrMapping/>
  </p:clrMapOvr>
  <p:transition xmlns:p14="http://schemas.microsoft.com/office/powerpoint/2010/main" spd="med" advTm="5000">
    <p:fade/>
    <p:sndAc>
      <p:stSnd>
        <p:snd r:embed="rId3" name="Camera"/>
      </p:stSnd>
    </p:sndAc>
  </p:transition>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258763" y="469900"/>
            <a:ext cx="8686800" cy="2230438"/>
          </a:xfrm>
          <a:noFill/>
          <a:ln/>
        </p:spPr>
        <p:txBody>
          <a:bodyPr/>
          <a:lstStyle/>
          <a:p>
            <a:r>
              <a:rPr lang="en-US" sz="4400"/>
              <a:t>Congratulate the Team</a:t>
            </a:r>
          </a:p>
        </p:txBody>
      </p:sp>
      <p:sp>
        <p:nvSpPr>
          <p:cNvPr id="168963" name="Rectangle 3"/>
          <p:cNvSpPr>
            <a:spLocks noChangeArrowheads="1"/>
          </p:cNvSpPr>
          <p:nvPr/>
        </p:nvSpPr>
        <p:spPr bwMode="auto">
          <a:xfrm>
            <a:off x="401638" y="3343275"/>
            <a:ext cx="8391525" cy="10636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3200" b="1"/>
              <a:t>Recognize the collective efforts</a:t>
            </a:r>
          </a:p>
          <a:p>
            <a:pPr algn="ctr" defTabSz="903288"/>
            <a:r>
              <a:rPr lang="en-US" sz="3200" b="1"/>
              <a:t>of the team.</a:t>
            </a:r>
          </a:p>
        </p:txBody>
      </p:sp>
    </p:spTree>
  </p:cSld>
  <p:clrMapOvr>
    <a:masterClrMapping/>
  </p:clrMapOvr>
  <p:transition xmlns:p14="http://schemas.microsoft.com/office/powerpoint/2010/main" spd="med" advTm="5000">
    <p:fade/>
    <p:sndAc>
      <p:stSnd>
        <p:snd r:embed="rId3" name="Camera"/>
      </p:stSnd>
    </p:sndAc>
  </p:transition>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noFill/>
          <a:ln/>
        </p:spPr>
        <p:txBody>
          <a:bodyPr/>
          <a:lstStyle/>
          <a:p>
            <a:r>
              <a:rPr lang="en-US"/>
              <a:t>Congratulate Your Team</a:t>
            </a:r>
          </a:p>
        </p:txBody>
      </p:sp>
      <p:sp>
        <p:nvSpPr>
          <p:cNvPr id="171011" name="Rectangle 3"/>
          <p:cNvSpPr>
            <a:spLocks noGrp="1" noChangeArrowheads="1"/>
          </p:cNvSpPr>
          <p:nvPr>
            <p:ph type="body" idx="1"/>
          </p:nvPr>
        </p:nvSpPr>
        <p:spPr>
          <a:noFill/>
          <a:ln/>
        </p:spPr>
        <p:txBody>
          <a:bodyPr/>
          <a:lstStyle/>
          <a:p>
            <a:pPr indent="-3175">
              <a:buFontTx/>
              <a:buNone/>
            </a:pPr>
            <a:r>
              <a:rPr lang="en-US" sz="1800"/>
              <a:t>The final step in a team oriented problem solving effort is to recognize the team’s collective efforts in solving the problem and show gratitude by applauding individual contributions. Management will need to determine the best way to recognize the team’s contribution to the origination. In addition, individual effort and talents need to be highlighted and rewarded.</a:t>
            </a:r>
          </a:p>
          <a:p>
            <a:pPr indent="-3175">
              <a:buFontTx/>
              <a:buNone/>
            </a:pPr>
            <a:endParaRPr lang="en-US" sz="1800"/>
          </a:p>
          <a:p>
            <a:pPr indent="-3175">
              <a:buFontTx/>
              <a:buNone/>
            </a:pPr>
            <a:r>
              <a:rPr lang="en-US" sz="1800"/>
              <a:t>Team oriented problem solving involves risk taking, some conflict, hard work and participation by everyone. It includes a free exchange of ideas,, individual talent, skill, experience and leadership. The team approach, when led effectively, produces a driving force of individuals motivated and committed to solving a specific problem.</a:t>
            </a:r>
          </a:p>
        </p:txBody>
      </p:sp>
    </p:spTree>
  </p:cSld>
  <p:clrMapOvr>
    <a:masterClrMapping/>
  </p:clrMapOvr>
  <p:transition xmlns:p14="http://schemas.microsoft.com/office/powerpoint/2010/main" spd="med" advTm="5000">
    <p:fade/>
    <p:sndAc>
      <p:stSnd>
        <p:snd r:embed="rId3" name="Camera"/>
      </p:stSnd>
    </p:sndAc>
  </p:transition>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noFill/>
          <a:ln/>
        </p:spPr>
        <p:txBody>
          <a:bodyPr/>
          <a:lstStyle/>
          <a:p>
            <a:r>
              <a:rPr lang="en-US"/>
              <a:t>Congratulate Your Team</a:t>
            </a:r>
          </a:p>
        </p:txBody>
      </p:sp>
      <p:sp>
        <p:nvSpPr>
          <p:cNvPr id="172035" name="Rectangle 3"/>
          <p:cNvSpPr>
            <a:spLocks noGrp="1" noChangeArrowheads="1"/>
          </p:cNvSpPr>
          <p:nvPr>
            <p:ph type="body" idx="1"/>
          </p:nvPr>
        </p:nvSpPr>
        <p:spPr>
          <a:xfrm>
            <a:off x="685800" y="1146175"/>
            <a:ext cx="7772400" cy="5026025"/>
          </a:xfrm>
          <a:noFill/>
          <a:ln/>
        </p:spPr>
        <p:txBody>
          <a:bodyPr/>
          <a:lstStyle/>
          <a:p>
            <a:pPr indent="-3175">
              <a:buFontTx/>
              <a:buNone/>
            </a:pPr>
            <a:r>
              <a:rPr lang="en-US" sz="1800"/>
              <a:t>The form of recognition can vary, depending upon the complexity and severity of the problem. It is important to document what was learned while solving the problem so that this information can be used by others for planning. A description of the various actions carried out, together with the analysis and results obtained through the problem solving process, provide information that can be used to prepare a case study report. Case study reports include the purpose and objective, the procedure or problem solving steps followed, the data obtained through various investigative methodologies and the analysis of data in the form of results shown by charts and graphs, conclusions and recommendations.</a:t>
            </a:r>
          </a:p>
          <a:p>
            <a:pPr indent="-3175">
              <a:buFontTx/>
              <a:buNone/>
            </a:pPr>
            <a:endParaRPr lang="en-US" sz="1800"/>
          </a:p>
          <a:p>
            <a:pPr indent="-3175">
              <a:buFontTx/>
              <a:buNone/>
            </a:pPr>
            <a:r>
              <a:rPr lang="en-US" sz="1800"/>
              <a:t>This final step in the problem solving process is to conclude the successful efforts of the team is to acknowledge the significance and value, in quantifiable terms, of solving the problem for the customer and for improving quality and productivity for the company.</a:t>
            </a:r>
          </a:p>
        </p:txBody>
      </p:sp>
    </p:spTree>
  </p:cSld>
  <p:clrMapOvr>
    <a:masterClrMapping/>
  </p:clrMapOvr>
  <p:transition xmlns:p14="http://schemas.microsoft.com/office/powerpoint/2010/main" spd="med" advTm="5000">
    <p:fade/>
    <p:sndAc>
      <p:stSnd>
        <p:snd r:embed="rId3" name="Camera"/>
      </p:stSnd>
    </p:sndAc>
  </p:transition>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noFill/>
          <a:ln/>
        </p:spPr>
        <p:txBody>
          <a:bodyPr/>
          <a:lstStyle/>
          <a:p>
            <a:r>
              <a:rPr lang="en-US"/>
              <a:t>Congratulate Your Team Flow</a:t>
            </a:r>
          </a:p>
        </p:txBody>
      </p:sp>
      <p:sp>
        <p:nvSpPr>
          <p:cNvPr id="173059" name="Line 3"/>
          <p:cNvSpPr>
            <a:spLocks noChangeShapeType="1"/>
          </p:cNvSpPr>
          <p:nvPr/>
        </p:nvSpPr>
        <p:spPr bwMode="auto">
          <a:xfrm>
            <a:off x="4570413" y="3049588"/>
            <a:ext cx="0" cy="515937"/>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73060" name="Rectangle 4"/>
          <p:cNvSpPr>
            <a:spLocks noChangeArrowheads="1"/>
          </p:cNvSpPr>
          <p:nvPr/>
        </p:nvSpPr>
        <p:spPr bwMode="auto">
          <a:xfrm>
            <a:off x="2468563" y="2171700"/>
            <a:ext cx="4206875" cy="854075"/>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Determine the Appropriate Recognition</a:t>
            </a:r>
          </a:p>
          <a:p>
            <a:pPr algn="ctr" defTabSz="903288"/>
            <a:r>
              <a:rPr lang="en-US" sz="1600"/>
              <a:t>for All Active, Participating Team Members</a:t>
            </a:r>
          </a:p>
        </p:txBody>
      </p:sp>
      <p:sp>
        <p:nvSpPr>
          <p:cNvPr id="173061" name="Rectangle 5"/>
          <p:cNvSpPr>
            <a:spLocks noChangeArrowheads="1"/>
          </p:cNvSpPr>
          <p:nvPr/>
        </p:nvSpPr>
        <p:spPr bwMode="auto">
          <a:xfrm>
            <a:off x="3111500" y="3657600"/>
            <a:ext cx="2921000" cy="685800"/>
          </a:xfrm>
          <a:prstGeom prst="rect">
            <a:avLst/>
          </a:prstGeom>
          <a:noFill/>
          <a:ln w="25400">
            <a:solidFill>
              <a:schemeClr val="hlink"/>
            </a:solidFill>
            <a:miter lim="800000"/>
            <a:headEnd/>
            <a:tailEnd/>
          </a:ln>
          <a:effectLst/>
        </p:spPr>
        <p:txBody>
          <a:bodyPr wrap="none" lIns="90487" tIns="44450" rIns="90487" bIns="44450" anchor="ctr">
            <a:prstTxWarp prst="textNoShape">
              <a:avLst/>
            </a:prstTxWarp>
          </a:bodyPr>
          <a:lstStyle/>
          <a:p>
            <a:pPr algn="ctr" defTabSz="903288"/>
            <a:r>
              <a:rPr lang="en-US" sz="1600"/>
              <a:t>Document and Communicate</a:t>
            </a:r>
          </a:p>
          <a:p>
            <a:pPr algn="ctr" defTabSz="903288"/>
            <a:r>
              <a:rPr lang="en-US" sz="1600"/>
              <a:t> The Efforts of The Team</a:t>
            </a:r>
          </a:p>
        </p:txBody>
      </p:sp>
    </p:spTree>
  </p:cSld>
  <p:clrMapOvr>
    <a:masterClrMapping/>
  </p:clrMapOvr>
  <p:transition xmlns:p14="http://schemas.microsoft.com/office/powerpoint/2010/main" spd="med" advTm="5000">
    <p:fade/>
    <p:sndAc>
      <p:stSnd>
        <p:snd r:embed="rId3" name="Camera"/>
      </p:stSnd>
    </p:sndAc>
  </p:transition>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noFill/>
          <a:ln/>
        </p:spPr>
        <p:txBody>
          <a:bodyPr/>
          <a:lstStyle/>
          <a:p>
            <a:r>
              <a:rPr lang="en-US" sz="2800"/>
              <a:t>Congratulate Your Team Objective &amp; Questions</a:t>
            </a:r>
          </a:p>
        </p:txBody>
      </p:sp>
      <p:sp>
        <p:nvSpPr>
          <p:cNvPr id="174083" name="Rectangle 3"/>
          <p:cNvSpPr>
            <a:spLocks noChangeArrowheads="1"/>
          </p:cNvSpPr>
          <p:nvPr/>
        </p:nvSpPr>
        <p:spPr bwMode="auto">
          <a:xfrm>
            <a:off x="685800" y="1006475"/>
            <a:ext cx="7772400" cy="1050925"/>
          </a:xfrm>
          <a:prstGeom prst="rect">
            <a:avLst/>
          </a:prstGeom>
          <a:noFill/>
          <a:ln w="12700">
            <a:noFill/>
            <a:miter lim="800000"/>
            <a:headEnd/>
            <a:tailEnd/>
          </a:ln>
          <a:effectLst/>
        </p:spPr>
        <p:txBody>
          <a:bodyPr lIns="90487" tIns="44450" rIns="90487" bIns="44450">
            <a:prstTxWarp prst="textNoShape">
              <a:avLst/>
            </a:prstTxWarp>
          </a:bodyPr>
          <a:lstStyle/>
          <a:p>
            <a:pPr marL="338138" indent="-3175" algn="ctr" defTabSz="903288">
              <a:spcBef>
                <a:spcPct val="25000"/>
              </a:spcBef>
            </a:pPr>
            <a:r>
              <a:rPr lang="en-US" sz="3200">
                <a:solidFill>
                  <a:schemeClr val="hlink"/>
                </a:solidFill>
              </a:rPr>
              <a:t>Objective</a:t>
            </a:r>
            <a:endParaRPr lang="en-US" sz="2700"/>
          </a:p>
          <a:p>
            <a:pPr marL="338138" indent="-3175" defTabSz="903288">
              <a:spcBef>
                <a:spcPct val="25000"/>
              </a:spcBef>
            </a:pPr>
            <a:r>
              <a:rPr lang="en-US" sz="2700"/>
              <a:t>Recognize the collective efforts of the team.</a:t>
            </a:r>
          </a:p>
        </p:txBody>
      </p:sp>
      <p:sp>
        <p:nvSpPr>
          <p:cNvPr id="174084" name="Rectangle 4"/>
          <p:cNvSpPr>
            <a:spLocks noChangeArrowheads="1"/>
          </p:cNvSpPr>
          <p:nvPr/>
        </p:nvSpPr>
        <p:spPr bwMode="auto">
          <a:xfrm>
            <a:off x="719138" y="3733800"/>
            <a:ext cx="7772400" cy="2455863"/>
          </a:xfrm>
          <a:prstGeom prst="rect">
            <a:avLst/>
          </a:prstGeom>
          <a:noFill/>
          <a:ln w="12700">
            <a:noFill/>
            <a:miter lim="800000"/>
            <a:headEnd/>
            <a:tailEnd/>
          </a:ln>
          <a:effectLst/>
        </p:spPr>
        <p:txBody>
          <a:bodyPr wrap="none" anchor="ctr">
            <a:prstTxWarp prst="textNoShape">
              <a:avLst/>
            </a:prstTxWarp>
          </a:bodyPr>
          <a:lstStyle/>
          <a:p>
            <a:endParaRPr lang="en-US"/>
          </a:p>
        </p:txBody>
      </p:sp>
      <p:sp>
        <p:nvSpPr>
          <p:cNvPr id="174085" name="Rectangle 5"/>
          <p:cNvSpPr>
            <a:spLocks noChangeArrowheads="1"/>
          </p:cNvSpPr>
          <p:nvPr/>
        </p:nvSpPr>
        <p:spPr bwMode="auto">
          <a:xfrm>
            <a:off x="669925" y="2717800"/>
            <a:ext cx="7772400" cy="3352800"/>
          </a:xfrm>
          <a:prstGeom prst="rect">
            <a:avLst/>
          </a:prstGeom>
          <a:noFill/>
          <a:ln w="12700">
            <a:noFill/>
            <a:miter lim="800000"/>
            <a:headEnd/>
            <a:tailEnd/>
          </a:ln>
          <a:effectLst/>
        </p:spPr>
        <p:txBody>
          <a:bodyPr lIns="90487" tIns="44450" rIns="90487" bIns="44450">
            <a:prstTxWarp prst="textNoShape">
              <a:avLst/>
            </a:prstTxWarp>
          </a:bodyPr>
          <a:lstStyle/>
          <a:p>
            <a:pPr marL="338138" indent="-287338" defTabSz="903288">
              <a:spcBef>
                <a:spcPct val="25000"/>
              </a:spcBef>
              <a:buFontTx/>
              <a:buChar char="•"/>
            </a:pPr>
            <a:r>
              <a:rPr lang="en-US"/>
              <a:t>Have creative solutions been taken to warrant a review for a company sponsored award?</a:t>
            </a:r>
          </a:p>
          <a:p>
            <a:pPr marL="338138" indent="-287338" defTabSz="903288">
              <a:spcBef>
                <a:spcPct val="25000"/>
              </a:spcBef>
              <a:buFontTx/>
              <a:buChar char="•"/>
            </a:pPr>
            <a:r>
              <a:rPr lang="en-US"/>
              <a:t>has appreciation been shown to all the team members that contributed to the first 7-D’s?</a:t>
            </a:r>
          </a:p>
          <a:p>
            <a:pPr marL="338138" indent="-287338" defTabSz="903288">
              <a:spcBef>
                <a:spcPct val="25000"/>
              </a:spcBef>
              <a:buFontTx/>
              <a:buChar char="•"/>
            </a:pPr>
            <a:r>
              <a:rPr lang="en-US"/>
              <a:t>How has the team leader identified each individual’s contribution to the problem resolution?</a:t>
            </a:r>
          </a:p>
          <a:p>
            <a:pPr marL="338138" indent="-287338" defTabSz="903288">
              <a:spcBef>
                <a:spcPct val="25000"/>
              </a:spcBef>
              <a:buFontTx/>
              <a:buChar char="•"/>
            </a:pPr>
            <a:r>
              <a:rPr lang="en-US"/>
              <a:t>Was the problem and solution documented and communicated?</a:t>
            </a:r>
          </a:p>
        </p:txBody>
      </p:sp>
      <p:sp>
        <p:nvSpPr>
          <p:cNvPr id="174086" name="Rectangle 6"/>
          <p:cNvSpPr>
            <a:spLocks noChangeArrowheads="1"/>
          </p:cNvSpPr>
          <p:nvPr/>
        </p:nvSpPr>
        <p:spPr bwMode="auto">
          <a:xfrm>
            <a:off x="2943225" y="2173288"/>
            <a:ext cx="3257550" cy="644525"/>
          </a:xfrm>
          <a:prstGeom prst="rect">
            <a:avLst/>
          </a:prstGeom>
          <a:noFill/>
          <a:ln w="12700">
            <a:noFill/>
            <a:miter lim="800000"/>
            <a:headEnd/>
            <a:tailEnd/>
          </a:ln>
          <a:effectLst/>
        </p:spPr>
        <p:txBody>
          <a:bodyPr lIns="90487" tIns="44450" rIns="90487" bIns="44450">
            <a:prstTxWarp prst="textNoShape">
              <a:avLst/>
            </a:prstTxWarp>
          </a:bodyPr>
          <a:lstStyle/>
          <a:p>
            <a:pPr marL="338138" indent="-3175" algn="ctr" defTabSz="903288">
              <a:spcBef>
                <a:spcPct val="25000"/>
              </a:spcBef>
            </a:pPr>
            <a:r>
              <a:rPr lang="en-US" sz="3200">
                <a:solidFill>
                  <a:schemeClr val="hlink"/>
                </a:solidFill>
              </a:rPr>
              <a:t>Questions</a:t>
            </a:r>
          </a:p>
        </p:txBody>
      </p:sp>
    </p:spTree>
  </p:cSld>
  <p:clrMapOvr>
    <a:masterClrMapping/>
  </p:clrMapOvr>
  <p:transition xmlns:p14="http://schemas.microsoft.com/office/powerpoint/2010/main" spd="med" advTm="5000">
    <p:fade/>
    <p:sndAc>
      <p:stSnd>
        <p:snd r:embed="rId3" name="Camera"/>
      </p:stSnd>
    </p:sndAc>
  </p:transition>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106" name="Object 2"/>
          <p:cNvGraphicFramePr>
            <a:graphicFrameLocks/>
          </p:cNvGraphicFramePr>
          <p:nvPr/>
        </p:nvGraphicFramePr>
        <p:xfrm>
          <a:off x="431800" y="1722438"/>
          <a:ext cx="8228013" cy="3244850"/>
        </p:xfrm>
        <a:graphic>
          <a:graphicData uri="http://schemas.openxmlformats.org/presentationml/2006/ole">
            <mc:AlternateContent xmlns:mc="http://schemas.openxmlformats.org/markup-compatibility/2006">
              <mc:Choice xmlns:v="urn:schemas-microsoft-com:vml" Requires="v">
                <p:oleObj spid="_x0000_s175111" name="Worksheet" r:id="rId5" imgW="6591300" imgH="2057400" progId="Excel.Sheet.5">
                  <p:embed/>
                </p:oleObj>
              </mc:Choice>
              <mc:Fallback>
                <p:oleObj name="Worksheet" r:id="rId5" imgW="6591300" imgH="2057400" progId="Excel.Sheet.5">
                  <p:embed/>
                  <p:pic>
                    <p:nvPicPr>
                      <p:cNvPr id="0" name="Picture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800" y="1722438"/>
                        <a:ext cx="8228013" cy="324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75107" name="Rectangle 3"/>
          <p:cNvSpPr>
            <a:spLocks noGrp="1" noChangeArrowheads="1"/>
          </p:cNvSpPr>
          <p:nvPr>
            <p:ph type="title"/>
          </p:nvPr>
        </p:nvSpPr>
        <p:spPr>
          <a:noFill/>
          <a:ln/>
        </p:spPr>
        <p:txBody>
          <a:bodyPr/>
          <a:lstStyle/>
          <a:p>
            <a:r>
              <a:rPr lang="en-US" sz="3200"/>
              <a:t>Congratulate Your Team Check List</a:t>
            </a:r>
          </a:p>
        </p:txBody>
      </p:sp>
    </p:spTree>
  </p:cSld>
  <p:clrMapOvr>
    <a:masterClrMapping/>
  </p:clrMapOvr>
  <p:transition xmlns:p14="http://schemas.microsoft.com/office/powerpoint/2010/main" spd="med" advTm="5000">
    <p:fade/>
    <p:sndAc>
      <p:stSnd>
        <p:snd r:embed="rId4" name="Camera"/>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08492359"/>
      </p:ext>
    </p:extLst>
  </p:cSld>
  <p:clrMapOvr>
    <a:masterClrMapping/>
  </p:clrMapOvr>
  <p:transition xmlns:p14="http://schemas.microsoft.com/office/powerpoint/2010/main" spd="med" advTm="5000">
    <p:fade/>
    <p:sndAc>
      <p:stSnd>
        <p:snd r:embed="rId2" name="Camera"/>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a:xfrm>
            <a:off x="217488" y="1566863"/>
            <a:ext cx="8686800" cy="1873250"/>
          </a:xfrm>
          <a:noFill/>
          <a:ln/>
        </p:spPr>
        <p:txBody>
          <a:bodyPr/>
          <a:lstStyle/>
          <a:p>
            <a:r>
              <a:rPr lang="en-US" sz="4900">
                <a:solidFill>
                  <a:srgbClr val="790015"/>
                </a:solidFill>
              </a:rPr>
              <a:t>D0</a:t>
            </a:r>
            <a:r>
              <a:rPr lang="en-US" sz="4900"/>
              <a:t/>
            </a:r>
            <a:br>
              <a:rPr lang="en-US" sz="4900"/>
            </a:br>
            <a:r>
              <a:rPr lang="en-US" sz="4000"/>
              <a:t>Problem Identified</a:t>
            </a:r>
          </a:p>
        </p:txBody>
      </p:sp>
      <p:sp>
        <p:nvSpPr>
          <p:cNvPr id="478212" name="Rectangle 4"/>
          <p:cNvSpPr>
            <a:spLocks noGrp="1" noChangeArrowheads="1"/>
          </p:cNvSpPr>
          <p:nvPr>
            <p:ph type="body" idx="1"/>
          </p:nvPr>
        </p:nvSpPr>
        <p:spPr>
          <a:xfrm>
            <a:off x="258763" y="3916363"/>
            <a:ext cx="8545512" cy="788987"/>
          </a:xfrm>
        </p:spPr>
        <p:txBody>
          <a:bodyPr/>
          <a:lstStyle/>
          <a:p>
            <a:pPr algn="ctr">
              <a:buFontTx/>
              <a:buNone/>
            </a:pPr>
            <a:r>
              <a:rPr lang="en-US" sz="3900">
                <a:solidFill>
                  <a:schemeClr val="hlink"/>
                </a:solidFill>
              </a:rPr>
              <a:t>Houston! We’ve Got A Problem!</a:t>
            </a:r>
          </a:p>
        </p:txBody>
      </p:sp>
    </p:spTree>
  </p:cSld>
  <p:clrMapOvr>
    <a:masterClrMapping/>
  </p:clrMapOvr>
  <p:transition xmlns:p14="http://schemas.microsoft.com/office/powerpoint/2010/main" spd="med" advTm="5000">
    <p:fade/>
    <p:sndAc>
      <p:stSnd>
        <p:snd r:embed="rId3" name="Camera"/>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4540" name="Group 60"/>
          <p:cNvGrpSpPr>
            <a:grpSpLocks/>
          </p:cNvGrpSpPr>
          <p:nvPr/>
        </p:nvGrpSpPr>
        <p:grpSpPr bwMode="auto">
          <a:xfrm>
            <a:off x="1524000" y="2874963"/>
            <a:ext cx="5864225" cy="1200150"/>
            <a:chOff x="1003" y="1811"/>
            <a:chExt cx="3753" cy="705"/>
          </a:xfrm>
        </p:grpSpPr>
        <p:sp>
          <p:nvSpPr>
            <p:cNvPr id="404537" name="AutoShape 57"/>
            <p:cNvSpPr>
              <a:spLocks noChangeArrowheads="1"/>
            </p:cNvSpPr>
            <p:nvPr/>
          </p:nvSpPr>
          <p:spPr bwMode="auto">
            <a:xfrm>
              <a:off x="1003" y="1811"/>
              <a:ext cx="3753" cy="705"/>
            </a:xfrm>
            <a:prstGeom prst="flowChartProcess">
              <a:avLst/>
            </a:prstGeom>
            <a:noFill/>
            <a:ln w="19050">
              <a:solidFill>
                <a:srgbClr val="714400"/>
              </a:solidFill>
              <a:prstDash val="lgDashDotDot"/>
              <a:miter lim="800000"/>
              <a:headEnd/>
              <a:tailEnd/>
            </a:ln>
            <a:effectLst/>
          </p:spPr>
          <p:txBody>
            <a:bodyPr wrap="none" anchor="ctr">
              <a:prstTxWarp prst="textNoShape">
                <a:avLst/>
              </a:prstTxWarp>
            </a:bodyPr>
            <a:lstStyle/>
            <a:p>
              <a:endParaRPr lang="en-US"/>
            </a:p>
          </p:txBody>
        </p:sp>
        <p:sp>
          <p:nvSpPr>
            <p:cNvPr id="404539" name="Line 59"/>
            <p:cNvSpPr>
              <a:spLocks noChangeShapeType="1"/>
            </p:cNvSpPr>
            <p:nvPr/>
          </p:nvSpPr>
          <p:spPr bwMode="auto">
            <a:xfrm>
              <a:off x="3810" y="2516"/>
              <a:ext cx="560" cy="0"/>
            </a:xfrm>
            <a:prstGeom prst="line">
              <a:avLst/>
            </a:prstGeom>
            <a:noFill/>
            <a:ln w="38100">
              <a:solidFill>
                <a:schemeClr val="hlink"/>
              </a:solidFill>
              <a:round/>
              <a:headEnd/>
              <a:tailEnd/>
            </a:ln>
            <a:effectLst/>
          </p:spPr>
          <p:txBody>
            <a:bodyPr wrap="none" anchor="ctr">
              <a:prstTxWarp prst="textNoShape">
                <a:avLst/>
              </a:prstTxWarp>
            </a:bodyPr>
            <a:lstStyle/>
            <a:p>
              <a:endParaRPr lang="en-US"/>
            </a:p>
          </p:txBody>
        </p:sp>
      </p:grpSp>
      <p:sp>
        <p:nvSpPr>
          <p:cNvPr id="404482" name="Rectangle 2"/>
          <p:cNvSpPr>
            <a:spLocks noGrp="1" noChangeArrowheads="1"/>
          </p:cNvSpPr>
          <p:nvPr>
            <p:ph type="title"/>
          </p:nvPr>
        </p:nvSpPr>
        <p:spPr/>
        <p:txBody>
          <a:bodyPr/>
          <a:lstStyle/>
          <a:p>
            <a:r>
              <a:rPr lang="en-US" sz="3200"/>
              <a:t>Where Was The Problem Identified?</a:t>
            </a:r>
          </a:p>
        </p:txBody>
      </p:sp>
      <p:sp>
        <p:nvSpPr>
          <p:cNvPr id="404483" name="Rectangle 3"/>
          <p:cNvSpPr>
            <a:spLocks noGrp="1" noChangeArrowheads="1"/>
          </p:cNvSpPr>
          <p:nvPr>
            <p:ph type="body" idx="1"/>
          </p:nvPr>
        </p:nvSpPr>
        <p:spPr>
          <a:xfrm>
            <a:off x="685800" y="1087438"/>
            <a:ext cx="7772400" cy="5211762"/>
          </a:xfrm>
        </p:spPr>
        <p:txBody>
          <a:bodyPr/>
          <a:lstStyle/>
          <a:p>
            <a:endParaRPr lang="en-US" sz="1000">
              <a:solidFill>
                <a:srgbClr val="000000"/>
              </a:solidFill>
            </a:endParaRPr>
          </a:p>
          <a:p>
            <a:endParaRPr lang="en-US" sz="1000">
              <a:solidFill>
                <a:srgbClr val="000000"/>
              </a:solidFill>
            </a:endParaRPr>
          </a:p>
        </p:txBody>
      </p:sp>
      <p:sp>
        <p:nvSpPr>
          <p:cNvPr id="404492" name="Oval 12"/>
          <p:cNvSpPr>
            <a:spLocks noChangeArrowheads="1"/>
          </p:cNvSpPr>
          <p:nvPr/>
        </p:nvSpPr>
        <p:spPr bwMode="auto">
          <a:xfrm>
            <a:off x="5859463" y="4873625"/>
            <a:ext cx="1216025" cy="1069975"/>
          </a:xfrm>
          <a:prstGeom prst="ellipse">
            <a:avLst/>
          </a:prstGeom>
          <a:noFill/>
          <a:ln w="25400">
            <a:solidFill>
              <a:schemeClr val="hlink"/>
            </a:solidFill>
            <a:prstDash val="dash"/>
            <a:round/>
            <a:headEnd/>
            <a:tailEnd/>
          </a:ln>
          <a:effectLst/>
        </p:spPr>
        <p:txBody>
          <a:bodyPr wrap="none" anchor="ctr">
            <a:prstTxWarp prst="textNoShape">
              <a:avLst/>
            </a:prstTxWarp>
          </a:bodyPr>
          <a:lstStyle/>
          <a:p>
            <a:pPr algn="ctr"/>
            <a:r>
              <a:rPr lang="en-US" sz="1800"/>
              <a:t>Customer</a:t>
            </a:r>
          </a:p>
        </p:txBody>
      </p:sp>
      <p:sp>
        <p:nvSpPr>
          <p:cNvPr id="404499" name="Rectangle 19"/>
          <p:cNvSpPr>
            <a:spLocks noChangeArrowheads="1"/>
          </p:cNvSpPr>
          <p:nvPr/>
        </p:nvSpPr>
        <p:spPr bwMode="auto">
          <a:xfrm>
            <a:off x="2070100" y="3232150"/>
            <a:ext cx="1389063" cy="619125"/>
          </a:xfrm>
          <a:prstGeom prst="rect">
            <a:avLst/>
          </a:prstGeom>
          <a:noFill/>
          <a:ln w="38100" cmpd="dbl">
            <a:solidFill>
              <a:srgbClr val="00279F"/>
            </a:solidFill>
            <a:miter lim="800000"/>
            <a:headEnd/>
            <a:tailEnd/>
          </a:ln>
          <a:effectLst/>
        </p:spPr>
        <p:txBody>
          <a:bodyPr anchor="ctr">
            <a:prstTxWarp prst="textNoShape">
              <a:avLst/>
            </a:prstTxWarp>
            <a:spAutoFit/>
          </a:bodyPr>
          <a:lstStyle/>
          <a:p>
            <a:pPr algn="ctr"/>
            <a:r>
              <a:rPr lang="en-US" sz="1600"/>
              <a:t>Receiving / Inventory</a:t>
            </a:r>
            <a:endParaRPr lang="en-US" sz="1400"/>
          </a:p>
        </p:txBody>
      </p:sp>
      <p:sp>
        <p:nvSpPr>
          <p:cNvPr id="404515" name="Oval 35"/>
          <p:cNvSpPr>
            <a:spLocks noChangeArrowheads="1"/>
          </p:cNvSpPr>
          <p:nvPr/>
        </p:nvSpPr>
        <p:spPr bwMode="auto">
          <a:xfrm>
            <a:off x="2019300" y="1303338"/>
            <a:ext cx="1427163" cy="701675"/>
          </a:xfrm>
          <a:prstGeom prst="ellipse">
            <a:avLst/>
          </a:prstGeom>
          <a:noFill/>
          <a:ln w="25400">
            <a:solidFill>
              <a:schemeClr val="hlink"/>
            </a:solidFill>
            <a:prstDash val="dash"/>
            <a:round/>
            <a:headEnd/>
            <a:tailEnd/>
          </a:ln>
          <a:effectLst/>
        </p:spPr>
        <p:txBody>
          <a:bodyPr wrap="none" anchor="ctr">
            <a:prstTxWarp prst="textNoShape">
              <a:avLst/>
            </a:prstTxWarp>
          </a:bodyPr>
          <a:lstStyle/>
          <a:p>
            <a:pPr algn="ctr"/>
            <a:r>
              <a:rPr lang="en-US" sz="1800"/>
              <a:t>Supplier</a:t>
            </a:r>
          </a:p>
        </p:txBody>
      </p:sp>
      <p:sp>
        <p:nvSpPr>
          <p:cNvPr id="404531" name="Rectangle 51"/>
          <p:cNvSpPr>
            <a:spLocks noChangeArrowheads="1"/>
          </p:cNvSpPr>
          <p:nvPr/>
        </p:nvSpPr>
        <p:spPr bwMode="auto">
          <a:xfrm>
            <a:off x="3876675" y="3355975"/>
            <a:ext cx="1389063" cy="374650"/>
          </a:xfrm>
          <a:prstGeom prst="rect">
            <a:avLst/>
          </a:prstGeom>
          <a:noFill/>
          <a:ln w="38100" cmpd="dbl">
            <a:solidFill>
              <a:srgbClr val="00279F"/>
            </a:solidFill>
            <a:miter lim="800000"/>
            <a:headEnd/>
            <a:tailEnd/>
          </a:ln>
          <a:effectLst/>
        </p:spPr>
        <p:txBody>
          <a:bodyPr anchor="ctr">
            <a:prstTxWarp prst="textNoShape">
              <a:avLst/>
            </a:prstTxWarp>
            <a:spAutoFit/>
          </a:bodyPr>
          <a:lstStyle/>
          <a:p>
            <a:pPr algn="ctr"/>
            <a:r>
              <a:rPr lang="en-US" sz="1600"/>
              <a:t>In-Process</a:t>
            </a:r>
            <a:endParaRPr lang="en-US" sz="1400"/>
          </a:p>
        </p:txBody>
      </p:sp>
      <p:sp>
        <p:nvSpPr>
          <p:cNvPr id="404532" name="Rectangle 52"/>
          <p:cNvSpPr>
            <a:spLocks noChangeArrowheads="1"/>
          </p:cNvSpPr>
          <p:nvPr/>
        </p:nvSpPr>
        <p:spPr bwMode="auto">
          <a:xfrm>
            <a:off x="5713413" y="3236913"/>
            <a:ext cx="1389062" cy="619125"/>
          </a:xfrm>
          <a:prstGeom prst="rect">
            <a:avLst/>
          </a:prstGeom>
          <a:noFill/>
          <a:ln w="38100" cmpd="dbl">
            <a:solidFill>
              <a:srgbClr val="00279F"/>
            </a:solidFill>
            <a:miter lim="800000"/>
            <a:headEnd/>
            <a:tailEnd/>
          </a:ln>
          <a:effectLst/>
        </p:spPr>
        <p:txBody>
          <a:bodyPr anchor="ctr">
            <a:prstTxWarp prst="textNoShape">
              <a:avLst/>
            </a:prstTxWarp>
            <a:spAutoFit/>
          </a:bodyPr>
          <a:lstStyle/>
          <a:p>
            <a:pPr algn="ctr"/>
            <a:r>
              <a:rPr lang="en-US" sz="1600"/>
              <a:t>Inventory / Shipping</a:t>
            </a:r>
            <a:endParaRPr lang="en-US" sz="1400"/>
          </a:p>
        </p:txBody>
      </p:sp>
      <p:sp>
        <p:nvSpPr>
          <p:cNvPr id="404533" name="AutoShape 53"/>
          <p:cNvSpPr>
            <a:spLocks noChangeArrowheads="1"/>
          </p:cNvSpPr>
          <p:nvPr/>
        </p:nvSpPr>
        <p:spPr bwMode="auto">
          <a:xfrm>
            <a:off x="2089150" y="2127250"/>
            <a:ext cx="1289050" cy="592138"/>
          </a:xfrm>
          <a:prstGeom prst="downArrow">
            <a:avLst>
              <a:gd name="adj1" fmla="val 50000"/>
              <a:gd name="adj2" fmla="val 25000"/>
            </a:avLst>
          </a:prstGeom>
          <a:noFill/>
          <a:ln w="12700">
            <a:solidFill>
              <a:schemeClr val="tx1"/>
            </a:solidFill>
            <a:miter lim="800000"/>
            <a:headEnd/>
            <a:tailEnd/>
          </a:ln>
          <a:effectLst/>
        </p:spPr>
        <p:txBody>
          <a:bodyPr anchor="ctr">
            <a:prstTxWarp prst="textNoShape">
              <a:avLst/>
            </a:prstTxWarp>
            <a:spAutoFit/>
          </a:bodyPr>
          <a:lstStyle/>
          <a:p>
            <a:pPr algn="ctr"/>
            <a:r>
              <a:rPr lang="en-US" sz="1400"/>
              <a:t>In Transit</a:t>
            </a:r>
          </a:p>
        </p:txBody>
      </p:sp>
      <p:sp>
        <p:nvSpPr>
          <p:cNvPr id="404534" name="AutoShape 54"/>
          <p:cNvSpPr>
            <a:spLocks noChangeArrowheads="1"/>
          </p:cNvSpPr>
          <p:nvPr/>
        </p:nvSpPr>
        <p:spPr bwMode="auto">
          <a:xfrm>
            <a:off x="5822950" y="4124325"/>
            <a:ext cx="1289050" cy="592138"/>
          </a:xfrm>
          <a:prstGeom prst="downArrow">
            <a:avLst>
              <a:gd name="adj1" fmla="val 50000"/>
              <a:gd name="adj2" fmla="val 25000"/>
            </a:avLst>
          </a:prstGeom>
          <a:noFill/>
          <a:ln w="12700">
            <a:solidFill>
              <a:schemeClr val="tx1"/>
            </a:solidFill>
            <a:miter lim="800000"/>
            <a:headEnd/>
            <a:tailEnd/>
          </a:ln>
          <a:effectLst/>
        </p:spPr>
        <p:txBody>
          <a:bodyPr anchor="ctr">
            <a:prstTxWarp prst="textNoShape">
              <a:avLst/>
            </a:prstTxWarp>
            <a:spAutoFit/>
          </a:bodyPr>
          <a:lstStyle/>
          <a:p>
            <a:pPr algn="ctr"/>
            <a:r>
              <a:rPr lang="en-US" sz="1400"/>
              <a:t>In Transit</a:t>
            </a:r>
          </a:p>
        </p:txBody>
      </p:sp>
      <p:cxnSp>
        <p:nvCxnSpPr>
          <p:cNvPr id="404535" name="AutoShape 55"/>
          <p:cNvCxnSpPr>
            <a:cxnSpLocks noChangeShapeType="1"/>
            <a:stCxn id="404499" idx="3"/>
            <a:endCxn id="404531" idx="1"/>
          </p:cNvCxnSpPr>
          <p:nvPr/>
        </p:nvCxnSpPr>
        <p:spPr bwMode="auto">
          <a:xfrm>
            <a:off x="3478213" y="3541713"/>
            <a:ext cx="379412" cy="1587"/>
          </a:xfrm>
          <a:prstGeom prst="straightConnector1">
            <a:avLst/>
          </a:prstGeom>
          <a:noFill/>
          <a:ln w="19050">
            <a:solidFill>
              <a:srgbClr val="00279F"/>
            </a:solidFill>
            <a:round/>
            <a:headEnd/>
            <a:tailEnd type="triangle" w="med" len="med"/>
          </a:ln>
          <a:effectLst/>
        </p:spPr>
      </p:cxnSp>
      <p:cxnSp>
        <p:nvCxnSpPr>
          <p:cNvPr id="404536" name="AutoShape 56"/>
          <p:cNvCxnSpPr>
            <a:cxnSpLocks noChangeShapeType="1"/>
            <a:stCxn id="404531" idx="3"/>
            <a:endCxn id="404532" idx="1"/>
          </p:cNvCxnSpPr>
          <p:nvPr/>
        </p:nvCxnSpPr>
        <p:spPr bwMode="auto">
          <a:xfrm>
            <a:off x="5284788" y="3543300"/>
            <a:ext cx="409575" cy="3175"/>
          </a:xfrm>
          <a:prstGeom prst="straightConnector1">
            <a:avLst/>
          </a:prstGeom>
          <a:noFill/>
          <a:ln w="19050">
            <a:solidFill>
              <a:srgbClr val="00279F"/>
            </a:solidFill>
            <a:round/>
            <a:headEnd/>
            <a:tailEnd type="triangle" w="med" len="med"/>
          </a:ln>
          <a:effectLst/>
        </p:spPr>
      </p:cxnSp>
      <p:sp>
        <p:nvSpPr>
          <p:cNvPr id="404538" name="Rectangle 58"/>
          <p:cNvSpPr>
            <a:spLocks noChangeArrowheads="1"/>
          </p:cNvSpPr>
          <p:nvPr/>
        </p:nvSpPr>
        <p:spPr bwMode="auto">
          <a:xfrm>
            <a:off x="1608138" y="2874963"/>
            <a:ext cx="1104900"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600" b="1">
                <a:solidFill>
                  <a:srgbClr val="005400"/>
                </a:solidFill>
              </a:rPr>
              <a:t>Company</a:t>
            </a:r>
            <a:endParaRPr lang="en-US" sz="1600" b="1">
              <a:solidFill>
                <a:srgbClr val="790015"/>
              </a:solidFill>
            </a:endParaRPr>
          </a:p>
        </p:txBody>
      </p:sp>
      <p:sp>
        <p:nvSpPr>
          <p:cNvPr id="404541" name="Text Box 61"/>
          <p:cNvSpPr txBox="1">
            <a:spLocks noChangeArrowheads="1"/>
          </p:cNvSpPr>
          <p:nvPr/>
        </p:nvSpPr>
        <p:spPr bwMode="auto">
          <a:xfrm>
            <a:off x="730250" y="1466850"/>
            <a:ext cx="831850" cy="366713"/>
          </a:xfrm>
          <a:prstGeom prst="rect">
            <a:avLst/>
          </a:prstGeom>
          <a:noFill/>
          <a:ln w="12700">
            <a:noFill/>
            <a:miter lim="800000"/>
            <a:headEnd/>
            <a:tailEnd/>
          </a:ln>
          <a:effectLst/>
        </p:spPr>
        <p:txBody>
          <a:bodyPr wrap="none">
            <a:prstTxWarp prst="textNoShape">
              <a:avLst/>
            </a:prstTxWarp>
            <a:spAutoFit/>
          </a:bodyPr>
          <a:lstStyle/>
          <a:p>
            <a:r>
              <a:rPr lang="en-US" sz="1800" b="1">
                <a:solidFill>
                  <a:srgbClr val="790015"/>
                </a:solidFill>
              </a:rPr>
              <a:t>Here?</a:t>
            </a:r>
            <a:endParaRPr lang="en-US" sz="1800"/>
          </a:p>
        </p:txBody>
      </p:sp>
      <p:sp>
        <p:nvSpPr>
          <p:cNvPr id="404542" name="Text Box 62"/>
          <p:cNvSpPr txBox="1">
            <a:spLocks noChangeArrowheads="1"/>
          </p:cNvSpPr>
          <p:nvPr/>
        </p:nvSpPr>
        <p:spPr bwMode="auto">
          <a:xfrm>
            <a:off x="3990975" y="2325688"/>
            <a:ext cx="1162050" cy="366712"/>
          </a:xfrm>
          <a:prstGeom prst="rect">
            <a:avLst/>
          </a:prstGeom>
          <a:noFill/>
          <a:ln w="12700">
            <a:noFill/>
            <a:miter lim="800000"/>
            <a:headEnd/>
            <a:tailEnd/>
          </a:ln>
          <a:effectLst/>
        </p:spPr>
        <p:txBody>
          <a:bodyPr wrap="none">
            <a:prstTxWarp prst="textNoShape">
              <a:avLst/>
            </a:prstTxWarp>
            <a:spAutoFit/>
          </a:bodyPr>
          <a:lstStyle/>
          <a:p>
            <a:r>
              <a:rPr lang="en-US" sz="1800" b="1">
                <a:solidFill>
                  <a:srgbClr val="790015"/>
                </a:solidFill>
              </a:rPr>
              <a:t>Or Here?</a:t>
            </a:r>
            <a:endParaRPr lang="en-US" sz="1800"/>
          </a:p>
        </p:txBody>
      </p:sp>
      <p:cxnSp>
        <p:nvCxnSpPr>
          <p:cNvPr id="404543" name="AutoShape 63"/>
          <p:cNvCxnSpPr>
            <a:cxnSpLocks noChangeShapeType="1"/>
            <a:stCxn id="404541" idx="3"/>
            <a:endCxn id="404515" idx="2"/>
          </p:cNvCxnSpPr>
          <p:nvPr/>
        </p:nvCxnSpPr>
        <p:spPr bwMode="auto">
          <a:xfrm>
            <a:off x="1562100" y="1651000"/>
            <a:ext cx="444500" cy="3175"/>
          </a:xfrm>
          <a:prstGeom prst="straightConnector1">
            <a:avLst/>
          </a:prstGeom>
          <a:noFill/>
          <a:ln w="19050">
            <a:solidFill>
              <a:srgbClr val="790015"/>
            </a:solidFill>
            <a:prstDash val="sysDot"/>
            <a:round/>
            <a:headEnd/>
            <a:tailEnd type="triangle" w="med" len="med"/>
          </a:ln>
          <a:effectLst/>
        </p:spPr>
      </p:cxnSp>
      <p:cxnSp>
        <p:nvCxnSpPr>
          <p:cNvPr id="404546" name="AutoShape 66"/>
          <p:cNvCxnSpPr>
            <a:cxnSpLocks noChangeShapeType="1"/>
            <a:stCxn id="404542" idx="2"/>
            <a:endCxn id="404531" idx="0"/>
          </p:cNvCxnSpPr>
          <p:nvPr/>
        </p:nvCxnSpPr>
        <p:spPr bwMode="auto">
          <a:xfrm>
            <a:off x="4572000" y="2692400"/>
            <a:ext cx="0" cy="644525"/>
          </a:xfrm>
          <a:prstGeom prst="straightConnector1">
            <a:avLst/>
          </a:prstGeom>
          <a:noFill/>
          <a:ln w="19050">
            <a:solidFill>
              <a:srgbClr val="790015"/>
            </a:solidFill>
            <a:prstDash val="sysDot"/>
            <a:round/>
            <a:headEnd/>
            <a:tailEnd type="triangle" w="med" len="med"/>
          </a:ln>
          <a:effectLst/>
        </p:spPr>
      </p:cxnSp>
      <p:sp>
        <p:nvSpPr>
          <p:cNvPr id="404547" name="Text Box 67"/>
          <p:cNvSpPr txBox="1">
            <a:spLocks noChangeArrowheads="1"/>
          </p:cNvSpPr>
          <p:nvPr/>
        </p:nvSpPr>
        <p:spPr bwMode="auto">
          <a:xfrm>
            <a:off x="2190750" y="4224338"/>
            <a:ext cx="1162050" cy="366712"/>
          </a:xfrm>
          <a:prstGeom prst="rect">
            <a:avLst/>
          </a:prstGeom>
          <a:noFill/>
          <a:ln w="12700">
            <a:noFill/>
            <a:miter lim="800000"/>
            <a:headEnd/>
            <a:tailEnd/>
          </a:ln>
          <a:effectLst/>
        </p:spPr>
        <p:txBody>
          <a:bodyPr wrap="none">
            <a:prstTxWarp prst="textNoShape">
              <a:avLst/>
            </a:prstTxWarp>
            <a:spAutoFit/>
          </a:bodyPr>
          <a:lstStyle/>
          <a:p>
            <a:r>
              <a:rPr lang="en-US" sz="1800" b="1">
                <a:solidFill>
                  <a:srgbClr val="790015"/>
                </a:solidFill>
              </a:rPr>
              <a:t>Or Here?</a:t>
            </a:r>
            <a:endParaRPr lang="en-US" sz="1800"/>
          </a:p>
        </p:txBody>
      </p:sp>
      <p:cxnSp>
        <p:nvCxnSpPr>
          <p:cNvPr id="404548" name="AutoShape 68"/>
          <p:cNvCxnSpPr>
            <a:cxnSpLocks noChangeShapeType="1"/>
            <a:stCxn id="404547" idx="0"/>
            <a:endCxn id="404499" idx="2"/>
          </p:cNvCxnSpPr>
          <p:nvPr/>
        </p:nvCxnSpPr>
        <p:spPr bwMode="auto">
          <a:xfrm flipH="1" flipV="1">
            <a:off x="2765425" y="3870325"/>
            <a:ext cx="6350" cy="354013"/>
          </a:xfrm>
          <a:prstGeom prst="straightConnector1">
            <a:avLst/>
          </a:prstGeom>
          <a:noFill/>
          <a:ln w="19050">
            <a:solidFill>
              <a:srgbClr val="790015"/>
            </a:solidFill>
            <a:prstDash val="sysDot"/>
            <a:round/>
            <a:headEnd/>
            <a:tailEnd type="triangle" w="med" len="med"/>
          </a:ln>
          <a:effectLst/>
        </p:spPr>
      </p:cxnSp>
      <p:sp>
        <p:nvSpPr>
          <p:cNvPr id="404549" name="Text Box 69"/>
          <p:cNvSpPr txBox="1">
            <a:spLocks noChangeArrowheads="1"/>
          </p:cNvSpPr>
          <p:nvPr/>
        </p:nvSpPr>
        <p:spPr bwMode="auto">
          <a:xfrm>
            <a:off x="3927475" y="5160963"/>
            <a:ext cx="1489075" cy="457200"/>
          </a:xfrm>
          <a:prstGeom prst="rect">
            <a:avLst/>
          </a:prstGeom>
          <a:noFill/>
          <a:ln w="12700">
            <a:noFill/>
            <a:miter lim="800000"/>
            <a:headEnd/>
            <a:tailEnd/>
          </a:ln>
          <a:effectLst/>
        </p:spPr>
        <p:txBody>
          <a:bodyPr wrap="none">
            <a:prstTxWarp prst="textNoShape">
              <a:avLst/>
            </a:prstTxWarp>
            <a:spAutoFit/>
          </a:bodyPr>
          <a:lstStyle/>
          <a:p>
            <a:r>
              <a:rPr lang="en-US" b="1">
                <a:solidFill>
                  <a:schemeClr val="hlink"/>
                </a:solidFill>
              </a:rPr>
              <a:t>Or Here?</a:t>
            </a:r>
            <a:endParaRPr lang="en-US" sz="1800">
              <a:solidFill>
                <a:schemeClr val="hlink"/>
              </a:solidFill>
            </a:endParaRPr>
          </a:p>
        </p:txBody>
      </p:sp>
      <p:cxnSp>
        <p:nvCxnSpPr>
          <p:cNvPr id="404550" name="AutoShape 70"/>
          <p:cNvCxnSpPr>
            <a:cxnSpLocks noChangeShapeType="1"/>
            <a:stCxn id="404549" idx="3"/>
            <a:endCxn id="404492" idx="2"/>
          </p:cNvCxnSpPr>
          <p:nvPr/>
        </p:nvCxnSpPr>
        <p:spPr bwMode="auto">
          <a:xfrm>
            <a:off x="5416550" y="5389563"/>
            <a:ext cx="430213" cy="19050"/>
          </a:xfrm>
          <a:prstGeom prst="straightConnector1">
            <a:avLst/>
          </a:prstGeom>
          <a:noFill/>
          <a:ln w="19050">
            <a:solidFill>
              <a:srgbClr val="790015"/>
            </a:solidFill>
            <a:prstDash val="sysDot"/>
            <a:round/>
            <a:headEnd/>
            <a:tailEnd type="triangle" w="med" len="med"/>
          </a:ln>
          <a:effectLst/>
        </p:spPr>
      </p:cxnSp>
      <p:sp>
        <p:nvSpPr>
          <p:cNvPr id="404551" name="Text Box 71"/>
          <p:cNvSpPr txBox="1">
            <a:spLocks noChangeArrowheads="1"/>
          </p:cNvSpPr>
          <p:nvPr/>
        </p:nvSpPr>
        <p:spPr bwMode="auto">
          <a:xfrm>
            <a:off x="5829300" y="2311400"/>
            <a:ext cx="1162050" cy="366713"/>
          </a:xfrm>
          <a:prstGeom prst="rect">
            <a:avLst/>
          </a:prstGeom>
          <a:noFill/>
          <a:ln w="12700">
            <a:noFill/>
            <a:miter lim="800000"/>
            <a:headEnd/>
            <a:tailEnd/>
          </a:ln>
          <a:effectLst/>
        </p:spPr>
        <p:txBody>
          <a:bodyPr wrap="none">
            <a:prstTxWarp prst="textNoShape">
              <a:avLst/>
            </a:prstTxWarp>
            <a:spAutoFit/>
          </a:bodyPr>
          <a:lstStyle/>
          <a:p>
            <a:r>
              <a:rPr lang="en-US" sz="1800" b="1">
                <a:solidFill>
                  <a:srgbClr val="790015"/>
                </a:solidFill>
              </a:rPr>
              <a:t>Or Here?</a:t>
            </a:r>
            <a:endParaRPr lang="en-US" sz="1800"/>
          </a:p>
        </p:txBody>
      </p:sp>
      <p:cxnSp>
        <p:nvCxnSpPr>
          <p:cNvPr id="404552" name="AutoShape 72"/>
          <p:cNvCxnSpPr>
            <a:cxnSpLocks noChangeShapeType="1"/>
            <a:stCxn id="404551" idx="2"/>
            <a:endCxn id="404532" idx="0"/>
          </p:cNvCxnSpPr>
          <p:nvPr/>
        </p:nvCxnSpPr>
        <p:spPr bwMode="auto">
          <a:xfrm flipH="1">
            <a:off x="6408738" y="2678113"/>
            <a:ext cx="1587" cy="539750"/>
          </a:xfrm>
          <a:prstGeom prst="straightConnector1">
            <a:avLst/>
          </a:prstGeom>
          <a:noFill/>
          <a:ln w="19050">
            <a:solidFill>
              <a:srgbClr val="790015"/>
            </a:solidFill>
            <a:prstDash val="sysDot"/>
            <a:round/>
            <a:headEnd/>
            <a:tailEnd type="triangle" w="med" len="med"/>
          </a:ln>
          <a:effectLst/>
        </p:spPr>
      </p:cxnSp>
      <p:sp>
        <p:nvSpPr>
          <p:cNvPr id="404553" name="Text Box 73"/>
          <p:cNvSpPr txBox="1">
            <a:spLocks noChangeArrowheads="1"/>
          </p:cNvSpPr>
          <p:nvPr/>
        </p:nvSpPr>
        <p:spPr bwMode="auto">
          <a:xfrm>
            <a:off x="477838" y="2393950"/>
            <a:ext cx="1162050" cy="366713"/>
          </a:xfrm>
          <a:prstGeom prst="rect">
            <a:avLst/>
          </a:prstGeom>
          <a:noFill/>
          <a:ln w="12700">
            <a:noFill/>
            <a:miter lim="800000"/>
            <a:headEnd/>
            <a:tailEnd/>
          </a:ln>
          <a:effectLst/>
        </p:spPr>
        <p:txBody>
          <a:bodyPr wrap="none">
            <a:prstTxWarp prst="textNoShape">
              <a:avLst/>
            </a:prstTxWarp>
            <a:spAutoFit/>
          </a:bodyPr>
          <a:lstStyle/>
          <a:p>
            <a:r>
              <a:rPr lang="en-US" sz="1800" b="1">
                <a:solidFill>
                  <a:srgbClr val="790015"/>
                </a:solidFill>
              </a:rPr>
              <a:t>Or Here?</a:t>
            </a:r>
            <a:endParaRPr lang="en-US" sz="1800"/>
          </a:p>
        </p:txBody>
      </p:sp>
      <p:cxnSp>
        <p:nvCxnSpPr>
          <p:cNvPr id="404555" name="AutoShape 75"/>
          <p:cNvCxnSpPr>
            <a:cxnSpLocks noChangeShapeType="1"/>
            <a:stCxn id="404553" idx="3"/>
            <a:endCxn id="404533" idx="1"/>
          </p:cNvCxnSpPr>
          <p:nvPr/>
        </p:nvCxnSpPr>
        <p:spPr bwMode="auto">
          <a:xfrm flipV="1">
            <a:off x="1639888" y="2571750"/>
            <a:ext cx="449262" cy="6350"/>
          </a:xfrm>
          <a:prstGeom prst="straightConnector1">
            <a:avLst/>
          </a:prstGeom>
          <a:noFill/>
          <a:ln w="19050">
            <a:solidFill>
              <a:srgbClr val="790015"/>
            </a:solidFill>
            <a:prstDash val="sysDot"/>
            <a:round/>
            <a:headEnd/>
            <a:tailEnd type="triangle" w="med" len="med"/>
          </a:ln>
          <a:effectLst/>
        </p:spPr>
      </p:cxnSp>
      <p:sp>
        <p:nvSpPr>
          <p:cNvPr id="404556" name="Text Box 76"/>
          <p:cNvSpPr txBox="1">
            <a:spLocks noChangeArrowheads="1"/>
          </p:cNvSpPr>
          <p:nvPr/>
        </p:nvSpPr>
        <p:spPr bwMode="auto">
          <a:xfrm>
            <a:off x="7497763" y="4398963"/>
            <a:ext cx="1162050" cy="366712"/>
          </a:xfrm>
          <a:prstGeom prst="rect">
            <a:avLst/>
          </a:prstGeom>
          <a:noFill/>
          <a:ln w="12700">
            <a:noFill/>
            <a:miter lim="800000"/>
            <a:headEnd/>
            <a:tailEnd/>
          </a:ln>
          <a:effectLst/>
        </p:spPr>
        <p:txBody>
          <a:bodyPr wrap="none">
            <a:prstTxWarp prst="textNoShape">
              <a:avLst/>
            </a:prstTxWarp>
            <a:spAutoFit/>
          </a:bodyPr>
          <a:lstStyle/>
          <a:p>
            <a:r>
              <a:rPr lang="en-US" sz="1800" b="1">
                <a:solidFill>
                  <a:srgbClr val="790015"/>
                </a:solidFill>
              </a:rPr>
              <a:t>Or Here?</a:t>
            </a:r>
            <a:endParaRPr lang="en-US" sz="1800"/>
          </a:p>
        </p:txBody>
      </p:sp>
      <p:cxnSp>
        <p:nvCxnSpPr>
          <p:cNvPr id="404557" name="AutoShape 77"/>
          <p:cNvCxnSpPr>
            <a:cxnSpLocks noChangeShapeType="1"/>
            <a:stCxn id="404556" idx="1"/>
            <a:endCxn id="404534" idx="3"/>
          </p:cNvCxnSpPr>
          <p:nvPr/>
        </p:nvCxnSpPr>
        <p:spPr bwMode="auto">
          <a:xfrm flipH="1" flipV="1">
            <a:off x="7112000" y="4568825"/>
            <a:ext cx="385763" cy="14288"/>
          </a:xfrm>
          <a:prstGeom prst="straightConnector1">
            <a:avLst/>
          </a:prstGeom>
          <a:noFill/>
          <a:ln w="19050">
            <a:solidFill>
              <a:srgbClr val="790015"/>
            </a:solidFill>
            <a:prstDash val="sysDot"/>
            <a:round/>
            <a:headEnd/>
            <a:tailEnd type="triangle" w="med" len="med"/>
          </a:ln>
          <a:effectLst/>
        </p:spPr>
      </p:cxnSp>
      <p:sp>
        <p:nvSpPr>
          <p:cNvPr id="404558" name="Text Box 78"/>
          <p:cNvSpPr txBox="1">
            <a:spLocks noChangeArrowheads="1"/>
          </p:cNvSpPr>
          <p:nvPr/>
        </p:nvSpPr>
        <p:spPr bwMode="auto">
          <a:xfrm>
            <a:off x="4162425" y="4310063"/>
            <a:ext cx="1162050" cy="366712"/>
          </a:xfrm>
          <a:prstGeom prst="rect">
            <a:avLst/>
          </a:prstGeom>
          <a:noFill/>
          <a:ln w="12700">
            <a:noFill/>
            <a:miter lim="800000"/>
            <a:headEnd/>
            <a:tailEnd/>
          </a:ln>
          <a:effectLst/>
        </p:spPr>
        <p:txBody>
          <a:bodyPr wrap="none">
            <a:prstTxWarp prst="textNoShape">
              <a:avLst/>
            </a:prstTxWarp>
            <a:spAutoFit/>
          </a:bodyPr>
          <a:lstStyle/>
          <a:p>
            <a:r>
              <a:rPr lang="en-US" sz="1800" b="1">
                <a:solidFill>
                  <a:srgbClr val="790015"/>
                </a:solidFill>
              </a:rPr>
              <a:t>Or Here?</a:t>
            </a:r>
            <a:endParaRPr lang="en-US" sz="1800"/>
          </a:p>
        </p:txBody>
      </p:sp>
      <p:sp>
        <p:nvSpPr>
          <p:cNvPr id="404559" name="Line 79"/>
          <p:cNvSpPr>
            <a:spLocks noChangeShapeType="1"/>
          </p:cNvSpPr>
          <p:nvPr/>
        </p:nvSpPr>
        <p:spPr bwMode="auto">
          <a:xfrm flipV="1">
            <a:off x="5149850" y="3590925"/>
            <a:ext cx="322263" cy="715963"/>
          </a:xfrm>
          <a:prstGeom prst="line">
            <a:avLst/>
          </a:prstGeom>
          <a:noFill/>
          <a:ln w="19050">
            <a:solidFill>
              <a:srgbClr val="790015"/>
            </a:solidFill>
            <a:prstDash val="sysDot"/>
            <a:round/>
            <a:headEnd/>
            <a:tailEnd type="triangle" w="med" len="med"/>
          </a:ln>
          <a:effectLst/>
        </p:spPr>
        <p:txBody>
          <a:bodyPr wrap="none" anchor="ctr">
            <a:prstTxWarp prst="textNoShape">
              <a:avLst/>
            </a:prstTxWarp>
          </a:bodyPr>
          <a:lstStyle/>
          <a:p>
            <a:endParaRPr lang="en-US"/>
          </a:p>
        </p:txBody>
      </p:sp>
    </p:spTree>
  </p:cSld>
  <p:clrMapOvr>
    <a:masterClrMapping/>
  </p:clrMapOvr>
  <p:transition xmlns:p14="http://schemas.microsoft.com/office/powerpoint/2010/main" spd="med" advTm="5000">
    <p:fade/>
    <p:sndAc>
      <p:stSnd>
        <p:snd r:embed="rId3" name="Camera"/>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7" name="Rectangle 3"/>
          <p:cNvSpPr>
            <a:spLocks noChangeArrowheads="1"/>
          </p:cNvSpPr>
          <p:nvPr/>
        </p:nvSpPr>
        <p:spPr bwMode="auto">
          <a:xfrm>
            <a:off x="3881438" y="3590925"/>
            <a:ext cx="1130300" cy="5207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t>Account </a:t>
            </a:r>
          </a:p>
          <a:p>
            <a:pPr algn="ctr"/>
            <a:r>
              <a:rPr lang="en-US" sz="1000" b="1"/>
              <a:t>Management</a:t>
            </a:r>
          </a:p>
        </p:txBody>
      </p:sp>
      <p:sp>
        <p:nvSpPr>
          <p:cNvPr id="400388" name="Rectangle 4"/>
          <p:cNvSpPr>
            <a:spLocks noChangeArrowheads="1"/>
          </p:cNvSpPr>
          <p:nvPr/>
        </p:nvSpPr>
        <p:spPr bwMode="auto">
          <a:xfrm>
            <a:off x="147638" y="4327525"/>
            <a:ext cx="749300" cy="5207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00279F"/>
                </a:solidFill>
              </a:rPr>
              <a:t>Sales / </a:t>
            </a:r>
          </a:p>
          <a:p>
            <a:pPr algn="ctr"/>
            <a:r>
              <a:rPr lang="en-US" sz="1000" b="1">
                <a:solidFill>
                  <a:srgbClr val="00279F"/>
                </a:solidFill>
              </a:rPr>
              <a:t>Marketing</a:t>
            </a:r>
          </a:p>
        </p:txBody>
      </p:sp>
      <p:sp>
        <p:nvSpPr>
          <p:cNvPr id="400389" name="Rectangle 5"/>
          <p:cNvSpPr>
            <a:spLocks noChangeArrowheads="1"/>
          </p:cNvSpPr>
          <p:nvPr/>
        </p:nvSpPr>
        <p:spPr bwMode="auto">
          <a:xfrm>
            <a:off x="1214438" y="4327525"/>
            <a:ext cx="749300" cy="5207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00279F"/>
                </a:solidFill>
              </a:rPr>
              <a:t>Order </a:t>
            </a:r>
          </a:p>
          <a:p>
            <a:pPr algn="ctr"/>
            <a:r>
              <a:rPr lang="en-US" sz="1000" b="1">
                <a:solidFill>
                  <a:srgbClr val="00279F"/>
                </a:solidFill>
              </a:rPr>
              <a:t>Receipt</a:t>
            </a:r>
          </a:p>
        </p:txBody>
      </p:sp>
      <p:sp>
        <p:nvSpPr>
          <p:cNvPr id="400390" name="Rectangle 6"/>
          <p:cNvSpPr>
            <a:spLocks noChangeArrowheads="1"/>
          </p:cNvSpPr>
          <p:nvPr/>
        </p:nvSpPr>
        <p:spPr bwMode="auto">
          <a:xfrm>
            <a:off x="2357438" y="4327525"/>
            <a:ext cx="749300" cy="5207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00279F"/>
                </a:solidFill>
              </a:rPr>
              <a:t>Order to</a:t>
            </a:r>
          </a:p>
          <a:p>
            <a:pPr algn="ctr"/>
            <a:r>
              <a:rPr lang="en-US" sz="1000" b="1">
                <a:solidFill>
                  <a:srgbClr val="00279F"/>
                </a:solidFill>
              </a:rPr>
              <a:t>MFG.</a:t>
            </a:r>
          </a:p>
        </p:txBody>
      </p:sp>
      <p:sp>
        <p:nvSpPr>
          <p:cNvPr id="400391" name="Rectangle 7"/>
          <p:cNvSpPr>
            <a:spLocks noChangeArrowheads="1"/>
          </p:cNvSpPr>
          <p:nvPr/>
        </p:nvSpPr>
        <p:spPr bwMode="auto">
          <a:xfrm>
            <a:off x="3576638" y="4327525"/>
            <a:ext cx="749300" cy="5207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00279F"/>
                </a:solidFill>
              </a:rPr>
              <a:t>Procure </a:t>
            </a:r>
          </a:p>
          <a:p>
            <a:pPr algn="ctr"/>
            <a:r>
              <a:rPr lang="en-US" sz="1000" b="1">
                <a:solidFill>
                  <a:srgbClr val="00279F"/>
                </a:solidFill>
              </a:rPr>
              <a:t>Material</a:t>
            </a:r>
          </a:p>
        </p:txBody>
      </p:sp>
      <p:sp>
        <p:nvSpPr>
          <p:cNvPr id="400392" name="Rectangle 8"/>
          <p:cNvSpPr>
            <a:spLocks noChangeArrowheads="1"/>
          </p:cNvSpPr>
          <p:nvPr/>
        </p:nvSpPr>
        <p:spPr bwMode="auto">
          <a:xfrm>
            <a:off x="4795838" y="4327525"/>
            <a:ext cx="749300" cy="5207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00279F"/>
                </a:solidFill>
              </a:rPr>
              <a:t>Build </a:t>
            </a:r>
          </a:p>
          <a:p>
            <a:pPr algn="ctr"/>
            <a:r>
              <a:rPr lang="en-US" sz="1000" b="1">
                <a:solidFill>
                  <a:srgbClr val="00279F"/>
                </a:solidFill>
              </a:rPr>
              <a:t>Product</a:t>
            </a:r>
          </a:p>
        </p:txBody>
      </p:sp>
      <p:sp>
        <p:nvSpPr>
          <p:cNvPr id="400393" name="Rectangle 9"/>
          <p:cNvSpPr>
            <a:spLocks noChangeArrowheads="1"/>
          </p:cNvSpPr>
          <p:nvPr/>
        </p:nvSpPr>
        <p:spPr bwMode="auto">
          <a:xfrm>
            <a:off x="5938838" y="4327525"/>
            <a:ext cx="749300" cy="5207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00279F"/>
                </a:solidFill>
              </a:rPr>
              <a:t>Ship </a:t>
            </a:r>
          </a:p>
          <a:p>
            <a:pPr algn="ctr"/>
            <a:r>
              <a:rPr lang="en-US" sz="1000" b="1">
                <a:solidFill>
                  <a:srgbClr val="00279F"/>
                </a:solidFill>
              </a:rPr>
              <a:t>Product</a:t>
            </a:r>
          </a:p>
        </p:txBody>
      </p:sp>
      <p:sp>
        <p:nvSpPr>
          <p:cNvPr id="400394" name="Rectangle 10"/>
          <p:cNvSpPr>
            <a:spLocks noChangeArrowheads="1"/>
          </p:cNvSpPr>
          <p:nvPr/>
        </p:nvSpPr>
        <p:spPr bwMode="auto">
          <a:xfrm>
            <a:off x="7081838" y="4327525"/>
            <a:ext cx="749300" cy="5207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00279F"/>
                </a:solidFill>
              </a:rPr>
              <a:t>Bill</a:t>
            </a:r>
          </a:p>
          <a:p>
            <a:pPr algn="ctr"/>
            <a:r>
              <a:rPr lang="en-US" sz="1000" b="1">
                <a:solidFill>
                  <a:srgbClr val="00279F"/>
                </a:solidFill>
              </a:rPr>
              <a:t>Customer</a:t>
            </a:r>
          </a:p>
        </p:txBody>
      </p:sp>
      <p:sp>
        <p:nvSpPr>
          <p:cNvPr id="400395" name="Rectangle 11"/>
          <p:cNvSpPr>
            <a:spLocks noChangeArrowheads="1"/>
          </p:cNvSpPr>
          <p:nvPr/>
        </p:nvSpPr>
        <p:spPr bwMode="auto">
          <a:xfrm>
            <a:off x="8070850" y="4327525"/>
            <a:ext cx="750888" cy="5207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00279F"/>
                </a:solidFill>
              </a:rPr>
              <a:t>Collect</a:t>
            </a:r>
          </a:p>
          <a:p>
            <a:pPr algn="ctr"/>
            <a:r>
              <a:rPr lang="en-US" sz="1000" b="1">
                <a:solidFill>
                  <a:srgbClr val="00279F"/>
                </a:solidFill>
              </a:rPr>
              <a:t>Money</a:t>
            </a:r>
          </a:p>
        </p:txBody>
      </p:sp>
      <p:sp>
        <p:nvSpPr>
          <p:cNvPr id="400396" name="Rectangle 12"/>
          <p:cNvSpPr>
            <a:spLocks noChangeArrowheads="1"/>
          </p:cNvSpPr>
          <p:nvPr/>
        </p:nvSpPr>
        <p:spPr bwMode="auto">
          <a:xfrm>
            <a:off x="44450" y="4897438"/>
            <a:ext cx="908050" cy="1181100"/>
          </a:xfrm>
          <a:prstGeom prst="rect">
            <a:avLst/>
          </a:prstGeom>
          <a:noFill/>
          <a:ln w="12700">
            <a:noFill/>
            <a:miter lim="800000"/>
            <a:headEnd/>
            <a:tailEnd/>
          </a:ln>
          <a:effectLst/>
        </p:spPr>
        <p:txBody>
          <a:bodyPr lIns="90487" tIns="44450" rIns="90487" bIns="44450">
            <a:prstTxWarp prst="textNoShape">
              <a:avLst/>
            </a:prstTxWarp>
            <a:spAutoFit/>
          </a:bodyPr>
          <a:lstStyle/>
          <a:p>
            <a:pPr algn="ctr">
              <a:buClr>
                <a:schemeClr val="hlink"/>
              </a:buClr>
              <a:buFontTx/>
              <a:buChar char="º"/>
            </a:pPr>
            <a:r>
              <a:rPr lang="en-US" sz="900" b="1"/>
              <a:t>Mrkting Process</a:t>
            </a:r>
          </a:p>
          <a:p>
            <a:pPr algn="ctr">
              <a:buClr>
                <a:schemeClr val="hlink"/>
              </a:buClr>
              <a:buFontTx/>
              <a:buChar char="º"/>
            </a:pPr>
            <a:r>
              <a:rPr lang="en-US" sz="900" b="1"/>
              <a:t>Sales Process</a:t>
            </a:r>
          </a:p>
          <a:p>
            <a:pPr algn="ctr">
              <a:buClr>
                <a:schemeClr val="hlink"/>
              </a:buClr>
              <a:buFontTx/>
              <a:buChar char="º"/>
            </a:pPr>
            <a:r>
              <a:rPr lang="en-US" sz="900" b="1"/>
              <a:t>Quote Process</a:t>
            </a:r>
          </a:p>
          <a:p>
            <a:pPr algn="ctr">
              <a:buClr>
                <a:schemeClr val="hlink"/>
              </a:buClr>
              <a:buFontTx/>
              <a:buChar char="º"/>
            </a:pPr>
            <a:r>
              <a:rPr lang="en-US" sz="900" b="1"/>
              <a:t>Credit Approval</a:t>
            </a:r>
          </a:p>
        </p:txBody>
      </p:sp>
      <p:sp>
        <p:nvSpPr>
          <p:cNvPr id="400397" name="Rectangle 13"/>
          <p:cNvSpPr>
            <a:spLocks noChangeArrowheads="1"/>
          </p:cNvSpPr>
          <p:nvPr/>
        </p:nvSpPr>
        <p:spPr bwMode="auto">
          <a:xfrm>
            <a:off x="1090613" y="4886325"/>
            <a:ext cx="1066800" cy="63500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buClr>
                <a:schemeClr val="hlink"/>
              </a:buClr>
              <a:buFontTx/>
              <a:buChar char="º"/>
            </a:pPr>
            <a:r>
              <a:rPr lang="en-US" sz="900" b="1"/>
              <a:t>Order Review</a:t>
            </a:r>
          </a:p>
          <a:p>
            <a:pPr algn="ctr">
              <a:buClr>
                <a:schemeClr val="hlink"/>
              </a:buClr>
              <a:buFontTx/>
              <a:buChar char="º"/>
            </a:pPr>
            <a:r>
              <a:rPr lang="en-US" sz="900" b="1"/>
              <a:t>Gen. Doc.</a:t>
            </a:r>
          </a:p>
          <a:p>
            <a:pPr algn="ctr">
              <a:buClr>
                <a:schemeClr val="hlink"/>
              </a:buClr>
              <a:buFontTx/>
              <a:buChar char="º"/>
            </a:pPr>
            <a:r>
              <a:rPr lang="en-US" sz="900" b="1"/>
              <a:t>Acknowl. Order</a:t>
            </a:r>
          </a:p>
          <a:p>
            <a:pPr algn="ctr">
              <a:buClr>
                <a:schemeClr val="hlink"/>
              </a:buClr>
              <a:buFontTx/>
              <a:buChar char="º"/>
            </a:pPr>
            <a:r>
              <a:rPr lang="en-US" sz="900" b="1"/>
              <a:t>Notify Mfg.</a:t>
            </a:r>
          </a:p>
        </p:txBody>
      </p:sp>
      <p:sp>
        <p:nvSpPr>
          <p:cNvPr id="400398" name="Rectangle 14"/>
          <p:cNvSpPr>
            <a:spLocks noChangeArrowheads="1"/>
          </p:cNvSpPr>
          <p:nvPr/>
        </p:nvSpPr>
        <p:spPr bwMode="auto">
          <a:xfrm>
            <a:off x="2254250" y="4886325"/>
            <a:ext cx="969963" cy="771525"/>
          </a:xfrm>
          <a:prstGeom prst="rect">
            <a:avLst/>
          </a:prstGeom>
          <a:noFill/>
          <a:ln w="12700">
            <a:noFill/>
            <a:miter lim="800000"/>
            <a:headEnd/>
            <a:tailEnd/>
          </a:ln>
          <a:effectLst/>
        </p:spPr>
        <p:txBody>
          <a:bodyPr lIns="90487" tIns="44450" rIns="90487" bIns="44450">
            <a:prstTxWarp prst="textNoShape">
              <a:avLst/>
            </a:prstTxWarp>
            <a:spAutoFit/>
          </a:bodyPr>
          <a:lstStyle/>
          <a:p>
            <a:pPr algn="ctr">
              <a:buClr>
                <a:schemeClr val="hlink"/>
              </a:buClr>
              <a:buFontTx/>
              <a:buChar char="º"/>
            </a:pPr>
            <a:r>
              <a:rPr lang="en-US" sz="900" b="1"/>
              <a:t>Verify Inputs</a:t>
            </a:r>
          </a:p>
          <a:p>
            <a:pPr algn="ctr">
              <a:buClr>
                <a:schemeClr val="hlink"/>
              </a:buClr>
              <a:buFontTx/>
              <a:buChar char="º"/>
            </a:pPr>
            <a:r>
              <a:rPr lang="en-US" sz="900" b="1"/>
              <a:t>Plan the Job</a:t>
            </a:r>
          </a:p>
          <a:p>
            <a:pPr algn="ctr">
              <a:buClr>
                <a:schemeClr val="hlink"/>
              </a:buClr>
              <a:buFontTx/>
              <a:buChar char="º"/>
            </a:pPr>
            <a:r>
              <a:rPr lang="en-US" sz="900" b="1"/>
              <a:t>Release for Purch 7</a:t>
            </a:r>
          </a:p>
          <a:p>
            <a:pPr algn="ctr">
              <a:buClr>
                <a:schemeClr val="hlink"/>
              </a:buClr>
              <a:buFontTx/>
              <a:buChar char="º"/>
            </a:pPr>
            <a:r>
              <a:rPr lang="en-US" sz="900" b="1"/>
              <a:t>Mfg.</a:t>
            </a:r>
          </a:p>
        </p:txBody>
      </p:sp>
      <p:sp>
        <p:nvSpPr>
          <p:cNvPr id="400399" name="Rectangle 15"/>
          <p:cNvSpPr>
            <a:spLocks noChangeArrowheads="1"/>
          </p:cNvSpPr>
          <p:nvPr/>
        </p:nvSpPr>
        <p:spPr bwMode="auto">
          <a:xfrm>
            <a:off x="3290888" y="4897438"/>
            <a:ext cx="1368425" cy="1181100"/>
          </a:xfrm>
          <a:prstGeom prst="rect">
            <a:avLst/>
          </a:prstGeom>
          <a:noFill/>
          <a:ln w="12700">
            <a:noFill/>
            <a:miter lim="800000"/>
            <a:headEnd/>
            <a:tailEnd/>
          </a:ln>
          <a:effectLst/>
        </p:spPr>
        <p:txBody>
          <a:bodyPr lIns="90487" tIns="44450" rIns="90487" bIns="44450">
            <a:prstTxWarp prst="textNoShape">
              <a:avLst/>
            </a:prstTxWarp>
            <a:spAutoFit/>
          </a:bodyPr>
          <a:lstStyle/>
          <a:p>
            <a:pPr algn="ctr">
              <a:buClr>
                <a:schemeClr val="hlink"/>
              </a:buClr>
              <a:buFontTx/>
              <a:buChar char="º"/>
            </a:pPr>
            <a:r>
              <a:rPr lang="en-US" sz="900" b="1"/>
              <a:t>Review Reqmts</a:t>
            </a:r>
          </a:p>
          <a:p>
            <a:pPr algn="ctr">
              <a:buClr>
                <a:schemeClr val="hlink"/>
              </a:buClr>
              <a:buFontTx/>
              <a:buChar char="º"/>
            </a:pPr>
            <a:r>
              <a:rPr lang="en-US" sz="900" b="1"/>
              <a:t>Make vs. Buy</a:t>
            </a:r>
          </a:p>
          <a:p>
            <a:pPr algn="ctr">
              <a:buClr>
                <a:schemeClr val="hlink"/>
              </a:buClr>
              <a:buFontTx/>
              <a:buChar char="º"/>
            </a:pPr>
            <a:r>
              <a:rPr lang="en-US" sz="900" b="1"/>
              <a:t>Select Supplier</a:t>
            </a:r>
          </a:p>
          <a:p>
            <a:pPr algn="ctr">
              <a:buClr>
                <a:schemeClr val="hlink"/>
              </a:buClr>
              <a:buFontTx/>
              <a:buChar char="º"/>
            </a:pPr>
            <a:r>
              <a:rPr lang="en-US" sz="900" b="1"/>
              <a:t>Issue RFQ</a:t>
            </a:r>
          </a:p>
          <a:p>
            <a:pPr algn="ctr">
              <a:buClr>
                <a:schemeClr val="hlink"/>
              </a:buClr>
              <a:buFontTx/>
              <a:buChar char="º"/>
            </a:pPr>
            <a:r>
              <a:rPr lang="en-US" sz="900" b="1"/>
              <a:t>Place Orders</a:t>
            </a:r>
          </a:p>
          <a:p>
            <a:pPr algn="ctr">
              <a:buClr>
                <a:schemeClr val="hlink"/>
              </a:buClr>
              <a:buFontTx/>
              <a:buChar char="º"/>
            </a:pPr>
            <a:r>
              <a:rPr lang="en-US" sz="900" b="1"/>
              <a:t>Eval. Incoming Matls</a:t>
            </a:r>
          </a:p>
          <a:p>
            <a:pPr algn="ctr">
              <a:buClr>
                <a:schemeClr val="hlink"/>
              </a:buClr>
              <a:buFontTx/>
              <a:buChar char="º"/>
            </a:pPr>
            <a:r>
              <a:rPr lang="en-US" sz="900" b="1"/>
              <a:t>Material Dispo.</a:t>
            </a:r>
          </a:p>
          <a:p>
            <a:pPr algn="ctr">
              <a:buClr>
                <a:schemeClr val="hlink"/>
              </a:buClr>
              <a:buFontTx/>
              <a:buChar char="º"/>
            </a:pPr>
            <a:r>
              <a:rPr lang="en-US" sz="900" b="1"/>
              <a:t>Autorize Supp. pay</a:t>
            </a:r>
          </a:p>
        </p:txBody>
      </p:sp>
      <p:sp>
        <p:nvSpPr>
          <p:cNvPr id="400400" name="Rectangle 16"/>
          <p:cNvSpPr>
            <a:spLocks noChangeArrowheads="1"/>
          </p:cNvSpPr>
          <p:nvPr/>
        </p:nvSpPr>
        <p:spPr bwMode="auto">
          <a:xfrm>
            <a:off x="4570413" y="4886325"/>
            <a:ext cx="1227137" cy="1181100"/>
          </a:xfrm>
          <a:prstGeom prst="rect">
            <a:avLst/>
          </a:prstGeom>
          <a:noFill/>
          <a:ln w="12700">
            <a:noFill/>
            <a:miter lim="800000"/>
            <a:headEnd/>
            <a:tailEnd/>
          </a:ln>
          <a:effectLst/>
        </p:spPr>
        <p:txBody>
          <a:bodyPr lIns="90487" tIns="44450" rIns="90487" bIns="44450">
            <a:prstTxWarp prst="textNoShape">
              <a:avLst/>
            </a:prstTxWarp>
            <a:spAutoFit/>
          </a:bodyPr>
          <a:lstStyle/>
          <a:p>
            <a:pPr algn="ctr">
              <a:buClr>
                <a:schemeClr val="hlink"/>
              </a:buClr>
              <a:buFontTx/>
              <a:buChar char="º"/>
            </a:pPr>
            <a:r>
              <a:rPr lang="en-US" sz="900" b="1"/>
              <a:t>Review Doc. Pack.</a:t>
            </a:r>
          </a:p>
          <a:p>
            <a:pPr algn="ctr">
              <a:buClr>
                <a:schemeClr val="hlink"/>
              </a:buClr>
              <a:buFontTx/>
              <a:buChar char="º"/>
            </a:pPr>
            <a:r>
              <a:rPr lang="en-US" sz="900" b="1"/>
              <a:t>Kit Materials</a:t>
            </a:r>
          </a:p>
          <a:p>
            <a:pPr algn="ctr">
              <a:buClr>
                <a:schemeClr val="hlink"/>
              </a:buClr>
              <a:buFontTx/>
              <a:buChar char="º"/>
            </a:pPr>
            <a:r>
              <a:rPr lang="en-US" sz="900" b="1"/>
              <a:t>Set up Equip.</a:t>
            </a:r>
          </a:p>
          <a:p>
            <a:pPr algn="ctr">
              <a:buClr>
                <a:schemeClr val="hlink"/>
              </a:buClr>
              <a:buFontTx/>
              <a:buChar char="º"/>
            </a:pPr>
            <a:r>
              <a:rPr lang="en-US" sz="900" b="1"/>
              <a:t>Mfg. per Route Card</a:t>
            </a:r>
          </a:p>
          <a:p>
            <a:pPr algn="ctr">
              <a:buClr>
                <a:schemeClr val="hlink"/>
              </a:buClr>
              <a:buFontTx/>
              <a:buChar char="º"/>
            </a:pPr>
            <a:r>
              <a:rPr lang="en-US" sz="900" b="1"/>
              <a:t>Package</a:t>
            </a:r>
          </a:p>
          <a:p>
            <a:pPr algn="ctr">
              <a:buClr>
                <a:schemeClr val="hlink"/>
              </a:buClr>
              <a:buFontTx/>
              <a:buChar char="º"/>
            </a:pPr>
            <a:r>
              <a:rPr lang="en-US" sz="900" b="1"/>
              <a:t>Send to Finish goods</a:t>
            </a:r>
          </a:p>
        </p:txBody>
      </p:sp>
      <p:sp>
        <p:nvSpPr>
          <p:cNvPr id="400401" name="Rectangle 17"/>
          <p:cNvSpPr>
            <a:spLocks noChangeArrowheads="1"/>
          </p:cNvSpPr>
          <p:nvPr/>
        </p:nvSpPr>
        <p:spPr bwMode="auto">
          <a:xfrm>
            <a:off x="5649913" y="4886325"/>
            <a:ext cx="1366837" cy="1317625"/>
          </a:xfrm>
          <a:prstGeom prst="rect">
            <a:avLst/>
          </a:prstGeom>
          <a:noFill/>
          <a:ln w="12700">
            <a:noFill/>
            <a:miter lim="800000"/>
            <a:headEnd/>
            <a:tailEnd/>
          </a:ln>
          <a:effectLst/>
        </p:spPr>
        <p:txBody>
          <a:bodyPr lIns="90487" tIns="44450" rIns="90487" bIns="44450">
            <a:prstTxWarp prst="textNoShape">
              <a:avLst/>
            </a:prstTxWarp>
            <a:spAutoFit/>
          </a:bodyPr>
          <a:lstStyle/>
          <a:p>
            <a:pPr algn="ctr">
              <a:buClr>
                <a:schemeClr val="hlink"/>
              </a:buClr>
              <a:buFontTx/>
              <a:buChar char="º"/>
            </a:pPr>
            <a:r>
              <a:rPr lang="en-US" sz="900" b="1"/>
              <a:t>Confirm Date </a:t>
            </a:r>
          </a:p>
          <a:p>
            <a:pPr algn="ctr">
              <a:buClr>
                <a:schemeClr val="hlink"/>
              </a:buClr>
              <a:buFontTx/>
              <a:buChar char="º"/>
            </a:pPr>
            <a:r>
              <a:rPr lang="en-US" sz="900" b="1"/>
              <a:t>Create Pack. Docs.</a:t>
            </a:r>
          </a:p>
          <a:p>
            <a:pPr algn="ctr">
              <a:buClr>
                <a:schemeClr val="hlink"/>
              </a:buClr>
              <a:buFontTx/>
              <a:buChar char="º"/>
            </a:pPr>
            <a:r>
              <a:rPr lang="en-US" sz="900" b="1"/>
              <a:t>Create / Dist Invoice</a:t>
            </a:r>
          </a:p>
          <a:p>
            <a:pPr algn="ctr">
              <a:buClr>
                <a:schemeClr val="hlink"/>
              </a:buClr>
              <a:buFontTx/>
              <a:buChar char="º"/>
            </a:pPr>
            <a:r>
              <a:rPr lang="en-US" sz="900" b="1"/>
              <a:t>Sched. Carrier</a:t>
            </a:r>
          </a:p>
          <a:p>
            <a:pPr algn="ctr">
              <a:buClr>
                <a:schemeClr val="hlink"/>
              </a:buClr>
              <a:buFontTx/>
              <a:buChar char="º"/>
            </a:pPr>
            <a:r>
              <a:rPr lang="en-US" sz="900" b="1"/>
              <a:t>Generate Ship. Docs.</a:t>
            </a:r>
          </a:p>
          <a:p>
            <a:pPr algn="ctr">
              <a:buClr>
                <a:schemeClr val="hlink"/>
              </a:buClr>
              <a:buFontTx/>
              <a:buChar char="º"/>
            </a:pPr>
            <a:r>
              <a:rPr lang="en-US" sz="900" b="1"/>
              <a:t>Pass to shipper</a:t>
            </a:r>
          </a:p>
          <a:p>
            <a:pPr algn="ctr">
              <a:buClr>
                <a:schemeClr val="hlink"/>
              </a:buClr>
              <a:buFontTx/>
              <a:buChar char="º"/>
            </a:pPr>
            <a:r>
              <a:rPr lang="en-US" sz="900" b="1"/>
              <a:t>File Paperwork</a:t>
            </a:r>
          </a:p>
          <a:p>
            <a:pPr algn="ctr">
              <a:buClr>
                <a:schemeClr val="hlink"/>
              </a:buClr>
              <a:buFontTx/>
              <a:buChar char="º"/>
            </a:pPr>
            <a:endParaRPr lang="en-US" sz="900" b="1"/>
          </a:p>
        </p:txBody>
      </p:sp>
      <p:sp>
        <p:nvSpPr>
          <p:cNvPr id="400402" name="Rectangle 18"/>
          <p:cNvSpPr>
            <a:spLocks noChangeArrowheads="1"/>
          </p:cNvSpPr>
          <p:nvPr/>
        </p:nvSpPr>
        <p:spPr bwMode="auto">
          <a:xfrm>
            <a:off x="7034213" y="4875213"/>
            <a:ext cx="869950" cy="22542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buClr>
                <a:schemeClr val="hlink"/>
              </a:buClr>
              <a:buFontTx/>
              <a:buChar char="º"/>
            </a:pPr>
            <a:r>
              <a:rPr lang="en-US" sz="900" b="1"/>
              <a:t>Mail Invoice</a:t>
            </a:r>
          </a:p>
        </p:txBody>
      </p:sp>
      <p:sp>
        <p:nvSpPr>
          <p:cNvPr id="400403" name="Rectangle 19"/>
          <p:cNvSpPr>
            <a:spLocks noChangeArrowheads="1"/>
          </p:cNvSpPr>
          <p:nvPr/>
        </p:nvSpPr>
        <p:spPr bwMode="auto">
          <a:xfrm>
            <a:off x="7859713" y="4886325"/>
            <a:ext cx="1225550" cy="36195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buClr>
                <a:schemeClr val="hlink"/>
              </a:buClr>
              <a:buFontTx/>
              <a:buChar char="º"/>
            </a:pPr>
            <a:r>
              <a:rPr lang="en-US" sz="900" b="1"/>
              <a:t>Receive Payments</a:t>
            </a:r>
          </a:p>
          <a:p>
            <a:pPr algn="ctr">
              <a:buClr>
                <a:schemeClr val="hlink"/>
              </a:buClr>
              <a:buFontTx/>
              <a:buChar char="º"/>
            </a:pPr>
            <a:r>
              <a:rPr lang="en-US" sz="900" b="1"/>
              <a:t>Resolve Disputes</a:t>
            </a:r>
          </a:p>
        </p:txBody>
      </p:sp>
      <p:sp>
        <p:nvSpPr>
          <p:cNvPr id="400406" name="Line 22"/>
          <p:cNvSpPr>
            <a:spLocks noChangeShapeType="1"/>
          </p:cNvSpPr>
          <p:nvPr/>
        </p:nvSpPr>
        <p:spPr bwMode="auto">
          <a:xfrm>
            <a:off x="911225" y="4549775"/>
            <a:ext cx="290513"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400407" name="Line 23"/>
          <p:cNvSpPr>
            <a:spLocks noChangeShapeType="1"/>
          </p:cNvSpPr>
          <p:nvPr/>
        </p:nvSpPr>
        <p:spPr bwMode="auto">
          <a:xfrm>
            <a:off x="1978025" y="4549775"/>
            <a:ext cx="366713"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400408" name="Line 24"/>
          <p:cNvSpPr>
            <a:spLocks noChangeShapeType="1"/>
          </p:cNvSpPr>
          <p:nvPr/>
        </p:nvSpPr>
        <p:spPr bwMode="auto">
          <a:xfrm>
            <a:off x="3121025" y="4549775"/>
            <a:ext cx="442913"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400409" name="Line 25"/>
          <p:cNvSpPr>
            <a:spLocks noChangeShapeType="1"/>
          </p:cNvSpPr>
          <p:nvPr/>
        </p:nvSpPr>
        <p:spPr bwMode="auto">
          <a:xfrm>
            <a:off x="4340225" y="4549775"/>
            <a:ext cx="442913"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400410" name="Line 26"/>
          <p:cNvSpPr>
            <a:spLocks noChangeShapeType="1"/>
          </p:cNvSpPr>
          <p:nvPr/>
        </p:nvSpPr>
        <p:spPr bwMode="auto">
          <a:xfrm>
            <a:off x="5559425" y="4549775"/>
            <a:ext cx="366713"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400411" name="Line 27"/>
          <p:cNvSpPr>
            <a:spLocks noChangeShapeType="1"/>
          </p:cNvSpPr>
          <p:nvPr/>
        </p:nvSpPr>
        <p:spPr bwMode="auto">
          <a:xfrm>
            <a:off x="6702425" y="4549775"/>
            <a:ext cx="366713"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400412" name="Line 28"/>
          <p:cNvSpPr>
            <a:spLocks noChangeShapeType="1"/>
          </p:cNvSpPr>
          <p:nvPr/>
        </p:nvSpPr>
        <p:spPr bwMode="auto">
          <a:xfrm>
            <a:off x="7845425" y="4549775"/>
            <a:ext cx="214313"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400386" name="Rectangle 2"/>
          <p:cNvSpPr>
            <a:spLocks noChangeArrowheads="1"/>
          </p:cNvSpPr>
          <p:nvPr/>
        </p:nvSpPr>
        <p:spPr bwMode="auto">
          <a:xfrm>
            <a:off x="222250" y="1157288"/>
            <a:ext cx="8547100" cy="2197100"/>
          </a:xfrm>
          <a:prstGeom prst="rect">
            <a:avLst/>
          </a:prstGeom>
          <a:solidFill>
            <a:srgbClr val="FFFF66"/>
          </a:solidFill>
          <a:ln w="12700">
            <a:solidFill>
              <a:schemeClr val="tx1"/>
            </a:solidFill>
            <a:miter lim="800000"/>
            <a:headEnd/>
            <a:tailEnd/>
          </a:ln>
          <a:effectLst/>
        </p:spPr>
        <p:txBody>
          <a:bodyPr wrap="none" anchor="ctr">
            <a:prstTxWarp prst="textNoShape">
              <a:avLst/>
            </a:prstTxWarp>
          </a:bodyPr>
          <a:lstStyle/>
          <a:p>
            <a:endParaRPr lang="en-US"/>
          </a:p>
        </p:txBody>
      </p:sp>
      <p:sp>
        <p:nvSpPr>
          <p:cNvPr id="400415" name="Rectangle 31"/>
          <p:cNvSpPr>
            <a:spLocks noChangeArrowheads="1"/>
          </p:cNvSpPr>
          <p:nvPr/>
        </p:nvSpPr>
        <p:spPr bwMode="auto">
          <a:xfrm>
            <a:off x="450850" y="1385888"/>
            <a:ext cx="1130300" cy="852487"/>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790015"/>
                </a:solidFill>
              </a:rPr>
              <a:t>Management</a:t>
            </a:r>
          </a:p>
          <a:p>
            <a:pPr algn="ctr"/>
            <a:r>
              <a:rPr lang="en-US" sz="1000" b="1">
                <a:solidFill>
                  <a:srgbClr val="790015"/>
                </a:solidFill>
              </a:rPr>
              <a:t>Processes</a:t>
            </a:r>
          </a:p>
          <a:p>
            <a:pPr algn="ctr"/>
            <a:r>
              <a:rPr lang="en-US" sz="800" b="1">
                <a:solidFill>
                  <a:srgbClr val="790015"/>
                </a:solidFill>
              </a:rPr>
              <a:t>Results / Forecasts</a:t>
            </a:r>
          </a:p>
          <a:p>
            <a:pPr algn="ctr"/>
            <a:r>
              <a:rPr lang="en-US" sz="800" b="1">
                <a:solidFill>
                  <a:srgbClr val="790015"/>
                </a:solidFill>
              </a:rPr>
              <a:t>Business Plan</a:t>
            </a:r>
          </a:p>
          <a:p>
            <a:pPr algn="ctr"/>
            <a:r>
              <a:rPr lang="en-US" sz="800" b="1">
                <a:solidFill>
                  <a:srgbClr val="790015"/>
                </a:solidFill>
              </a:rPr>
              <a:t>Mgmnt Mtgs.</a:t>
            </a:r>
          </a:p>
        </p:txBody>
      </p:sp>
      <p:sp>
        <p:nvSpPr>
          <p:cNvPr id="400416" name="Rectangle 32"/>
          <p:cNvSpPr>
            <a:spLocks noChangeArrowheads="1"/>
          </p:cNvSpPr>
          <p:nvPr/>
        </p:nvSpPr>
        <p:spPr bwMode="auto">
          <a:xfrm>
            <a:off x="450850" y="2605088"/>
            <a:ext cx="1130300" cy="5207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790015"/>
                </a:solidFill>
              </a:rPr>
              <a:t>Design</a:t>
            </a:r>
          </a:p>
          <a:p>
            <a:pPr algn="ctr"/>
            <a:r>
              <a:rPr lang="en-US" sz="1000" b="1">
                <a:solidFill>
                  <a:srgbClr val="790015"/>
                </a:solidFill>
              </a:rPr>
              <a:t>Engineering</a:t>
            </a:r>
          </a:p>
        </p:txBody>
      </p:sp>
      <p:sp>
        <p:nvSpPr>
          <p:cNvPr id="400417" name="Rectangle 33"/>
          <p:cNvSpPr>
            <a:spLocks noChangeArrowheads="1"/>
          </p:cNvSpPr>
          <p:nvPr/>
        </p:nvSpPr>
        <p:spPr bwMode="auto">
          <a:xfrm>
            <a:off x="1898650" y="1385888"/>
            <a:ext cx="1130300" cy="8255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790015"/>
                </a:solidFill>
              </a:rPr>
              <a:t>Quality</a:t>
            </a:r>
          </a:p>
          <a:p>
            <a:pPr algn="ctr"/>
            <a:r>
              <a:rPr lang="en-US" sz="1000" b="1">
                <a:solidFill>
                  <a:srgbClr val="790015"/>
                </a:solidFill>
              </a:rPr>
              <a:t>Systems</a:t>
            </a:r>
          </a:p>
          <a:p>
            <a:pPr algn="ctr"/>
            <a:r>
              <a:rPr lang="en-US" sz="800" b="1">
                <a:solidFill>
                  <a:srgbClr val="790015"/>
                </a:solidFill>
              </a:rPr>
              <a:t>Internal Audits</a:t>
            </a:r>
          </a:p>
          <a:p>
            <a:pPr algn="ctr"/>
            <a:r>
              <a:rPr lang="en-US" sz="800" b="1">
                <a:solidFill>
                  <a:srgbClr val="790015"/>
                </a:solidFill>
              </a:rPr>
              <a:t>Procedures &amp;</a:t>
            </a:r>
          </a:p>
          <a:p>
            <a:pPr algn="ctr"/>
            <a:r>
              <a:rPr lang="en-US" sz="800" b="1">
                <a:solidFill>
                  <a:srgbClr val="790015"/>
                </a:solidFill>
              </a:rPr>
              <a:t> Standards</a:t>
            </a:r>
          </a:p>
        </p:txBody>
      </p:sp>
      <p:sp>
        <p:nvSpPr>
          <p:cNvPr id="400418" name="Rectangle 34"/>
          <p:cNvSpPr>
            <a:spLocks noChangeArrowheads="1"/>
          </p:cNvSpPr>
          <p:nvPr/>
        </p:nvSpPr>
        <p:spPr bwMode="auto">
          <a:xfrm>
            <a:off x="1898650" y="2605088"/>
            <a:ext cx="1130300" cy="5207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790015"/>
                </a:solidFill>
              </a:rPr>
              <a:t>Supplier</a:t>
            </a:r>
          </a:p>
          <a:p>
            <a:pPr algn="ctr"/>
            <a:r>
              <a:rPr lang="en-US" sz="1000" b="1">
                <a:solidFill>
                  <a:srgbClr val="790015"/>
                </a:solidFill>
              </a:rPr>
              <a:t>Approval</a:t>
            </a:r>
          </a:p>
        </p:txBody>
      </p:sp>
      <p:sp>
        <p:nvSpPr>
          <p:cNvPr id="400419" name="Rectangle 35"/>
          <p:cNvSpPr>
            <a:spLocks noChangeArrowheads="1"/>
          </p:cNvSpPr>
          <p:nvPr/>
        </p:nvSpPr>
        <p:spPr bwMode="auto">
          <a:xfrm>
            <a:off x="3270250" y="1385888"/>
            <a:ext cx="1130300" cy="5207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790015"/>
                </a:solidFill>
              </a:rPr>
              <a:t>Document</a:t>
            </a:r>
          </a:p>
          <a:p>
            <a:pPr algn="ctr"/>
            <a:r>
              <a:rPr lang="en-US" sz="1000" b="1">
                <a:solidFill>
                  <a:srgbClr val="790015"/>
                </a:solidFill>
              </a:rPr>
              <a:t>Control</a:t>
            </a:r>
          </a:p>
        </p:txBody>
      </p:sp>
      <p:sp>
        <p:nvSpPr>
          <p:cNvPr id="400420" name="Rectangle 36"/>
          <p:cNvSpPr>
            <a:spLocks noChangeArrowheads="1"/>
          </p:cNvSpPr>
          <p:nvPr/>
        </p:nvSpPr>
        <p:spPr bwMode="auto">
          <a:xfrm>
            <a:off x="3270250" y="1995488"/>
            <a:ext cx="1130300" cy="5207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790015"/>
                </a:solidFill>
              </a:rPr>
              <a:t>Control of Test</a:t>
            </a:r>
          </a:p>
          <a:p>
            <a:pPr algn="ctr"/>
            <a:r>
              <a:rPr lang="en-US" sz="1000" b="1">
                <a:solidFill>
                  <a:srgbClr val="790015"/>
                </a:solidFill>
              </a:rPr>
              <a:t>Equipment</a:t>
            </a:r>
          </a:p>
        </p:txBody>
      </p:sp>
      <p:sp>
        <p:nvSpPr>
          <p:cNvPr id="400421" name="Rectangle 37"/>
          <p:cNvSpPr>
            <a:spLocks noChangeArrowheads="1"/>
          </p:cNvSpPr>
          <p:nvPr/>
        </p:nvSpPr>
        <p:spPr bwMode="auto">
          <a:xfrm>
            <a:off x="3270250" y="2605088"/>
            <a:ext cx="1130300" cy="5207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790015"/>
                </a:solidFill>
              </a:rPr>
              <a:t>Data Security</a:t>
            </a:r>
          </a:p>
        </p:txBody>
      </p:sp>
      <p:sp>
        <p:nvSpPr>
          <p:cNvPr id="400422" name="Rectangle 38"/>
          <p:cNvSpPr>
            <a:spLocks noChangeArrowheads="1"/>
          </p:cNvSpPr>
          <p:nvPr/>
        </p:nvSpPr>
        <p:spPr bwMode="auto">
          <a:xfrm>
            <a:off x="4641850" y="1385888"/>
            <a:ext cx="1130300" cy="5207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790015"/>
                </a:solidFill>
              </a:rPr>
              <a:t>Training</a:t>
            </a:r>
          </a:p>
        </p:txBody>
      </p:sp>
      <p:sp>
        <p:nvSpPr>
          <p:cNvPr id="400423" name="Rectangle 39"/>
          <p:cNvSpPr>
            <a:spLocks noChangeArrowheads="1"/>
          </p:cNvSpPr>
          <p:nvPr/>
        </p:nvSpPr>
        <p:spPr bwMode="auto">
          <a:xfrm>
            <a:off x="4641850" y="1995488"/>
            <a:ext cx="1130300" cy="5207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790015"/>
                </a:solidFill>
              </a:rPr>
              <a:t>Personnel</a:t>
            </a:r>
          </a:p>
          <a:p>
            <a:pPr algn="ctr"/>
            <a:r>
              <a:rPr lang="en-US" sz="1000" b="1">
                <a:solidFill>
                  <a:srgbClr val="790015"/>
                </a:solidFill>
              </a:rPr>
              <a:t>Processes</a:t>
            </a:r>
          </a:p>
        </p:txBody>
      </p:sp>
      <p:sp>
        <p:nvSpPr>
          <p:cNvPr id="400424" name="Rectangle 40"/>
          <p:cNvSpPr>
            <a:spLocks noChangeArrowheads="1"/>
          </p:cNvSpPr>
          <p:nvPr/>
        </p:nvSpPr>
        <p:spPr bwMode="auto">
          <a:xfrm>
            <a:off x="4641850" y="2605088"/>
            <a:ext cx="1130300" cy="5207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790015"/>
                </a:solidFill>
              </a:rPr>
              <a:t>Customer </a:t>
            </a:r>
          </a:p>
          <a:p>
            <a:pPr algn="ctr"/>
            <a:r>
              <a:rPr lang="en-US" sz="1000" b="1">
                <a:solidFill>
                  <a:srgbClr val="790015"/>
                </a:solidFill>
              </a:rPr>
              <a:t>Complaints</a:t>
            </a:r>
          </a:p>
        </p:txBody>
      </p:sp>
      <p:sp>
        <p:nvSpPr>
          <p:cNvPr id="400425" name="Rectangle 41"/>
          <p:cNvSpPr>
            <a:spLocks noChangeArrowheads="1"/>
          </p:cNvSpPr>
          <p:nvPr/>
        </p:nvSpPr>
        <p:spPr bwMode="auto">
          <a:xfrm>
            <a:off x="6013450" y="1385888"/>
            <a:ext cx="1130300" cy="5207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790015"/>
                </a:solidFill>
              </a:rPr>
              <a:t>Facilities</a:t>
            </a:r>
          </a:p>
          <a:p>
            <a:pPr algn="ctr"/>
            <a:r>
              <a:rPr lang="en-US" sz="1000" b="1">
                <a:solidFill>
                  <a:srgbClr val="790015"/>
                </a:solidFill>
              </a:rPr>
              <a:t>Processes</a:t>
            </a:r>
          </a:p>
        </p:txBody>
      </p:sp>
      <p:sp>
        <p:nvSpPr>
          <p:cNvPr id="400426" name="Rectangle 42"/>
          <p:cNvSpPr>
            <a:spLocks noChangeArrowheads="1"/>
          </p:cNvSpPr>
          <p:nvPr/>
        </p:nvSpPr>
        <p:spPr bwMode="auto">
          <a:xfrm>
            <a:off x="6013450" y="1995488"/>
            <a:ext cx="1130300" cy="5207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790015"/>
                </a:solidFill>
              </a:rPr>
              <a:t>Corrective</a:t>
            </a:r>
          </a:p>
          <a:p>
            <a:pPr algn="ctr"/>
            <a:r>
              <a:rPr lang="en-US" sz="1000" b="1">
                <a:solidFill>
                  <a:srgbClr val="790015"/>
                </a:solidFill>
              </a:rPr>
              <a:t>Action</a:t>
            </a:r>
          </a:p>
        </p:txBody>
      </p:sp>
      <p:sp>
        <p:nvSpPr>
          <p:cNvPr id="400427" name="Rectangle 43"/>
          <p:cNvSpPr>
            <a:spLocks noChangeArrowheads="1"/>
          </p:cNvSpPr>
          <p:nvPr/>
        </p:nvSpPr>
        <p:spPr bwMode="auto">
          <a:xfrm>
            <a:off x="6013450" y="2605088"/>
            <a:ext cx="1130300" cy="5207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790015"/>
                </a:solidFill>
              </a:rPr>
              <a:t>Customer</a:t>
            </a:r>
          </a:p>
          <a:p>
            <a:pPr algn="ctr"/>
            <a:r>
              <a:rPr lang="en-US" sz="1000" b="1">
                <a:solidFill>
                  <a:srgbClr val="790015"/>
                </a:solidFill>
              </a:rPr>
              <a:t>Services</a:t>
            </a:r>
          </a:p>
        </p:txBody>
      </p:sp>
      <p:sp>
        <p:nvSpPr>
          <p:cNvPr id="400428" name="Rectangle 44"/>
          <p:cNvSpPr>
            <a:spLocks noChangeArrowheads="1"/>
          </p:cNvSpPr>
          <p:nvPr/>
        </p:nvSpPr>
        <p:spPr bwMode="auto">
          <a:xfrm>
            <a:off x="7385050" y="1385888"/>
            <a:ext cx="1130300" cy="5207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790015"/>
                </a:solidFill>
              </a:rPr>
              <a:t>Material</a:t>
            </a:r>
          </a:p>
          <a:p>
            <a:pPr algn="ctr"/>
            <a:r>
              <a:rPr lang="en-US" sz="1000" b="1">
                <a:solidFill>
                  <a:srgbClr val="790015"/>
                </a:solidFill>
              </a:rPr>
              <a:t>Stocking</a:t>
            </a:r>
          </a:p>
        </p:txBody>
      </p:sp>
      <p:sp>
        <p:nvSpPr>
          <p:cNvPr id="400429" name="Rectangle 45"/>
          <p:cNvSpPr>
            <a:spLocks noChangeArrowheads="1"/>
          </p:cNvSpPr>
          <p:nvPr/>
        </p:nvSpPr>
        <p:spPr bwMode="auto">
          <a:xfrm>
            <a:off x="7385050" y="1995488"/>
            <a:ext cx="1130300" cy="5207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790015"/>
                </a:solidFill>
              </a:rPr>
              <a:t>Financial</a:t>
            </a:r>
          </a:p>
          <a:p>
            <a:pPr algn="ctr"/>
            <a:r>
              <a:rPr lang="en-US" sz="1000" b="1">
                <a:solidFill>
                  <a:srgbClr val="790015"/>
                </a:solidFill>
              </a:rPr>
              <a:t>Processes</a:t>
            </a:r>
          </a:p>
        </p:txBody>
      </p:sp>
      <p:sp>
        <p:nvSpPr>
          <p:cNvPr id="400430" name="Rectangle 46"/>
          <p:cNvSpPr>
            <a:spLocks noChangeArrowheads="1"/>
          </p:cNvSpPr>
          <p:nvPr/>
        </p:nvSpPr>
        <p:spPr bwMode="auto">
          <a:xfrm>
            <a:off x="7385050" y="2605088"/>
            <a:ext cx="1130300" cy="520700"/>
          </a:xfrm>
          <a:prstGeom prst="rect">
            <a:avLst/>
          </a:prstGeom>
          <a:solidFill>
            <a:schemeClr val="bg1"/>
          </a:solidFill>
          <a:ln w="12700">
            <a:solidFill>
              <a:schemeClr val="tx1"/>
            </a:solidFill>
            <a:miter lim="800000"/>
            <a:headEnd/>
            <a:tailEnd/>
          </a:ln>
          <a:effectLst/>
        </p:spPr>
        <p:txBody>
          <a:bodyPr wrap="none" lIns="90487" tIns="44450" rIns="90487" bIns="44450" anchor="ctr">
            <a:prstTxWarp prst="textNoShape">
              <a:avLst/>
            </a:prstTxWarp>
          </a:bodyPr>
          <a:lstStyle/>
          <a:p>
            <a:pPr algn="ctr"/>
            <a:r>
              <a:rPr lang="en-US" sz="1000" b="1">
                <a:solidFill>
                  <a:srgbClr val="790015"/>
                </a:solidFill>
              </a:rPr>
              <a:t>Preventative</a:t>
            </a:r>
          </a:p>
          <a:p>
            <a:pPr algn="ctr"/>
            <a:r>
              <a:rPr lang="en-US" sz="1000" b="1">
                <a:solidFill>
                  <a:srgbClr val="790015"/>
                </a:solidFill>
              </a:rPr>
              <a:t>Maintenance</a:t>
            </a:r>
          </a:p>
        </p:txBody>
      </p:sp>
      <p:sp>
        <p:nvSpPr>
          <p:cNvPr id="400431" name="Rectangle 47"/>
          <p:cNvSpPr>
            <a:spLocks noChangeArrowheads="1"/>
          </p:cNvSpPr>
          <p:nvPr/>
        </p:nvSpPr>
        <p:spPr bwMode="auto">
          <a:xfrm>
            <a:off x="3719513" y="1109663"/>
            <a:ext cx="1797050" cy="3016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400" b="1"/>
              <a:t>Support Processes</a:t>
            </a:r>
          </a:p>
        </p:txBody>
      </p:sp>
      <p:sp>
        <p:nvSpPr>
          <p:cNvPr id="400432" name="Rectangle 48"/>
          <p:cNvSpPr>
            <a:spLocks noGrp="1" noChangeArrowheads="1"/>
          </p:cNvSpPr>
          <p:nvPr>
            <p:ph type="title"/>
          </p:nvPr>
        </p:nvSpPr>
        <p:spPr>
          <a:xfrm>
            <a:off x="228600" y="228600"/>
            <a:ext cx="8686800" cy="419100"/>
          </a:xfrm>
        </p:spPr>
        <p:txBody>
          <a:bodyPr/>
          <a:lstStyle/>
          <a:p>
            <a:r>
              <a:rPr lang="en-US" sz="2900" b="1"/>
              <a:t>Typical Top Level Operations Flowchart</a:t>
            </a:r>
          </a:p>
        </p:txBody>
      </p:sp>
      <p:cxnSp>
        <p:nvCxnSpPr>
          <p:cNvPr id="400436" name="AutoShape 52"/>
          <p:cNvCxnSpPr>
            <a:cxnSpLocks noChangeShapeType="1"/>
            <a:stCxn id="400395" idx="0"/>
            <a:endCxn id="400387" idx="3"/>
          </p:cNvCxnSpPr>
          <p:nvPr/>
        </p:nvCxnSpPr>
        <p:spPr bwMode="auto">
          <a:xfrm rot="5400000" flipH="1">
            <a:off x="6491288" y="2371725"/>
            <a:ext cx="476250" cy="3435350"/>
          </a:xfrm>
          <a:prstGeom prst="bentConnector2">
            <a:avLst/>
          </a:prstGeom>
          <a:noFill/>
          <a:ln w="12700">
            <a:solidFill>
              <a:schemeClr val="tx1"/>
            </a:solidFill>
            <a:miter lim="800000"/>
            <a:headEnd/>
            <a:tailEnd type="triangle" w="med" len="med"/>
          </a:ln>
          <a:effectLst/>
        </p:spPr>
      </p:cxnSp>
      <p:cxnSp>
        <p:nvCxnSpPr>
          <p:cNvPr id="400437" name="AutoShape 53"/>
          <p:cNvCxnSpPr>
            <a:cxnSpLocks noChangeShapeType="1"/>
            <a:stCxn id="400387" idx="1"/>
            <a:endCxn id="400388" idx="0"/>
          </p:cNvCxnSpPr>
          <p:nvPr/>
        </p:nvCxnSpPr>
        <p:spPr bwMode="auto">
          <a:xfrm rot="10800000" flipV="1">
            <a:off x="522288" y="3851275"/>
            <a:ext cx="3359150" cy="476250"/>
          </a:xfrm>
          <a:prstGeom prst="bentConnector2">
            <a:avLst/>
          </a:prstGeom>
          <a:noFill/>
          <a:ln w="12700">
            <a:solidFill>
              <a:schemeClr val="tx1"/>
            </a:solidFill>
            <a:miter lim="800000"/>
            <a:headEnd/>
            <a:tailEnd type="triangle" w="med" len="med"/>
          </a:ln>
          <a:effectLst/>
        </p:spPr>
      </p:cxnSp>
    </p:spTree>
  </p:cSld>
  <p:clrMapOvr>
    <a:masterClrMapping/>
  </p:clrMapOvr>
  <p:transition xmlns:p14="http://schemas.microsoft.com/office/powerpoint/2010/main" spd="med" advTm="5000">
    <p:fade/>
    <p:sndAc>
      <p:stSnd>
        <p:snd r:embed="rId3" name="Camera"/>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44685831"/>
      </p:ext>
    </p:extLst>
  </p:cSld>
  <p:clrMapOvr>
    <a:masterClrMapping/>
  </p:clrMapOvr>
  <p:transition xmlns:p14="http://schemas.microsoft.com/office/powerpoint/2010/main" spd="med" advTm="5000">
    <p:fade/>
    <p:sndAc>
      <p:stSnd>
        <p:snd r:embed="rId2" name="Camera"/>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p:cNvSpPr>
            <a:spLocks noGrp="1" noChangeArrowheads="1"/>
          </p:cNvSpPr>
          <p:nvPr>
            <p:ph type="title"/>
          </p:nvPr>
        </p:nvSpPr>
        <p:spPr/>
        <p:txBody>
          <a:bodyPr/>
          <a:lstStyle/>
          <a:p>
            <a:r>
              <a:rPr lang="en-US"/>
              <a:t>Origins: Mil-Std 1520</a:t>
            </a:r>
          </a:p>
        </p:txBody>
      </p:sp>
      <p:sp>
        <p:nvSpPr>
          <p:cNvPr id="606211" name="Rectangle 3"/>
          <p:cNvSpPr>
            <a:spLocks noGrp="1" noChangeArrowheads="1"/>
          </p:cNvSpPr>
          <p:nvPr>
            <p:ph type="body" idx="1"/>
          </p:nvPr>
        </p:nvSpPr>
        <p:spPr>
          <a:xfrm>
            <a:off x="304800" y="1295400"/>
            <a:ext cx="3916363" cy="4876800"/>
          </a:xfrm>
        </p:spPr>
        <p:txBody>
          <a:bodyPr/>
          <a:lstStyle/>
          <a:p>
            <a:r>
              <a:rPr lang="en-US"/>
              <a:t>The origins of the 8-D system actually goes back many years.</a:t>
            </a:r>
          </a:p>
          <a:p>
            <a:r>
              <a:rPr lang="en-US"/>
              <a:t>The US Government first ‘standardized’ the system in Mil-Std-1520 “Corrective Action and Disposition System for Nonconforming Material”</a:t>
            </a:r>
          </a:p>
          <a:p>
            <a:r>
              <a:rPr lang="en-US"/>
              <a:t>Mil-Std-1520 - First released: 1974</a:t>
            </a:r>
          </a:p>
          <a:p>
            <a:r>
              <a:rPr lang="en-US"/>
              <a:t>Last Revision was C of 1986</a:t>
            </a:r>
          </a:p>
          <a:p>
            <a:r>
              <a:rPr lang="en-US"/>
              <a:t>Canceled in 1995</a:t>
            </a:r>
          </a:p>
        </p:txBody>
      </p:sp>
      <p:pic>
        <p:nvPicPr>
          <p:cNvPr id="606213" name="Picture 5"/>
          <p:cNvPicPr>
            <a:picLocks noChangeAspect="1" noChangeArrowheads="1"/>
          </p:cNvPicPr>
          <p:nvPr/>
        </p:nvPicPr>
        <p:blipFill>
          <a:blip r:embed="rId4"/>
          <a:srcRect/>
          <a:stretch>
            <a:fillRect/>
          </a:stretch>
        </p:blipFill>
        <p:spPr bwMode="auto">
          <a:xfrm>
            <a:off x="4722813" y="895350"/>
            <a:ext cx="3908425" cy="5592763"/>
          </a:xfrm>
          <a:prstGeom prst="rect">
            <a:avLst/>
          </a:prstGeom>
          <a:noFill/>
          <a:ln w="12700">
            <a:noFill/>
            <a:miter lim="800000"/>
            <a:headEnd/>
            <a:tailEnd/>
          </a:ln>
          <a:effectLst/>
        </p:spPr>
      </p:pic>
      <p:sp>
        <p:nvSpPr>
          <p:cNvPr id="606214" name="Oval 6"/>
          <p:cNvSpPr>
            <a:spLocks noChangeArrowheads="1"/>
          </p:cNvSpPr>
          <p:nvPr/>
        </p:nvSpPr>
        <p:spPr bwMode="auto">
          <a:xfrm>
            <a:off x="5473700" y="2736850"/>
            <a:ext cx="2459038" cy="368300"/>
          </a:xfrm>
          <a:prstGeom prst="ellipse">
            <a:avLst/>
          </a:prstGeom>
          <a:noFill/>
          <a:ln w="19050">
            <a:solidFill>
              <a:schemeClr val="hlink"/>
            </a:solidFill>
            <a:round/>
            <a:headEnd/>
            <a:tailEnd/>
          </a:ln>
          <a:effectLst/>
        </p:spPr>
        <p:txBody>
          <a:bodyPr wrap="none" anchor="ctr">
            <a:prstTxWarp prst="textNoShape">
              <a:avLst/>
            </a:prstTxWarp>
          </a:bodyPr>
          <a:lstStyle/>
          <a:p>
            <a:endParaRPr lang="en-US"/>
          </a:p>
        </p:txBody>
      </p:sp>
    </p:spTree>
  </p:cSld>
  <p:clrMapOvr>
    <a:masterClrMapping/>
  </p:clrMapOvr>
  <p:transition xmlns:p14="http://schemas.microsoft.com/office/powerpoint/2010/main" spd="med" advTm="5000">
    <p:fade/>
    <p:sndAc>
      <p:stSnd>
        <p:snd r:embed="rId3" name="Camera"/>
      </p:st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263525" y="355600"/>
            <a:ext cx="8686800" cy="676275"/>
          </a:xfrm>
          <a:noFill/>
          <a:ln/>
        </p:spPr>
        <p:txBody>
          <a:bodyPr/>
          <a:lstStyle/>
          <a:p>
            <a:pPr defTabSz="914400"/>
            <a:r>
              <a:rPr lang="en-US" sz="3200"/>
              <a:t>Early Process Flow Diagram</a:t>
            </a:r>
          </a:p>
        </p:txBody>
      </p:sp>
      <p:sp>
        <p:nvSpPr>
          <p:cNvPr id="197635" name="Rectangle 3"/>
          <p:cNvSpPr>
            <a:spLocks noChangeArrowheads="1"/>
          </p:cNvSpPr>
          <p:nvPr/>
        </p:nvSpPr>
        <p:spPr bwMode="auto">
          <a:xfrm>
            <a:off x="238125" y="1841500"/>
            <a:ext cx="3878263" cy="4094163"/>
          </a:xfrm>
          <a:prstGeom prst="rect">
            <a:avLst/>
          </a:prstGeom>
          <a:noFill/>
          <a:ln w="12700">
            <a:noFill/>
            <a:miter lim="800000"/>
            <a:headEnd/>
            <a:tailEnd/>
          </a:ln>
          <a:effectLst/>
        </p:spPr>
        <p:txBody>
          <a:bodyPr lIns="90487" tIns="44450" rIns="90487" bIns="44450">
            <a:prstTxWarp prst="textNoShape">
              <a:avLst/>
            </a:prstTxWarp>
          </a:bodyPr>
          <a:lstStyle/>
          <a:p>
            <a:pPr marL="342900" indent="-342900">
              <a:spcBef>
                <a:spcPct val="30000"/>
              </a:spcBef>
              <a:buClr>
                <a:schemeClr val="tx1"/>
              </a:buClr>
              <a:buFontTx/>
              <a:buChar char="•"/>
            </a:pPr>
            <a:r>
              <a:rPr lang="en-US"/>
              <a:t>Inspection </a:t>
            </a:r>
            <a:r>
              <a:rPr lang="en-US">
                <a:solidFill>
                  <a:srgbClr val="00279F"/>
                </a:solidFill>
              </a:rPr>
              <a:t>Points</a:t>
            </a:r>
            <a:endParaRPr lang="en-US"/>
          </a:p>
          <a:p>
            <a:pPr marL="342900" indent="-342900">
              <a:spcBef>
                <a:spcPct val="30000"/>
              </a:spcBef>
              <a:buClr>
                <a:schemeClr val="tx1"/>
              </a:buClr>
              <a:buFontTx/>
              <a:buChar char="•"/>
            </a:pPr>
            <a:r>
              <a:rPr lang="en-US"/>
              <a:t>Inspection </a:t>
            </a:r>
            <a:r>
              <a:rPr lang="en-US">
                <a:solidFill>
                  <a:srgbClr val="00279F"/>
                </a:solidFill>
              </a:rPr>
              <a:t>Frequency</a:t>
            </a:r>
            <a:endParaRPr lang="en-US"/>
          </a:p>
          <a:p>
            <a:pPr marL="342900" indent="-342900">
              <a:spcBef>
                <a:spcPct val="30000"/>
              </a:spcBef>
              <a:buClr>
                <a:schemeClr val="tx1"/>
              </a:buClr>
              <a:buFontTx/>
              <a:buChar char="•"/>
            </a:pPr>
            <a:r>
              <a:rPr lang="en-US">
                <a:solidFill>
                  <a:srgbClr val="AD6900"/>
                </a:solidFill>
              </a:rPr>
              <a:t>Instrument</a:t>
            </a:r>
            <a:endParaRPr lang="en-US"/>
          </a:p>
          <a:p>
            <a:pPr marL="342900" indent="-342900">
              <a:spcBef>
                <a:spcPct val="30000"/>
              </a:spcBef>
              <a:buClr>
                <a:schemeClr val="tx1"/>
              </a:buClr>
              <a:buFontTx/>
              <a:buChar char="•"/>
            </a:pPr>
            <a:r>
              <a:rPr lang="en-US"/>
              <a:t>Measurement </a:t>
            </a:r>
            <a:r>
              <a:rPr lang="en-US">
                <a:solidFill>
                  <a:srgbClr val="790015"/>
                </a:solidFill>
              </a:rPr>
              <a:t>Scale</a:t>
            </a:r>
            <a:endParaRPr lang="en-US"/>
          </a:p>
          <a:p>
            <a:pPr marL="342900" indent="-342900">
              <a:spcBef>
                <a:spcPct val="30000"/>
              </a:spcBef>
              <a:buClr>
                <a:schemeClr val="tx1"/>
              </a:buClr>
              <a:buFontTx/>
              <a:buChar char="•"/>
            </a:pPr>
            <a:r>
              <a:rPr lang="en-US"/>
              <a:t>Sample Preparation</a:t>
            </a:r>
          </a:p>
          <a:p>
            <a:pPr marL="342900" indent="-342900">
              <a:spcBef>
                <a:spcPct val="30000"/>
              </a:spcBef>
              <a:buClr>
                <a:schemeClr val="tx1"/>
              </a:buClr>
              <a:buFontTx/>
              <a:buChar char="•"/>
            </a:pPr>
            <a:r>
              <a:rPr lang="en-US"/>
              <a:t>Inspection/Test </a:t>
            </a:r>
            <a:r>
              <a:rPr lang="en-US">
                <a:solidFill>
                  <a:srgbClr val="00279F"/>
                </a:solidFill>
              </a:rPr>
              <a:t>Method</a:t>
            </a:r>
            <a:endParaRPr lang="en-US"/>
          </a:p>
          <a:p>
            <a:pPr marL="342900" indent="-342900">
              <a:spcBef>
                <a:spcPct val="30000"/>
              </a:spcBef>
              <a:buClr>
                <a:schemeClr val="tx1"/>
              </a:buClr>
              <a:buFontTx/>
              <a:buChar char="•"/>
            </a:pPr>
            <a:r>
              <a:rPr lang="en-US">
                <a:solidFill>
                  <a:srgbClr val="FC0128"/>
                </a:solidFill>
              </a:rPr>
              <a:t>Inspector</a:t>
            </a:r>
            <a:endParaRPr lang="en-US"/>
          </a:p>
          <a:p>
            <a:pPr marL="342900" indent="-342900">
              <a:spcBef>
                <a:spcPct val="30000"/>
              </a:spcBef>
              <a:buClr>
                <a:schemeClr val="tx1"/>
              </a:buClr>
              <a:buFontTx/>
              <a:buChar char="•"/>
            </a:pPr>
            <a:r>
              <a:rPr lang="en-US">
                <a:solidFill>
                  <a:srgbClr val="00279F"/>
                </a:solidFill>
              </a:rPr>
              <a:t>Method</a:t>
            </a:r>
            <a:r>
              <a:rPr lang="en-US"/>
              <a:t> of Analysis</a:t>
            </a:r>
          </a:p>
        </p:txBody>
      </p:sp>
      <p:pic>
        <p:nvPicPr>
          <p:cNvPr id="5" name="Picture 4"/>
          <p:cNvPicPr>
            <a:picLocks noChangeAspect="1"/>
          </p:cNvPicPr>
          <p:nvPr/>
        </p:nvPicPr>
        <p:blipFill>
          <a:blip r:embed="rId4"/>
          <a:stretch>
            <a:fillRect/>
          </a:stretch>
        </p:blipFill>
        <p:spPr>
          <a:xfrm>
            <a:off x="3956050" y="1203027"/>
            <a:ext cx="5041900" cy="5029200"/>
          </a:xfrm>
          <a:prstGeom prst="rect">
            <a:avLst/>
          </a:prstGeom>
        </p:spPr>
      </p:pic>
    </p:spTree>
  </p:cSld>
  <p:clrMapOvr>
    <a:masterClrMapping/>
  </p:clrMapOvr>
  <p:transition xmlns:p14="http://schemas.microsoft.com/office/powerpoint/2010/main" spd="med" advTm="5000">
    <p:fade/>
    <p:sndAc>
      <p:stSnd>
        <p:snd r:embed="rId3" name="Camera"/>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177800" y="447675"/>
            <a:ext cx="8686800" cy="638175"/>
          </a:xfrm>
          <a:noFill/>
          <a:ln/>
        </p:spPr>
        <p:txBody>
          <a:bodyPr/>
          <a:lstStyle/>
          <a:p>
            <a:pPr defTabSz="914400"/>
            <a:r>
              <a:rPr lang="en-US" sz="3200"/>
              <a:t>Where Was The Problem Discovered?</a:t>
            </a:r>
          </a:p>
        </p:txBody>
      </p:sp>
      <p:sp>
        <p:nvSpPr>
          <p:cNvPr id="194563" name="Rectangle 3"/>
          <p:cNvSpPr>
            <a:spLocks noChangeArrowheads="1"/>
          </p:cNvSpPr>
          <p:nvPr/>
        </p:nvSpPr>
        <p:spPr bwMode="auto">
          <a:xfrm>
            <a:off x="741363" y="3854450"/>
            <a:ext cx="4813300" cy="271463"/>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200" b="1">
                <a:solidFill>
                  <a:schemeClr val="hlink"/>
                </a:solidFill>
              </a:rPr>
              <a:t>Device,</a:t>
            </a:r>
            <a:r>
              <a:rPr lang="en-US" sz="1200">
                <a:solidFill>
                  <a:srgbClr val="790015"/>
                </a:solidFill>
              </a:rPr>
              <a:t> </a:t>
            </a:r>
            <a:r>
              <a:rPr lang="en-US" sz="1200" b="1">
                <a:solidFill>
                  <a:schemeClr val="hlink"/>
                </a:solidFill>
              </a:rPr>
              <a:t>Technology or Family</a:t>
            </a:r>
            <a:r>
              <a:rPr lang="en-US" sz="1200">
                <a:solidFill>
                  <a:srgbClr val="790015"/>
                </a:solidFill>
              </a:rPr>
              <a:t>  = </a:t>
            </a:r>
            <a:r>
              <a:rPr lang="en-US" sz="1200"/>
              <a:t>a flow of a ‘technology’ or ‘device’</a:t>
            </a:r>
          </a:p>
        </p:txBody>
      </p:sp>
      <p:sp>
        <p:nvSpPr>
          <p:cNvPr id="194564" name="Rectangle 4"/>
          <p:cNvSpPr>
            <a:spLocks noChangeArrowheads="1"/>
          </p:cNvSpPr>
          <p:nvPr/>
        </p:nvSpPr>
        <p:spPr bwMode="auto">
          <a:xfrm>
            <a:off x="1419225" y="1733550"/>
            <a:ext cx="3209925"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b="1">
                <a:solidFill>
                  <a:srgbClr val="676767"/>
                </a:solidFill>
              </a:rPr>
              <a:t>Manufacturing </a:t>
            </a:r>
            <a:r>
              <a:rPr lang="en-US" b="1">
                <a:solidFill>
                  <a:schemeClr val="accent2"/>
                </a:solidFill>
              </a:rPr>
              <a:t>Entity</a:t>
            </a:r>
          </a:p>
        </p:txBody>
      </p:sp>
      <p:sp>
        <p:nvSpPr>
          <p:cNvPr id="194565" name="Rectangle 5"/>
          <p:cNvSpPr>
            <a:spLocks noChangeArrowheads="1"/>
          </p:cNvSpPr>
          <p:nvPr/>
        </p:nvSpPr>
        <p:spPr bwMode="auto">
          <a:xfrm>
            <a:off x="203200" y="2235200"/>
            <a:ext cx="6073775" cy="2090738"/>
          </a:xfrm>
          <a:prstGeom prst="rect">
            <a:avLst/>
          </a:prstGeom>
          <a:noFill/>
          <a:ln w="38100" cmpd="dbl">
            <a:solidFill>
              <a:srgbClr val="00279F"/>
            </a:solidFill>
            <a:miter lim="800000"/>
            <a:headEnd/>
            <a:tailEnd/>
          </a:ln>
          <a:effectLst/>
        </p:spPr>
        <p:txBody>
          <a:bodyPr wrap="none" anchor="ctr">
            <a:prstTxWarp prst="textNoShape">
              <a:avLst/>
            </a:prstTxWarp>
          </a:bodyPr>
          <a:lstStyle/>
          <a:p>
            <a:endParaRPr lang="en-US"/>
          </a:p>
        </p:txBody>
      </p:sp>
      <p:sp>
        <p:nvSpPr>
          <p:cNvPr id="194566" name="Rectangle 6"/>
          <p:cNvSpPr>
            <a:spLocks noChangeArrowheads="1"/>
          </p:cNvSpPr>
          <p:nvPr/>
        </p:nvSpPr>
        <p:spPr bwMode="auto">
          <a:xfrm>
            <a:off x="1182688" y="2379663"/>
            <a:ext cx="1093787" cy="722312"/>
          </a:xfrm>
          <a:prstGeom prst="rect">
            <a:avLst/>
          </a:prstGeom>
          <a:noFill/>
          <a:ln w="57150" cmpd="thinThick">
            <a:solidFill>
              <a:schemeClr val="hlink"/>
            </a:solidFill>
            <a:miter lim="800000"/>
            <a:headEnd/>
            <a:tailEnd/>
          </a:ln>
          <a:effectLst/>
        </p:spPr>
        <p:txBody>
          <a:bodyPr wrap="none" anchor="ctr">
            <a:prstTxWarp prst="textNoShape">
              <a:avLst/>
            </a:prstTxWarp>
          </a:bodyPr>
          <a:lstStyle/>
          <a:p>
            <a:endParaRPr lang="en-US"/>
          </a:p>
        </p:txBody>
      </p:sp>
      <p:sp>
        <p:nvSpPr>
          <p:cNvPr id="194567" name="Rectangle 7"/>
          <p:cNvSpPr>
            <a:spLocks noChangeArrowheads="1"/>
          </p:cNvSpPr>
          <p:nvPr/>
        </p:nvSpPr>
        <p:spPr bwMode="auto">
          <a:xfrm>
            <a:off x="1239838" y="2520950"/>
            <a:ext cx="958850" cy="454025"/>
          </a:xfrm>
          <a:prstGeom prst="rect">
            <a:avLst/>
          </a:prstGeom>
          <a:noFill/>
          <a:ln w="12700">
            <a:noFill/>
            <a:miter lim="800000"/>
            <a:headEnd/>
            <a:tailEnd/>
          </a:ln>
          <a:effectLst/>
        </p:spPr>
        <p:txBody>
          <a:bodyPr lIns="90487" tIns="44450" rIns="90487" bIns="44450">
            <a:prstTxWarp prst="textNoShape">
              <a:avLst/>
            </a:prstTxWarp>
            <a:spAutoFit/>
          </a:bodyPr>
          <a:lstStyle/>
          <a:p>
            <a:pPr algn="ctr"/>
            <a:r>
              <a:rPr lang="en-US" sz="1200">
                <a:solidFill>
                  <a:srgbClr val="333333"/>
                </a:solidFill>
              </a:rPr>
              <a:t>Machine or Cell 1</a:t>
            </a:r>
          </a:p>
        </p:txBody>
      </p:sp>
      <p:sp>
        <p:nvSpPr>
          <p:cNvPr id="194568" name="Line 8"/>
          <p:cNvSpPr>
            <a:spLocks noChangeShapeType="1"/>
          </p:cNvSpPr>
          <p:nvPr/>
        </p:nvSpPr>
        <p:spPr bwMode="auto">
          <a:xfrm>
            <a:off x="214313" y="2382838"/>
            <a:ext cx="0" cy="1146175"/>
          </a:xfrm>
          <a:prstGeom prst="line">
            <a:avLst/>
          </a:prstGeom>
          <a:noFill/>
          <a:ln w="76200" cmpd="tri">
            <a:solidFill>
              <a:schemeClr val="hlink"/>
            </a:solidFill>
            <a:round/>
            <a:headEnd/>
            <a:tailEnd/>
          </a:ln>
          <a:effectLst/>
        </p:spPr>
        <p:txBody>
          <a:bodyPr wrap="none" anchor="ctr">
            <a:prstTxWarp prst="textNoShape">
              <a:avLst/>
            </a:prstTxWarp>
          </a:bodyPr>
          <a:lstStyle/>
          <a:p>
            <a:endParaRPr lang="en-US"/>
          </a:p>
        </p:txBody>
      </p:sp>
      <p:sp>
        <p:nvSpPr>
          <p:cNvPr id="194569" name="Line 9"/>
          <p:cNvSpPr>
            <a:spLocks noChangeShapeType="1"/>
          </p:cNvSpPr>
          <p:nvPr/>
        </p:nvSpPr>
        <p:spPr bwMode="auto">
          <a:xfrm>
            <a:off x="2338388" y="2740025"/>
            <a:ext cx="376237" cy="4763"/>
          </a:xfrm>
          <a:prstGeom prst="line">
            <a:avLst/>
          </a:prstGeom>
          <a:noFill/>
          <a:ln w="25400">
            <a:solidFill>
              <a:schemeClr val="accent2"/>
            </a:solidFill>
            <a:round/>
            <a:headEnd/>
            <a:tailEnd type="triangle" w="med" len="med"/>
          </a:ln>
          <a:effectLst/>
        </p:spPr>
        <p:txBody>
          <a:bodyPr wrap="none" anchor="ctr">
            <a:prstTxWarp prst="textNoShape">
              <a:avLst/>
            </a:prstTxWarp>
          </a:bodyPr>
          <a:lstStyle/>
          <a:p>
            <a:endParaRPr lang="en-US"/>
          </a:p>
        </p:txBody>
      </p:sp>
      <p:sp>
        <p:nvSpPr>
          <p:cNvPr id="194570" name="Rectangle 10"/>
          <p:cNvSpPr>
            <a:spLocks noChangeArrowheads="1"/>
          </p:cNvSpPr>
          <p:nvPr/>
        </p:nvSpPr>
        <p:spPr bwMode="auto">
          <a:xfrm>
            <a:off x="230188" y="2401888"/>
            <a:ext cx="912812" cy="27146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200"/>
              <a:t>‘Receiving’</a:t>
            </a:r>
          </a:p>
        </p:txBody>
      </p:sp>
      <p:sp>
        <p:nvSpPr>
          <p:cNvPr id="194571" name="Rectangle 11"/>
          <p:cNvSpPr>
            <a:spLocks noChangeArrowheads="1"/>
          </p:cNvSpPr>
          <p:nvPr/>
        </p:nvSpPr>
        <p:spPr bwMode="auto">
          <a:xfrm>
            <a:off x="2773363" y="2379663"/>
            <a:ext cx="1093787" cy="722312"/>
          </a:xfrm>
          <a:prstGeom prst="rect">
            <a:avLst/>
          </a:prstGeom>
          <a:noFill/>
          <a:ln w="57150" cmpd="thinThick">
            <a:solidFill>
              <a:srgbClr val="00279F"/>
            </a:solidFill>
            <a:miter lim="800000"/>
            <a:headEnd/>
            <a:tailEnd/>
          </a:ln>
          <a:effectLst/>
        </p:spPr>
        <p:txBody>
          <a:bodyPr wrap="none" anchor="ctr">
            <a:prstTxWarp prst="textNoShape">
              <a:avLst/>
            </a:prstTxWarp>
          </a:bodyPr>
          <a:lstStyle/>
          <a:p>
            <a:endParaRPr lang="en-US"/>
          </a:p>
        </p:txBody>
      </p:sp>
      <p:sp>
        <p:nvSpPr>
          <p:cNvPr id="194572" name="Rectangle 12"/>
          <p:cNvSpPr>
            <a:spLocks noChangeArrowheads="1"/>
          </p:cNvSpPr>
          <p:nvPr/>
        </p:nvSpPr>
        <p:spPr bwMode="auto">
          <a:xfrm>
            <a:off x="2817813" y="2495550"/>
            <a:ext cx="955675" cy="454025"/>
          </a:xfrm>
          <a:prstGeom prst="rect">
            <a:avLst/>
          </a:prstGeom>
          <a:noFill/>
          <a:ln w="12700">
            <a:noFill/>
            <a:miter lim="800000"/>
            <a:headEnd/>
            <a:tailEnd/>
          </a:ln>
          <a:effectLst/>
        </p:spPr>
        <p:txBody>
          <a:bodyPr lIns="90487" tIns="44450" rIns="90487" bIns="44450">
            <a:prstTxWarp prst="textNoShape">
              <a:avLst/>
            </a:prstTxWarp>
            <a:spAutoFit/>
          </a:bodyPr>
          <a:lstStyle/>
          <a:p>
            <a:pPr algn="ctr"/>
            <a:r>
              <a:rPr lang="en-US" sz="1200">
                <a:solidFill>
                  <a:srgbClr val="333333"/>
                </a:solidFill>
              </a:rPr>
              <a:t>Machine  or Cell 2</a:t>
            </a:r>
          </a:p>
        </p:txBody>
      </p:sp>
      <p:sp>
        <p:nvSpPr>
          <p:cNvPr id="194573" name="Line 13"/>
          <p:cNvSpPr>
            <a:spLocks noChangeShapeType="1"/>
          </p:cNvSpPr>
          <p:nvPr/>
        </p:nvSpPr>
        <p:spPr bwMode="auto">
          <a:xfrm flipV="1">
            <a:off x="263525" y="2719388"/>
            <a:ext cx="863600" cy="3175"/>
          </a:xfrm>
          <a:prstGeom prst="line">
            <a:avLst/>
          </a:prstGeom>
          <a:noFill/>
          <a:ln w="25400">
            <a:solidFill>
              <a:schemeClr val="accent2"/>
            </a:solidFill>
            <a:round/>
            <a:headEnd/>
            <a:tailEnd type="triangle" w="med" len="med"/>
          </a:ln>
          <a:effectLst/>
        </p:spPr>
        <p:txBody>
          <a:bodyPr wrap="none" anchor="ctr">
            <a:prstTxWarp prst="textNoShape">
              <a:avLst/>
            </a:prstTxWarp>
          </a:bodyPr>
          <a:lstStyle/>
          <a:p>
            <a:endParaRPr lang="en-US"/>
          </a:p>
        </p:txBody>
      </p:sp>
      <p:sp>
        <p:nvSpPr>
          <p:cNvPr id="194574" name="Rectangle 14"/>
          <p:cNvSpPr>
            <a:spLocks noChangeArrowheads="1"/>
          </p:cNvSpPr>
          <p:nvPr/>
        </p:nvSpPr>
        <p:spPr bwMode="auto">
          <a:xfrm>
            <a:off x="4437063" y="2379663"/>
            <a:ext cx="1093787" cy="722312"/>
          </a:xfrm>
          <a:prstGeom prst="rect">
            <a:avLst/>
          </a:prstGeom>
          <a:noFill/>
          <a:ln w="57150" cmpd="thinThick">
            <a:solidFill>
              <a:schemeClr val="hlink"/>
            </a:solidFill>
            <a:miter lim="800000"/>
            <a:headEnd/>
            <a:tailEnd/>
          </a:ln>
          <a:effectLst/>
        </p:spPr>
        <p:txBody>
          <a:bodyPr wrap="none" anchor="ctr">
            <a:prstTxWarp prst="textNoShape">
              <a:avLst/>
            </a:prstTxWarp>
          </a:bodyPr>
          <a:lstStyle/>
          <a:p>
            <a:endParaRPr lang="en-US"/>
          </a:p>
        </p:txBody>
      </p:sp>
      <p:sp>
        <p:nvSpPr>
          <p:cNvPr id="194575" name="Rectangle 15"/>
          <p:cNvSpPr>
            <a:spLocks noChangeArrowheads="1"/>
          </p:cNvSpPr>
          <p:nvPr/>
        </p:nvSpPr>
        <p:spPr bwMode="auto">
          <a:xfrm>
            <a:off x="4506913" y="2508250"/>
            <a:ext cx="942975" cy="454025"/>
          </a:xfrm>
          <a:prstGeom prst="rect">
            <a:avLst/>
          </a:prstGeom>
          <a:noFill/>
          <a:ln w="12700">
            <a:noFill/>
            <a:miter lim="800000"/>
            <a:headEnd/>
            <a:tailEnd/>
          </a:ln>
          <a:effectLst/>
        </p:spPr>
        <p:txBody>
          <a:bodyPr lIns="90487" tIns="44450" rIns="90487" bIns="44450">
            <a:prstTxWarp prst="textNoShape">
              <a:avLst/>
            </a:prstTxWarp>
            <a:spAutoFit/>
          </a:bodyPr>
          <a:lstStyle/>
          <a:p>
            <a:pPr algn="ctr"/>
            <a:r>
              <a:rPr lang="en-US" sz="1200">
                <a:solidFill>
                  <a:srgbClr val="333333"/>
                </a:solidFill>
              </a:rPr>
              <a:t>Machine or Cell 3</a:t>
            </a:r>
          </a:p>
        </p:txBody>
      </p:sp>
      <p:sp>
        <p:nvSpPr>
          <p:cNvPr id="194576" name="Line 16"/>
          <p:cNvSpPr>
            <a:spLocks noChangeShapeType="1"/>
          </p:cNvSpPr>
          <p:nvPr/>
        </p:nvSpPr>
        <p:spPr bwMode="auto">
          <a:xfrm>
            <a:off x="3908425" y="2740025"/>
            <a:ext cx="482600" cy="4763"/>
          </a:xfrm>
          <a:prstGeom prst="line">
            <a:avLst/>
          </a:prstGeom>
          <a:noFill/>
          <a:ln w="25400">
            <a:solidFill>
              <a:schemeClr val="accent2"/>
            </a:solidFill>
            <a:round/>
            <a:headEnd/>
            <a:tailEnd type="triangle" w="med" len="med"/>
          </a:ln>
          <a:effectLst/>
        </p:spPr>
        <p:txBody>
          <a:bodyPr wrap="none" anchor="ctr">
            <a:prstTxWarp prst="textNoShape">
              <a:avLst/>
            </a:prstTxWarp>
          </a:bodyPr>
          <a:lstStyle/>
          <a:p>
            <a:endParaRPr lang="en-US"/>
          </a:p>
        </p:txBody>
      </p:sp>
      <p:sp>
        <p:nvSpPr>
          <p:cNvPr id="194577" name="Line 17"/>
          <p:cNvSpPr>
            <a:spLocks noChangeShapeType="1"/>
          </p:cNvSpPr>
          <p:nvPr/>
        </p:nvSpPr>
        <p:spPr bwMode="auto">
          <a:xfrm>
            <a:off x="5567363" y="2740025"/>
            <a:ext cx="685800" cy="9525"/>
          </a:xfrm>
          <a:prstGeom prst="line">
            <a:avLst/>
          </a:prstGeom>
          <a:noFill/>
          <a:ln w="25400">
            <a:solidFill>
              <a:schemeClr val="accent2"/>
            </a:solidFill>
            <a:round/>
            <a:headEnd/>
            <a:tailEnd type="triangle" w="med" len="med"/>
          </a:ln>
          <a:effectLst/>
        </p:spPr>
        <p:txBody>
          <a:bodyPr wrap="none" anchor="ctr">
            <a:prstTxWarp prst="textNoShape">
              <a:avLst/>
            </a:prstTxWarp>
          </a:bodyPr>
          <a:lstStyle/>
          <a:p>
            <a:endParaRPr lang="en-US"/>
          </a:p>
        </p:txBody>
      </p:sp>
      <p:sp>
        <p:nvSpPr>
          <p:cNvPr id="194578" name="Line 18"/>
          <p:cNvSpPr>
            <a:spLocks noChangeShapeType="1"/>
          </p:cNvSpPr>
          <p:nvPr/>
        </p:nvSpPr>
        <p:spPr bwMode="auto">
          <a:xfrm flipH="1">
            <a:off x="6270625" y="2384425"/>
            <a:ext cx="6350" cy="1820863"/>
          </a:xfrm>
          <a:prstGeom prst="line">
            <a:avLst/>
          </a:prstGeom>
          <a:noFill/>
          <a:ln w="76200" cmpd="tri">
            <a:solidFill>
              <a:schemeClr val="hlink"/>
            </a:solidFill>
            <a:round/>
            <a:headEnd/>
            <a:tailEnd/>
          </a:ln>
          <a:effectLst/>
        </p:spPr>
        <p:txBody>
          <a:bodyPr wrap="none" anchor="ctr">
            <a:prstTxWarp prst="textNoShape">
              <a:avLst/>
            </a:prstTxWarp>
          </a:bodyPr>
          <a:lstStyle/>
          <a:p>
            <a:endParaRPr lang="en-US"/>
          </a:p>
        </p:txBody>
      </p:sp>
      <p:sp>
        <p:nvSpPr>
          <p:cNvPr id="194579" name="Rectangle 19"/>
          <p:cNvSpPr>
            <a:spLocks noChangeArrowheads="1"/>
          </p:cNvSpPr>
          <p:nvPr/>
        </p:nvSpPr>
        <p:spPr bwMode="auto">
          <a:xfrm>
            <a:off x="5572125" y="2416175"/>
            <a:ext cx="661988" cy="63658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200"/>
              <a:t>‘Pack</a:t>
            </a:r>
          </a:p>
          <a:p>
            <a:endParaRPr lang="en-US" sz="1200"/>
          </a:p>
          <a:p>
            <a:r>
              <a:rPr lang="en-US" sz="1200"/>
              <a:t>&amp; Ship’</a:t>
            </a:r>
          </a:p>
        </p:txBody>
      </p:sp>
      <p:sp>
        <p:nvSpPr>
          <p:cNvPr id="194580" name="Line 20"/>
          <p:cNvSpPr>
            <a:spLocks noChangeShapeType="1"/>
          </p:cNvSpPr>
          <p:nvPr/>
        </p:nvSpPr>
        <p:spPr bwMode="auto">
          <a:xfrm>
            <a:off x="263525" y="4835525"/>
            <a:ext cx="6802438" cy="9525"/>
          </a:xfrm>
          <a:prstGeom prst="line">
            <a:avLst/>
          </a:prstGeom>
          <a:noFill/>
          <a:ln w="25400">
            <a:solidFill>
              <a:srgbClr val="790015"/>
            </a:solidFill>
            <a:prstDash val="dashDot"/>
            <a:round/>
            <a:headEnd/>
            <a:tailEnd type="triangle" w="med" len="med"/>
          </a:ln>
          <a:effectLst/>
        </p:spPr>
        <p:txBody>
          <a:bodyPr wrap="none" anchor="ctr">
            <a:prstTxWarp prst="textNoShape">
              <a:avLst/>
            </a:prstTxWarp>
          </a:bodyPr>
          <a:lstStyle/>
          <a:p>
            <a:endParaRPr lang="en-US"/>
          </a:p>
        </p:txBody>
      </p:sp>
      <p:sp>
        <p:nvSpPr>
          <p:cNvPr id="194581" name="Rectangle 21"/>
          <p:cNvSpPr>
            <a:spLocks noChangeArrowheads="1"/>
          </p:cNvSpPr>
          <p:nvPr/>
        </p:nvSpPr>
        <p:spPr bwMode="auto">
          <a:xfrm>
            <a:off x="7327900" y="2235200"/>
            <a:ext cx="1641475" cy="2090738"/>
          </a:xfrm>
          <a:prstGeom prst="rect">
            <a:avLst/>
          </a:prstGeom>
          <a:noFill/>
          <a:ln w="38100" cmpd="dbl">
            <a:solidFill>
              <a:srgbClr val="00279F"/>
            </a:solidFill>
            <a:miter lim="800000"/>
            <a:headEnd/>
            <a:tailEnd/>
          </a:ln>
          <a:effectLst/>
        </p:spPr>
        <p:txBody>
          <a:bodyPr wrap="none" anchor="ctr">
            <a:prstTxWarp prst="textNoShape">
              <a:avLst/>
            </a:prstTxWarp>
          </a:bodyPr>
          <a:lstStyle/>
          <a:p>
            <a:endParaRPr lang="en-US"/>
          </a:p>
        </p:txBody>
      </p:sp>
      <p:sp>
        <p:nvSpPr>
          <p:cNvPr id="194582" name="Line 22"/>
          <p:cNvSpPr>
            <a:spLocks noChangeShapeType="1"/>
          </p:cNvSpPr>
          <p:nvPr/>
        </p:nvSpPr>
        <p:spPr bwMode="auto">
          <a:xfrm>
            <a:off x="7337425" y="2427288"/>
            <a:ext cx="0" cy="1727200"/>
          </a:xfrm>
          <a:prstGeom prst="line">
            <a:avLst/>
          </a:prstGeom>
          <a:noFill/>
          <a:ln w="76200" cmpd="tri">
            <a:solidFill>
              <a:schemeClr val="hlink"/>
            </a:solidFill>
            <a:round/>
            <a:headEnd/>
            <a:tailEnd/>
          </a:ln>
          <a:effectLst/>
        </p:spPr>
        <p:txBody>
          <a:bodyPr wrap="none" anchor="ctr">
            <a:prstTxWarp prst="textNoShape">
              <a:avLst/>
            </a:prstTxWarp>
          </a:bodyPr>
          <a:lstStyle/>
          <a:p>
            <a:endParaRPr lang="en-US"/>
          </a:p>
        </p:txBody>
      </p:sp>
      <p:sp>
        <p:nvSpPr>
          <p:cNvPr id="194583" name="Rectangle 23"/>
          <p:cNvSpPr>
            <a:spLocks noChangeArrowheads="1"/>
          </p:cNvSpPr>
          <p:nvPr/>
        </p:nvSpPr>
        <p:spPr bwMode="auto">
          <a:xfrm>
            <a:off x="7378700" y="2374900"/>
            <a:ext cx="1549400" cy="1003300"/>
          </a:xfrm>
          <a:prstGeom prst="rect">
            <a:avLst/>
          </a:prstGeom>
          <a:noFill/>
          <a:ln w="12700">
            <a:noFill/>
            <a:miter lim="800000"/>
            <a:headEnd/>
            <a:tailEnd/>
          </a:ln>
          <a:effectLst/>
        </p:spPr>
        <p:txBody>
          <a:bodyPr lIns="90487" tIns="44450" rIns="90487" bIns="44450">
            <a:prstTxWarp prst="textNoShape">
              <a:avLst/>
            </a:prstTxWarp>
            <a:spAutoFit/>
          </a:bodyPr>
          <a:lstStyle/>
          <a:p>
            <a:pPr algn="ctr"/>
            <a:r>
              <a:rPr lang="en-US" sz="2000">
                <a:solidFill>
                  <a:schemeClr val="hlink"/>
                </a:solidFill>
              </a:rPr>
              <a:t>Internal or External</a:t>
            </a:r>
          </a:p>
          <a:p>
            <a:pPr algn="ctr"/>
            <a:r>
              <a:rPr lang="en-US" sz="2000">
                <a:solidFill>
                  <a:schemeClr val="hlink"/>
                </a:solidFill>
              </a:rPr>
              <a:t>Customer</a:t>
            </a:r>
          </a:p>
        </p:txBody>
      </p:sp>
      <p:sp>
        <p:nvSpPr>
          <p:cNvPr id="194584" name="Line 24"/>
          <p:cNvSpPr>
            <a:spLocks noChangeShapeType="1"/>
          </p:cNvSpPr>
          <p:nvPr/>
        </p:nvSpPr>
        <p:spPr bwMode="auto">
          <a:xfrm flipH="1">
            <a:off x="6354763" y="4514850"/>
            <a:ext cx="673100" cy="0"/>
          </a:xfrm>
          <a:prstGeom prst="line">
            <a:avLst/>
          </a:prstGeom>
          <a:noFill/>
          <a:ln w="25400">
            <a:solidFill>
              <a:srgbClr val="790015"/>
            </a:solidFill>
            <a:prstDash val="dashDot"/>
            <a:round/>
            <a:headEnd/>
            <a:tailEnd type="triangle" w="med" len="med"/>
          </a:ln>
          <a:effectLst/>
        </p:spPr>
        <p:txBody>
          <a:bodyPr wrap="none" anchor="ctr">
            <a:prstTxWarp prst="textNoShape">
              <a:avLst/>
            </a:prstTxWarp>
          </a:bodyPr>
          <a:lstStyle/>
          <a:p>
            <a:endParaRPr lang="en-US"/>
          </a:p>
        </p:txBody>
      </p:sp>
      <p:sp>
        <p:nvSpPr>
          <p:cNvPr id="194585" name="Line 25"/>
          <p:cNvSpPr>
            <a:spLocks noChangeShapeType="1"/>
          </p:cNvSpPr>
          <p:nvPr/>
        </p:nvSpPr>
        <p:spPr bwMode="auto">
          <a:xfrm>
            <a:off x="334963" y="4141788"/>
            <a:ext cx="5834062" cy="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194586" name="Line 26"/>
          <p:cNvSpPr>
            <a:spLocks noChangeShapeType="1"/>
          </p:cNvSpPr>
          <p:nvPr/>
        </p:nvSpPr>
        <p:spPr bwMode="auto">
          <a:xfrm>
            <a:off x="1190625" y="3290888"/>
            <a:ext cx="1092200" cy="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94587" name="Line 27"/>
          <p:cNvSpPr>
            <a:spLocks noChangeShapeType="1"/>
          </p:cNvSpPr>
          <p:nvPr/>
        </p:nvSpPr>
        <p:spPr bwMode="auto">
          <a:xfrm>
            <a:off x="2765425" y="3290888"/>
            <a:ext cx="1092200" cy="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94588" name="Line 28"/>
          <p:cNvSpPr>
            <a:spLocks noChangeShapeType="1"/>
          </p:cNvSpPr>
          <p:nvPr/>
        </p:nvSpPr>
        <p:spPr bwMode="auto">
          <a:xfrm>
            <a:off x="4441825" y="3303588"/>
            <a:ext cx="1092200" cy="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94589" name="Rectangle 29"/>
          <p:cNvSpPr>
            <a:spLocks noChangeArrowheads="1"/>
          </p:cNvSpPr>
          <p:nvPr/>
        </p:nvSpPr>
        <p:spPr bwMode="auto">
          <a:xfrm>
            <a:off x="7824788" y="3633788"/>
            <a:ext cx="912812" cy="27146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200"/>
              <a:t>‘Receiving’</a:t>
            </a:r>
          </a:p>
        </p:txBody>
      </p:sp>
      <p:sp>
        <p:nvSpPr>
          <p:cNvPr id="194590" name="Line 30"/>
          <p:cNvSpPr>
            <a:spLocks noChangeShapeType="1"/>
          </p:cNvSpPr>
          <p:nvPr/>
        </p:nvSpPr>
        <p:spPr bwMode="auto">
          <a:xfrm flipV="1">
            <a:off x="7375525" y="3798888"/>
            <a:ext cx="482600" cy="3175"/>
          </a:xfrm>
          <a:prstGeom prst="line">
            <a:avLst/>
          </a:prstGeom>
          <a:noFill/>
          <a:ln w="25400">
            <a:solidFill>
              <a:schemeClr val="accent2"/>
            </a:solidFill>
            <a:round/>
            <a:headEnd/>
            <a:tailEnd type="triangle" w="med" len="med"/>
          </a:ln>
          <a:effectLst/>
        </p:spPr>
        <p:txBody>
          <a:bodyPr wrap="none" anchor="ctr">
            <a:prstTxWarp prst="textNoShape">
              <a:avLst/>
            </a:prstTxWarp>
          </a:bodyPr>
          <a:lstStyle/>
          <a:p>
            <a:endParaRPr lang="en-US"/>
          </a:p>
        </p:txBody>
      </p:sp>
      <p:sp>
        <p:nvSpPr>
          <p:cNvPr id="194591" name="Line 31"/>
          <p:cNvSpPr>
            <a:spLocks noChangeShapeType="1"/>
          </p:cNvSpPr>
          <p:nvPr/>
        </p:nvSpPr>
        <p:spPr bwMode="auto">
          <a:xfrm>
            <a:off x="6359525" y="3082925"/>
            <a:ext cx="942975" cy="7938"/>
          </a:xfrm>
          <a:prstGeom prst="line">
            <a:avLst/>
          </a:prstGeom>
          <a:noFill/>
          <a:ln w="25400">
            <a:solidFill>
              <a:schemeClr val="accent2"/>
            </a:solidFill>
            <a:round/>
            <a:headEnd/>
            <a:tailEnd type="triangle" w="med" len="med"/>
          </a:ln>
          <a:effectLst/>
        </p:spPr>
        <p:txBody>
          <a:bodyPr wrap="none" anchor="ctr">
            <a:prstTxWarp prst="textNoShape">
              <a:avLst/>
            </a:prstTxWarp>
          </a:bodyPr>
          <a:lstStyle/>
          <a:p>
            <a:endParaRPr lang="en-US"/>
          </a:p>
        </p:txBody>
      </p:sp>
      <p:sp>
        <p:nvSpPr>
          <p:cNvPr id="194592" name="Line 32"/>
          <p:cNvSpPr>
            <a:spLocks noChangeShapeType="1"/>
          </p:cNvSpPr>
          <p:nvPr/>
        </p:nvSpPr>
        <p:spPr bwMode="auto">
          <a:xfrm flipH="1">
            <a:off x="6334125" y="3506788"/>
            <a:ext cx="952500" cy="0"/>
          </a:xfrm>
          <a:prstGeom prst="line">
            <a:avLst/>
          </a:prstGeom>
          <a:noFill/>
          <a:ln w="25400">
            <a:solidFill>
              <a:schemeClr val="accent2"/>
            </a:solidFill>
            <a:prstDash val="sysDot"/>
            <a:round/>
            <a:headEnd/>
            <a:tailEnd type="triangle" w="med" len="med"/>
          </a:ln>
          <a:effectLst/>
        </p:spPr>
        <p:txBody>
          <a:bodyPr wrap="none" anchor="ctr">
            <a:prstTxWarp prst="textNoShape">
              <a:avLst/>
            </a:prstTxWarp>
          </a:bodyPr>
          <a:lstStyle/>
          <a:p>
            <a:endParaRPr lang="en-US"/>
          </a:p>
        </p:txBody>
      </p:sp>
      <p:sp>
        <p:nvSpPr>
          <p:cNvPr id="194593" name="Line 33"/>
          <p:cNvSpPr>
            <a:spLocks noChangeShapeType="1"/>
          </p:cNvSpPr>
          <p:nvPr/>
        </p:nvSpPr>
        <p:spPr bwMode="auto">
          <a:xfrm flipH="1">
            <a:off x="7350125" y="4103688"/>
            <a:ext cx="850900" cy="0"/>
          </a:xfrm>
          <a:prstGeom prst="line">
            <a:avLst/>
          </a:prstGeom>
          <a:noFill/>
          <a:ln w="25400">
            <a:solidFill>
              <a:schemeClr val="accent2"/>
            </a:solidFill>
            <a:prstDash val="sysDot"/>
            <a:round/>
            <a:headEnd/>
            <a:tailEnd type="triangle" w="med" len="med"/>
          </a:ln>
          <a:effectLst/>
        </p:spPr>
        <p:txBody>
          <a:bodyPr wrap="none" anchor="ctr">
            <a:prstTxWarp prst="textNoShape">
              <a:avLst/>
            </a:prstTxWarp>
          </a:bodyPr>
          <a:lstStyle/>
          <a:p>
            <a:endParaRPr lang="en-US"/>
          </a:p>
        </p:txBody>
      </p:sp>
      <p:sp>
        <p:nvSpPr>
          <p:cNvPr id="194594" name="Rectangle 34"/>
          <p:cNvSpPr>
            <a:spLocks noChangeArrowheads="1"/>
          </p:cNvSpPr>
          <p:nvPr/>
        </p:nvSpPr>
        <p:spPr bwMode="auto">
          <a:xfrm>
            <a:off x="8272463" y="3838575"/>
            <a:ext cx="661987"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200"/>
              <a:t>‘Pack</a:t>
            </a:r>
          </a:p>
          <a:p>
            <a:r>
              <a:rPr lang="en-US" sz="1200"/>
              <a:t>&amp; Ship’</a:t>
            </a:r>
          </a:p>
        </p:txBody>
      </p:sp>
      <p:grpSp>
        <p:nvGrpSpPr>
          <p:cNvPr id="194595" name="Group 35"/>
          <p:cNvGrpSpPr>
            <a:grpSpLocks/>
          </p:cNvGrpSpPr>
          <p:nvPr/>
        </p:nvGrpSpPr>
        <p:grpSpPr bwMode="auto">
          <a:xfrm>
            <a:off x="7154863" y="4489450"/>
            <a:ext cx="166687" cy="342900"/>
            <a:chOff x="4507" y="2828"/>
            <a:chExt cx="105" cy="216"/>
          </a:xfrm>
        </p:grpSpPr>
        <p:sp>
          <p:nvSpPr>
            <p:cNvPr id="194596" name="Arc 36"/>
            <p:cNvSpPr>
              <a:spLocks/>
            </p:cNvSpPr>
            <p:nvPr/>
          </p:nvSpPr>
          <p:spPr bwMode="auto">
            <a:xfrm rot="10800000">
              <a:off x="4516" y="2828"/>
              <a:ext cx="96" cy="112"/>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close/>
                </a:path>
              </a:pathLst>
            </a:custGeom>
            <a:noFill/>
            <a:ln w="25400" cap="rnd">
              <a:solidFill>
                <a:srgbClr val="790015"/>
              </a:solidFill>
              <a:prstDash val="sysDot"/>
              <a:round/>
              <a:headEnd/>
              <a:tailEnd/>
            </a:ln>
            <a:effectLst/>
          </p:spPr>
          <p:txBody>
            <a:bodyPr wrap="none" anchor="ctr">
              <a:prstTxWarp prst="textNoShape">
                <a:avLst/>
              </a:prstTxWarp>
            </a:bodyPr>
            <a:lstStyle/>
            <a:p>
              <a:endParaRPr lang="en-US"/>
            </a:p>
          </p:txBody>
        </p:sp>
        <p:sp>
          <p:nvSpPr>
            <p:cNvPr id="194597" name="Arc 37"/>
            <p:cNvSpPr>
              <a:spLocks/>
            </p:cNvSpPr>
            <p:nvPr/>
          </p:nvSpPr>
          <p:spPr bwMode="auto">
            <a:xfrm>
              <a:off x="4507" y="2932"/>
              <a:ext cx="96" cy="112"/>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25400" cap="rnd">
              <a:solidFill>
                <a:srgbClr val="790015"/>
              </a:solidFill>
              <a:prstDash val="sysDot"/>
              <a:round/>
              <a:headEnd/>
              <a:tailEnd/>
            </a:ln>
            <a:effectLst/>
          </p:spPr>
          <p:txBody>
            <a:bodyPr wrap="none" anchor="ctr">
              <a:prstTxWarp prst="textNoShape">
                <a:avLst/>
              </a:prstTxWarp>
            </a:bodyPr>
            <a:lstStyle/>
            <a:p>
              <a:endParaRPr lang="en-US"/>
            </a:p>
          </p:txBody>
        </p:sp>
      </p:grpSp>
      <p:sp>
        <p:nvSpPr>
          <p:cNvPr id="194598" name="Line 38"/>
          <p:cNvSpPr>
            <a:spLocks noChangeShapeType="1"/>
          </p:cNvSpPr>
          <p:nvPr/>
        </p:nvSpPr>
        <p:spPr bwMode="auto">
          <a:xfrm>
            <a:off x="8966200" y="2443163"/>
            <a:ext cx="0" cy="1727200"/>
          </a:xfrm>
          <a:prstGeom prst="line">
            <a:avLst/>
          </a:prstGeom>
          <a:noFill/>
          <a:ln w="76200" cmpd="tri">
            <a:solidFill>
              <a:schemeClr val="hlink"/>
            </a:solidFill>
            <a:round/>
            <a:headEnd/>
            <a:tailEnd/>
          </a:ln>
          <a:effectLst/>
        </p:spPr>
        <p:txBody>
          <a:bodyPr wrap="none" anchor="ctr">
            <a:prstTxWarp prst="textNoShape">
              <a:avLst/>
            </a:prstTxWarp>
          </a:bodyPr>
          <a:lstStyle/>
          <a:p>
            <a:endParaRPr lang="en-US"/>
          </a:p>
        </p:txBody>
      </p:sp>
      <p:sp>
        <p:nvSpPr>
          <p:cNvPr id="194599" name="Rectangle 39"/>
          <p:cNvSpPr>
            <a:spLocks noChangeArrowheads="1"/>
          </p:cNvSpPr>
          <p:nvPr/>
        </p:nvSpPr>
        <p:spPr bwMode="auto">
          <a:xfrm>
            <a:off x="1039813" y="3400425"/>
            <a:ext cx="4595812" cy="271463"/>
          </a:xfrm>
          <a:prstGeom prst="rect">
            <a:avLst/>
          </a:prstGeom>
          <a:noFill/>
          <a:ln w="12700">
            <a:noFill/>
            <a:miter lim="800000"/>
            <a:headEnd/>
            <a:tailEnd/>
          </a:ln>
          <a:effectLst/>
        </p:spPr>
        <p:txBody>
          <a:bodyPr lIns="90487" tIns="44450" rIns="90487" bIns="44450">
            <a:prstTxWarp prst="textNoShape">
              <a:avLst/>
            </a:prstTxWarp>
            <a:spAutoFit/>
          </a:bodyPr>
          <a:lstStyle/>
          <a:p>
            <a:pPr algn="ctr"/>
            <a:r>
              <a:rPr lang="en-US" sz="1200" b="1">
                <a:solidFill>
                  <a:schemeClr val="hlink"/>
                </a:solidFill>
              </a:rPr>
              <a:t>‘Segmented </a:t>
            </a:r>
            <a:r>
              <a:rPr lang="en-US" sz="1200">
                <a:solidFill>
                  <a:srgbClr val="790015"/>
                </a:solidFill>
              </a:rPr>
              <a:t>= By machine or ‘cell’</a:t>
            </a:r>
          </a:p>
        </p:txBody>
      </p:sp>
      <p:sp>
        <p:nvSpPr>
          <p:cNvPr id="194600" name="Line 40"/>
          <p:cNvSpPr>
            <a:spLocks noChangeShapeType="1"/>
          </p:cNvSpPr>
          <p:nvPr/>
        </p:nvSpPr>
        <p:spPr bwMode="auto">
          <a:xfrm flipV="1">
            <a:off x="7107238" y="4851400"/>
            <a:ext cx="1008062" cy="3175"/>
          </a:xfrm>
          <a:prstGeom prst="line">
            <a:avLst/>
          </a:prstGeom>
          <a:noFill/>
          <a:ln w="25400">
            <a:solidFill>
              <a:srgbClr val="790015"/>
            </a:solidFill>
            <a:prstDash val="dashDot"/>
            <a:round/>
            <a:headEnd/>
            <a:tailEnd type="triangle" w="med" len="med"/>
          </a:ln>
          <a:effectLst/>
        </p:spPr>
        <p:txBody>
          <a:bodyPr wrap="none" anchor="ctr">
            <a:prstTxWarp prst="textNoShape">
              <a:avLst/>
            </a:prstTxWarp>
          </a:bodyPr>
          <a:lstStyle/>
          <a:p>
            <a:endParaRPr lang="en-US"/>
          </a:p>
        </p:txBody>
      </p:sp>
    </p:spTree>
  </p:cSld>
  <p:clrMapOvr>
    <a:masterClrMapping/>
  </p:clrMapOvr>
  <p:transition xmlns:p14="http://schemas.microsoft.com/office/powerpoint/2010/main" spd="med" advTm="5000">
    <p:fade/>
    <p:sndAc>
      <p:stSnd>
        <p:snd r:embed="rId3" name="Camera"/>
      </p:stSnd>
    </p:sndAc>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177800" y="447675"/>
            <a:ext cx="8686800" cy="638175"/>
          </a:xfrm>
          <a:noFill/>
          <a:ln/>
        </p:spPr>
        <p:txBody>
          <a:bodyPr/>
          <a:lstStyle/>
          <a:p>
            <a:pPr defTabSz="914400"/>
            <a:r>
              <a:rPr lang="en-US" sz="3200"/>
              <a:t>Where Did The Problem Escape?</a:t>
            </a:r>
          </a:p>
        </p:txBody>
      </p:sp>
      <p:sp>
        <p:nvSpPr>
          <p:cNvPr id="377860" name="Rectangle 4"/>
          <p:cNvSpPr>
            <a:spLocks noChangeArrowheads="1"/>
          </p:cNvSpPr>
          <p:nvPr/>
        </p:nvSpPr>
        <p:spPr bwMode="auto">
          <a:xfrm>
            <a:off x="2981325" y="2178050"/>
            <a:ext cx="3209925"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b="1">
                <a:solidFill>
                  <a:srgbClr val="676767"/>
                </a:solidFill>
              </a:rPr>
              <a:t>Manufacturing </a:t>
            </a:r>
            <a:r>
              <a:rPr lang="en-US" b="1">
                <a:solidFill>
                  <a:schemeClr val="accent2"/>
                </a:solidFill>
              </a:rPr>
              <a:t>Entity</a:t>
            </a:r>
          </a:p>
        </p:txBody>
      </p:sp>
      <p:sp>
        <p:nvSpPr>
          <p:cNvPr id="377861" name="Rectangle 5"/>
          <p:cNvSpPr>
            <a:spLocks noChangeArrowheads="1"/>
          </p:cNvSpPr>
          <p:nvPr/>
        </p:nvSpPr>
        <p:spPr bwMode="auto">
          <a:xfrm>
            <a:off x="1600200" y="2730500"/>
            <a:ext cx="6073775" cy="1354138"/>
          </a:xfrm>
          <a:prstGeom prst="rect">
            <a:avLst/>
          </a:prstGeom>
          <a:noFill/>
          <a:ln w="38100" cmpd="dbl">
            <a:solidFill>
              <a:srgbClr val="00279F"/>
            </a:solidFill>
            <a:miter lim="800000"/>
            <a:headEnd/>
            <a:tailEnd/>
          </a:ln>
          <a:effectLst/>
        </p:spPr>
        <p:txBody>
          <a:bodyPr wrap="none" anchor="ctr">
            <a:prstTxWarp prst="textNoShape">
              <a:avLst/>
            </a:prstTxWarp>
          </a:bodyPr>
          <a:lstStyle/>
          <a:p>
            <a:endParaRPr lang="en-US"/>
          </a:p>
        </p:txBody>
      </p:sp>
      <p:sp>
        <p:nvSpPr>
          <p:cNvPr id="377862" name="Rectangle 6"/>
          <p:cNvSpPr>
            <a:spLocks noChangeArrowheads="1"/>
          </p:cNvSpPr>
          <p:nvPr/>
        </p:nvSpPr>
        <p:spPr bwMode="auto">
          <a:xfrm>
            <a:off x="2579688" y="3065463"/>
            <a:ext cx="1093787" cy="722312"/>
          </a:xfrm>
          <a:prstGeom prst="rect">
            <a:avLst/>
          </a:prstGeom>
          <a:noFill/>
          <a:ln w="57150" cmpd="thinThick">
            <a:solidFill>
              <a:schemeClr val="hlink"/>
            </a:solidFill>
            <a:miter lim="800000"/>
            <a:headEnd/>
            <a:tailEnd/>
          </a:ln>
          <a:effectLst/>
        </p:spPr>
        <p:txBody>
          <a:bodyPr wrap="none" anchor="ctr">
            <a:prstTxWarp prst="textNoShape">
              <a:avLst/>
            </a:prstTxWarp>
          </a:bodyPr>
          <a:lstStyle/>
          <a:p>
            <a:endParaRPr lang="en-US"/>
          </a:p>
        </p:txBody>
      </p:sp>
      <p:sp>
        <p:nvSpPr>
          <p:cNvPr id="377863" name="Rectangle 7"/>
          <p:cNvSpPr>
            <a:spLocks noChangeArrowheads="1"/>
          </p:cNvSpPr>
          <p:nvPr/>
        </p:nvSpPr>
        <p:spPr bwMode="auto">
          <a:xfrm>
            <a:off x="2636838" y="3206750"/>
            <a:ext cx="958850" cy="454025"/>
          </a:xfrm>
          <a:prstGeom prst="rect">
            <a:avLst/>
          </a:prstGeom>
          <a:noFill/>
          <a:ln w="12700">
            <a:noFill/>
            <a:miter lim="800000"/>
            <a:headEnd/>
            <a:tailEnd/>
          </a:ln>
          <a:effectLst/>
        </p:spPr>
        <p:txBody>
          <a:bodyPr lIns="90487" tIns="44450" rIns="90487" bIns="44450">
            <a:prstTxWarp prst="textNoShape">
              <a:avLst/>
            </a:prstTxWarp>
            <a:spAutoFit/>
          </a:bodyPr>
          <a:lstStyle/>
          <a:p>
            <a:pPr algn="ctr"/>
            <a:r>
              <a:rPr lang="en-US" sz="1200">
                <a:solidFill>
                  <a:srgbClr val="333333"/>
                </a:solidFill>
              </a:rPr>
              <a:t>Machine or Cell 1</a:t>
            </a:r>
          </a:p>
        </p:txBody>
      </p:sp>
      <p:sp>
        <p:nvSpPr>
          <p:cNvPr id="377865" name="Line 9"/>
          <p:cNvSpPr>
            <a:spLocks noChangeShapeType="1"/>
          </p:cNvSpPr>
          <p:nvPr/>
        </p:nvSpPr>
        <p:spPr bwMode="auto">
          <a:xfrm>
            <a:off x="3735388" y="3425825"/>
            <a:ext cx="376237" cy="4763"/>
          </a:xfrm>
          <a:prstGeom prst="line">
            <a:avLst/>
          </a:prstGeom>
          <a:noFill/>
          <a:ln w="25400">
            <a:solidFill>
              <a:schemeClr val="accent2"/>
            </a:solidFill>
            <a:round/>
            <a:headEnd/>
            <a:tailEnd type="triangle" w="med" len="med"/>
          </a:ln>
          <a:effectLst/>
        </p:spPr>
        <p:txBody>
          <a:bodyPr wrap="none" anchor="ctr">
            <a:prstTxWarp prst="textNoShape">
              <a:avLst/>
            </a:prstTxWarp>
          </a:bodyPr>
          <a:lstStyle/>
          <a:p>
            <a:endParaRPr lang="en-US"/>
          </a:p>
        </p:txBody>
      </p:sp>
      <p:sp>
        <p:nvSpPr>
          <p:cNvPr id="377866" name="Rectangle 10"/>
          <p:cNvSpPr>
            <a:spLocks noChangeArrowheads="1"/>
          </p:cNvSpPr>
          <p:nvPr/>
        </p:nvSpPr>
        <p:spPr bwMode="auto">
          <a:xfrm>
            <a:off x="1627188" y="3087688"/>
            <a:ext cx="912812" cy="271462"/>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200"/>
              <a:t>‘Receiving’</a:t>
            </a:r>
          </a:p>
        </p:txBody>
      </p:sp>
      <p:sp>
        <p:nvSpPr>
          <p:cNvPr id="377867" name="Rectangle 11"/>
          <p:cNvSpPr>
            <a:spLocks noChangeArrowheads="1"/>
          </p:cNvSpPr>
          <p:nvPr/>
        </p:nvSpPr>
        <p:spPr bwMode="auto">
          <a:xfrm>
            <a:off x="4170363" y="3065463"/>
            <a:ext cx="1093787" cy="722312"/>
          </a:xfrm>
          <a:prstGeom prst="rect">
            <a:avLst/>
          </a:prstGeom>
          <a:noFill/>
          <a:ln w="57150" cmpd="thinThick">
            <a:solidFill>
              <a:srgbClr val="00279F"/>
            </a:solidFill>
            <a:miter lim="800000"/>
            <a:headEnd/>
            <a:tailEnd/>
          </a:ln>
          <a:effectLst/>
        </p:spPr>
        <p:txBody>
          <a:bodyPr wrap="none" anchor="ctr">
            <a:prstTxWarp prst="textNoShape">
              <a:avLst/>
            </a:prstTxWarp>
          </a:bodyPr>
          <a:lstStyle/>
          <a:p>
            <a:endParaRPr lang="en-US"/>
          </a:p>
        </p:txBody>
      </p:sp>
      <p:sp>
        <p:nvSpPr>
          <p:cNvPr id="377868" name="Rectangle 12"/>
          <p:cNvSpPr>
            <a:spLocks noChangeArrowheads="1"/>
          </p:cNvSpPr>
          <p:nvPr/>
        </p:nvSpPr>
        <p:spPr bwMode="auto">
          <a:xfrm>
            <a:off x="4214813" y="3181350"/>
            <a:ext cx="955675" cy="454025"/>
          </a:xfrm>
          <a:prstGeom prst="rect">
            <a:avLst/>
          </a:prstGeom>
          <a:noFill/>
          <a:ln w="12700">
            <a:noFill/>
            <a:miter lim="800000"/>
            <a:headEnd/>
            <a:tailEnd/>
          </a:ln>
          <a:effectLst/>
        </p:spPr>
        <p:txBody>
          <a:bodyPr lIns="90487" tIns="44450" rIns="90487" bIns="44450">
            <a:prstTxWarp prst="textNoShape">
              <a:avLst/>
            </a:prstTxWarp>
            <a:spAutoFit/>
          </a:bodyPr>
          <a:lstStyle/>
          <a:p>
            <a:pPr algn="ctr"/>
            <a:r>
              <a:rPr lang="en-US" sz="1200">
                <a:solidFill>
                  <a:srgbClr val="333333"/>
                </a:solidFill>
              </a:rPr>
              <a:t>Machine  or Cell 2</a:t>
            </a:r>
          </a:p>
        </p:txBody>
      </p:sp>
      <p:sp>
        <p:nvSpPr>
          <p:cNvPr id="377869" name="Line 13"/>
          <p:cNvSpPr>
            <a:spLocks noChangeShapeType="1"/>
          </p:cNvSpPr>
          <p:nvPr/>
        </p:nvSpPr>
        <p:spPr bwMode="auto">
          <a:xfrm flipV="1">
            <a:off x="1660525" y="3405188"/>
            <a:ext cx="863600" cy="3175"/>
          </a:xfrm>
          <a:prstGeom prst="line">
            <a:avLst/>
          </a:prstGeom>
          <a:noFill/>
          <a:ln w="25400">
            <a:solidFill>
              <a:schemeClr val="accent2"/>
            </a:solidFill>
            <a:round/>
            <a:headEnd/>
            <a:tailEnd type="triangle" w="med" len="med"/>
          </a:ln>
          <a:effectLst/>
        </p:spPr>
        <p:txBody>
          <a:bodyPr wrap="none" anchor="ctr">
            <a:prstTxWarp prst="textNoShape">
              <a:avLst/>
            </a:prstTxWarp>
          </a:bodyPr>
          <a:lstStyle/>
          <a:p>
            <a:endParaRPr lang="en-US"/>
          </a:p>
        </p:txBody>
      </p:sp>
      <p:sp>
        <p:nvSpPr>
          <p:cNvPr id="377870" name="Rectangle 14"/>
          <p:cNvSpPr>
            <a:spLocks noChangeArrowheads="1"/>
          </p:cNvSpPr>
          <p:nvPr/>
        </p:nvSpPr>
        <p:spPr bwMode="auto">
          <a:xfrm>
            <a:off x="5834063" y="3065463"/>
            <a:ext cx="1093787" cy="722312"/>
          </a:xfrm>
          <a:prstGeom prst="rect">
            <a:avLst/>
          </a:prstGeom>
          <a:noFill/>
          <a:ln w="57150" cmpd="thinThick">
            <a:solidFill>
              <a:schemeClr val="hlink"/>
            </a:solidFill>
            <a:miter lim="800000"/>
            <a:headEnd/>
            <a:tailEnd/>
          </a:ln>
          <a:effectLst/>
        </p:spPr>
        <p:txBody>
          <a:bodyPr wrap="none" anchor="ctr">
            <a:prstTxWarp prst="textNoShape">
              <a:avLst/>
            </a:prstTxWarp>
          </a:bodyPr>
          <a:lstStyle/>
          <a:p>
            <a:endParaRPr lang="en-US"/>
          </a:p>
        </p:txBody>
      </p:sp>
      <p:sp>
        <p:nvSpPr>
          <p:cNvPr id="377871" name="Rectangle 15"/>
          <p:cNvSpPr>
            <a:spLocks noChangeArrowheads="1"/>
          </p:cNvSpPr>
          <p:nvPr/>
        </p:nvSpPr>
        <p:spPr bwMode="auto">
          <a:xfrm>
            <a:off x="5903913" y="3194050"/>
            <a:ext cx="942975" cy="454025"/>
          </a:xfrm>
          <a:prstGeom prst="rect">
            <a:avLst/>
          </a:prstGeom>
          <a:noFill/>
          <a:ln w="12700">
            <a:noFill/>
            <a:miter lim="800000"/>
            <a:headEnd/>
            <a:tailEnd/>
          </a:ln>
          <a:effectLst/>
        </p:spPr>
        <p:txBody>
          <a:bodyPr lIns="90487" tIns="44450" rIns="90487" bIns="44450">
            <a:prstTxWarp prst="textNoShape">
              <a:avLst/>
            </a:prstTxWarp>
            <a:spAutoFit/>
          </a:bodyPr>
          <a:lstStyle/>
          <a:p>
            <a:pPr algn="ctr"/>
            <a:r>
              <a:rPr lang="en-US" sz="1200">
                <a:solidFill>
                  <a:srgbClr val="333333"/>
                </a:solidFill>
              </a:rPr>
              <a:t>Machine or Cell 3</a:t>
            </a:r>
          </a:p>
        </p:txBody>
      </p:sp>
      <p:sp>
        <p:nvSpPr>
          <p:cNvPr id="377872" name="Line 16"/>
          <p:cNvSpPr>
            <a:spLocks noChangeShapeType="1"/>
          </p:cNvSpPr>
          <p:nvPr/>
        </p:nvSpPr>
        <p:spPr bwMode="auto">
          <a:xfrm>
            <a:off x="5305425" y="3425825"/>
            <a:ext cx="482600" cy="4763"/>
          </a:xfrm>
          <a:prstGeom prst="line">
            <a:avLst/>
          </a:prstGeom>
          <a:noFill/>
          <a:ln w="25400">
            <a:solidFill>
              <a:schemeClr val="accent2"/>
            </a:solidFill>
            <a:round/>
            <a:headEnd/>
            <a:tailEnd type="triangle" w="med" len="med"/>
          </a:ln>
          <a:effectLst/>
        </p:spPr>
        <p:txBody>
          <a:bodyPr wrap="none" anchor="ctr">
            <a:prstTxWarp prst="textNoShape">
              <a:avLst/>
            </a:prstTxWarp>
          </a:bodyPr>
          <a:lstStyle/>
          <a:p>
            <a:endParaRPr lang="en-US"/>
          </a:p>
        </p:txBody>
      </p:sp>
      <p:sp>
        <p:nvSpPr>
          <p:cNvPr id="377873" name="Line 17"/>
          <p:cNvSpPr>
            <a:spLocks noChangeShapeType="1"/>
          </p:cNvSpPr>
          <p:nvPr/>
        </p:nvSpPr>
        <p:spPr bwMode="auto">
          <a:xfrm>
            <a:off x="6964363" y="3425825"/>
            <a:ext cx="685800" cy="9525"/>
          </a:xfrm>
          <a:prstGeom prst="line">
            <a:avLst/>
          </a:prstGeom>
          <a:noFill/>
          <a:ln w="25400">
            <a:solidFill>
              <a:schemeClr val="accent2"/>
            </a:solidFill>
            <a:round/>
            <a:headEnd/>
            <a:tailEnd type="triangle" w="med" len="med"/>
          </a:ln>
          <a:effectLst/>
        </p:spPr>
        <p:txBody>
          <a:bodyPr wrap="none" anchor="ctr">
            <a:prstTxWarp prst="textNoShape">
              <a:avLst/>
            </a:prstTxWarp>
          </a:bodyPr>
          <a:lstStyle/>
          <a:p>
            <a:endParaRPr lang="en-US"/>
          </a:p>
        </p:txBody>
      </p:sp>
      <p:sp>
        <p:nvSpPr>
          <p:cNvPr id="377875" name="Rectangle 19"/>
          <p:cNvSpPr>
            <a:spLocks noChangeArrowheads="1"/>
          </p:cNvSpPr>
          <p:nvPr/>
        </p:nvSpPr>
        <p:spPr bwMode="auto">
          <a:xfrm>
            <a:off x="6969125" y="3101975"/>
            <a:ext cx="661988" cy="636588"/>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200"/>
              <a:t>‘Pack</a:t>
            </a:r>
          </a:p>
          <a:p>
            <a:endParaRPr lang="en-US" sz="1200"/>
          </a:p>
          <a:p>
            <a:r>
              <a:rPr lang="en-US" sz="1200"/>
              <a:t>&amp; Ship’</a:t>
            </a:r>
          </a:p>
        </p:txBody>
      </p:sp>
      <p:sp>
        <p:nvSpPr>
          <p:cNvPr id="377897" name="Rectangle 41"/>
          <p:cNvSpPr>
            <a:spLocks noChangeArrowheads="1"/>
          </p:cNvSpPr>
          <p:nvPr/>
        </p:nvSpPr>
        <p:spPr bwMode="auto">
          <a:xfrm>
            <a:off x="2001838" y="4311650"/>
            <a:ext cx="5191125" cy="81915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b="1">
                <a:solidFill>
                  <a:srgbClr val="676767"/>
                </a:solidFill>
              </a:rPr>
              <a:t>Are There </a:t>
            </a:r>
            <a:r>
              <a:rPr lang="en-US" b="1">
                <a:solidFill>
                  <a:srgbClr val="00279F"/>
                </a:solidFill>
              </a:rPr>
              <a:t>Multiple</a:t>
            </a:r>
            <a:r>
              <a:rPr lang="en-US" b="1">
                <a:solidFill>
                  <a:srgbClr val="676767"/>
                </a:solidFill>
              </a:rPr>
              <a:t> Escape Points?</a:t>
            </a:r>
          </a:p>
          <a:p>
            <a:r>
              <a:rPr lang="en-US" b="1">
                <a:solidFill>
                  <a:srgbClr val="676767"/>
                </a:solidFill>
              </a:rPr>
              <a:t>What Is The Escape </a:t>
            </a:r>
            <a:r>
              <a:rPr lang="en-US" b="1">
                <a:solidFill>
                  <a:schemeClr val="hlink"/>
                </a:solidFill>
              </a:rPr>
              <a:t>Root Cause</a:t>
            </a:r>
            <a:r>
              <a:rPr lang="en-US" b="1">
                <a:solidFill>
                  <a:srgbClr val="676767"/>
                </a:solidFill>
              </a:rPr>
              <a:t>?</a:t>
            </a:r>
            <a:endParaRPr lang="en-US" b="1">
              <a:solidFill>
                <a:schemeClr val="accent2"/>
              </a:solidFill>
            </a:endParaRPr>
          </a:p>
        </p:txBody>
      </p:sp>
    </p:spTree>
  </p:cSld>
  <p:clrMapOvr>
    <a:masterClrMapping/>
  </p:clrMapOvr>
  <p:transition xmlns:p14="http://schemas.microsoft.com/office/powerpoint/2010/main" spd="med" advTm="5000">
    <p:fade/>
    <p:sndAc>
      <p:stSnd>
        <p:snd r:embed="rId3" name="Camera"/>
      </p:stSnd>
    </p:sndAc>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1026"/>
          <p:cNvSpPr>
            <a:spLocks noChangeArrowheads="1"/>
          </p:cNvSpPr>
          <p:nvPr/>
        </p:nvSpPr>
        <p:spPr bwMode="auto">
          <a:xfrm>
            <a:off x="228600" y="165100"/>
            <a:ext cx="8686800" cy="749300"/>
          </a:xfrm>
          <a:prstGeom prst="rect">
            <a:avLst/>
          </a:prstGeom>
          <a:noFill/>
          <a:ln w="12700">
            <a:noFill/>
            <a:miter lim="800000"/>
            <a:headEnd/>
            <a:tailEnd/>
          </a:ln>
          <a:effectLst/>
        </p:spPr>
        <p:txBody>
          <a:bodyPr lIns="90487" tIns="44450" rIns="90487" bIns="44450" anchor="ctr">
            <a:prstTxWarp prst="textNoShape">
              <a:avLst/>
            </a:prstTxWarp>
          </a:bodyPr>
          <a:lstStyle/>
          <a:p>
            <a:pPr algn="ctr"/>
            <a:endParaRPr lang="en-US" sz="4400">
              <a:solidFill>
                <a:srgbClr val="00279F"/>
              </a:solidFill>
            </a:endParaRPr>
          </a:p>
        </p:txBody>
      </p:sp>
      <p:sp>
        <p:nvSpPr>
          <p:cNvPr id="195587" name="Line 1027"/>
          <p:cNvSpPr>
            <a:spLocks noChangeShapeType="1"/>
          </p:cNvSpPr>
          <p:nvPr/>
        </p:nvSpPr>
        <p:spPr bwMode="auto">
          <a:xfrm>
            <a:off x="1309688" y="2538413"/>
            <a:ext cx="635000" cy="0"/>
          </a:xfrm>
          <a:prstGeom prst="line">
            <a:avLst/>
          </a:prstGeom>
          <a:noFill/>
          <a:ln w="25400">
            <a:solidFill>
              <a:schemeClr val="hlink"/>
            </a:solidFill>
            <a:round/>
            <a:headEnd/>
            <a:tailEnd type="triangle" w="med" len="med"/>
          </a:ln>
          <a:effectLst/>
        </p:spPr>
        <p:txBody>
          <a:bodyPr wrap="none" anchor="ctr">
            <a:prstTxWarp prst="textNoShape">
              <a:avLst/>
            </a:prstTxWarp>
          </a:bodyPr>
          <a:lstStyle/>
          <a:p>
            <a:endParaRPr lang="en-US"/>
          </a:p>
        </p:txBody>
      </p:sp>
      <p:sp>
        <p:nvSpPr>
          <p:cNvPr id="195588" name="Rectangle 1028"/>
          <p:cNvSpPr>
            <a:spLocks noChangeArrowheads="1"/>
          </p:cNvSpPr>
          <p:nvPr/>
        </p:nvSpPr>
        <p:spPr bwMode="auto">
          <a:xfrm>
            <a:off x="280988" y="2219325"/>
            <a:ext cx="995362" cy="604838"/>
          </a:xfrm>
          <a:prstGeom prst="rect">
            <a:avLst/>
          </a:prstGeom>
          <a:noFill/>
          <a:ln w="38100" cmpd="dbl">
            <a:solidFill>
              <a:srgbClr val="00279F"/>
            </a:solidFill>
            <a:miter lim="800000"/>
            <a:headEnd/>
            <a:tailEnd/>
          </a:ln>
          <a:effectLst/>
        </p:spPr>
        <p:txBody>
          <a:bodyPr wrap="none" anchor="ctr">
            <a:prstTxWarp prst="textNoShape">
              <a:avLst/>
            </a:prstTxWarp>
          </a:bodyPr>
          <a:lstStyle/>
          <a:p>
            <a:endParaRPr lang="en-US"/>
          </a:p>
        </p:txBody>
      </p:sp>
      <p:sp>
        <p:nvSpPr>
          <p:cNvPr id="195589" name="Rectangle 1029"/>
          <p:cNvSpPr>
            <a:spLocks noChangeArrowheads="1"/>
          </p:cNvSpPr>
          <p:nvPr/>
        </p:nvSpPr>
        <p:spPr bwMode="auto">
          <a:xfrm>
            <a:off x="3582988" y="2220913"/>
            <a:ext cx="995362" cy="604837"/>
          </a:xfrm>
          <a:prstGeom prst="rect">
            <a:avLst/>
          </a:prstGeom>
          <a:noFill/>
          <a:ln w="38100" cmpd="dbl">
            <a:solidFill>
              <a:srgbClr val="00279F"/>
            </a:solidFill>
            <a:miter lim="800000"/>
            <a:headEnd/>
            <a:tailEnd/>
          </a:ln>
          <a:effectLst/>
        </p:spPr>
        <p:txBody>
          <a:bodyPr wrap="none" anchor="ctr">
            <a:prstTxWarp prst="textNoShape">
              <a:avLst/>
            </a:prstTxWarp>
          </a:bodyPr>
          <a:lstStyle/>
          <a:p>
            <a:endParaRPr lang="en-US"/>
          </a:p>
        </p:txBody>
      </p:sp>
      <p:sp>
        <p:nvSpPr>
          <p:cNvPr id="195590" name="Rectangle 1030"/>
          <p:cNvSpPr>
            <a:spLocks noChangeArrowheads="1"/>
          </p:cNvSpPr>
          <p:nvPr/>
        </p:nvSpPr>
        <p:spPr bwMode="auto">
          <a:xfrm>
            <a:off x="5089525" y="2203450"/>
            <a:ext cx="995363" cy="604838"/>
          </a:xfrm>
          <a:prstGeom prst="rect">
            <a:avLst/>
          </a:prstGeom>
          <a:noFill/>
          <a:ln w="38100" cmpd="dbl">
            <a:solidFill>
              <a:srgbClr val="00279F"/>
            </a:solidFill>
            <a:miter lim="800000"/>
            <a:headEnd/>
            <a:tailEnd/>
          </a:ln>
          <a:effectLst/>
        </p:spPr>
        <p:txBody>
          <a:bodyPr wrap="none" anchor="ctr">
            <a:prstTxWarp prst="textNoShape">
              <a:avLst/>
            </a:prstTxWarp>
          </a:bodyPr>
          <a:lstStyle/>
          <a:p>
            <a:endParaRPr lang="en-US"/>
          </a:p>
        </p:txBody>
      </p:sp>
      <p:sp>
        <p:nvSpPr>
          <p:cNvPr id="195591" name="Rectangle 1031"/>
          <p:cNvSpPr>
            <a:spLocks noChangeArrowheads="1"/>
          </p:cNvSpPr>
          <p:nvPr/>
        </p:nvSpPr>
        <p:spPr bwMode="auto">
          <a:xfrm>
            <a:off x="6681788" y="2203450"/>
            <a:ext cx="995362" cy="604838"/>
          </a:xfrm>
          <a:prstGeom prst="rect">
            <a:avLst/>
          </a:prstGeom>
          <a:noFill/>
          <a:ln w="38100" cmpd="dbl">
            <a:solidFill>
              <a:srgbClr val="00279F"/>
            </a:solidFill>
            <a:miter lim="800000"/>
            <a:headEnd/>
            <a:tailEnd/>
          </a:ln>
          <a:effectLst/>
        </p:spPr>
        <p:txBody>
          <a:bodyPr wrap="none" anchor="ctr">
            <a:prstTxWarp prst="textNoShape">
              <a:avLst/>
            </a:prstTxWarp>
          </a:bodyPr>
          <a:lstStyle/>
          <a:p>
            <a:endParaRPr lang="en-US"/>
          </a:p>
        </p:txBody>
      </p:sp>
      <p:sp>
        <p:nvSpPr>
          <p:cNvPr id="195592" name="Line 1032"/>
          <p:cNvSpPr>
            <a:spLocks noChangeShapeType="1"/>
          </p:cNvSpPr>
          <p:nvPr/>
        </p:nvSpPr>
        <p:spPr bwMode="auto">
          <a:xfrm>
            <a:off x="3019425" y="2538413"/>
            <a:ext cx="531813" cy="0"/>
          </a:xfrm>
          <a:prstGeom prst="line">
            <a:avLst/>
          </a:prstGeom>
          <a:noFill/>
          <a:ln w="25400">
            <a:solidFill>
              <a:schemeClr val="hlink"/>
            </a:solidFill>
            <a:round/>
            <a:headEnd/>
            <a:tailEnd type="triangle" w="med" len="med"/>
          </a:ln>
          <a:effectLst/>
        </p:spPr>
        <p:txBody>
          <a:bodyPr wrap="none" anchor="ctr">
            <a:prstTxWarp prst="textNoShape">
              <a:avLst/>
            </a:prstTxWarp>
          </a:bodyPr>
          <a:lstStyle/>
          <a:p>
            <a:endParaRPr lang="en-US"/>
          </a:p>
        </p:txBody>
      </p:sp>
      <p:sp>
        <p:nvSpPr>
          <p:cNvPr id="195593" name="Line 1033"/>
          <p:cNvSpPr>
            <a:spLocks noChangeShapeType="1"/>
          </p:cNvSpPr>
          <p:nvPr/>
        </p:nvSpPr>
        <p:spPr bwMode="auto">
          <a:xfrm>
            <a:off x="4610100" y="2555875"/>
            <a:ext cx="449263" cy="0"/>
          </a:xfrm>
          <a:prstGeom prst="line">
            <a:avLst/>
          </a:prstGeom>
          <a:noFill/>
          <a:ln w="25400">
            <a:solidFill>
              <a:schemeClr val="hlink"/>
            </a:solidFill>
            <a:round/>
            <a:headEnd/>
            <a:tailEnd type="triangle" w="med" len="med"/>
          </a:ln>
          <a:effectLst/>
        </p:spPr>
        <p:txBody>
          <a:bodyPr wrap="none" anchor="ctr">
            <a:prstTxWarp prst="textNoShape">
              <a:avLst/>
            </a:prstTxWarp>
          </a:bodyPr>
          <a:lstStyle/>
          <a:p>
            <a:endParaRPr lang="en-US"/>
          </a:p>
        </p:txBody>
      </p:sp>
      <p:sp>
        <p:nvSpPr>
          <p:cNvPr id="195594" name="Line 1034"/>
          <p:cNvSpPr>
            <a:spLocks noChangeShapeType="1"/>
          </p:cNvSpPr>
          <p:nvPr/>
        </p:nvSpPr>
        <p:spPr bwMode="auto">
          <a:xfrm>
            <a:off x="6118225" y="2538413"/>
            <a:ext cx="514350" cy="0"/>
          </a:xfrm>
          <a:prstGeom prst="line">
            <a:avLst/>
          </a:prstGeom>
          <a:noFill/>
          <a:ln w="25400">
            <a:solidFill>
              <a:schemeClr val="hlink"/>
            </a:solidFill>
            <a:round/>
            <a:headEnd/>
            <a:tailEnd type="triangle" w="med" len="med"/>
          </a:ln>
          <a:effectLst/>
        </p:spPr>
        <p:txBody>
          <a:bodyPr wrap="none" anchor="ctr">
            <a:prstTxWarp prst="textNoShape">
              <a:avLst/>
            </a:prstTxWarp>
          </a:bodyPr>
          <a:lstStyle/>
          <a:p>
            <a:endParaRPr lang="en-US"/>
          </a:p>
        </p:txBody>
      </p:sp>
      <p:sp>
        <p:nvSpPr>
          <p:cNvPr id="195595" name="Oval 1035"/>
          <p:cNvSpPr>
            <a:spLocks noChangeArrowheads="1"/>
          </p:cNvSpPr>
          <p:nvPr/>
        </p:nvSpPr>
        <p:spPr bwMode="auto">
          <a:xfrm>
            <a:off x="8216900" y="2162175"/>
            <a:ext cx="754063" cy="701675"/>
          </a:xfrm>
          <a:prstGeom prst="ellipse">
            <a:avLst/>
          </a:prstGeom>
          <a:noFill/>
          <a:ln w="25400">
            <a:solidFill>
              <a:schemeClr val="hlink"/>
            </a:solidFill>
            <a:prstDash val="dash"/>
            <a:round/>
            <a:headEnd/>
            <a:tailEnd/>
          </a:ln>
          <a:effectLst/>
        </p:spPr>
        <p:txBody>
          <a:bodyPr wrap="none" anchor="ctr">
            <a:prstTxWarp prst="textNoShape">
              <a:avLst/>
            </a:prstTxWarp>
          </a:bodyPr>
          <a:lstStyle/>
          <a:p>
            <a:endParaRPr lang="en-US"/>
          </a:p>
        </p:txBody>
      </p:sp>
      <p:sp>
        <p:nvSpPr>
          <p:cNvPr id="195596" name="Rectangle 1036"/>
          <p:cNvSpPr>
            <a:spLocks noChangeArrowheads="1"/>
          </p:cNvSpPr>
          <p:nvPr/>
        </p:nvSpPr>
        <p:spPr bwMode="auto">
          <a:xfrm>
            <a:off x="8332788" y="2366963"/>
            <a:ext cx="536575" cy="3016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400"/>
              <a:t>Ship</a:t>
            </a:r>
          </a:p>
        </p:txBody>
      </p:sp>
      <p:sp>
        <p:nvSpPr>
          <p:cNvPr id="195597" name="Rectangle 1037"/>
          <p:cNvSpPr>
            <a:spLocks noChangeArrowheads="1"/>
          </p:cNvSpPr>
          <p:nvPr/>
        </p:nvSpPr>
        <p:spPr bwMode="auto">
          <a:xfrm>
            <a:off x="6688138" y="2351088"/>
            <a:ext cx="1009650" cy="3016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400"/>
              <a:t>Final Pack</a:t>
            </a:r>
          </a:p>
        </p:txBody>
      </p:sp>
      <p:sp>
        <p:nvSpPr>
          <p:cNvPr id="195598" name="Rectangle 1038"/>
          <p:cNvSpPr>
            <a:spLocks noChangeArrowheads="1"/>
          </p:cNvSpPr>
          <p:nvPr/>
        </p:nvSpPr>
        <p:spPr bwMode="auto">
          <a:xfrm>
            <a:off x="306388" y="2368550"/>
            <a:ext cx="960437" cy="3016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400"/>
              <a:t>Receiving</a:t>
            </a:r>
          </a:p>
        </p:txBody>
      </p:sp>
      <p:sp>
        <p:nvSpPr>
          <p:cNvPr id="195599" name="Rectangle 1039"/>
          <p:cNvSpPr>
            <a:spLocks noChangeArrowheads="1"/>
          </p:cNvSpPr>
          <p:nvPr/>
        </p:nvSpPr>
        <p:spPr bwMode="auto">
          <a:xfrm>
            <a:off x="3759200" y="2386013"/>
            <a:ext cx="742950" cy="3016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400"/>
              <a:t>MOD 2</a:t>
            </a:r>
          </a:p>
        </p:txBody>
      </p:sp>
      <p:sp>
        <p:nvSpPr>
          <p:cNvPr id="195600" name="Rectangle 1040"/>
          <p:cNvSpPr>
            <a:spLocks noChangeArrowheads="1"/>
          </p:cNvSpPr>
          <p:nvPr/>
        </p:nvSpPr>
        <p:spPr bwMode="auto">
          <a:xfrm>
            <a:off x="5100638" y="2370138"/>
            <a:ext cx="950912" cy="3016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400"/>
              <a:t>Assembly</a:t>
            </a:r>
          </a:p>
        </p:txBody>
      </p:sp>
      <p:sp>
        <p:nvSpPr>
          <p:cNvPr id="195601" name="Line 1041"/>
          <p:cNvSpPr>
            <a:spLocks noChangeShapeType="1"/>
          </p:cNvSpPr>
          <p:nvPr/>
        </p:nvSpPr>
        <p:spPr bwMode="auto">
          <a:xfrm>
            <a:off x="7708900" y="2520950"/>
            <a:ext cx="501650" cy="12700"/>
          </a:xfrm>
          <a:prstGeom prst="line">
            <a:avLst/>
          </a:prstGeom>
          <a:noFill/>
          <a:ln w="25400">
            <a:solidFill>
              <a:schemeClr val="hlink"/>
            </a:solidFill>
            <a:round/>
            <a:headEnd/>
            <a:tailEnd type="triangle" w="med" len="med"/>
          </a:ln>
          <a:effectLst/>
        </p:spPr>
        <p:txBody>
          <a:bodyPr wrap="none" anchor="ctr">
            <a:prstTxWarp prst="textNoShape">
              <a:avLst/>
            </a:prstTxWarp>
          </a:bodyPr>
          <a:lstStyle/>
          <a:p>
            <a:endParaRPr lang="en-US"/>
          </a:p>
        </p:txBody>
      </p:sp>
      <p:sp>
        <p:nvSpPr>
          <p:cNvPr id="195602" name="Rectangle 1042"/>
          <p:cNvSpPr>
            <a:spLocks noChangeArrowheads="1"/>
          </p:cNvSpPr>
          <p:nvPr/>
        </p:nvSpPr>
        <p:spPr bwMode="auto">
          <a:xfrm>
            <a:off x="1984375" y="2238375"/>
            <a:ext cx="995363" cy="604838"/>
          </a:xfrm>
          <a:prstGeom prst="rect">
            <a:avLst/>
          </a:prstGeom>
          <a:noFill/>
          <a:ln w="38100" cmpd="dbl">
            <a:solidFill>
              <a:srgbClr val="00279F"/>
            </a:solidFill>
            <a:miter lim="800000"/>
            <a:headEnd/>
            <a:tailEnd/>
          </a:ln>
          <a:effectLst/>
        </p:spPr>
        <p:txBody>
          <a:bodyPr wrap="none" anchor="ctr">
            <a:prstTxWarp prst="textNoShape">
              <a:avLst/>
            </a:prstTxWarp>
          </a:bodyPr>
          <a:lstStyle/>
          <a:p>
            <a:endParaRPr lang="en-US"/>
          </a:p>
        </p:txBody>
      </p:sp>
      <p:sp>
        <p:nvSpPr>
          <p:cNvPr id="195603" name="Rectangle 1043"/>
          <p:cNvSpPr>
            <a:spLocks noChangeArrowheads="1"/>
          </p:cNvSpPr>
          <p:nvPr/>
        </p:nvSpPr>
        <p:spPr bwMode="auto">
          <a:xfrm>
            <a:off x="2149475" y="2405063"/>
            <a:ext cx="742950" cy="3016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400"/>
              <a:t>MOD 1</a:t>
            </a:r>
          </a:p>
        </p:txBody>
      </p:sp>
      <p:grpSp>
        <p:nvGrpSpPr>
          <p:cNvPr id="195604" name="Group 1044"/>
          <p:cNvGrpSpPr>
            <a:grpSpLocks/>
          </p:cNvGrpSpPr>
          <p:nvPr/>
        </p:nvGrpSpPr>
        <p:grpSpPr bwMode="auto">
          <a:xfrm>
            <a:off x="1957388" y="3375025"/>
            <a:ext cx="1082675" cy="617538"/>
            <a:chOff x="1233" y="2126"/>
            <a:chExt cx="682" cy="389"/>
          </a:xfrm>
        </p:grpSpPr>
        <p:sp>
          <p:nvSpPr>
            <p:cNvPr id="195605" name="Rectangle 1045"/>
            <p:cNvSpPr>
              <a:spLocks noChangeArrowheads="1"/>
            </p:cNvSpPr>
            <p:nvPr/>
          </p:nvSpPr>
          <p:spPr bwMode="auto">
            <a:xfrm>
              <a:off x="1245" y="2126"/>
              <a:ext cx="635" cy="389"/>
            </a:xfrm>
            <a:prstGeom prst="rect">
              <a:avLst/>
            </a:prstGeom>
            <a:noFill/>
            <a:ln w="25400">
              <a:solidFill>
                <a:srgbClr val="790015"/>
              </a:solidFill>
              <a:miter lim="800000"/>
              <a:headEnd/>
              <a:tailEnd/>
            </a:ln>
            <a:effectLst/>
          </p:spPr>
          <p:txBody>
            <a:bodyPr wrap="none" anchor="ctr">
              <a:prstTxWarp prst="textNoShape">
                <a:avLst/>
              </a:prstTxWarp>
            </a:bodyPr>
            <a:lstStyle/>
            <a:p>
              <a:endParaRPr lang="en-US"/>
            </a:p>
          </p:txBody>
        </p:sp>
        <p:sp>
          <p:nvSpPr>
            <p:cNvPr id="195606" name="Rectangle 1046"/>
            <p:cNvSpPr>
              <a:spLocks noChangeArrowheads="1"/>
            </p:cNvSpPr>
            <p:nvPr/>
          </p:nvSpPr>
          <p:spPr bwMode="auto">
            <a:xfrm>
              <a:off x="1233" y="2159"/>
              <a:ext cx="682" cy="324"/>
            </a:xfrm>
            <a:prstGeom prst="rect">
              <a:avLst/>
            </a:prstGeom>
            <a:noFill/>
            <a:ln w="12700">
              <a:noFill/>
              <a:miter lim="800000"/>
              <a:headEnd/>
              <a:tailEnd/>
            </a:ln>
            <a:effectLst/>
          </p:spPr>
          <p:txBody>
            <a:bodyPr lIns="90487" tIns="44450" rIns="90487" bIns="44450">
              <a:prstTxWarp prst="textNoShape">
                <a:avLst/>
              </a:prstTxWarp>
              <a:spAutoFit/>
            </a:bodyPr>
            <a:lstStyle/>
            <a:p>
              <a:pPr algn="ctr"/>
              <a:r>
                <a:rPr lang="en-US" sz="1400"/>
                <a:t>Ctrl Plan &amp; </a:t>
              </a:r>
              <a:r>
                <a:rPr lang="en-US" sz="1400">
                  <a:solidFill>
                    <a:srgbClr val="005400"/>
                  </a:solidFill>
                </a:rPr>
                <a:t>FMEA</a:t>
              </a:r>
            </a:p>
          </p:txBody>
        </p:sp>
      </p:grpSp>
      <p:grpSp>
        <p:nvGrpSpPr>
          <p:cNvPr id="195608" name="Group 1048"/>
          <p:cNvGrpSpPr>
            <a:grpSpLocks/>
          </p:cNvGrpSpPr>
          <p:nvPr/>
        </p:nvGrpSpPr>
        <p:grpSpPr bwMode="auto">
          <a:xfrm>
            <a:off x="3549650" y="3355975"/>
            <a:ext cx="1082675" cy="617538"/>
            <a:chOff x="2257" y="2114"/>
            <a:chExt cx="682" cy="389"/>
          </a:xfrm>
        </p:grpSpPr>
        <p:sp>
          <p:nvSpPr>
            <p:cNvPr id="195609" name="Rectangle 1049"/>
            <p:cNvSpPr>
              <a:spLocks noChangeArrowheads="1"/>
            </p:cNvSpPr>
            <p:nvPr/>
          </p:nvSpPr>
          <p:spPr bwMode="auto">
            <a:xfrm>
              <a:off x="2269" y="2114"/>
              <a:ext cx="635" cy="389"/>
            </a:xfrm>
            <a:prstGeom prst="rect">
              <a:avLst/>
            </a:prstGeom>
            <a:noFill/>
            <a:ln w="25400">
              <a:solidFill>
                <a:srgbClr val="790015"/>
              </a:solidFill>
              <a:miter lim="800000"/>
              <a:headEnd/>
              <a:tailEnd/>
            </a:ln>
            <a:effectLst/>
          </p:spPr>
          <p:txBody>
            <a:bodyPr wrap="none" anchor="ctr">
              <a:prstTxWarp prst="textNoShape">
                <a:avLst/>
              </a:prstTxWarp>
            </a:bodyPr>
            <a:lstStyle/>
            <a:p>
              <a:endParaRPr lang="en-US"/>
            </a:p>
          </p:txBody>
        </p:sp>
        <p:sp>
          <p:nvSpPr>
            <p:cNvPr id="195610" name="Rectangle 1050"/>
            <p:cNvSpPr>
              <a:spLocks noChangeArrowheads="1"/>
            </p:cNvSpPr>
            <p:nvPr/>
          </p:nvSpPr>
          <p:spPr bwMode="auto">
            <a:xfrm>
              <a:off x="2257" y="2147"/>
              <a:ext cx="682" cy="324"/>
            </a:xfrm>
            <a:prstGeom prst="rect">
              <a:avLst/>
            </a:prstGeom>
            <a:noFill/>
            <a:ln w="12700">
              <a:noFill/>
              <a:miter lim="800000"/>
              <a:headEnd/>
              <a:tailEnd/>
            </a:ln>
            <a:effectLst/>
          </p:spPr>
          <p:txBody>
            <a:bodyPr lIns="90487" tIns="44450" rIns="90487" bIns="44450">
              <a:prstTxWarp prst="textNoShape">
                <a:avLst/>
              </a:prstTxWarp>
              <a:spAutoFit/>
            </a:bodyPr>
            <a:lstStyle/>
            <a:p>
              <a:pPr algn="ctr"/>
              <a:r>
                <a:rPr lang="en-US" sz="1400"/>
                <a:t>Ctrl Plan &amp; </a:t>
              </a:r>
              <a:r>
                <a:rPr lang="en-US" sz="1400">
                  <a:solidFill>
                    <a:srgbClr val="005400"/>
                  </a:solidFill>
                </a:rPr>
                <a:t>FMEA</a:t>
              </a:r>
            </a:p>
          </p:txBody>
        </p:sp>
      </p:grpSp>
      <p:grpSp>
        <p:nvGrpSpPr>
          <p:cNvPr id="195611" name="Group 1051"/>
          <p:cNvGrpSpPr>
            <a:grpSpLocks/>
          </p:cNvGrpSpPr>
          <p:nvPr/>
        </p:nvGrpSpPr>
        <p:grpSpPr bwMode="auto">
          <a:xfrm>
            <a:off x="5064125" y="3355975"/>
            <a:ext cx="1082675" cy="617538"/>
            <a:chOff x="3225" y="2114"/>
            <a:chExt cx="682" cy="389"/>
          </a:xfrm>
        </p:grpSpPr>
        <p:sp>
          <p:nvSpPr>
            <p:cNvPr id="195612" name="Rectangle 1052"/>
            <p:cNvSpPr>
              <a:spLocks noChangeArrowheads="1"/>
            </p:cNvSpPr>
            <p:nvPr/>
          </p:nvSpPr>
          <p:spPr bwMode="auto">
            <a:xfrm>
              <a:off x="3237" y="2114"/>
              <a:ext cx="635" cy="389"/>
            </a:xfrm>
            <a:prstGeom prst="rect">
              <a:avLst/>
            </a:prstGeom>
            <a:noFill/>
            <a:ln w="25400">
              <a:solidFill>
                <a:srgbClr val="790015"/>
              </a:solidFill>
              <a:miter lim="800000"/>
              <a:headEnd/>
              <a:tailEnd/>
            </a:ln>
            <a:effectLst/>
          </p:spPr>
          <p:txBody>
            <a:bodyPr wrap="none" anchor="ctr">
              <a:prstTxWarp prst="textNoShape">
                <a:avLst/>
              </a:prstTxWarp>
            </a:bodyPr>
            <a:lstStyle/>
            <a:p>
              <a:endParaRPr lang="en-US"/>
            </a:p>
          </p:txBody>
        </p:sp>
        <p:sp>
          <p:nvSpPr>
            <p:cNvPr id="195613" name="Rectangle 1053"/>
            <p:cNvSpPr>
              <a:spLocks noChangeArrowheads="1"/>
            </p:cNvSpPr>
            <p:nvPr/>
          </p:nvSpPr>
          <p:spPr bwMode="auto">
            <a:xfrm>
              <a:off x="3225" y="2147"/>
              <a:ext cx="682" cy="324"/>
            </a:xfrm>
            <a:prstGeom prst="rect">
              <a:avLst/>
            </a:prstGeom>
            <a:noFill/>
            <a:ln w="12700">
              <a:noFill/>
              <a:miter lim="800000"/>
              <a:headEnd/>
              <a:tailEnd/>
            </a:ln>
            <a:effectLst/>
          </p:spPr>
          <p:txBody>
            <a:bodyPr lIns="90487" tIns="44450" rIns="90487" bIns="44450">
              <a:prstTxWarp prst="textNoShape">
                <a:avLst/>
              </a:prstTxWarp>
              <a:spAutoFit/>
            </a:bodyPr>
            <a:lstStyle/>
            <a:p>
              <a:pPr algn="ctr"/>
              <a:r>
                <a:rPr lang="en-US" sz="1400"/>
                <a:t>Ctrl Plan &amp; </a:t>
              </a:r>
              <a:r>
                <a:rPr lang="en-US" sz="1400">
                  <a:solidFill>
                    <a:srgbClr val="005400"/>
                  </a:solidFill>
                </a:rPr>
                <a:t>FMEA</a:t>
              </a:r>
            </a:p>
          </p:txBody>
        </p:sp>
      </p:grpSp>
      <p:sp>
        <p:nvSpPr>
          <p:cNvPr id="195614" name="Line 1054"/>
          <p:cNvSpPr>
            <a:spLocks noChangeShapeType="1"/>
          </p:cNvSpPr>
          <p:nvPr/>
        </p:nvSpPr>
        <p:spPr bwMode="auto">
          <a:xfrm>
            <a:off x="755650" y="2855913"/>
            <a:ext cx="0" cy="612775"/>
          </a:xfrm>
          <a:prstGeom prst="line">
            <a:avLst/>
          </a:prstGeom>
          <a:noFill/>
          <a:ln w="12700">
            <a:solidFill>
              <a:srgbClr val="005400"/>
            </a:solidFill>
            <a:round/>
            <a:headEnd type="triangle" w="med" len="med"/>
            <a:tailEnd type="triangle" w="med" len="med"/>
          </a:ln>
          <a:effectLst/>
        </p:spPr>
        <p:txBody>
          <a:bodyPr wrap="none" anchor="ctr">
            <a:prstTxWarp prst="textNoShape">
              <a:avLst/>
            </a:prstTxWarp>
          </a:bodyPr>
          <a:lstStyle/>
          <a:p>
            <a:endParaRPr lang="en-US"/>
          </a:p>
        </p:txBody>
      </p:sp>
      <p:sp>
        <p:nvSpPr>
          <p:cNvPr id="195615" name="Rectangle 1055"/>
          <p:cNvSpPr>
            <a:spLocks noChangeArrowheads="1"/>
          </p:cNvSpPr>
          <p:nvPr/>
        </p:nvSpPr>
        <p:spPr bwMode="auto">
          <a:xfrm>
            <a:off x="7740650" y="5205413"/>
            <a:ext cx="1181100" cy="604837"/>
          </a:xfrm>
          <a:prstGeom prst="rect">
            <a:avLst/>
          </a:prstGeom>
          <a:noFill/>
          <a:ln w="38100" cmpd="dbl">
            <a:solidFill>
              <a:srgbClr val="00279F"/>
            </a:solidFill>
            <a:miter lim="800000"/>
            <a:headEnd/>
            <a:tailEnd/>
          </a:ln>
          <a:effectLst/>
        </p:spPr>
        <p:txBody>
          <a:bodyPr wrap="none" anchor="ctr">
            <a:prstTxWarp prst="textNoShape">
              <a:avLst/>
            </a:prstTxWarp>
          </a:bodyPr>
          <a:lstStyle/>
          <a:p>
            <a:endParaRPr lang="en-US"/>
          </a:p>
        </p:txBody>
      </p:sp>
      <p:sp>
        <p:nvSpPr>
          <p:cNvPr id="195616" name="Rectangle 1056"/>
          <p:cNvSpPr>
            <a:spLocks noChangeArrowheads="1"/>
          </p:cNvSpPr>
          <p:nvPr/>
        </p:nvSpPr>
        <p:spPr bwMode="auto">
          <a:xfrm>
            <a:off x="7780338" y="5373688"/>
            <a:ext cx="1087437" cy="3016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400"/>
              <a:t>Warehouse</a:t>
            </a:r>
          </a:p>
        </p:txBody>
      </p:sp>
      <p:sp>
        <p:nvSpPr>
          <p:cNvPr id="195617" name="Line 1057"/>
          <p:cNvSpPr>
            <a:spLocks noChangeShapeType="1"/>
          </p:cNvSpPr>
          <p:nvPr/>
        </p:nvSpPr>
        <p:spPr bwMode="auto">
          <a:xfrm>
            <a:off x="8623300" y="2882900"/>
            <a:ext cx="0" cy="2286000"/>
          </a:xfrm>
          <a:prstGeom prst="line">
            <a:avLst/>
          </a:prstGeom>
          <a:noFill/>
          <a:ln w="25400">
            <a:solidFill>
              <a:schemeClr val="hlink"/>
            </a:solidFill>
            <a:round/>
            <a:headEnd/>
            <a:tailEnd type="triangle" w="med" len="med"/>
          </a:ln>
          <a:effectLst/>
        </p:spPr>
        <p:txBody>
          <a:bodyPr wrap="none" anchor="ctr">
            <a:prstTxWarp prst="textNoShape">
              <a:avLst/>
            </a:prstTxWarp>
          </a:bodyPr>
          <a:lstStyle/>
          <a:p>
            <a:endParaRPr lang="en-US"/>
          </a:p>
        </p:txBody>
      </p:sp>
      <p:sp>
        <p:nvSpPr>
          <p:cNvPr id="195618" name="Oval 1058"/>
          <p:cNvSpPr>
            <a:spLocks noChangeArrowheads="1"/>
          </p:cNvSpPr>
          <p:nvPr/>
        </p:nvSpPr>
        <p:spPr bwMode="auto">
          <a:xfrm>
            <a:off x="5321300" y="5172075"/>
            <a:ext cx="1427163" cy="701675"/>
          </a:xfrm>
          <a:prstGeom prst="ellipse">
            <a:avLst/>
          </a:prstGeom>
          <a:noFill/>
          <a:ln w="25400">
            <a:solidFill>
              <a:schemeClr val="hlink"/>
            </a:solidFill>
            <a:prstDash val="dash"/>
            <a:round/>
            <a:headEnd/>
            <a:tailEnd/>
          </a:ln>
          <a:effectLst/>
        </p:spPr>
        <p:txBody>
          <a:bodyPr wrap="none" anchor="ctr">
            <a:prstTxWarp prst="textNoShape">
              <a:avLst/>
            </a:prstTxWarp>
          </a:bodyPr>
          <a:lstStyle/>
          <a:p>
            <a:endParaRPr lang="en-US"/>
          </a:p>
        </p:txBody>
      </p:sp>
      <p:sp>
        <p:nvSpPr>
          <p:cNvPr id="195619" name="Rectangle 1059"/>
          <p:cNvSpPr>
            <a:spLocks noChangeArrowheads="1"/>
          </p:cNvSpPr>
          <p:nvPr/>
        </p:nvSpPr>
        <p:spPr bwMode="auto">
          <a:xfrm>
            <a:off x="5570538" y="5399088"/>
            <a:ext cx="949325" cy="3016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400"/>
              <a:t>Customer</a:t>
            </a:r>
          </a:p>
        </p:txBody>
      </p:sp>
      <p:sp>
        <p:nvSpPr>
          <p:cNvPr id="195620" name="Line 1060"/>
          <p:cNvSpPr>
            <a:spLocks noChangeShapeType="1"/>
          </p:cNvSpPr>
          <p:nvPr/>
        </p:nvSpPr>
        <p:spPr bwMode="auto">
          <a:xfrm flipH="1">
            <a:off x="6731000" y="5537200"/>
            <a:ext cx="977900" cy="0"/>
          </a:xfrm>
          <a:prstGeom prst="line">
            <a:avLst/>
          </a:prstGeom>
          <a:noFill/>
          <a:ln w="25400">
            <a:solidFill>
              <a:schemeClr val="hlink"/>
            </a:solidFill>
            <a:round/>
            <a:headEnd/>
            <a:tailEnd type="triangle" w="med" len="med"/>
          </a:ln>
          <a:effectLst/>
        </p:spPr>
        <p:txBody>
          <a:bodyPr wrap="none" anchor="ctr">
            <a:prstTxWarp prst="textNoShape">
              <a:avLst/>
            </a:prstTxWarp>
          </a:bodyPr>
          <a:lstStyle/>
          <a:p>
            <a:endParaRPr lang="en-US"/>
          </a:p>
        </p:txBody>
      </p:sp>
      <p:sp>
        <p:nvSpPr>
          <p:cNvPr id="195621" name="Line 1061"/>
          <p:cNvSpPr>
            <a:spLocks noChangeShapeType="1"/>
          </p:cNvSpPr>
          <p:nvPr/>
        </p:nvSpPr>
        <p:spPr bwMode="auto">
          <a:xfrm flipH="1">
            <a:off x="7835900" y="4637088"/>
            <a:ext cx="4763" cy="538162"/>
          </a:xfrm>
          <a:prstGeom prst="line">
            <a:avLst/>
          </a:prstGeom>
          <a:noFill/>
          <a:ln w="12700">
            <a:solidFill>
              <a:srgbClr val="005400"/>
            </a:solidFill>
            <a:round/>
            <a:headEnd type="triangle" w="med" len="med"/>
            <a:tailEnd type="triangle" w="med" len="med"/>
          </a:ln>
          <a:effectLst/>
        </p:spPr>
        <p:txBody>
          <a:bodyPr wrap="none" anchor="ctr">
            <a:prstTxWarp prst="textNoShape">
              <a:avLst/>
            </a:prstTxWarp>
          </a:bodyPr>
          <a:lstStyle/>
          <a:p>
            <a:endParaRPr lang="en-US"/>
          </a:p>
        </p:txBody>
      </p:sp>
      <p:sp>
        <p:nvSpPr>
          <p:cNvPr id="195622" name="Rectangle 1062"/>
          <p:cNvSpPr>
            <a:spLocks noChangeArrowheads="1"/>
          </p:cNvSpPr>
          <p:nvPr/>
        </p:nvSpPr>
        <p:spPr bwMode="auto">
          <a:xfrm>
            <a:off x="215900" y="3482975"/>
            <a:ext cx="1041400" cy="728663"/>
          </a:xfrm>
          <a:prstGeom prst="rect">
            <a:avLst/>
          </a:prstGeom>
          <a:noFill/>
          <a:ln w="25400">
            <a:solidFill>
              <a:srgbClr val="005400"/>
            </a:solidFill>
            <a:miter lim="800000"/>
            <a:headEnd/>
            <a:tailEnd/>
          </a:ln>
          <a:effectLst/>
        </p:spPr>
        <p:txBody>
          <a:bodyPr wrap="none" anchor="ctr">
            <a:prstTxWarp prst="textNoShape">
              <a:avLst/>
            </a:prstTxWarp>
          </a:bodyPr>
          <a:lstStyle/>
          <a:p>
            <a:endParaRPr lang="en-US"/>
          </a:p>
        </p:txBody>
      </p:sp>
      <p:sp>
        <p:nvSpPr>
          <p:cNvPr id="195623" name="Rectangle 1063"/>
          <p:cNvSpPr>
            <a:spLocks noChangeArrowheads="1"/>
          </p:cNvSpPr>
          <p:nvPr/>
        </p:nvSpPr>
        <p:spPr bwMode="auto">
          <a:xfrm>
            <a:off x="323850" y="3484563"/>
            <a:ext cx="893763" cy="727075"/>
          </a:xfrm>
          <a:prstGeom prst="rect">
            <a:avLst/>
          </a:prstGeom>
          <a:noFill/>
          <a:ln w="25400">
            <a:noFill/>
            <a:miter lim="800000"/>
            <a:headEnd/>
            <a:tailEnd/>
          </a:ln>
          <a:effectLst/>
        </p:spPr>
        <p:txBody>
          <a:bodyPr lIns="90487" tIns="44450" rIns="90487" bIns="44450">
            <a:prstTxWarp prst="textNoShape">
              <a:avLst/>
            </a:prstTxWarp>
            <a:spAutoFit/>
          </a:bodyPr>
          <a:lstStyle/>
          <a:p>
            <a:pPr algn="ctr"/>
            <a:r>
              <a:rPr lang="en-US" sz="1400"/>
              <a:t>Control Plan &amp; FMEA</a:t>
            </a:r>
          </a:p>
        </p:txBody>
      </p:sp>
      <p:sp>
        <p:nvSpPr>
          <p:cNvPr id="195624" name="Rectangle 1064"/>
          <p:cNvSpPr>
            <a:spLocks noChangeArrowheads="1"/>
          </p:cNvSpPr>
          <p:nvPr/>
        </p:nvSpPr>
        <p:spPr bwMode="auto">
          <a:xfrm>
            <a:off x="2011363" y="4027488"/>
            <a:ext cx="962025" cy="54610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1000">
                <a:solidFill>
                  <a:schemeClr val="hlink"/>
                </a:solidFill>
              </a:rPr>
              <a:t>Responsibility</a:t>
            </a:r>
          </a:p>
          <a:p>
            <a:pPr algn="ctr"/>
            <a:r>
              <a:rPr lang="en-US" sz="1000">
                <a:solidFill>
                  <a:schemeClr val="hlink"/>
                </a:solidFill>
              </a:rPr>
              <a:t>=</a:t>
            </a:r>
          </a:p>
          <a:p>
            <a:pPr algn="ctr"/>
            <a:r>
              <a:rPr lang="en-US" sz="1000">
                <a:solidFill>
                  <a:schemeClr val="hlink"/>
                </a:solidFill>
              </a:rPr>
              <a:t>MOD</a:t>
            </a:r>
          </a:p>
        </p:txBody>
      </p:sp>
      <p:sp>
        <p:nvSpPr>
          <p:cNvPr id="195625" name="Rectangle 1065"/>
          <p:cNvSpPr>
            <a:spLocks noChangeArrowheads="1"/>
          </p:cNvSpPr>
          <p:nvPr/>
        </p:nvSpPr>
        <p:spPr bwMode="auto">
          <a:xfrm>
            <a:off x="258763" y="4259263"/>
            <a:ext cx="962025" cy="69850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1000">
                <a:solidFill>
                  <a:schemeClr val="hlink"/>
                </a:solidFill>
              </a:rPr>
              <a:t>Responsibility</a:t>
            </a:r>
          </a:p>
          <a:p>
            <a:pPr algn="ctr"/>
            <a:r>
              <a:rPr lang="en-US" sz="1000">
                <a:solidFill>
                  <a:schemeClr val="hlink"/>
                </a:solidFill>
              </a:rPr>
              <a:t>=</a:t>
            </a:r>
          </a:p>
          <a:p>
            <a:pPr algn="ctr"/>
            <a:r>
              <a:rPr lang="en-US" sz="1000">
                <a:solidFill>
                  <a:schemeClr val="hlink"/>
                </a:solidFill>
              </a:rPr>
              <a:t>Materials?</a:t>
            </a:r>
          </a:p>
          <a:p>
            <a:pPr algn="ctr"/>
            <a:r>
              <a:rPr lang="en-US" sz="1000">
                <a:solidFill>
                  <a:schemeClr val="hlink"/>
                </a:solidFill>
              </a:rPr>
              <a:t>SQA?</a:t>
            </a:r>
          </a:p>
        </p:txBody>
      </p:sp>
      <p:sp>
        <p:nvSpPr>
          <p:cNvPr id="195626" name="Rectangle 1066"/>
          <p:cNvSpPr>
            <a:spLocks noChangeArrowheads="1"/>
          </p:cNvSpPr>
          <p:nvPr/>
        </p:nvSpPr>
        <p:spPr bwMode="auto">
          <a:xfrm>
            <a:off x="3616325" y="4014788"/>
            <a:ext cx="962025" cy="54610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1000">
                <a:solidFill>
                  <a:schemeClr val="hlink"/>
                </a:solidFill>
              </a:rPr>
              <a:t>Responsibility</a:t>
            </a:r>
          </a:p>
          <a:p>
            <a:pPr algn="ctr"/>
            <a:r>
              <a:rPr lang="en-US" sz="1000">
                <a:solidFill>
                  <a:schemeClr val="hlink"/>
                </a:solidFill>
              </a:rPr>
              <a:t>=</a:t>
            </a:r>
          </a:p>
          <a:p>
            <a:pPr algn="ctr"/>
            <a:r>
              <a:rPr lang="en-US" sz="1000">
                <a:solidFill>
                  <a:schemeClr val="hlink"/>
                </a:solidFill>
              </a:rPr>
              <a:t>MOD</a:t>
            </a:r>
          </a:p>
        </p:txBody>
      </p:sp>
      <p:sp>
        <p:nvSpPr>
          <p:cNvPr id="195627" name="Rectangle 1067"/>
          <p:cNvSpPr>
            <a:spLocks noChangeArrowheads="1"/>
          </p:cNvSpPr>
          <p:nvPr/>
        </p:nvSpPr>
        <p:spPr bwMode="auto">
          <a:xfrm>
            <a:off x="5105400" y="4014788"/>
            <a:ext cx="962025" cy="54610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a:r>
              <a:rPr lang="en-US" sz="1000">
                <a:solidFill>
                  <a:schemeClr val="hlink"/>
                </a:solidFill>
              </a:rPr>
              <a:t>Responsibility</a:t>
            </a:r>
          </a:p>
          <a:p>
            <a:pPr algn="ctr"/>
            <a:r>
              <a:rPr lang="en-US" sz="1000">
                <a:solidFill>
                  <a:schemeClr val="hlink"/>
                </a:solidFill>
              </a:rPr>
              <a:t>=</a:t>
            </a:r>
          </a:p>
          <a:p>
            <a:pPr algn="ctr"/>
            <a:r>
              <a:rPr lang="en-US" sz="1000">
                <a:solidFill>
                  <a:schemeClr val="hlink"/>
                </a:solidFill>
              </a:rPr>
              <a:t>ASSY</a:t>
            </a:r>
          </a:p>
        </p:txBody>
      </p:sp>
      <p:sp>
        <p:nvSpPr>
          <p:cNvPr id="195630" name="Line 1070"/>
          <p:cNvSpPr>
            <a:spLocks noChangeShapeType="1"/>
          </p:cNvSpPr>
          <p:nvPr/>
        </p:nvSpPr>
        <p:spPr bwMode="auto">
          <a:xfrm flipV="1">
            <a:off x="3268663" y="2598738"/>
            <a:ext cx="0" cy="2405062"/>
          </a:xfrm>
          <a:prstGeom prst="line">
            <a:avLst/>
          </a:prstGeom>
          <a:noFill/>
          <a:ln w="25400">
            <a:solidFill>
              <a:schemeClr val="accent2"/>
            </a:solidFill>
            <a:round/>
            <a:headEnd/>
            <a:tailEnd type="triangle" w="med" len="med"/>
          </a:ln>
          <a:effectLst/>
        </p:spPr>
        <p:txBody>
          <a:bodyPr wrap="none" anchor="ctr">
            <a:prstTxWarp prst="textNoShape">
              <a:avLst/>
            </a:prstTxWarp>
          </a:bodyPr>
          <a:lstStyle/>
          <a:p>
            <a:endParaRPr lang="en-US"/>
          </a:p>
        </p:txBody>
      </p:sp>
      <p:sp>
        <p:nvSpPr>
          <p:cNvPr id="195631" name="Rectangle 1071"/>
          <p:cNvSpPr>
            <a:spLocks noChangeArrowheads="1"/>
          </p:cNvSpPr>
          <p:nvPr/>
        </p:nvSpPr>
        <p:spPr bwMode="auto">
          <a:xfrm>
            <a:off x="2038350" y="5056188"/>
            <a:ext cx="2409825"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000" b="1">
                <a:solidFill>
                  <a:schemeClr val="accent2"/>
                </a:solidFill>
              </a:rPr>
              <a:t>White Space Issue</a:t>
            </a:r>
          </a:p>
        </p:txBody>
      </p:sp>
      <p:sp>
        <p:nvSpPr>
          <p:cNvPr id="195632" name="Rectangle 1072"/>
          <p:cNvSpPr>
            <a:spLocks noChangeArrowheads="1"/>
          </p:cNvSpPr>
          <p:nvPr/>
        </p:nvSpPr>
        <p:spPr bwMode="auto">
          <a:xfrm>
            <a:off x="7277100" y="3924300"/>
            <a:ext cx="1041400" cy="728663"/>
          </a:xfrm>
          <a:prstGeom prst="rect">
            <a:avLst/>
          </a:prstGeom>
          <a:noFill/>
          <a:ln w="25400">
            <a:solidFill>
              <a:srgbClr val="005400"/>
            </a:solidFill>
            <a:miter lim="800000"/>
            <a:headEnd/>
            <a:tailEnd/>
          </a:ln>
          <a:effectLst/>
        </p:spPr>
        <p:txBody>
          <a:bodyPr wrap="none" anchor="ctr">
            <a:prstTxWarp prst="textNoShape">
              <a:avLst/>
            </a:prstTxWarp>
          </a:bodyPr>
          <a:lstStyle/>
          <a:p>
            <a:endParaRPr lang="en-US"/>
          </a:p>
        </p:txBody>
      </p:sp>
      <p:sp>
        <p:nvSpPr>
          <p:cNvPr id="195633" name="Rectangle 1073"/>
          <p:cNvSpPr>
            <a:spLocks noChangeArrowheads="1"/>
          </p:cNvSpPr>
          <p:nvPr/>
        </p:nvSpPr>
        <p:spPr bwMode="auto">
          <a:xfrm>
            <a:off x="7385050" y="3925888"/>
            <a:ext cx="893763" cy="727075"/>
          </a:xfrm>
          <a:prstGeom prst="rect">
            <a:avLst/>
          </a:prstGeom>
          <a:noFill/>
          <a:ln w="25400">
            <a:noFill/>
            <a:miter lim="800000"/>
            <a:headEnd/>
            <a:tailEnd/>
          </a:ln>
          <a:effectLst/>
        </p:spPr>
        <p:txBody>
          <a:bodyPr lIns="90487" tIns="44450" rIns="90487" bIns="44450">
            <a:prstTxWarp prst="textNoShape">
              <a:avLst/>
            </a:prstTxWarp>
            <a:spAutoFit/>
          </a:bodyPr>
          <a:lstStyle/>
          <a:p>
            <a:pPr algn="ctr"/>
            <a:r>
              <a:rPr lang="en-US" sz="1400"/>
              <a:t>Control Plan &amp; FMEA</a:t>
            </a:r>
          </a:p>
        </p:txBody>
      </p:sp>
      <p:sp>
        <p:nvSpPr>
          <p:cNvPr id="195634" name="Rectangle 1074"/>
          <p:cNvSpPr>
            <a:spLocks noGrp="1" noChangeArrowheads="1"/>
          </p:cNvSpPr>
          <p:nvPr>
            <p:ph type="title"/>
          </p:nvPr>
        </p:nvSpPr>
        <p:spPr/>
        <p:txBody>
          <a:bodyPr/>
          <a:lstStyle/>
          <a:p>
            <a:r>
              <a:rPr lang="en-US" sz="4100"/>
              <a:t>White Space Issues</a:t>
            </a:r>
          </a:p>
        </p:txBody>
      </p:sp>
      <p:cxnSp>
        <p:nvCxnSpPr>
          <p:cNvPr id="195635" name="AutoShape 1075"/>
          <p:cNvCxnSpPr>
            <a:cxnSpLocks noChangeShapeType="1"/>
            <a:stCxn id="195590" idx="2"/>
            <a:endCxn id="195612" idx="0"/>
          </p:cNvCxnSpPr>
          <p:nvPr/>
        </p:nvCxnSpPr>
        <p:spPr bwMode="auto">
          <a:xfrm>
            <a:off x="5588000" y="2827338"/>
            <a:ext cx="0" cy="515937"/>
          </a:xfrm>
          <a:prstGeom prst="straightConnector1">
            <a:avLst/>
          </a:prstGeom>
          <a:noFill/>
          <a:ln w="19050">
            <a:solidFill>
              <a:srgbClr val="790015"/>
            </a:solidFill>
            <a:round/>
            <a:headEnd type="triangle" w="med" len="med"/>
            <a:tailEnd type="triangle" w="med" len="med"/>
          </a:ln>
          <a:effectLst/>
        </p:spPr>
      </p:cxnSp>
      <p:cxnSp>
        <p:nvCxnSpPr>
          <p:cNvPr id="195636" name="AutoShape 1076"/>
          <p:cNvCxnSpPr>
            <a:cxnSpLocks noChangeShapeType="1"/>
            <a:stCxn id="195589" idx="2"/>
            <a:endCxn id="195610" idx="0"/>
          </p:cNvCxnSpPr>
          <p:nvPr/>
        </p:nvCxnSpPr>
        <p:spPr bwMode="auto">
          <a:xfrm>
            <a:off x="4081463" y="2844800"/>
            <a:ext cx="9525" cy="563563"/>
          </a:xfrm>
          <a:prstGeom prst="straightConnector1">
            <a:avLst/>
          </a:prstGeom>
          <a:noFill/>
          <a:ln w="19050">
            <a:solidFill>
              <a:srgbClr val="790015"/>
            </a:solidFill>
            <a:round/>
            <a:headEnd type="triangle" w="med" len="med"/>
            <a:tailEnd type="triangle" w="med" len="med"/>
          </a:ln>
          <a:effectLst/>
        </p:spPr>
      </p:cxnSp>
      <p:cxnSp>
        <p:nvCxnSpPr>
          <p:cNvPr id="195637" name="AutoShape 1077"/>
          <p:cNvCxnSpPr>
            <a:cxnSpLocks noChangeShapeType="1"/>
            <a:stCxn id="195602" idx="2"/>
            <a:endCxn id="195605" idx="0"/>
          </p:cNvCxnSpPr>
          <p:nvPr/>
        </p:nvCxnSpPr>
        <p:spPr bwMode="auto">
          <a:xfrm flipH="1">
            <a:off x="2481263" y="2862263"/>
            <a:ext cx="1587" cy="500062"/>
          </a:xfrm>
          <a:prstGeom prst="straightConnector1">
            <a:avLst/>
          </a:prstGeom>
          <a:noFill/>
          <a:ln w="19050">
            <a:solidFill>
              <a:srgbClr val="790015"/>
            </a:solidFill>
            <a:round/>
            <a:headEnd type="triangle" w="med" len="med"/>
            <a:tailEnd type="triangle" w="med" len="med"/>
          </a:ln>
          <a:effectLst/>
        </p:spPr>
      </p:cxnSp>
    </p:spTree>
  </p:cSld>
  <p:clrMapOvr>
    <a:masterClrMapping/>
  </p:clrMapOvr>
  <p:transition xmlns:p14="http://schemas.microsoft.com/office/powerpoint/2010/main" spd="med" advTm="5000">
    <p:fade/>
    <p:sndAc>
      <p:stSnd>
        <p:snd r:embed="rId3" name="Camera"/>
      </p:st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439" name="Line 47"/>
          <p:cNvSpPr>
            <a:spLocks noChangeShapeType="1"/>
          </p:cNvSpPr>
          <p:nvPr/>
        </p:nvSpPr>
        <p:spPr bwMode="auto">
          <a:xfrm>
            <a:off x="704850" y="4005263"/>
            <a:ext cx="7861300" cy="0"/>
          </a:xfrm>
          <a:prstGeom prst="line">
            <a:avLst/>
          </a:prstGeom>
          <a:noFill/>
          <a:ln w="19050">
            <a:solidFill>
              <a:srgbClr val="790015"/>
            </a:solidFill>
            <a:round/>
            <a:headEnd/>
            <a:tailEnd/>
          </a:ln>
          <a:effectLst/>
        </p:spPr>
        <p:txBody>
          <a:bodyPr wrap="none" anchor="ctr">
            <a:prstTxWarp prst="textNoShape">
              <a:avLst/>
            </a:prstTxWarp>
          </a:bodyPr>
          <a:lstStyle/>
          <a:p>
            <a:endParaRPr lang="en-US"/>
          </a:p>
        </p:txBody>
      </p:sp>
      <p:sp>
        <p:nvSpPr>
          <p:cNvPr id="187396" name="Rectangle 4"/>
          <p:cNvSpPr>
            <a:spLocks noChangeArrowheads="1"/>
          </p:cNvSpPr>
          <p:nvPr/>
        </p:nvSpPr>
        <p:spPr bwMode="auto">
          <a:xfrm>
            <a:off x="3127375" y="2760663"/>
            <a:ext cx="752475" cy="51435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005400"/>
                </a:solidFill>
              </a:rPr>
              <a:t>Control</a:t>
            </a:r>
          </a:p>
          <a:p>
            <a:pPr algn="ctr" defTabSz="903288"/>
            <a:r>
              <a:rPr lang="en-US" sz="1400">
                <a:solidFill>
                  <a:srgbClr val="005400"/>
                </a:solidFill>
              </a:rPr>
              <a:t>Issues</a:t>
            </a:r>
            <a:endParaRPr lang="en-US" sz="1400">
              <a:solidFill>
                <a:srgbClr val="790015"/>
              </a:solidFill>
            </a:endParaRPr>
          </a:p>
        </p:txBody>
      </p:sp>
      <p:sp>
        <p:nvSpPr>
          <p:cNvPr id="187401" name="AutoShape 9"/>
          <p:cNvSpPr>
            <a:spLocks noChangeArrowheads="1"/>
          </p:cNvSpPr>
          <p:nvPr/>
        </p:nvSpPr>
        <p:spPr bwMode="auto">
          <a:xfrm>
            <a:off x="1727200" y="3822700"/>
            <a:ext cx="393700" cy="393700"/>
          </a:xfrm>
          <a:prstGeom prst="diamond">
            <a:avLst/>
          </a:prstGeom>
          <a:solidFill>
            <a:srgbClr val="EAEC5E"/>
          </a:solidFill>
          <a:ln w="25400">
            <a:solidFill>
              <a:schemeClr val="hlink"/>
            </a:solidFill>
            <a:miter lim="800000"/>
            <a:headEnd/>
            <a:tailEnd/>
          </a:ln>
          <a:effectLst/>
        </p:spPr>
        <p:txBody>
          <a:bodyPr wrap="none" anchor="ctr">
            <a:prstTxWarp prst="textNoShape">
              <a:avLst/>
            </a:prstTxWarp>
          </a:bodyPr>
          <a:lstStyle/>
          <a:p>
            <a:endParaRPr lang="en-US"/>
          </a:p>
        </p:txBody>
      </p:sp>
      <p:sp>
        <p:nvSpPr>
          <p:cNvPr id="187404" name="Line 12"/>
          <p:cNvSpPr>
            <a:spLocks noChangeShapeType="1"/>
          </p:cNvSpPr>
          <p:nvPr/>
        </p:nvSpPr>
        <p:spPr bwMode="auto">
          <a:xfrm flipH="1" flipV="1">
            <a:off x="3556000" y="2527300"/>
            <a:ext cx="4025900" cy="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187405" name="Line 13"/>
          <p:cNvSpPr>
            <a:spLocks noChangeShapeType="1"/>
          </p:cNvSpPr>
          <p:nvPr/>
        </p:nvSpPr>
        <p:spPr bwMode="auto">
          <a:xfrm flipH="1" flipV="1">
            <a:off x="3975100" y="3733800"/>
            <a:ext cx="508000" cy="50800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187408" name="Rectangle 16"/>
          <p:cNvSpPr>
            <a:spLocks noGrp="1" noChangeArrowheads="1"/>
          </p:cNvSpPr>
          <p:nvPr>
            <p:ph type="title"/>
          </p:nvPr>
        </p:nvSpPr>
        <p:spPr>
          <a:xfrm>
            <a:off x="241300" y="209550"/>
            <a:ext cx="8686800" cy="654050"/>
          </a:xfrm>
          <a:noFill/>
          <a:ln/>
        </p:spPr>
        <p:txBody>
          <a:bodyPr/>
          <a:lstStyle/>
          <a:p>
            <a:r>
              <a:rPr lang="en-US" sz="2600">
                <a:solidFill>
                  <a:srgbClr val="790015"/>
                </a:solidFill>
              </a:rPr>
              <a:t>Asking Why.   How Far?   Where Do I Look?</a:t>
            </a:r>
          </a:p>
        </p:txBody>
      </p:sp>
      <p:sp>
        <p:nvSpPr>
          <p:cNvPr id="187414" name="Rectangle 22"/>
          <p:cNvSpPr>
            <a:spLocks noChangeArrowheads="1"/>
          </p:cNvSpPr>
          <p:nvPr/>
        </p:nvSpPr>
        <p:spPr bwMode="auto">
          <a:xfrm>
            <a:off x="604838" y="3309938"/>
            <a:ext cx="1306512" cy="69850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2000">
                <a:solidFill>
                  <a:srgbClr val="00279F"/>
                </a:solidFill>
              </a:rPr>
              <a:t>Design</a:t>
            </a:r>
          </a:p>
          <a:p>
            <a:pPr algn="ctr" defTabSz="903288"/>
            <a:r>
              <a:rPr lang="en-US" sz="2000">
                <a:solidFill>
                  <a:srgbClr val="00279F"/>
                </a:solidFill>
              </a:rPr>
              <a:t>Rules</a:t>
            </a:r>
          </a:p>
        </p:txBody>
      </p:sp>
      <p:sp>
        <p:nvSpPr>
          <p:cNvPr id="187423" name="Rectangle 31"/>
          <p:cNvSpPr>
            <a:spLocks noChangeArrowheads="1"/>
          </p:cNvSpPr>
          <p:nvPr/>
        </p:nvSpPr>
        <p:spPr bwMode="auto">
          <a:xfrm>
            <a:off x="2649538" y="2344738"/>
            <a:ext cx="976312" cy="39370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2000">
                <a:solidFill>
                  <a:srgbClr val="00279F"/>
                </a:solidFill>
              </a:rPr>
              <a:t>FMEA</a:t>
            </a:r>
          </a:p>
        </p:txBody>
      </p:sp>
      <p:sp>
        <p:nvSpPr>
          <p:cNvPr id="187424" name="Rectangle 32"/>
          <p:cNvSpPr>
            <a:spLocks noChangeArrowheads="1"/>
          </p:cNvSpPr>
          <p:nvPr/>
        </p:nvSpPr>
        <p:spPr bwMode="auto">
          <a:xfrm>
            <a:off x="1735138" y="2903538"/>
            <a:ext cx="1166812" cy="69850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2000">
                <a:solidFill>
                  <a:srgbClr val="00279F"/>
                </a:solidFill>
              </a:rPr>
              <a:t>Control</a:t>
            </a:r>
          </a:p>
          <a:p>
            <a:pPr algn="ctr" defTabSz="903288"/>
            <a:r>
              <a:rPr lang="en-US" sz="2000">
                <a:solidFill>
                  <a:srgbClr val="00279F"/>
                </a:solidFill>
              </a:rPr>
              <a:t>Plan</a:t>
            </a:r>
          </a:p>
        </p:txBody>
      </p:sp>
      <p:sp>
        <p:nvSpPr>
          <p:cNvPr id="187425" name="Rectangle 33"/>
          <p:cNvSpPr>
            <a:spLocks noChangeArrowheads="1"/>
          </p:cNvSpPr>
          <p:nvPr/>
        </p:nvSpPr>
        <p:spPr bwMode="auto">
          <a:xfrm>
            <a:off x="7577138" y="2052638"/>
            <a:ext cx="1166812" cy="100330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2000">
                <a:solidFill>
                  <a:srgbClr val="00279F"/>
                </a:solidFill>
              </a:rPr>
              <a:t>Process</a:t>
            </a:r>
          </a:p>
          <a:p>
            <a:pPr algn="ctr" defTabSz="903288"/>
            <a:r>
              <a:rPr lang="en-US" sz="2000">
                <a:solidFill>
                  <a:srgbClr val="00279F"/>
                </a:solidFill>
              </a:rPr>
              <a:t>Flow</a:t>
            </a:r>
          </a:p>
          <a:p>
            <a:pPr algn="ctr" defTabSz="903288"/>
            <a:r>
              <a:rPr lang="en-US" sz="2000">
                <a:solidFill>
                  <a:srgbClr val="00279F"/>
                </a:solidFill>
              </a:rPr>
              <a:t>Diagram</a:t>
            </a:r>
          </a:p>
        </p:txBody>
      </p:sp>
      <p:sp>
        <p:nvSpPr>
          <p:cNvPr id="187426" name="Line 34"/>
          <p:cNvSpPr>
            <a:spLocks noChangeShapeType="1"/>
          </p:cNvSpPr>
          <p:nvPr/>
        </p:nvSpPr>
        <p:spPr bwMode="auto">
          <a:xfrm flipH="1">
            <a:off x="2324100" y="2654300"/>
            <a:ext cx="381000" cy="26670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187427" name="Rectangle 35"/>
          <p:cNvSpPr>
            <a:spLocks noChangeArrowheads="1"/>
          </p:cNvSpPr>
          <p:nvPr/>
        </p:nvSpPr>
        <p:spPr bwMode="auto">
          <a:xfrm>
            <a:off x="2433638" y="4071938"/>
            <a:ext cx="1306512" cy="69850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2000">
                <a:solidFill>
                  <a:srgbClr val="00279F"/>
                </a:solidFill>
              </a:rPr>
              <a:t>Training</a:t>
            </a:r>
          </a:p>
          <a:p>
            <a:pPr algn="ctr" defTabSz="903288"/>
            <a:r>
              <a:rPr lang="en-US" sz="2000">
                <a:solidFill>
                  <a:srgbClr val="00279F"/>
                </a:solidFill>
              </a:rPr>
              <a:t>Needs</a:t>
            </a:r>
          </a:p>
        </p:txBody>
      </p:sp>
      <p:sp>
        <p:nvSpPr>
          <p:cNvPr id="187428" name="Rectangle 36"/>
          <p:cNvSpPr>
            <a:spLocks noChangeArrowheads="1"/>
          </p:cNvSpPr>
          <p:nvPr/>
        </p:nvSpPr>
        <p:spPr bwMode="auto">
          <a:xfrm>
            <a:off x="4376738" y="4046538"/>
            <a:ext cx="1878012" cy="69850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2000">
                <a:solidFill>
                  <a:srgbClr val="00279F"/>
                </a:solidFill>
              </a:rPr>
              <a:t>Manufacturing</a:t>
            </a:r>
          </a:p>
          <a:p>
            <a:pPr algn="ctr" defTabSz="903288"/>
            <a:r>
              <a:rPr lang="en-US" sz="2000">
                <a:solidFill>
                  <a:srgbClr val="00279F"/>
                </a:solidFill>
              </a:rPr>
              <a:t>Planning</a:t>
            </a:r>
          </a:p>
        </p:txBody>
      </p:sp>
      <p:sp>
        <p:nvSpPr>
          <p:cNvPr id="187429" name="Rectangle 37"/>
          <p:cNvSpPr>
            <a:spLocks noChangeArrowheads="1"/>
          </p:cNvSpPr>
          <p:nvPr/>
        </p:nvSpPr>
        <p:spPr bwMode="auto">
          <a:xfrm>
            <a:off x="4338638" y="3284538"/>
            <a:ext cx="1878012" cy="69850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2000">
                <a:solidFill>
                  <a:srgbClr val="00279F"/>
                </a:solidFill>
              </a:rPr>
              <a:t>Materials</a:t>
            </a:r>
          </a:p>
          <a:p>
            <a:pPr algn="ctr" defTabSz="903288"/>
            <a:r>
              <a:rPr lang="en-US" sz="2000">
                <a:solidFill>
                  <a:srgbClr val="00279F"/>
                </a:solidFill>
              </a:rPr>
              <a:t>Planning</a:t>
            </a:r>
          </a:p>
        </p:txBody>
      </p:sp>
      <p:sp>
        <p:nvSpPr>
          <p:cNvPr id="187430" name="Rectangle 38"/>
          <p:cNvSpPr>
            <a:spLocks noChangeArrowheads="1"/>
          </p:cNvSpPr>
          <p:nvPr/>
        </p:nvSpPr>
        <p:spPr bwMode="auto">
          <a:xfrm>
            <a:off x="6681788" y="4071938"/>
            <a:ext cx="1878012" cy="69850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2000">
                <a:solidFill>
                  <a:srgbClr val="00279F"/>
                </a:solidFill>
              </a:rPr>
              <a:t>Manufacturing</a:t>
            </a:r>
          </a:p>
          <a:p>
            <a:pPr algn="ctr" defTabSz="903288"/>
            <a:r>
              <a:rPr lang="en-US" sz="2000">
                <a:solidFill>
                  <a:srgbClr val="00279F"/>
                </a:solidFill>
              </a:rPr>
              <a:t>Practices</a:t>
            </a:r>
          </a:p>
        </p:txBody>
      </p:sp>
      <p:sp>
        <p:nvSpPr>
          <p:cNvPr id="187431" name="Rectangle 39"/>
          <p:cNvSpPr>
            <a:spLocks noChangeArrowheads="1"/>
          </p:cNvSpPr>
          <p:nvPr/>
        </p:nvSpPr>
        <p:spPr bwMode="auto">
          <a:xfrm>
            <a:off x="6637338" y="3309938"/>
            <a:ext cx="1878012" cy="69850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2000">
                <a:solidFill>
                  <a:srgbClr val="00279F"/>
                </a:solidFill>
              </a:rPr>
              <a:t>Materials</a:t>
            </a:r>
          </a:p>
          <a:p>
            <a:pPr algn="ctr" defTabSz="903288"/>
            <a:r>
              <a:rPr lang="en-US" sz="2000">
                <a:solidFill>
                  <a:srgbClr val="00279F"/>
                </a:solidFill>
              </a:rPr>
              <a:t>Practices</a:t>
            </a:r>
          </a:p>
        </p:txBody>
      </p:sp>
      <p:sp>
        <p:nvSpPr>
          <p:cNvPr id="187432" name="Rectangle 40"/>
          <p:cNvSpPr>
            <a:spLocks noChangeArrowheads="1"/>
          </p:cNvSpPr>
          <p:nvPr/>
        </p:nvSpPr>
        <p:spPr bwMode="auto">
          <a:xfrm>
            <a:off x="2890838" y="3309938"/>
            <a:ext cx="1306512" cy="69850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2000">
                <a:solidFill>
                  <a:srgbClr val="00279F"/>
                </a:solidFill>
              </a:rPr>
              <a:t>M&amp;TE</a:t>
            </a:r>
          </a:p>
          <a:p>
            <a:pPr algn="ctr" defTabSz="903288"/>
            <a:r>
              <a:rPr lang="en-US" sz="2000">
                <a:solidFill>
                  <a:srgbClr val="00279F"/>
                </a:solidFill>
              </a:rPr>
              <a:t>Needs</a:t>
            </a:r>
          </a:p>
        </p:txBody>
      </p:sp>
      <p:sp>
        <p:nvSpPr>
          <p:cNvPr id="187433" name="AutoShape 41"/>
          <p:cNvSpPr>
            <a:spLocks noChangeArrowheads="1"/>
          </p:cNvSpPr>
          <p:nvPr/>
        </p:nvSpPr>
        <p:spPr bwMode="auto">
          <a:xfrm>
            <a:off x="6337300" y="3822700"/>
            <a:ext cx="393700" cy="393700"/>
          </a:xfrm>
          <a:prstGeom prst="diamond">
            <a:avLst/>
          </a:prstGeom>
          <a:solidFill>
            <a:srgbClr val="EAEC5E"/>
          </a:solidFill>
          <a:ln w="25400">
            <a:solidFill>
              <a:schemeClr val="hlink"/>
            </a:solidFill>
            <a:miter lim="800000"/>
            <a:headEnd/>
            <a:tailEnd/>
          </a:ln>
          <a:effectLst/>
        </p:spPr>
        <p:txBody>
          <a:bodyPr wrap="none" anchor="ctr">
            <a:prstTxWarp prst="textNoShape">
              <a:avLst/>
            </a:prstTxWarp>
          </a:bodyPr>
          <a:lstStyle/>
          <a:p>
            <a:endParaRPr lang="en-US"/>
          </a:p>
        </p:txBody>
      </p:sp>
      <p:sp>
        <p:nvSpPr>
          <p:cNvPr id="187434" name="Rectangle 42"/>
          <p:cNvSpPr>
            <a:spLocks noChangeArrowheads="1"/>
          </p:cNvSpPr>
          <p:nvPr/>
        </p:nvSpPr>
        <p:spPr bwMode="auto">
          <a:xfrm>
            <a:off x="6904038" y="4757738"/>
            <a:ext cx="1306512" cy="69850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2000">
                <a:solidFill>
                  <a:srgbClr val="00279F"/>
                </a:solidFill>
              </a:rPr>
              <a:t>Training</a:t>
            </a:r>
          </a:p>
          <a:p>
            <a:pPr algn="ctr" defTabSz="903288"/>
            <a:r>
              <a:rPr lang="en-US" sz="2000">
                <a:solidFill>
                  <a:srgbClr val="00279F"/>
                </a:solidFill>
              </a:rPr>
              <a:t>Practices</a:t>
            </a:r>
          </a:p>
        </p:txBody>
      </p:sp>
      <p:sp>
        <p:nvSpPr>
          <p:cNvPr id="187435" name="Rectangle 43"/>
          <p:cNvSpPr>
            <a:spLocks noChangeArrowheads="1"/>
          </p:cNvSpPr>
          <p:nvPr/>
        </p:nvSpPr>
        <p:spPr bwMode="auto">
          <a:xfrm>
            <a:off x="3267075" y="1501775"/>
            <a:ext cx="3770313" cy="39370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2000">
                <a:solidFill>
                  <a:srgbClr val="005400"/>
                </a:solidFill>
              </a:rPr>
              <a:t>General Management Practices</a:t>
            </a:r>
          </a:p>
        </p:txBody>
      </p:sp>
      <p:sp>
        <p:nvSpPr>
          <p:cNvPr id="187436" name="Line 44"/>
          <p:cNvSpPr>
            <a:spLocks noChangeShapeType="1"/>
          </p:cNvSpPr>
          <p:nvPr/>
        </p:nvSpPr>
        <p:spPr bwMode="auto">
          <a:xfrm>
            <a:off x="2628900" y="3454400"/>
            <a:ext cx="457200" cy="20320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Tree>
  </p:cSld>
  <p:clrMapOvr>
    <a:masterClrMapping/>
  </p:clrMapOvr>
  <p:transition xmlns:p14="http://schemas.microsoft.com/office/powerpoint/2010/main" spd="med" advTm="5000">
    <p:fade/>
    <p:sndAc>
      <p:stSnd>
        <p:snd r:embed="rId3" name="Camera"/>
      </p:stSnd>
    </p:sndAc>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182563" y="139700"/>
            <a:ext cx="8712200" cy="782638"/>
          </a:xfrm>
          <a:noFill/>
          <a:ln/>
        </p:spPr>
        <p:txBody>
          <a:bodyPr/>
          <a:lstStyle/>
          <a:p>
            <a:pPr defTabSz="914400"/>
            <a:r>
              <a:rPr lang="en-US"/>
              <a:t>Design Block Diagram Example</a:t>
            </a:r>
          </a:p>
        </p:txBody>
      </p:sp>
      <p:sp>
        <p:nvSpPr>
          <p:cNvPr id="196611" name="Rectangle 3"/>
          <p:cNvSpPr>
            <a:spLocks noChangeArrowheads="1"/>
          </p:cNvSpPr>
          <p:nvPr/>
        </p:nvSpPr>
        <p:spPr bwMode="auto">
          <a:xfrm>
            <a:off x="2425700" y="1435100"/>
            <a:ext cx="1168400" cy="977900"/>
          </a:xfrm>
          <a:prstGeom prst="rect">
            <a:avLst/>
          </a:prstGeom>
          <a:noFill/>
          <a:ln w="25400">
            <a:solidFill>
              <a:srgbClr val="00279F"/>
            </a:solidFill>
            <a:miter lim="800000"/>
            <a:headEnd/>
            <a:tailEnd/>
          </a:ln>
          <a:effectLst/>
        </p:spPr>
        <p:txBody>
          <a:bodyPr wrap="none" anchor="ctr">
            <a:prstTxWarp prst="textNoShape">
              <a:avLst/>
            </a:prstTxWarp>
          </a:bodyPr>
          <a:lstStyle/>
          <a:p>
            <a:endParaRPr lang="en-US"/>
          </a:p>
        </p:txBody>
      </p:sp>
      <p:sp>
        <p:nvSpPr>
          <p:cNvPr id="196612" name="Rectangle 4"/>
          <p:cNvSpPr>
            <a:spLocks noChangeArrowheads="1"/>
          </p:cNvSpPr>
          <p:nvPr/>
        </p:nvSpPr>
        <p:spPr bwMode="auto">
          <a:xfrm>
            <a:off x="4013200" y="4965700"/>
            <a:ext cx="1168400" cy="977900"/>
          </a:xfrm>
          <a:prstGeom prst="rect">
            <a:avLst/>
          </a:prstGeom>
          <a:noFill/>
          <a:ln w="25400">
            <a:solidFill>
              <a:srgbClr val="316501"/>
            </a:solidFill>
            <a:miter lim="800000"/>
            <a:headEnd/>
            <a:tailEnd/>
          </a:ln>
          <a:effectLst/>
        </p:spPr>
        <p:txBody>
          <a:bodyPr wrap="none" anchor="ctr">
            <a:prstTxWarp prst="textNoShape">
              <a:avLst/>
            </a:prstTxWarp>
          </a:bodyPr>
          <a:lstStyle/>
          <a:p>
            <a:endParaRPr lang="en-US"/>
          </a:p>
        </p:txBody>
      </p:sp>
      <p:sp>
        <p:nvSpPr>
          <p:cNvPr id="196613" name="Rectangle 5"/>
          <p:cNvSpPr>
            <a:spLocks noChangeArrowheads="1"/>
          </p:cNvSpPr>
          <p:nvPr/>
        </p:nvSpPr>
        <p:spPr bwMode="auto">
          <a:xfrm>
            <a:off x="5727700" y="4965700"/>
            <a:ext cx="1168400" cy="977900"/>
          </a:xfrm>
          <a:prstGeom prst="rect">
            <a:avLst/>
          </a:prstGeom>
          <a:noFill/>
          <a:ln w="25400">
            <a:solidFill>
              <a:srgbClr val="316501"/>
            </a:solidFill>
            <a:miter lim="800000"/>
            <a:headEnd/>
            <a:tailEnd/>
          </a:ln>
          <a:effectLst/>
        </p:spPr>
        <p:txBody>
          <a:bodyPr wrap="none" anchor="ctr">
            <a:prstTxWarp prst="textNoShape">
              <a:avLst/>
            </a:prstTxWarp>
          </a:bodyPr>
          <a:lstStyle/>
          <a:p>
            <a:endParaRPr lang="en-US"/>
          </a:p>
        </p:txBody>
      </p:sp>
      <p:sp>
        <p:nvSpPr>
          <p:cNvPr id="196614" name="Rectangle 6"/>
          <p:cNvSpPr>
            <a:spLocks noChangeArrowheads="1"/>
          </p:cNvSpPr>
          <p:nvPr/>
        </p:nvSpPr>
        <p:spPr bwMode="auto">
          <a:xfrm>
            <a:off x="2413000" y="4940300"/>
            <a:ext cx="1168400" cy="977900"/>
          </a:xfrm>
          <a:prstGeom prst="rect">
            <a:avLst/>
          </a:prstGeom>
          <a:noFill/>
          <a:ln w="25400">
            <a:solidFill>
              <a:srgbClr val="00279F"/>
            </a:solidFill>
            <a:miter lim="800000"/>
            <a:headEnd/>
            <a:tailEnd/>
          </a:ln>
          <a:effectLst/>
        </p:spPr>
        <p:txBody>
          <a:bodyPr wrap="none" anchor="ctr">
            <a:prstTxWarp prst="textNoShape">
              <a:avLst/>
            </a:prstTxWarp>
          </a:bodyPr>
          <a:lstStyle/>
          <a:p>
            <a:endParaRPr lang="en-US"/>
          </a:p>
        </p:txBody>
      </p:sp>
      <p:sp>
        <p:nvSpPr>
          <p:cNvPr id="196615" name="Rectangle 7"/>
          <p:cNvSpPr>
            <a:spLocks noChangeArrowheads="1"/>
          </p:cNvSpPr>
          <p:nvPr/>
        </p:nvSpPr>
        <p:spPr bwMode="auto">
          <a:xfrm>
            <a:off x="7404100" y="4991100"/>
            <a:ext cx="1168400" cy="977900"/>
          </a:xfrm>
          <a:prstGeom prst="rect">
            <a:avLst/>
          </a:prstGeom>
          <a:noFill/>
          <a:ln w="25400">
            <a:solidFill>
              <a:srgbClr val="316501"/>
            </a:solidFill>
            <a:miter lim="800000"/>
            <a:headEnd/>
            <a:tailEnd/>
          </a:ln>
          <a:effectLst/>
        </p:spPr>
        <p:txBody>
          <a:bodyPr wrap="none" anchor="ctr">
            <a:prstTxWarp prst="textNoShape">
              <a:avLst/>
            </a:prstTxWarp>
          </a:bodyPr>
          <a:lstStyle/>
          <a:p>
            <a:endParaRPr lang="en-US"/>
          </a:p>
        </p:txBody>
      </p:sp>
      <p:sp>
        <p:nvSpPr>
          <p:cNvPr id="196616" name="Rectangle 8"/>
          <p:cNvSpPr>
            <a:spLocks noChangeArrowheads="1"/>
          </p:cNvSpPr>
          <p:nvPr/>
        </p:nvSpPr>
        <p:spPr bwMode="auto">
          <a:xfrm>
            <a:off x="2413000" y="3149600"/>
            <a:ext cx="1168400" cy="977900"/>
          </a:xfrm>
          <a:prstGeom prst="rect">
            <a:avLst/>
          </a:prstGeom>
          <a:noFill/>
          <a:ln w="25400">
            <a:solidFill>
              <a:srgbClr val="790015"/>
            </a:solidFill>
            <a:miter lim="800000"/>
            <a:headEnd/>
            <a:tailEnd/>
          </a:ln>
          <a:effectLst/>
        </p:spPr>
        <p:txBody>
          <a:bodyPr wrap="none" anchor="ctr">
            <a:prstTxWarp prst="textNoShape">
              <a:avLst/>
            </a:prstTxWarp>
          </a:bodyPr>
          <a:lstStyle/>
          <a:p>
            <a:endParaRPr lang="en-US"/>
          </a:p>
        </p:txBody>
      </p:sp>
      <p:sp>
        <p:nvSpPr>
          <p:cNvPr id="196617" name="Rectangle 9"/>
          <p:cNvSpPr>
            <a:spLocks noChangeArrowheads="1"/>
          </p:cNvSpPr>
          <p:nvPr/>
        </p:nvSpPr>
        <p:spPr bwMode="auto">
          <a:xfrm>
            <a:off x="3987800" y="3136900"/>
            <a:ext cx="1168400" cy="977900"/>
          </a:xfrm>
          <a:prstGeom prst="rect">
            <a:avLst/>
          </a:prstGeom>
          <a:noFill/>
          <a:ln w="25400">
            <a:solidFill>
              <a:srgbClr val="790015"/>
            </a:solidFill>
            <a:miter lim="800000"/>
            <a:headEnd/>
            <a:tailEnd/>
          </a:ln>
          <a:effectLst/>
        </p:spPr>
        <p:txBody>
          <a:bodyPr wrap="none" anchor="ctr">
            <a:prstTxWarp prst="textNoShape">
              <a:avLst/>
            </a:prstTxWarp>
          </a:bodyPr>
          <a:lstStyle/>
          <a:p>
            <a:endParaRPr lang="en-US"/>
          </a:p>
        </p:txBody>
      </p:sp>
      <p:sp>
        <p:nvSpPr>
          <p:cNvPr id="196618" name="Rectangle 10"/>
          <p:cNvSpPr>
            <a:spLocks noChangeArrowheads="1"/>
          </p:cNvSpPr>
          <p:nvPr/>
        </p:nvSpPr>
        <p:spPr bwMode="auto">
          <a:xfrm>
            <a:off x="5715000" y="3136900"/>
            <a:ext cx="1168400" cy="977900"/>
          </a:xfrm>
          <a:prstGeom prst="rect">
            <a:avLst/>
          </a:prstGeom>
          <a:noFill/>
          <a:ln w="25400">
            <a:solidFill>
              <a:srgbClr val="790015"/>
            </a:solidFill>
            <a:miter lim="800000"/>
            <a:headEnd/>
            <a:tailEnd/>
          </a:ln>
          <a:effectLst/>
        </p:spPr>
        <p:txBody>
          <a:bodyPr wrap="none" anchor="ctr">
            <a:prstTxWarp prst="textNoShape">
              <a:avLst/>
            </a:prstTxWarp>
          </a:bodyPr>
          <a:lstStyle/>
          <a:p>
            <a:endParaRPr lang="en-US"/>
          </a:p>
        </p:txBody>
      </p:sp>
      <p:sp>
        <p:nvSpPr>
          <p:cNvPr id="196619" name="Rectangle 11"/>
          <p:cNvSpPr>
            <a:spLocks noChangeArrowheads="1"/>
          </p:cNvSpPr>
          <p:nvPr/>
        </p:nvSpPr>
        <p:spPr bwMode="auto">
          <a:xfrm>
            <a:off x="7366000" y="3149600"/>
            <a:ext cx="1168400" cy="977900"/>
          </a:xfrm>
          <a:prstGeom prst="rect">
            <a:avLst/>
          </a:prstGeom>
          <a:noFill/>
          <a:ln w="25400">
            <a:solidFill>
              <a:srgbClr val="790015"/>
            </a:solidFill>
            <a:miter lim="800000"/>
            <a:headEnd/>
            <a:tailEnd/>
          </a:ln>
          <a:effectLst/>
        </p:spPr>
        <p:txBody>
          <a:bodyPr wrap="none" anchor="ctr">
            <a:prstTxWarp prst="textNoShape">
              <a:avLst/>
            </a:prstTxWarp>
          </a:bodyPr>
          <a:lstStyle/>
          <a:p>
            <a:endParaRPr lang="en-US"/>
          </a:p>
        </p:txBody>
      </p:sp>
      <p:sp>
        <p:nvSpPr>
          <p:cNvPr id="196620" name="Rectangle 12"/>
          <p:cNvSpPr>
            <a:spLocks noChangeArrowheads="1"/>
          </p:cNvSpPr>
          <p:nvPr/>
        </p:nvSpPr>
        <p:spPr bwMode="auto">
          <a:xfrm>
            <a:off x="1004888" y="1676400"/>
            <a:ext cx="1196975"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a:t>System</a:t>
            </a:r>
          </a:p>
        </p:txBody>
      </p:sp>
      <p:sp>
        <p:nvSpPr>
          <p:cNvPr id="196621" name="Rectangle 13"/>
          <p:cNvSpPr>
            <a:spLocks noChangeArrowheads="1"/>
          </p:cNvSpPr>
          <p:nvPr/>
        </p:nvSpPr>
        <p:spPr bwMode="auto">
          <a:xfrm>
            <a:off x="360363" y="3454400"/>
            <a:ext cx="1841500"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a:t>Sub-System</a:t>
            </a:r>
          </a:p>
        </p:txBody>
      </p:sp>
      <p:sp>
        <p:nvSpPr>
          <p:cNvPr id="196622" name="Rectangle 14"/>
          <p:cNvSpPr>
            <a:spLocks noChangeArrowheads="1"/>
          </p:cNvSpPr>
          <p:nvPr/>
        </p:nvSpPr>
        <p:spPr bwMode="auto">
          <a:xfrm>
            <a:off x="442913" y="5192713"/>
            <a:ext cx="1758950"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a:t>Component</a:t>
            </a:r>
          </a:p>
        </p:txBody>
      </p:sp>
      <p:sp>
        <p:nvSpPr>
          <p:cNvPr id="196623" name="Rectangle 15"/>
          <p:cNvSpPr>
            <a:spLocks noChangeArrowheads="1"/>
          </p:cNvSpPr>
          <p:nvPr/>
        </p:nvSpPr>
        <p:spPr bwMode="auto">
          <a:xfrm>
            <a:off x="2563813" y="1687513"/>
            <a:ext cx="876300"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a:solidFill>
                  <a:srgbClr val="790015"/>
                </a:solidFill>
              </a:rPr>
              <a:t>Body</a:t>
            </a:r>
          </a:p>
        </p:txBody>
      </p:sp>
      <p:sp>
        <p:nvSpPr>
          <p:cNvPr id="196624" name="Rectangle 16"/>
          <p:cNvSpPr>
            <a:spLocks noChangeArrowheads="1"/>
          </p:cNvSpPr>
          <p:nvPr/>
        </p:nvSpPr>
        <p:spPr bwMode="auto">
          <a:xfrm>
            <a:off x="2525713" y="3452813"/>
            <a:ext cx="995362"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a:solidFill>
                  <a:srgbClr val="790015"/>
                </a:solidFill>
              </a:rPr>
              <a:t>Doors</a:t>
            </a:r>
          </a:p>
        </p:txBody>
      </p:sp>
      <p:sp>
        <p:nvSpPr>
          <p:cNvPr id="196625" name="Rectangle 17"/>
          <p:cNvSpPr>
            <a:spLocks noChangeArrowheads="1"/>
          </p:cNvSpPr>
          <p:nvPr/>
        </p:nvSpPr>
        <p:spPr bwMode="auto">
          <a:xfrm>
            <a:off x="2398713" y="4926013"/>
            <a:ext cx="1206500" cy="1003300"/>
          </a:xfrm>
          <a:prstGeom prst="rect">
            <a:avLst/>
          </a:prstGeom>
          <a:noFill/>
          <a:ln w="12700">
            <a:noFill/>
            <a:miter lim="800000"/>
            <a:headEnd/>
            <a:tailEnd/>
          </a:ln>
          <a:effectLst/>
        </p:spPr>
        <p:txBody>
          <a:bodyPr lIns="90487" tIns="44450" rIns="90487" bIns="44450">
            <a:prstTxWarp prst="textNoShape">
              <a:avLst/>
            </a:prstTxWarp>
            <a:spAutoFit/>
          </a:bodyPr>
          <a:lstStyle/>
          <a:p>
            <a:pPr algn="ctr"/>
            <a:r>
              <a:rPr lang="en-US" sz="2000">
                <a:solidFill>
                  <a:srgbClr val="790015"/>
                </a:solidFill>
              </a:rPr>
              <a:t>Door Inner Panel</a:t>
            </a:r>
          </a:p>
        </p:txBody>
      </p:sp>
      <p:sp>
        <p:nvSpPr>
          <p:cNvPr id="196626" name="Rectangle 18"/>
          <p:cNvSpPr>
            <a:spLocks noChangeArrowheads="1"/>
          </p:cNvSpPr>
          <p:nvPr/>
        </p:nvSpPr>
        <p:spPr bwMode="auto">
          <a:xfrm>
            <a:off x="5700713" y="4964113"/>
            <a:ext cx="1206500" cy="1003300"/>
          </a:xfrm>
          <a:prstGeom prst="rect">
            <a:avLst/>
          </a:prstGeom>
          <a:noFill/>
          <a:ln w="12700">
            <a:noFill/>
            <a:miter lim="800000"/>
            <a:headEnd/>
            <a:tailEnd/>
          </a:ln>
          <a:effectLst/>
        </p:spPr>
        <p:txBody>
          <a:bodyPr lIns="90487" tIns="44450" rIns="90487" bIns="44450">
            <a:prstTxWarp prst="textNoShape">
              <a:avLst/>
            </a:prstTxWarp>
            <a:spAutoFit/>
          </a:bodyPr>
          <a:lstStyle/>
          <a:p>
            <a:pPr algn="ctr"/>
            <a:r>
              <a:rPr lang="en-US" sz="2000"/>
              <a:t>Sealing with Strip</a:t>
            </a:r>
          </a:p>
        </p:txBody>
      </p:sp>
      <p:sp>
        <p:nvSpPr>
          <p:cNvPr id="196627" name="Rectangle 19"/>
          <p:cNvSpPr>
            <a:spLocks noChangeArrowheads="1"/>
          </p:cNvSpPr>
          <p:nvPr/>
        </p:nvSpPr>
        <p:spPr bwMode="auto">
          <a:xfrm>
            <a:off x="3960813" y="5248275"/>
            <a:ext cx="1206500" cy="393700"/>
          </a:xfrm>
          <a:prstGeom prst="rect">
            <a:avLst/>
          </a:prstGeom>
          <a:noFill/>
          <a:ln w="12700">
            <a:noFill/>
            <a:miter lim="800000"/>
            <a:headEnd/>
            <a:tailEnd/>
          </a:ln>
          <a:effectLst/>
        </p:spPr>
        <p:txBody>
          <a:bodyPr lIns="90487" tIns="44450" rIns="90487" bIns="44450">
            <a:prstTxWarp prst="textNoShape">
              <a:avLst/>
            </a:prstTxWarp>
            <a:spAutoFit/>
          </a:bodyPr>
          <a:lstStyle/>
          <a:p>
            <a:pPr algn="ctr"/>
            <a:r>
              <a:rPr lang="en-US" sz="2000"/>
              <a:t>Glass</a:t>
            </a:r>
          </a:p>
        </p:txBody>
      </p:sp>
      <p:sp>
        <p:nvSpPr>
          <p:cNvPr id="196628" name="Rectangle 20"/>
          <p:cNvSpPr>
            <a:spLocks noChangeArrowheads="1"/>
          </p:cNvSpPr>
          <p:nvPr/>
        </p:nvSpPr>
        <p:spPr bwMode="auto">
          <a:xfrm>
            <a:off x="7364413" y="5116513"/>
            <a:ext cx="1206500" cy="698500"/>
          </a:xfrm>
          <a:prstGeom prst="rect">
            <a:avLst/>
          </a:prstGeom>
          <a:noFill/>
          <a:ln w="12700">
            <a:noFill/>
            <a:miter lim="800000"/>
            <a:headEnd/>
            <a:tailEnd/>
          </a:ln>
          <a:effectLst/>
        </p:spPr>
        <p:txBody>
          <a:bodyPr lIns="90487" tIns="44450" rIns="90487" bIns="44450">
            <a:prstTxWarp prst="textNoShape">
              <a:avLst/>
            </a:prstTxWarp>
            <a:spAutoFit/>
          </a:bodyPr>
          <a:lstStyle/>
          <a:p>
            <a:pPr algn="ctr"/>
            <a:r>
              <a:rPr lang="en-US" sz="2000"/>
              <a:t>Latch / Lock</a:t>
            </a:r>
          </a:p>
        </p:txBody>
      </p:sp>
      <p:sp>
        <p:nvSpPr>
          <p:cNvPr id="196629" name="Rectangle 21"/>
          <p:cNvSpPr>
            <a:spLocks noChangeArrowheads="1"/>
          </p:cNvSpPr>
          <p:nvPr/>
        </p:nvSpPr>
        <p:spPr bwMode="auto">
          <a:xfrm>
            <a:off x="3960813" y="3490913"/>
            <a:ext cx="1206500" cy="393700"/>
          </a:xfrm>
          <a:prstGeom prst="rect">
            <a:avLst/>
          </a:prstGeom>
          <a:noFill/>
          <a:ln w="12700">
            <a:noFill/>
            <a:miter lim="800000"/>
            <a:headEnd/>
            <a:tailEnd/>
          </a:ln>
          <a:effectLst/>
        </p:spPr>
        <p:txBody>
          <a:bodyPr lIns="90487" tIns="44450" rIns="90487" bIns="44450">
            <a:prstTxWarp prst="textNoShape">
              <a:avLst/>
            </a:prstTxWarp>
            <a:spAutoFit/>
          </a:bodyPr>
          <a:lstStyle/>
          <a:p>
            <a:pPr algn="ctr"/>
            <a:r>
              <a:rPr lang="en-US" sz="2000">
                <a:solidFill>
                  <a:srgbClr val="00279F"/>
                </a:solidFill>
              </a:rPr>
              <a:t>Exterior</a:t>
            </a:r>
          </a:p>
        </p:txBody>
      </p:sp>
      <p:sp>
        <p:nvSpPr>
          <p:cNvPr id="196630" name="Rectangle 22"/>
          <p:cNvSpPr>
            <a:spLocks noChangeArrowheads="1"/>
          </p:cNvSpPr>
          <p:nvPr/>
        </p:nvSpPr>
        <p:spPr bwMode="auto">
          <a:xfrm>
            <a:off x="5688013" y="3452813"/>
            <a:ext cx="1206500" cy="393700"/>
          </a:xfrm>
          <a:prstGeom prst="rect">
            <a:avLst/>
          </a:prstGeom>
          <a:noFill/>
          <a:ln w="12700">
            <a:noFill/>
            <a:miter lim="800000"/>
            <a:headEnd/>
            <a:tailEnd/>
          </a:ln>
          <a:effectLst/>
        </p:spPr>
        <p:txBody>
          <a:bodyPr lIns="90487" tIns="44450" rIns="90487" bIns="44450">
            <a:prstTxWarp prst="textNoShape">
              <a:avLst/>
            </a:prstTxWarp>
            <a:spAutoFit/>
          </a:bodyPr>
          <a:lstStyle/>
          <a:p>
            <a:pPr algn="ctr"/>
            <a:r>
              <a:rPr lang="en-US" sz="2000">
                <a:solidFill>
                  <a:srgbClr val="00279F"/>
                </a:solidFill>
              </a:rPr>
              <a:t>Window</a:t>
            </a:r>
          </a:p>
        </p:txBody>
      </p:sp>
      <p:sp>
        <p:nvSpPr>
          <p:cNvPr id="196631" name="Rectangle 23"/>
          <p:cNvSpPr>
            <a:spLocks noChangeArrowheads="1"/>
          </p:cNvSpPr>
          <p:nvPr/>
        </p:nvSpPr>
        <p:spPr bwMode="auto">
          <a:xfrm>
            <a:off x="7339013" y="3478213"/>
            <a:ext cx="1206500" cy="393700"/>
          </a:xfrm>
          <a:prstGeom prst="rect">
            <a:avLst/>
          </a:prstGeom>
          <a:noFill/>
          <a:ln w="12700">
            <a:noFill/>
            <a:miter lim="800000"/>
            <a:headEnd/>
            <a:tailEnd/>
          </a:ln>
          <a:effectLst/>
        </p:spPr>
        <p:txBody>
          <a:bodyPr lIns="90487" tIns="44450" rIns="90487" bIns="44450">
            <a:prstTxWarp prst="textNoShape">
              <a:avLst/>
            </a:prstTxWarp>
            <a:spAutoFit/>
          </a:bodyPr>
          <a:lstStyle/>
          <a:p>
            <a:pPr algn="ctr"/>
            <a:r>
              <a:rPr lang="en-US" sz="2000">
                <a:solidFill>
                  <a:srgbClr val="00279F"/>
                </a:solidFill>
              </a:rPr>
              <a:t>Interior</a:t>
            </a:r>
          </a:p>
        </p:txBody>
      </p:sp>
      <p:sp>
        <p:nvSpPr>
          <p:cNvPr id="196632" name="Line 24"/>
          <p:cNvSpPr>
            <a:spLocks noChangeShapeType="1"/>
          </p:cNvSpPr>
          <p:nvPr/>
        </p:nvSpPr>
        <p:spPr bwMode="auto">
          <a:xfrm>
            <a:off x="3619500" y="2105025"/>
            <a:ext cx="42672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96633" name="Line 25"/>
          <p:cNvSpPr>
            <a:spLocks noChangeShapeType="1"/>
          </p:cNvSpPr>
          <p:nvPr/>
        </p:nvSpPr>
        <p:spPr bwMode="auto">
          <a:xfrm>
            <a:off x="3009900" y="2413000"/>
            <a:ext cx="0" cy="723900"/>
          </a:xfrm>
          <a:prstGeom prst="line">
            <a:avLst/>
          </a:prstGeom>
          <a:noFill/>
          <a:ln w="50800">
            <a:solidFill>
              <a:srgbClr val="790015"/>
            </a:solidFill>
            <a:round/>
            <a:headEnd/>
            <a:tailEnd/>
          </a:ln>
          <a:effectLst/>
        </p:spPr>
        <p:txBody>
          <a:bodyPr wrap="none" anchor="ctr">
            <a:prstTxWarp prst="textNoShape">
              <a:avLst/>
            </a:prstTxWarp>
          </a:bodyPr>
          <a:lstStyle/>
          <a:p>
            <a:endParaRPr lang="en-US"/>
          </a:p>
        </p:txBody>
      </p:sp>
      <p:sp>
        <p:nvSpPr>
          <p:cNvPr id="196634" name="Line 26"/>
          <p:cNvSpPr>
            <a:spLocks noChangeShapeType="1"/>
          </p:cNvSpPr>
          <p:nvPr/>
        </p:nvSpPr>
        <p:spPr bwMode="auto">
          <a:xfrm>
            <a:off x="2971800" y="4470400"/>
            <a:ext cx="52070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96635" name="Line 27"/>
          <p:cNvSpPr>
            <a:spLocks noChangeShapeType="1"/>
          </p:cNvSpPr>
          <p:nvPr/>
        </p:nvSpPr>
        <p:spPr bwMode="auto">
          <a:xfrm flipH="1">
            <a:off x="2973388" y="4125913"/>
            <a:ext cx="11112" cy="801687"/>
          </a:xfrm>
          <a:prstGeom prst="line">
            <a:avLst/>
          </a:prstGeom>
          <a:noFill/>
          <a:ln w="50800">
            <a:solidFill>
              <a:srgbClr val="790015"/>
            </a:solidFill>
            <a:round/>
            <a:headEnd/>
            <a:tailEnd/>
          </a:ln>
          <a:effectLst/>
        </p:spPr>
        <p:txBody>
          <a:bodyPr wrap="none" anchor="ctr">
            <a:prstTxWarp prst="textNoShape">
              <a:avLst/>
            </a:prstTxWarp>
          </a:bodyPr>
          <a:lstStyle/>
          <a:p>
            <a:endParaRPr lang="en-US"/>
          </a:p>
        </p:txBody>
      </p:sp>
      <p:sp>
        <p:nvSpPr>
          <p:cNvPr id="196636" name="Line 28"/>
          <p:cNvSpPr>
            <a:spLocks noChangeShapeType="1"/>
          </p:cNvSpPr>
          <p:nvPr/>
        </p:nvSpPr>
        <p:spPr bwMode="auto">
          <a:xfrm>
            <a:off x="3022600" y="2705100"/>
            <a:ext cx="52070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96637" name="Line 29"/>
          <p:cNvSpPr>
            <a:spLocks noChangeShapeType="1"/>
          </p:cNvSpPr>
          <p:nvPr/>
        </p:nvSpPr>
        <p:spPr bwMode="auto">
          <a:xfrm>
            <a:off x="4559300" y="2717800"/>
            <a:ext cx="0" cy="3937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96638" name="Line 30"/>
          <p:cNvSpPr>
            <a:spLocks noChangeShapeType="1"/>
          </p:cNvSpPr>
          <p:nvPr/>
        </p:nvSpPr>
        <p:spPr bwMode="auto">
          <a:xfrm>
            <a:off x="6299200" y="2730500"/>
            <a:ext cx="0" cy="3937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96639" name="Line 31"/>
          <p:cNvSpPr>
            <a:spLocks noChangeShapeType="1"/>
          </p:cNvSpPr>
          <p:nvPr/>
        </p:nvSpPr>
        <p:spPr bwMode="auto">
          <a:xfrm>
            <a:off x="7962900" y="2717800"/>
            <a:ext cx="0" cy="3937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96640" name="Line 32"/>
          <p:cNvSpPr>
            <a:spLocks noChangeShapeType="1"/>
          </p:cNvSpPr>
          <p:nvPr/>
        </p:nvSpPr>
        <p:spPr bwMode="auto">
          <a:xfrm>
            <a:off x="4610100" y="4483100"/>
            <a:ext cx="0" cy="4699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96641" name="Line 33"/>
          <p:cNvSpPr>
            <a:spLocks noChangeShapeType="1"/>
          </p:cNvSpPr>
          <p:nvPr/>
        </p:nvSpPr>
        <p:spPr bwMode="auto">
          <a:xfrm>
            <a:off x="6350000" y="4483100"/>
            <a:ext cx="0" cy="4699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96642" name="Line 34"/>
          <p:cNvSpPr>
            <a:spLocks noChangeShapeType="1"/>
          </p:cNvSpPr>
          <p:nvPr/>
        </p:nvSpPr>
        <p:spPr bwMode="auto">
          <a:xfrm>
            <a:off x="7975600" y="4483100"/>
            <a:ext cx="0" cy="4699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96643" name="Rectangle 35"/>
          <p:cNvSpPr>
            <a:spLocks noChangeArrowheads="1"/>
          </p:cNvSpPr>
          <p:nvPr/>
        </p:nvSpPr>
        <p:spPr bwMode="auto">
          <a:xfrm>
            <a:off x="3973513" y="1066800"/>
            <a:ext cx="4575175" cy="912813"/>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1800"/>
              <a:t>If the product function is complex, break it down into smaller sub-systems. Identify Primary vs. Secondary functions.</a:t>
            </a:r>
          </a:p>
        </p:txBody>
      </p:sp>
    </p:spTree>
  </p:cSld>
  <p:clrMapOvr>
    <a:masterClrMapping/>
  </p:clrMapOvr>
  <p:transition xmlns:p14="http://schemas.microsoft.com/office/powerpoint/2010/main" spd="med" advTm="5000">
    <p:fade/>
    <p:sndAc>
      <p:stSnd>
        <p:snd r:embed="rId3" name="Camera"/>
      </p:stSnd>
    </p:sndAc>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17337449"/>
      </p:ext>
    </p:extLst>
  </p:cSld>
  <p:clrMapOvr>
    <a:masterClrMapping/>
  </p:clrMapOvr>
  <p:transition xmlns:p14="http://schemas.microsoft.com/office/powerpoint/2010/main" spd="med" advTm="5000">
    <p:fade/>
    <p:sndAc>
      <p:stSnd>
        <p:snd r:embed="rId2" name="Camera"/>
      </p:stSnd>
    </p:sndAc>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1026"/>
          <p:cNvSpPr>
            <a:spLocks noGrp="1" noChangeArrowheads="1"/>
          </p:cNvSpPr>
          <p:nvPr>
            <p:ph type="title"/>
          </p:nvPr>
        </p:nvSpPr>
        <p:spPr>
          <a:xfrm>
            <a:off x="215900" y="63500"/>
            <a:ext cx="8686800" cy="558800"/>
          </a:xfrm>
          <a:noFill/>
          <a:ln/>
        </p:spPr>
        <p:txBody>
          <a:bodyPr/>
          <a:lstStyle/>
          <a:p>
            <a:r>
              <a:rPr lang="en-US" sz="2400"/>
              <a:t>Failure Modes In Measurement Systems</a:t>
            </a:r>
          </a:p>
        </p:txBody>
      </p:sp>
      <p:sp>
        <p:nvSpPr>
          <p:cNvPr id="198659" name="Rectangle 1027"/>
          <p:cNvSpPr>
            <a:spLocks noGrp="1" noChangeArrowheads="1"/>
          </p:cNvSpPr>
          <p:nvPr>
            <p:ph type="body" idx="1"/>
          </p:nvPr>
        </p:nvSpPr>
        <p:spPr>
          <a:xfrm>
            <a:off x="406400" y="533400"/>
            <a:ext cx="8356600" cy="3757613"/>
          </a:xfrm>
          <a:noFill/>
          <a:ln/>
        </p:spPr>
        <p:txBody>
          <a:bodyPr/>
          <a:lstStyle/>
          <a:p>
            <a:r>
              <a:rPr lang="en-US" sz="1200"/>
              <a:t>Linearity</a:t>
            </a:r>
          </a:p>
          <a:p>
            <a:r>
              <a:rPr lang="en-US" sz="1200"/>
              <a:t>Accuracy</a:t>
            </a:r>
          </a:p>
          <a:p>
            <a:r>
              <a:rPr lang="en-US" sz="1200"/>
              <a:t>Repeatability</a:t>
            </a:r>
          </a:p>
          <a:p>
            <a:r>
              <a:rPr lang="en-US" sz="1200"/>
              <a:t>Reproducibility</a:t>
            </a:r>
          </a:p>
          <a:p>
            <a:r>
              <a:rPr lang="en-US" sz="1200"/>
              <a:t>Correlation for duplicate gages</a:t>
            </a:r>
          </a:p>
          <a:p>
            <a:r>
              <a:rPr lang="en-US" sz="1200"/>
              <a:t>Gages may be needed prior to gage sign-off at subcontractor plant or any in-house pilot runs</a:t>
            </a:r>
          </a:p>
        </p:txBody>
      </p:sp>
      <p:grpSp>
        <p:nvGrpSpPr>
          <p:cNvPr id="198660" name="Group 1028"/>
          <p:cNvGrpSpPr>
            <a:grpSpLocks/>
          </p:cNvGrpSpPr>
          <p:nvPr/>
        </p:nvGrpSpPr>
        <p:grpSpPr bwMode="auto">
          <a:xfrm>
            <a:off x="163513" y="2768600"/>
            <a:ext cx="8902700" cy="3471863"/>
            <a:chOff x="103" y="1870"/>
            <a:chExt cx="5608" cy="2187"/>
          </a:xfrm>
        </p:grpSpPr>
        <p:sp>
          <p:nvSpPr>
            <p:cNvPr id="198661" name="Line 1029"/>
            <p:cNvSpPr>
              <a:spLocks noChangeShapeType="1"/>
            </p:cNvSpPr>
            <p:nvPr/>
          </p:nvSpPr>
          <p:spPr bwMode="auto">
            <a:xfrm>
              <a:off x="312" y="2944"/>
              <a:ext cx="4160" cy="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98662" name="Rectangle 1030"/>
            <p:cNvSpPr>
              <a:spLocks noChangeArrowheads="1"/>
            </p:cNvSpPr>
            <p:nvPr/>
          </p:nvSpPr>
          <p:spPr bwMode="auto">
            <a:xfrm>
              <a:off x="4484" y="2756"/>
              <a:ext cx="705" cy="328"/>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198663" name="Rectangle 1031"/>
            <p:cNvSpPr>
              <a:spLocks noChangeArrowheads="1"/>
            </p:cNvSpPr>
            <p:nvPr/>
          </p:nvSpPr>
          <p:spPr bwMode="auto">
            <a:xfrm>
              <a:off x="4486" y="2844"/>
              <a:ext cx="809" cy="171"/>
            </a:xfrm>
            <a:prstGeom prst="rect">
              <a:avLst/>
            </a:prstGeom>
            <a:noFill/>
            <a:ln w="12700">
              <a:noFill/>
              <a:miter lim="800000"/>
              <a:headEnd/>
              <a:tailEnd/>
            </a:ln>
            <a:effectLst/>
          </p:spPr>
          <p:txBody>
            <a:bodyPr lIns="90487" tIns="44450" rIns="90487" bIns="44450">
              <a:prstTxWarp prst="textNoShape">
                <a:avLst/>
              </a:prstTxWarp>
              <a:spAutoFit/>
            </a:bodyPr>
            <a:lstStyle/>
            <a:p>
              <a:pPr defTabSz="903288"/>
              <a:r>
                <a:rPr lang="en-US" sz="1200" b="1"/>
                <a:t>Measurement</a:t>
              </a:r>
            </a:p>
          </p:txBody>
        </p:sp>
        <p:sp>
          <p:nvSpPr>
            <p:cNvPr id="198664" name="Line 1032"/>
            <p:cNvSpPr>
              <a:spLocks noChangeShapeType="1"/>
            </p:cNvSpPr>
            <p:nvPr/>
          </p:nvSpPr>
          <p:spPr bwMode="auto">
            <a:xfrm>
              <a:off x="504" y="2088"/>
              <a:ext cx="848" cy="848"/>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sp>
          <p:nvSpPr>
            <p:cNvPr id="198665" name="Line 1033"/>
            <p:cNvSpPr>
              <a:spLocks noChangeShapeType="1"/>
            </p:cNvSpPr>
            <p:nvPr/>
          </p:nvSpPr>
          <p:spPr bwMode="auto">
            <a:xfrm>
              <a:off x="1704" y="2088"/>
              <a:ext cx="848" cy="848"/>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sp>
          <p:nvSpPr>
            <p:cNvPr id="198666" name="Line 1034"/>
            <p:cNvSpPr>
              <a:spLocks noChangeShapeType="1"/>
            </p:cNvSpPr>
            <p:nvPr/>
          </p:nvSpPr>
          <p:spPr bwMode="auto">
            <a:xfrm>
              <a:off x="2664" y="2040"/>
              <a:ext cx="896" cy="896"/>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sp>
          <p:nvSpPr>
            <p:cNvPr id="198667" name="Line 1035"/>
            <p:cNvSpPr>
              <a:spLocks noChangeShapeType="1"/>
            </p:cNvSpPr>
            <p:nvPr/>
          </p:nvSpPr>
          <p:spPr bwMode="auto">
            <a:xfrm flipV="1">
              <a:off x="888" y="2944"/>
              <a:ext cx="896" cy="912"/>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sp>
          <p:nvSpPr>
            <p:cNvPr id="198668" name="Line 1036"/>
            <p:cNvSpPr>
              <a:spLocks noChangeShapeType="1"/>
            </p:cNvSpPr>
            <p:nvPr/>
          </p:nvSpPr>
          <p:spPr bwMode="auto">
            <a:xfrm flipV="1">
              <a:off x="2040" y="2944"/>
              <a:ext cx="896" cy="912"/>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sp>
          <p:nvSpPr>
            <p:cNvPr id="198669" name="Rectangle 1037"/>
            <p:cNvSpPr>
              <a:spLocks noChangeArrowheads="1"/>
            </p:cNvSpPr>
            <p:nvPr/>
          </p:nvSpPr>
          <p:spPr bwMode="auto">
            <a:xfrm>
              <a:off x="535" y="3886"/>
              <a:ext cx="610" cy="171"/>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1200" b="1" u="sng">
                  <a:solidFill>
                    <a:srgbClr val="FC0128"/>
                  </a:solidFill>
                </a:rPr>
                <a:t>Instrument</a:t>
              </a:r>
            </a:p>
          </p:txBody>
        </p:sp>
        <p:sp>
          <p:nvSpPr>
            <p:cNvPr id="198670" name="Rectangle 1038"/>
            <p:cNvSpPr>
              <a:spLocks noChangeArrowheads="1"/>
            </p:cNvSpPr>
            <p:nvPr/>
          </p:nvSpPr>
          <p:spPr bwMode="auto">
            <a:xfrm>
              <a:off x="1735" y="3886"/>
              <a:ext cx="701" cy="171"/>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1200" b="1" u="sng">
                  <a:solidFill>
                    <a:srgbClr val="FC0128"/>
                  </a:solidFill>
                </a:rPr>
                <a:t>Environment</a:t>
              </a:r>
            </a:p>
          </p:txBody>
        </p:sp>
        <p:sp>
          <p:nvSpPr>
            <p:cNvPr id="198671" name="Rectangle 1039"/>
            <p:cNvSpPr>
              <a:spLocks noChangeArrowheads="1"/>
            </p:cNvSpPr>
            <p:nvPr/>
          </p:nvSpPr>
          <p:spPr bwMode="auto">
            <a:xfrm>
              <a:off x="247" y="1870"/>
              <a:ext cx="476" cy="171"/>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1200" b="1" u="sng">
                  <a:solidFill>
                    <a:srgbClr val="FC0128"/>
                  </a:solidFill>
                </a:rPr>
                <a:t>Material</a:t>
              </a:r>
            </a:p>
          </p:txBody>
        </p:sp>
        <p:sp>
          <p:nvSpPr>
            <p:cNvPr id="198672" name="Rectangle 1040"/>
            <p:cNvSpPr>
              <a:spLocks noChangeArrowheads="1"/>
            </p:cNvSpPr>
            <p:nvPr/>
          </p:nvSpPr>
          <p:spPr bwMode="auto">
            <a:xfrm>
              <a:off x="1447" y="1870"/>
              <a:ext cx="546" cy="171"/>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1200" b="1" u="sng">
                  <a:solidFill>
                    <a:srgbClr val="FC0128"/>
                  </a:solidFill>
                </a:rPr>
                <a:t>Inspector</a:t>
              </a:r>
            </a:p>
          </p:txBody>
        </p:sp>
        <p:sp>
          <p:nvSpPr>
            <p:cNvPr id="198673" name="Rectangle 1041"/>
            <p:cNvSpPr>
              <a:spLocks noChangeArrowheads="1"/>
            </p:cNvSpPr>
            <p:nvPr/>
          </p:nvSpPr>
          <p:spPr bwMode="auto">
            <a:xfrm>
              <a:off x="2455" y="1870"/>
              <a:ext cx="509" cy="171"/>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1200" b="1" u="sng">
                  <a:solidFill>
                    <a:srgbClr val="FC0128"/>
                  </a:solidFill>
                </a:rPr>
                <a:t>Methods</a:t>
              </a:r>
            </a:p>
          </p:txBody>
        </p:sp>
        <p:sp>
          <p:nvSpPr>
            <p:cNvPr id="198674" name="Rectangle 1042"/>
            <p:cNvSpPr>
              <a:spLocks noChangeArrowheads="1"/>
            </p:cNvSpPr>
            <p:nvPr/>
          </p:nvSpPr>
          <p:spPr bwMode="auto">
            <a:xfrm>
              <a:off x="103" y="2316"/>
              <a:ext cx="536" cy="248"/>
            </a:xfrm>
            <a:prstGeom prst="rect">
              <a:avLst/>
            </a:prstGeom>
            <a:noFill/>
            <a:ln w="12700">
              <a:noFill/>
              <a:miter lim="800000"/>
              <a:headEnd/>
              <a:tailEnd/>
            </a:ln>
            <a:effectLst/>
          </p:spPr>
          <p:txBody>
            <a:bodyPr lIns="90487" tIns="44450" rIns="90487" bIns="44450">
              <a:prstTxWarp prst="textNoShape">
                <a:avLst/>
              </a:prstTxWarp>
              <a:spAutoFit/>
            </a:bodyPr>
            <a:lstStyle/>
            <a:p>
              <a:pPr defTabSz="903288"/>
              <a:r>
                <a:rPr lang="en-US" sz="1000"/>
                <a:t>Sample Preparation</a:t>
              </a:r>
            </a:p>
          </p:txBody>
        </p:sp>
        <p:sp>
          <p:nvSpPr>
            <p:cNvPr id="198675" name="Rectangle 1043"/>
            <p:cNvSpPr>
              <a:spLocks noChangeArrowheads="1"/>
            </p:cNvSpPr>
            <p:nvPr/>
          </p:nvSpPr>
          <p:spPr bwMode="auto">
            <a:xfrm>
              <a:off x="823" y="2124"/>
              <a:ext cx="536" cy="248"/>
            </a:xfrm>
            <a:prstGeom prst="rect">
              <a:avLst/>
            </a:prstGeom>
            <a:noFill/>
            <a:ln w="12700">
              <a:noFill/>
              <a:miter lim="800000"/>
              <a:headEnd/>
              <a:tailEnd/>
            </a:ln>
            <a:effectLst/>
          </p:spPr>
          <p:txBody>
            <a:bodyPr lIns="90487" tIns="44450" rIns="90487" bIns="44450">
              <a:prstTxWarp prst="textNoShape">
                <a:avLst/>
              </a:prstTxWarp>
              <a:spAutoFit/>
            </a:bodyPr>
            <a:lstStyle/>
            <a:p>
              <a:pPr defTabSz="903288"/>
              <a:r>
                <a:rPr lang="en-US" sz="1000"/>
                <a:t>Sample Collection</a:t>
              </a:r>
            </a:p>
          </p:txBody>
        </p:sp>
        <p:sp>
          <p:nvSpPr>
            <p:cNvPr id="198676" name="Line 1044"/>
            <p:cNvSpPr>
              <a:spLocks noChangeShapeType="1"/>
            </p:cNvSpPr>
            <p:nvPr/>
          </p:nvSpPr>
          <p:spPr bwMode="auto">
            <a:xfrm flipH="1">
              <a:off x="784" y="2368"/>
              <a:ext cx="432" cy="0"/>
            </a:xfrm>
            <a:prstGeom prst="line">
              <a:avLst/>
            </a:prstGeom>
            <a:noFill/>
            <a:ln w="25400">
              <a:solidFill>
                <a:srgbClr val="005400"/>
              </a:solidFill>
              <a:round/>
              <a:headEnd/>
              <a:tailEnd/>
            </a:ln>
            <a:effectLst/>
          </p:spPr>
          <p:txBody>
            <a:bodyPr wrap="none" anchor="ctr">
              <a:prstTxWarp prst="textNoShape">
                <a:avLst/>
              </a:prstTxWarp>
            </a:bodyPr>
            <a:lstStyle/>
            <a:p>
              <a:endParaRPr lang="en-US"/>
            </a:p>
          </p:txBody>
        </p:sp>
        <p:sp>
          <p:nvSpPr>
            <p:cNvPr id="198677" name="Line 1045"/>
            <p:cNvSpPr>
              <a:spLocks noChangeShapeType="1"/>
            </p:cNvSpPr>
            <p:nvPr/>
          </p:nvSpPr>
          <p:spPr bwMode="auto">
            <a:xfrm flipH="1">
              <a:off x="208" y="2560"/>
              <a:ext cx="768" cy="0"/>
            </a:xfrm>
            <a:prstGeom prst="line">
              <a:avLst/>
            </a:prstGeom>
            <a:noFill/>
            <a:ln w="25400">
              <a:solidFill>
                <a:srgbClr val="005400"/>
              </a:solidFill>
              <a:round/>
              <a:headEnd/>
              <a:tailEnd/>
            </a:ln>
            <a:effectLst/>
          </p:spPr>
          <p:txBody>
            <a:bodyPr wrap="none" anchor="ctr">
              <a:prstTxWarp prst="textNoShape">
                <a:avLst/>
              </a:prstTxWarp>
            </a:bodyPr>
            <a:lstStyle/>
            <a:p>
              <a:endParaRPr lang="en-US"/>
            </a:p>
          </p:txBody>
        </p:sp>
        <p:sp>
          <p:nvSpPr>
            <p:cNvPr id="198678" name="Rectangle 1046"/>
            <p:cNvSpPr>
              <a:spLocks noChangeArrowheads="1"/>
            </p:cNvSpPr>
            <p:nvPr/>
          </p:nvSpPr>
          <p:spPr bwMode="auto">
            <a:xfrm>
              <a:off x="1403" y="2316"/>
              <a:ext cx="484" cy="152"/>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000"/>
                <a:t>Parallax</a:t>
              </a:r>
            </a:p>
          </p:txBody>
        </p:sp>
        <p:sp>
          <p:nvSpPr>
            <p:cNvPr id="198679" name="Rectangle 1047"/>
            <p:cNvSpPr>
              <a:spLocks noChangeArrowheads="1"/>
            </p:cNvSpPr>
            <p:nvPr/>
          </p:nvSpPr>
          <p:spPr bwMode="auto">
            <a:xfrm>
              <a:off x="1447" y="2508"/>
              <a:ext cx="728" cy="152"/>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000"/>
                <a:t>Reproducibility</a:t>
              </a:r>
            </a:p>
          </p:txBody>
        </p:sp>
        <p:sp>
          <p:nvSpPr>
            <p:cNvPr id="198680" name="Rectangle 1048"/>
            <p:cNvSpPr>
              <a:spLocks noChangeArrowheads="1"/>
            </p:cNvSpPr>
            <p:nvPr/>
          </p:nvSpPr>
          <p:spPr bwMode="auto">
            <a:xfrm>
              <a:off x="1879" y="2124"/>
              <a:ext cx="536" cy="152"/>
            </a:xfrm>
            <a:prstGeom prst="rect">
              <a:avLst/>
            </a:prstGeom>
            <a:noFill/>
            <a:ln w="12700">
              <a:noFill/>
              <a:miter lim="800000"/>
              <a:headEnd/>
              <a:tailEnd/>
            </a:ln>
            <a:effectLst/>
          </p:spPr>
          <p:txBody>
            <a:bodyPr lIns="90487" tIns="44450" rIns="90487" bIns="44450">
              <a:prstTxWarp prst="textNoShape">
                <a:avLst/>
              </a:prstTxWarp>
              <a:spAutoFit/>
            </a:bodyPr>
            <a:lstStyle/>
            <a:p>
              <a:pPr defTabSz="903288"/>
              <a:r>
                <a:rPr lang="en-US" sz="1000"/>
                <a:t>Training</a:t>
              </a:r>
            </a:p>
          </p:txBody>
        </p:sp>
        <p:sp>
          <p:nvSpPr>
            <p:cNvPr id="198681" name="Rectangle 1049"/>
            <p:cNvSpPr>
              <a:spLocks noChangeArrowheads="1"/>
            </p:cNvSpPr>
            <p:nvPr/>
          </p:nvSpPr>
          <p:spPr bwMode="auto">
            <a:xfrm>
              <a:off x="2071" y="2364"/>
              <a:ext cx="536" cy="152"/>
            </a:xfrm>
            <a:prstGeom prst="rect">
              <a:avLst/>
            </a:prstGeom>
            <a:noFill/>
            <a:ln w="12700">
              <a:noFill/>
              <a:miter lim="800000"/>
              <a:headEnd/>
              <a:tailEnd/>
            </a:ln>
            <a:effectLst/>
          </p:spPr>
          <p:txBody>
            <a:bodyPr lIns="90487" tIns="44450" rIns="90487" bIns="44450">
              <a:prstTxWarp prst="textNoShape">
                <a:avLst/>
              </a:prstTxWarp>
              <a:spAutoFit/>
            </a:bodyPr>
            <a:lstStyle/>
            <a:p>
              <a:pPr defTabSz="903288"/>
              <a:r>
                <a:rPr lang="en-US" sz="1000"/>
                <a:t>Practice</a:t>
              </a:r>
            </a:p>
          </p:txBody>
        </p:sp>
        <p:sp>
          <p:nvSpPr>
            <p:cNvPr id="198682" name="Rectangle 1050"/>
            <p:cNvSpPr>
              <a:spLocks noChangeArrowheads="1"/>
            </p:cNvSpPr>
            <p:nvPr/>
          </p:nvSpPr>
          <p:spPr bwMode="auto">
            <a:xfrm>
              <a:off x="2311" y="2556"/>
              <a:ext cx="536" cy="152"/>
            </a:xfrm>
            <a:prstGeom prst="rect">
              <a:avLst/>
            </a:prstGeom>
            <a:noFill/>
            <a:ln w="12700">
              <a:noFill/>
              <a:miter lim="800000"/>
              <a:headEnd/>
              <a:tailEnd/>
            </a:ln>
            <a:effectLst/>
          </p:spPr>
          <p:txBody>
            <a:bodyPr lIns="90487" tIns="44450" rIns="90487" bIns="44450">
              <a:prstTxWarp prst="textNoShape">
                <a:avLst/>
              </a:prstTxWarp>
              <a:spAutoFit/>
            </a:bodyPr>
            <a:lstStyle/>
            <a:p>
              <a:pPr defTabSz="903288"/>
              <a:r>
                <a:rPr lang="en-US" sz="1000"/>
                <a:t>Ergonomics</a:t>
              </a:r>
            </a:p>
          </p:txBody>
        </p:sp>
        <p:sp>
          <p:nvSpPr>
            <p:cNvPr id="198683" name="Line 1051"/>
            <p:cNvSpPr>
              <a:spLocks noChangeShapeType="1"/>
            </p:cNvSpPr>
            <p:nvPr/>
          </p:nvSpPr>
          <p:spPr bwMode="auto">
            <a:xfrm flipH="1">
              <a:off x="1504" y="2656"/>
              <a:ext cx="768" cy="0"/>
            </a:xfrm>
            <a:prstGeom prst="line">
              <a:avLst/>
            </a:prstGeom>
            <a:noFill/>
            <a:ln w="25400">
              <a:solidFill>
                <a:srgbClr val="005400"/>
              </a:solidFill>
              <a:round/>
              <a:headEnd/>
              <a:tailEnd/>
            </a:ln>
            <a:effectLst/>
          </p:spPr>
          <p:txBody>
            <a:bodyPr wrap="none" anchor="ctr">
              <a:prstTxWarp prst="textNoShape">
                <a:avLst/>
              </a:prstTxWarp>
            </a:bodyPr>
            <a:lstStyle/>
            <a:p>
              <a:endParaRPr lang="en-US"/>
            </a:p>
          </p:txBody>
        </p:sp>
        <p:sp>
          <p:nvSpPr>
            <p:cNvPr id="198684" name="Line 1052"/>
            <p:cNvSpPr>
              <a:spLocks noChangeShapeType="1"/>
            </p:cNvSpPr>
            <p:nvPr/>
          </p:nvSpPr>
          <p:spPr bwMode="auto">
            <a:xfrm flipH="1">
              <a:off x="1648" y="2464"/>
              <a:ext cx="432" cy="0"/>
            </a:xfrm>
            <a:prstGeom prst="line">
              <a:avLst/>
            </a:prstGeom>
            <a:noFill/>
            <a:ln w="25400">
              <a:solidFill>
                <a:srgbClr val="005400"/>
              </a:solidFill>
              <a:round/>
              <a:headEnd/>
              <a:tailEnd/>
            </a:ln>
            <a:effectLst/>
          </p:spPr>
          <p:txBody>
            <a:bodyPr wrap="none" anchor="ctr">
              <a:prstTxWarp prst="textNoShape">
                <a:avLst/>
              </a:prstTxWarp>
            </a:bodyPr>
            <a:lstStyle/>
            <a:p>
              <a:endParaRPr lang="en-US"/>
            </a:p>
          </p:txBody>
        </p:sp>
        <p:sp>
          <p:nvSpPr>
            <p:cNvPr id="198685" name="Line 1053"/>
            <p:cNvSpPr>
              <a:spLocks noChangeShapeType="1"/>
            </p:cNvSpPr>
            <p:nvPr/>
          </p:nvSpPr>
          <p:spPr bwMode="auto">
            <a:xfrm flipH="1">
              <a:off x="1888" y="2272"/>
              <a:ext cx="432" cy="0"/>
            </a:xfrm>
            <a:prstGeom prst="line">
              <a:avLst/>
            </a:prstGeom>
            <a:noFill/>
            <a:ln w="25400">
              <a:solidFill>
                <a:srgbClr val="005400"/>
              </a:solidFill>
              <a:round/>
              <a:headEnd/>
              <a:tailEnd/>
            </a:ln>
            <a:effectLst/>
          </p:spPr>
          <p:txBody>
            <a:bodyPr wrap="none" anchor="ctr">
              <a:prstTxWarp prst="textNoShape">
                <a:avLst/>
              </a:prstTxWarp>
            </a:bodyPr>
            <a:lstStyle/>
            <a:p>
              <a:endParaRPr lang="en-US"/>
            </a:p>
          </p:txBody>
        </p:sp>
        <p:sp>
          <p:nvSpPr>
            <p:cNvPr id="198686" name="Line 1054"/>
            <p:cNvSpPr>
              <a:spLocks noChangeShapeType="1"/>
            </p:cNvSpPr>
            <p:nvPr/>
          </p:nvSpPr>
          <p:spPr bwMode="auto">
            <a:xfrm flipH="1">
              <a:off x="2128" y="2512"/>
              <a:ext cx="432" cy="0"/>
            </a:xfrm>
            <a:prstGeom prst="line">
              <a:avLst/>
            </a:prstGeom>
            <a:noFill/>
            <a:ln w="25400">
              <a:solidFill>
                <a:srgbClr val="005400"/>
              </a:solidFill>
              <a:round/>
              <a:headEnd/>
              <a:tailEnd/>
            </a:ln>
            <a:effectLst/>
          </p:spPr>
          <p:txBody>
            <a:bodyPr wrap="none" anchor="ctr">
              <a:prstTxWarp prst="textNoShape">
                <a:avLst/>
              </a:prstTxWarp>
            </a:bodyPr>
            <a:lstStyle/>
            <a:p>
              <a:endParaRPr lang="en-US"/>
            </a:p>
          </p:txBody>
        </p:sp>
        <p:sp>
          <p:nvSpPr>
            <p:cNvPr id="198687" name="Line 1055"/>
            <p:cNvSpPr>
              <a:spLocks noChangeShapeType="1"/>
            </p:cNvSpPr>
            <p:nvPr/>
          </p:nvSpPr>
          <p:spPr bwMode="auto">
            <a:xfrm flipH="1">
              <a:off x="2320" y="2704"/>
              <a:ext cx="432" cy="0"/>
            </a:xfrm>
            <a:prstGeom prst="line">
              <a:avLst/>
            </a:prstGeom>
            <a:noFill/>
            <a:ln w="25400">
              <a:solidFill>
                <a:srgbClr val="005400"/>
              </a:solidFill>
              <a:round/>
              <a:headEnd/>
              <a:tailEnd/>
            </a:ln>
            <a:effectLst/>
          </p:spPr>
          <p:txBody>
            <a:bodyPr wrap="none" anchor="ctr">
              <a:prstTxWarp prst="textNoShape">
                <a:avLst/>
              </a:prstTxWarp>
            </a:bodyPr>
            <a:lstStyle/>
            <a:p>
              <a:endParaRPr lang="en-US"/>
            </a:p>
          </p:txBody>
        </p:sp>
        <p:sp>
          <p:nvSpPr>
            <p:cNvPr id="198688" name="Rectangle 1056"/>
            <p:cNvSpPr>
              <a:spLocks noChangeArrowheads="1"/>
            </p:cNvSpPr>
            <p:nvPr/>
          </p:nvSpPr>
          <p:spPr bwMode="auto">
            <a:xfrm>
              <a:off x="2839" y="2076"/>
              <a:ext cx="632" cy="152"/>
            </a:xfrm>
            <a:prstGeom prst="rect">
              <a:avLst/>
            </a:prstGeom>
            <a:noFill/>
            <a:ln w="12700">
              <a:noFill/>
              <a:miter lim="800000"/>
              <a:headEnd/>
              <a:tailEnd/>
            </a:ln>
            <a:effectLst/>
          </p:spPr>
          <p:txBody>
            <a:bodyPr lIns="90487" tIns="44450" rIns="90487" bIns="44450">
              <a:prstTxWarp prst="textNoShape">
                <a:avLst/>
              </a:prstTxWarp>
              <a:spAutoFit/>
            </a:bodyPr>
            <a:lstStyle/>
            <a:p>
              <a:pPr defTabSz="903288"/>
              <a:r>
                <a:rPr lang="en-US" sz="1000"/>
                <a:t>Test Method</a:t>
              </a:r>
            </a:p>
          </p:txBody>
        </p:sp>
        <p:sp>
          <p:nvSpPr>
            <p:cNvPr id="198689" name="Rectangle 1057"/>
            <p:cNvSpPr>
              <a:spLocks noChangeArrowheads="1"/>
            </p:cNvSpPr>
            <p:nvPr/>
          </p:nvSpPr>
          <p:spPr bwMode="auto">
            <a:xfrm>
              <a:off x="2983" y="2268"/>
              <a:ext cx="680" cy="152"/>
            </a:xfrm>
            <a:prstGeom prst="rect">
              <a:avLst/>
            </a:prstGeom>
            <a:noFill/>
            <a:ln w="12700">
              <a:noFill/>
              <a:miter lim="800000"/>
              <a:headEnd/>
              <a:tailEnd/>
            </a:ln>
            <a:effectLst/>
          </p:spPr>
          <p:txBody>
            <a:bodyPr lIns="90487" tIns="44450" rIns="90487" bIns="44450">
              <a:prstTxWarp prst="textNoShape">
                <a:avLst/>
              </a:prstTxWarp>
              <a:spAutoFit/>
            </a:bodyPr>
            <a:lstStyle/>
            <a:p>
              <a:pPr defTabSz="903288"/>
              <a:r>
                <a:rPr lang="en-US" sz="1000"/>
                <a:t>Workmanship</a:t>
              </a:r>
            </a:p>
          </p:txBody>
        </p:sp>
        <p:sp>
          <p:nvSpPr>
            <p:cNvPr id="198690" name="Rectangle 1058"/>
            <p:cNvSpPr>
              <a:spLocks noChangeArrowheads="1"/>
            </p:cNvSpPr>
            <p:nvPr/>
          </p:nvSpPr>
          <p:spPr bwMode="auto">
            <a:xfrm>
              <a:off x="3223" y="2460"/>
              <a:ext cx="536" cy="152"/>
            </a:xfrm>
            <a:prstGeom prst="rect">
              <a:avLst/>
            </a:prstGeom>
            <a:noFill/>
            <a:ln w="12700">
              <a:noFill/>
              <a:miter lim="800000"/>
              <a:headEnd/>
              <a:tailEnd/>
            </a:ln>
            <a:effectLst/>
          </p:spPr>
          <p:txBody>
            <a:bodyPr lIns="90487" tIns="44450" rIns="90487" bIns="44450">
              <a:prstTxWarp prst="textNoShape">
                <a:avLst/>
              </a:prstTxWarp>
              <a:spAutoFit/>
            </a:bodyPr>
            <a:lstStyle/>
            <a:p>
              <a:pPr defTabSz="903288"/>
              <a:r>
                <a:rPr lang="en-US" sz="1000"/>
                <a:t>Samples</a:t>
              </a:r>
            </a:p>
          </p:txBody>
        </p:sp>
        <p:sp>
          <p:nvSpPr>
            <p:cNvPr id="198691" name="Rectangle 1059"/>
            <p:cNvSpPr>
              <a:spLocks noChangeArrowheads="1"/>
            </p:cNvSpPr>
            <p:nvPr/>
          </p:nvSpPr>
          <p:spPr bwMode="auto">
            <a:xfrm>
              <a:off x="2839" y="2652"/>
              <a:ext cx="536" cy="152"/>
            </a:xfrm>
            <a:prstGeom prst="rect">
              <a:avLst/>
            </a:prstGeom>
            <a:noFill/>
            <a:ln w="12700">
              <a:noFill/>
              <a:miter lim="800000"/>
              <a:headEnd/>
              <a:tailEnd/>
            </a:ln>
            <a:effectLst/>
          </p:spPr>
          <p:txBody>
            <a:bodyPr lIns="90487" tIns="44450" rIns="90487" bIns="44450">
              <a:prstTxWarp prst="textNoShape">
                <a:avLst/>
              </a:prstTxWarp>
              <a:spAutoFit/>
            </a:bodyPr>
            <a:lstStyle/>
            <a:p>
              <a:pPr defTabSz="903288"/>
              <a:r>
                <a:rPr lang="en-US" sz="1000"/>
                <a:t>Standards</a:t>
              </a:r>
            </a:p>
          </p:txBody>
        </p:sp>
        <p:sp>
          <p:nvSpPr>
            <p:cNvPr id="198692" name="Line 1060"/>
            <p:cNvSpPr>
              <a:spLocks noChangeShapeType="1"/>
            </p:cNvSpPr>
            <p:nvPr/>
          </p:nvSpPr>
          <p:spPr bwMode="auto">
            <a:xfrm flipH="1">
              <a:off x="2992" y="2800"/>
              <a:ext cx="432" cy="0"/>
            </a:xfrm>
            <a:prstGeom prst="line">
              <a:avLst/>
            </a:prstGeom>
            <a:noFill/>
            <a:ln w="25400">
              <a:solidFill>
                <a:srgbClr val="005400"/>
              </a:solidFill>
              <a:round/>
              <a:headEnd/>
              <a:tailEnd/>
            </a:ln>
            <a:effectLst/>
          </p:spPr>
          <p:txBody>
            <a:bodyPr wrap="none" anchor="ctr">
              <a:prstTxWarp prst="textNoShape">
                <a:avLst/>
              </a:prstTxWarp>
            </a:bodyPr>
            <a:lstStyle/>
            <a:p>
              <a:endParaRPr lang="en-US"/>
            </a:p>
          </p:txBody>
        </p:sp>
        <p:sp>
          <p:nvSpPr>
            <p:cNvPr id="198693" name="Line 1061"/>
            <p:cNvSpPr>
              <a:spLocks noChangeShapeType="1"/>
            </p:cNvSpPr>
            <p:nvPr/>
          </p:nvSpPr>
          <p:spPr bwMode="auto">
            <a:xfrm flipH="1">
              <a:off x="3232" y="2608"/>
              <a:ext cx="432" cy="0"/>
            </a:xfrm>
            <a:prstGeom prst="line">
              <a:avLst/>
            </a:prstGeom>
            <a:noFill/>
            <a:ln w="25400">
              <a:solidFill>
                <a:srgbClr val="005400"/>
              </a:solidFill>
              <a:round/>
              <a:headEnd/>
              <a:tailEnd/>
            </a:ln>
            <a:effectLst/>
          </p:spPr>
          <p:txBody>
            <a:bodyPr wrap="none" anchor="ctr">
              <a:prstTxWarp prst="textNoShape">
                <a:avLst/>
              </a:prstTxWarp>
            </a:bodyPr>
            <a:lstStyle/>
            <a:p>
              <a:endParaRPr lang="en-US"/>
            </a:p>
          </p:txBody>
        </p:sp>
        <p:sp>
          <p:nvSpPr>
            <p:cNvPr id="198694" name="Line 1062"/>
            <p:cNvSpPr>
              <a:spLocks noChangeShapeType="1"/>
            </p:cNvSpPr>
            <p:nvPr/>
          </p:nvSpPr>
          <p:spPr bwMode="auto">
            <a:xfrm flipH="1">
              <a:off x="3040" y="2416"/>
              <a:ext cx="432" cy="0"/>
            </a:xfrm>
            <a:prstGeom prst="line">
              <a:avLst/>
            </a:prstGeom>
            <a:noFill/>
            <a:ln w="25400">
              <a:solidFill>
                <a:srgbClr val="005400"/>
              </a:solidFill>
              <a:round/>
              <a:headEnd/>
              <a:tailEnd/>
            </a:ln>
            <a:effectLst/>
          </p:spPr>
          <p:txBody>
            <a:bodyPr wrap="none" anchor="ctr">
              <a:prstTxWarp prst="textNoShape">
                <a:avLst/>
              </a:prstTxWarp>
            </a:bodyPr>
            <a:lstStyle/>
            <a:p>
              <a:endParaRPr lang="en-US"/>
            </a:p>
          </p:txBody>
        </p:sp>
        <p:sp>
          <p:nvSpPr>
            <p:cNvPr id="198695" name="Line 1063"/>
            <p:cNvSpPr>
              <a:spLocks noChangeShapeType="1"/>
            </p:cNvSpPr>
            <p:nvPr/>
          </p:nvSpPr>
          <p:spPr bwMode="auto">
            <a:xfrm flipH="1">
              <a:off x="2848" y="2224"/>
              <a:ext cx="432" cy="0"/>
            </a:xfrm>
            <a:prstGeom prst="line">
              <a:avLst/>
            </a:prstGeom>
            <a:noFill/>
            <a:ln w="25400">
              <a:solidFill>
                <a:srgbClr val="005400"/>
              </a:solidFill>
              <a:round/>
              <a:headEnd/>
              <a:tailEnd/>
            </a:ln>
            <a:effectLst/>
          </p:spPr>
          <p:txBody>
            <a:bodyPr wrap="none" anchor="ctr">
              <a:prstTxWarp prst="textNoShape">
                <a:avLst/>
              </a:prstTxWarp>
            </a:bodyPr>
            <a:lstStyle/>
            <a:p>
              <a:endParaRPr lang="en-US"/>
            </a:p>
          </p:txBody>
        </p:sp>
        <p:sp>
          <p:nvSpPr>
            <p:cNvPr id="198696" name="Line 1064"/>
            <p:cNvSpPr>
              <a:spLocks noChangeShapeType="1"/>
            </p:cNvSpPr>
            <p:nvPr/>
          </p:nvSpPr>
          <p:spPr bwMode="auto">
            <a:xfrm flipH="1">
              <a:off x="784" y="3520"/>
              <a:ext cx="432" cy="0"/>
            </a:xfrm>
            <a:prstGeom prst="line">
              <a:avLst/>
            </a:prstGeom>
            <a:noFill/>
            <a:ln w="25400">
              <a:solidFill>
                <a:srgbClr val="005400"/>
              </a:solidFill>
              <a:round/>
              <a:headEnd/>
              <a:tailEnd/>
            </a:ln>
            <a:effectLst/>
          </p:spPr>
          <p:txBody>
            <a:bodyPr wrap="none" anchor="ctr">
              <a:prstTxWarp prst="textNoShape">
                <a:avLst/>
              </a:prstTxWarp>
            </a:bodyPr>
            <a:lstStyle/>
            <a:p>
              <a:endParaRPr lang="en-US"/>
            </a:p>
          </p:txBody>
        </p:sp>
        <p:sp>
          <p:nvSpPr>
            <p:cNvPr id="198697" name="Line 1065"/>
            <p:cNvSpPr>
              <a:spLocks noChangeShapeType="1"/>
            </p:cNvSpPr>
            <p:nvPr/>
          </p:nvSpPr>
          <p:spPr bwMode="auto">
            <a:xfrm flipH="1">
              <a:off x="1072" y="3232"/>
              <a:ext cx="432" cy="0"/>
            </a:xfrm>
            <a:prstGeom prst="line">
              <a:avLst/>
            </a:prstGeom>
            <a:noFill/>
            <a:ln w="25400">
              <a:solidFill>
                <a:srgbClr val="005400"/>
              </a:solidFill>
              <a:round/>
              <a:headEnd/>
              <a:tailEnd/>
            </a:ln>
            <a:effectLst/>
          </p:spPr>
          <p:txBody>
            <a:bodyPr wrap="none" anchor="ctr">
              <a:prstTxWarp prst="textNoShape">
                <a:avLst/>
              </a:prstTxWarp>
            </a:bodyPr>
            <a:lstStyle/>
            <a:p>
              <a:endParaRPr lang="en-US"/>
            </a:p>
          </p:txBody>
        </p:sp>
        <p:sp>
          <p:nvSpPr>
            <p:cNvPr id="198698" name="Line 1066"/>
            <p:cNvSpPr>
              <a:spLocks noChangeShapeType="1"/>
            </p:cNvSpPr>
            <p:nvPr/>
          </p:nvSpPr>
          <p:spPr bwMode="auto">
            <a:xfrm flipH="1">
              <a:off x="1360" y="3376"/>
              <a:ext cx="432" cy="0"/>
            </a:xfrm>
            <a:prstGeom prst="line">
              <a:avLst/>
            </a:prstGeom>
            <a:noFill/>
            <a:ln w="25400">
              <a:solidFill>
                <a:srgbClr val="005400"/>
              </a:solidFill>
              <a:round/>
              <a:headEnd/>
              <a:tailEnd/>
            </a:ln>
            <a:effectLst/>
          </p:spPr>
          <p:txBody>
            <a:bodyPr wrap="none" anchor="ctr">
              <a:prstTxWarp prst="textNoShape">
                <a:avLst/>
              </a:prstTxWarp>
            </a:bodyPr>
            <a:lstStyle/>
            <a:p>
              <a:endParaRPr lang="en-US"/>
            </a:p>
          </p:txBody>
        </p:sp>
        <p:sp>
          <p:nvSpPr>
            <p:cNvPr id="198699" name="Line 1067"/>
            <p:cNvSpPr>
              <a:spLocks noChangeShapeType="1"/>
            </p:cNvSpPr>
            <p:nvPr/>
          </p:nvSpPr>
          <p:spPr bwMode="auto">
            <a:xfrm flipH="1">
              <a:off x="1024" y="3712"/>
              <a:ext cx="432" cy="0"/>
            </a:xfrm>
            <a:prstGeom prst="line">
              <a:avLst/>
            </a:prstGeom>
            <a:noFill/>
            <a:ln w="25400">
              <a:solidFill>
                <a:srgbClr val="005400"/>
              </a:solidFill>
              <a:round/>
              <a:headEnd/>
              <a:tailEnd/>
            </a:ln>
            <a:effectLst/>
          </p:spPr>
          <p:txBody>
            <a:bodyPr wrap="none" anchor="ctr">
              <a:prstTxWarp prst="textNoShape">
                <a:avLst/>
              </a:prstTxWarp>
            </a:bodyPr>
            <a:lstStyle/>
            <a:p>
              <a:endParaRPr lang="en-US"/>
            </a:p>
          </p:txBody>
        </p:sp>
        <p:sp>
          <p:nvSpPr>
            <p:cNvPr id="198700" name="Line 1068"/>
            <p:cNvSpPr>
              <a:spLocks noChangeShapeType="1"/>
            </p:cNvSpPr>
            <p:nvPr/>
          </p:nvSpPr>
          <p:spPr bwMode="auto">
            <a:xfrm flipH="1">
              <a:off x="2512" y="3376"/>
              <a:ext cx="432" cy="0"/>
            </a:xfrm>
            <a:prstGeom prst="line">
              <a:avLst/>
            </a:prstGeom>
            <a:noFill/>
            <a:ln w="25400">
              <a:solidFill>
                <a:srgbClr val="005400"/>
              </a:solidFill>
              <a:round/>
              <a:headEnd/>
              <a:tailEnd/>
            </a:ln>
            <a:effectLst/>
          </p:spPr>
          <p:txBody>
            <a:bodyPr wrap="none" anchor="ctr">
              <a:prstTxWarp prst="textNoShape">
                <a:avLst/>
              </a:prstTxWarp>
            </a:bodyPr>
            <a:lstStyle/>
            <a:p>
              <a:endParaRPr lang="en-US"/>
            </a:p>
          </p:txBody>
        </p:sp>
        <p:sp>
          <p:nvSpPr>
            <p:cNvPr id="198701" name="Line 1069"/>
            <p:cNvSpPr>
              <a:spLocks noChangeShapeType="1"/>
            </p:cNvSpPr>
            <p:nvPr/>
          </p:nvSpPr>
          <p:spPr bwMode="auto">
            <a:xfrm flipH="1">
              <a:off x="2224" y="3232"/>
              <a:ext cx="432" cy="0"/>
            </a:xfrm>
            <a:prstGeom prst="line">
              <a:avLst/>
            </a:prstGeom>
            <a:noFill/>
            <a:ln w="25400">
              <a:solidFill>
                <a:srgbClr val="005400"/>
              </a:solidFill>
              <a:round/>
              <a:headEnd/>
              <a:tailEnd/>
            </a:ln>
            <a:effectLst/>
          </p:spPr>
          <p:txBody>
            <a:bodyPr wrap="none" anchor="ctr">
              <a:prstTxWarp prst="textNoShape">
                <a:avLst/>
              </a:prstTxWarp>
            </a:bodyPr>
            <a:lstStyle/>
            <a:p>
              <a:endParaRPr lang="en-US"/>
            </a:p>
          </p:txBody>
        </p:sp>
        <p:sp>
          <p:nvSpPr>
            <p:cNvPr id="198702" name="Line 1070"/>
            <p:cNvSpPr>
              <a:spLocks noChangeShapeType="1"/>
            </p:cNvSpPr>
            <p:nvPr/>
          </p:nvSpPr>
          <p:spPr bwMode="auto">
            <a:xfrm flipH="1">
              <a:off x="1936" y="3520"/>
              <a:ext cx="432" cy="0"/>
            </a:xfrm>
            <a:prstGeom prst="line">
              <a:avLst/>
            </a:prstGeom>
            <a:noFill/>
            <a:ln w="25400">
              <a:solidFill>
                <a:srgbClr val="005400"/>
              </a:solidFill>
              <a:round/>
              <a:headEnd/>
              <a:tailEnd/>
            </a:ln>
            <a:effectLst/>
          </p:spPr>
          <p:txBody>
            <a:bodyPr wrap="none" anchor="ctr">
              <a:prstTxWarp prst="textNoShape">
                <a:avLst/>
              </a:prstTxWarp>
            </a:bodyPr>
            <a:lstStyle/>
            <a:p>
              <a:endParaRPr lang="en-US"/>
            </a:p>
          </p:txBody>
        </p:sp>
        <p:sp>
          <p:nvSpPr>
            <p:cNvPr id="198703" name="Line 1071"/>
            <p:cNvSpPr>
              <a:spLocks noChangeShapeType="1"/>
            </p:cNvSpPr>
            <p:nvPr/>
          </p:nvSpPr>
          <p:spPr bwMode="auto">
            <a:xfrm flipH="1">
              <a:off x="2176" y="3712"/>
              <a:ext cx="432" cy="0"/>
            </a:xfrm>
            <a:prstGeom prst="line">
              <a:avLst/>
            </a:prstGeom>
            <a:noFill/>
            <a:ln w="25400">
              <a:solidFill>
                <a:srgbClr val="005400"/>
              </a:solidFill>
              <a:round/>
              <a:headEnd/>
              <a:tailEnd/>
            </a:ln>
            <a:effectLst/>
          </p:spPr>
          <p:txBody>
            <a:bodyPr wrap="none" anchor="ctr">
              <a:prstTxWarp prst="textNoShape">
                <a:avLst/>
              </a:prstTxWarp>
            </a:bodyPr>
            <a:lstStyle/>
            <a:p>
              <a:endParaRPr lang="en-US"/>
            </a:p>
          </p:txBody>
        </p:sp>
        <p:sp>
          <p:nvSpPr>
            <p:cNvPr id="198704" name="Rectangle 1072"/>
            <p:cNvSpPr>
              <a:spLocks noChangeArrowheads="1"/>
            </p:cNvSpPr>
            <p:nvPr/>
          </p:nvSpPr>
          <p:spPr bwMode="auto">
            <a:xfrm>
              <a:off x="919" y="3084"/>
              <a:ext cx="680" cy="152"/>
            </a:xfrm>
            <a:prstGeom prst="rect">
              <a:avLst/>
            </a:prstGeom>
            <a:noFill/>
            <a:ln w="12700">
              <a:noFill/>
              <a:miter lim="800000"/>
              <a:headEnd/>
              <a:tailEnd/>
            </a:ln>
            <a:effectLst/>
          </p:spPr>
          <p:txBody>
            <a:bodyPr lIns="90487" tIns="44450" rIns="90487" bIns="44450">
              <a:prstTxWarp prst="textNoShape">
                <a:avLst/>
              </a:prstTxWarp>
              <a:spAutoFit/>
            </a:bodyPr>
            <a:lstStyle/>
            <a:p>
              <a:pPr defTabSz="903288"/>
              <a:r>
                <a:rPr lang="en-US" sz="1000"/>
                <a:t>Discrimination</a:t>
              </a:r>
            </a:p>
          </p:txBody>
        </p:sp>
        <p:sp>
          <p:nvSpPr>
            <p:cNvPr id="198705" name="Rectangle 1073"/>
            <p:cNvSpPr>
              <a:spLocks noChangeArrowheads="1"/>
            </p:cNvSpPr>
            <p:nvPr/>
          </p:nvSpPr>
          <p:spPr bwMode="auto">
            <a:xfrm>
              <a:off x="679" y="3372"/>
              <a:ext cx="632" cy="152"/>
            </a:xfrm>
            <a:prstGeom prst="rect">
              <a:avLst/>
            </a:prstGeom>
            <a:noFill/>
            <a:ln w="12700">
              <a:noFill/>
              <a:miter lim="800000"/>
              <a:headEnd/>
              <a:tailEnd/>
            </a:ln>
            <a:effectLst/>
          </p:spPr>
          <p:txBody>
            <a:bodyPr lIns="90487" tIns="44450" rIns="90487" bIns="44450">
              <a:prstTxWarp prst="textNoShape">
                <a:avLst/>
              </a:prstTxWarp>
              <a:spAutoFit/>
            </a:bodyPr>
            <a:lstStyle/>
            <a:p>
              <a:pPr defTabSz="903288"/>
              <a:r>
                <a:rPr lang="en-US" sz="1000"/>
                <a:t>Repeatability</a:t>
              </a:r>
            </a:p>
          </p:txBody>
        </p:sp>
        <p:sp>
          <p:nvSpPr>
            <p:cNvPr id="198706" name="Rectangle 1074"/>
            <p:cNvSpPr>
              <a:spLocks noChangeArrowheads="1"/>
            </p:cNvSpPr>
            <p:nvPr/>
          </p:nvSpPr>
          <p:spPr bwMode="auto">
            <a:xfrm>
              <a:off x="1447" y="3228"/>
              <a:ext cx="296" cy="152"/>
            </a:xfrm>
            <a:prstGeom prst="rect">
              <a:avLst/>
            </a:prstGeom>
            <a:noFill/>
            <a:ln w="12700">
              <a:noFill/>
              <a:miter lim="800000"/>
              <a:headEnd/>
              <a:tailEnd/>
            </a:ln>
            <a:effectLst/>
          </p:spPr>
          <p:txBody>
            <a:bodyPr lIns="90487" tIns="44450" rIns="90487" bIns="44450">
              <a:prstTxWarp prst="textNoShape">
                <a:avLst/>
              </a:prstTxWarp>
              <a:spAutoFit/>
            </a:bodyPr>
            <a:lstStyle/>
            <a:p>
              <a:pPr defTabSz="903288"/>
              <a:r>
                <a:rPr lang="en-US" sz="1000"/>
                <a:t>Bias</a:t>
              </a:r>
            </a:p>
          </p:txBody>
        </p:sp>
        <p:sp>
          <p:nvSpPr>
            <p:cNvPr id="198707" name="Rectangle 1075"/>
            <p:cNvSpPr>
              <a:spLocks noChangeArrowheads="1"/>
            </p:cNvSpPr>
            <p:nvPr/>
          </p:nvSpPr>
          <p:spPr bwMode="auto">
            <a:xfrm>
              <a:off x="1255" y="3420"/>
              <a:ext cx="536" cy="152"/>
            </a:xfrm>
            <a:prstGeom prst="rect">
              <a:avLst/>
            </a:prstGeom>
            <a:noFill/>
            <a:ln w="12700">
              <a:noFill/>
              <a:miter lim="800000"/>
              <a:headEnd/>
              <a:tailEnd/>
            </a:ln>
            <a:effectLst/>
          </p:spPr>
          <p:txBody>
            <a:bodyPr lIns="90487" tIns="44450" rIns="90487" bIns="44450">
              <a:prstTxWarp prst="textNoShape">
                <a:avLst/>
              </a:prstTxWarp>
              <a:spAutoFit/>
            </a:bodyPr>
            <a:lstStyle/>
            <a:p>
              <a:pPr defTabSz="903288"/>
              <a:r>
                <a:rPr lang="en-US" sz="1000"/>
                <a:t>Calibration</a:t>
              </a:r>
            </a:p>
          </p:txBody>
        </p:sp>
        <p:sp>
          <p:nvSpPr>
            <p:cNvPr id="198708" name="Rectangle 1076"/>
            <p:cNvSpPr>
              <a:spLocks noChangeArrowheads="1"/>
            </p:cNvSpPr>
            <p:nvPr/>
          </p:nvSpPr>
          <p:spPr bwMode="auto">
            <a:xfrm>
              <a:off x="1111" y="3564"/>
              <a:ext cx="536" cy="152"/>
            </a:xfrm>
            <a:prstGeom prst="rect">
              <a:avLst/>
            </a:prstGeom>
            <a:noFill/>
            <a:ln w="12700">
              <a:noFill/>
              <a:miter lim="800000"/>
              <a:headEnd/>
              <a:tailEnd/>
            </a:ln>
            <a:effectLst/>
          </p:spPr>
          <p:txBody>
            <a:bodyPr lIns="90487" tIns="44450" rIns="90487" bIns="44450">
              <a:prstTxWarp prst="textNoShape">
                <a:avLst/>
              </a:prstTxWarp>
              <a:spAutoFit/>
            </a:bodyPr>
            <a:lstStyle/>
            <a:p>
              <a:pPr defTabSz="903288"/>
              <a:r>
                <a:rPr lang="en-US" sz="1000"/>
                <a:t>Linearity</a:t>
              </a:r>
            </a:p>
          </p:txBody>
        </p:sp>
        <p:sp>
          <p:nvSpPr>
            <p:cNvPr id="198709" name="Line 1077"/>
            <p:cNvSpPr>
              <a:spLocks noChangeShapeType="1"/>
            </p:cNvSpPr>
            <p:nvPr/>
          </p:nvSpPr>
          <p:spPr bwMode="auto">
            <a:xfrm flipH="1">
              <a:off x="1168" y="3568"/>
              <a:ext cx="432" cy="0"/>
            </a:xfrm>
            <a:prstGeom prst="line">
              <a:avLst/>
            </a:prstGeom>
            <a:noFill/>
            <a:ln w="25400">
              <a:solidFill>
                <a:srgbClr val="005400"/>
              </a:solidFill>
              <a:round/>
              <a:headEnd/>
              <a:tailEnd/>
            </a:ln>
            <a:effectLst/>
          </p:spPr>
          <p:txBody>
            <a:bodyPr wrap="none" anchor="ctr">
              <a:prstTxWarp prst="textNoShape">
                <a:avLst/>
              </a:prstTxWarp>
            </a:bodyPr>
            <a:lstStyle/>
            <a:p>
              <a:endParaRPr lang="en-US"/>
            </a:p>
          </p:txBody>
        </p:sp>
        <p:sp>
          <p:nvSpPr>
            <p:cNvPr id="198710" name="Rectangle 1078"/>
            <p:cNvSpPr>
              <a:spLocks noChangeArrowheads="1"/>
            </p:cNvSpPr>
            <p:nvPr/>
          </p:nvSpPr>
          <p:spPr bwMode="auto">
            <a:xfrm>
              <a:off x="2167" y="3084"/>
              <a:ext cx="488" cy="152"/>
            </a:xfrm>
            <a:prstGeom prst="rect">
              <a:avLst/>
            </a:prstGeom>
            <a:noFill/>
            <a:ln w="12700">
              <a:noFill/>
              <a:miter lim="800000"/>
              <a:headEnd/>
              <a:tailEnd/>
            </a:ln>
            <a:effectLst/>
          </p:spPr>
          <p:txBody>
            <a:bodyPr lIns="90487" tIns="44450" rIns="90487" bIns="44450">
              <a:prstTxWarp prst="textNoShape">
                <a:avLst/>
              </a:prstTxWarp>
              <a:spAutoFit/>
            </a:bodyPr>
            <a:lstStyle/>
            <a:p>
              <a:pPr defTabSz="903288"/>
              <a:r>
                <a:rPr lang="en-US" sz="1000"/>
                <a:t>Vibration</a:t>
              </a:r>
            </a:p>
          </p:txBody>
        </p:sp>
        <p:sp>
          <p:nvSpPr>
            <p:cNvPr id="198711" name="Rectangle 1079"/>
            <p:cNvSpPr>
              <a:spLocks noChangeArrowheads="1"/>
            </p:cNvSpPr>
            <p:nvPr/>
          </p:nvSpPr>
          <p:spPr bwMode="auto">
            <a:xfrm>
              <a:off x="1927" y="3372"/>
              <a:ext cx="536" cy="152"/>
            </a:xfrm>
            <a:prstGeom prst="rect">
              <a:avLst/>
            </a:prstGeom>
            <a:noFill/>
            <a:ln w="12700">
              <a:noFill/>
              <a:miter lim="800000"/>
              <a:headEnd/>
              <a:tailEnd/>
            </a:ln>
            <a:effectLst/>
          </p:spPr>
          <p:txBody>
            <a:bodyPr lIns="90487" tIns="44450" rIns="90487" bIns="44450">
              <a:prstTxWarp prst="textNoShape">
                <a:avLst/>
              </a:prstTxWarp>
              <a:spAutoFit/>
            </a:bodyPr>
            <a:lstStyle/>
            <a:p>
              <a:pPr defTabSz="903288"/>
              <a:r>
                <a:rPr lang="en-US" sz="1000"/>
                <a:t>Lighting</a:t>
              </a:r>
            </a:p>
          </p:txBody>
        </p:sp>
        <p:sp>
          <p:nvSpPr>
            <p:cNvPr id="198712" name="Rectangle 1080"/>
            <p:cNvSpPr>
              <a:spLocks noChangeArrowheads="1"/>
            </p:cNvSpPr>
            <p:nvPr/>
          </p:nvSpPr>
          <p:spPr bwMode="auto">
            <a:xfrm>
              <a:off x="2599" y="3228"/>
              <a:ext cx="632" cy="152"/>
            </a:xfrm>
            <a:prstGeom prst="rect">
              <a:avLst/>
            </a:prstGeom>
            <a:noFill/>
            <a:ln w="12700">
              <a:noFill/>
              <a:miter lim="800000"/>
              <a:headEnd/>
              <a:tailEnd/>
            </a:ln>
            <a:effectLst/>
          </p:spPr>
          <p:txBody>
            <a:bodyPr lIns="90487" tIns="44450" rIns="90487" bIns="44450">
              <a:prstTxWarp prst="textNoShape">
                <a:avLst/>
              </a:prstTxWarp>
              <a:spAutoFit/>
            </a:bodyPr>
            <a:lstStyle/>
            <a:p>
              <a:pPr defTabSz="903288"/>
              <a:r>
                <a:rPr lang="en-US" sz="1000"/>
                <a:t>Temperature</a:t>
              </a:r>
            </a:p>
          </p:txBody>
        </p:sp>
        <p:sp>
          <p:nvSpPr>
            <p:cNvPr id="198713" name="Rectangle 1081"/>
            <p:cNvSpPr>
              <a:spLocks noChangeArrowheads="1"/>
            </p:cNvSpPr>
            <p:nvPr/>
          </p:nvSpPr>
          <p:spPr bwMode="auto">
            <a:xfrm>
              <a:off x="2263" y="3564"/>
              <a:ext cx="632" cy="152"/>
            </a:xfrm>
            <a:prstGeom prst="rect">
              <a:avLst/>
            </a:prstGeom>
            <a:noFill/>
            <a:ln w="12700">
              <a:noFill/>
              <a:miter lim="800000"/>
              <a:headEnd/>
              <a:tailEnd/>
            </a:ln>
            <a:effectLst/>
          </p:spPr>
          <p:txBody>
            <a:bodyPr lIns="90487" tIns="44450" rIns="90487" bIns="44450">
              <a:prstTxWarp prst="textNoShape">
                <a:avLst/>
              </a:prstTxWarp>
              <a:spAutoFit/>
            </a:bodyPr>
            <a:lstStyle/>
            <a:p>
              <a:pPr defTabSz="903288"/>
              <a:r>
                <a:rPr lang="en-US" sz="1000"/>
                <a:t>Humidity</a:t>
              </a:r>
            </a:p>
          </p:txBody>
        </p:sp>
        <p:sp>
          <p:nvSpPr>
            <p:cNvPr id="198714" name="Rectangle 1082"/>
            <p:cNvSpPr>
              <a:spLocks noChangeArrowheads="1"/>
            </p:cNvSpPr>
            <p:nvPr/>
          </p:nvSpPr>
          <p:spPr bwMode="auto">
            <a:xfrm>
              <a:off x="3057" y="3455"/>
              <a:ext cx="2654" cy="57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800">
                  <a:solidFill>
                    <a:srgbClr val="FC0128"/>
                  </a:solidFill>
                </a:rPr>
                <a:t>These are </a:t>
              </a:r>
              <a:r>
                <a:rPr lang="en-US" sz="1800" i="1">
                  <a:solidFill>
                    <a:srgbClr val="FC0128"/>
                  </a:solidFill>
                </a:rPr>
                <a:t>some</a:t>
              </a:r>
              <a:r>
                <a:rPr lang="en-US" sz="1800">
                  <a:solidFill>
                    <a:srgbClr val="FC0128"/>
                  </a:solidFill>
                </a:rPr>
                <a:t>  of the variables in a measurement system. What others can you think of?</a:t>
              </a:r>
            </a:p>
          </p:txBody>
        </p:sp>
      </p:grpSp>
    </p:spTree>
  </p:cSld>
  <p:clrMapOvr>
    <a:masterClrMapping/>
  </p:clrMapOvr>
  <p:transition xmlns:p14="http://schemas.microsoft.com/office/powerpoint/2010/main" spd="med" advTm="5000">
    <p:fade/>
    <p:sndAc>
      <p:stSnd>
        <p:snd r:embed="rId3" name="Camera"/>
      </p:stSnd>
    </p:sndAc>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685800" y="1128713"/>
            <a:ext cx="7772400" cy="5043487"/>
          </a:xfrm>
          <a:noFill/>
          <a:ln/>
        </p:spPr>
        <p:txBody>
          <a:bodyPr/>
          <a:lstStyle/>
          <a:p>
            <a:r>
              <a:rPr lang="en-US" sz="1900">
                <a:solidFill>
                  <a:srgbClr val="790015"/>
                </a:solidFill>
              </a:rPr>
              <a:t>Distinguishing between </a:t>
            </a:r>
            <a:r>
              <a:rPr lang="en-US" sz="1900"/>
              <a:t>the</a:t>
            </a:r>
            <a:r>
              <a:rPr lang="en-US" sz="1900">
                <a:solidFill>
                  <a:srgbClr val="005400"/>
                </a:solidFill>
              </a:rPr>
              <a:t> types of causes </a:t>
            </a:r>
            <a:r>
              <a:rPr lang="en-US" sz="1900"/>
              <a:t>is</a:t>
            </a:r>
            <a:r>
              <a:rPr lang="en-US" sz="1900">
                <a:solidFill>
                  <a:srgbClr val="005400"/>
                </a:solidFill>
              </a:rPr>
              <a:t> </a:t>
            </a:r>
            <a:r>
              <a:rPr lang="en-US" sz="1900">
                <a:solidFill>
                  <a:schemeClr val="hlink"/>
                </a:solidFill>
              </a:rPr>
              <a:t>critical</a:t>
            </a:r>
            <a:r>
              <a:rPr lang="en-US" sz="1900">
                <a:solidFill>
                  <a:srgbClr val="005400"/>
                </a:solidFill>
              </a:rPr>
              <a:t> </a:t>
            </a:r>
            <a:r>
              <a:rPr lang="en-US" sz="1900"/>
              <a:t>because the appropriate managerial actions are quite different for each. Without this distinction, management will never be able to tell </a:t>
            </a:r>
            <a:r>
              <a:rPr lang="en-US" sz="1900">
                <a:solidFill>
                  <a:srgbClr val="00279F"/>
                </a:solidFill>
              </a:rPr>
              <a:t>real improvement from mere adjustment </a:t>
            </a:r>
            <a:r>
              <a:rPr lang="en-US" sz="1900"/>
              <a:t>of the process or tampering.</a:t>
            </a:r>
          </a:p>
          <a:p>
            <a:r>
              <a:rPr lang="en-US" sz="1900"/>
              <a:t>In practice, </a:t>
            </a:r>
            <a:r>
              <a:rPr lang="en-US" sz="1900">
                <a:solidFill>
                  <a:srgbClr val="00279F"/>
                </a:solidFill>
              </a:rPr>
              <a:t>the most important difference to grasp first is the difference between </a:t>
            </a:r>
            <a:r>
              <a:rPr lang="en-US" sz="1900">
                <a:solidFill>
                  <a:srgbClr val="790015"/>
                </a:solidFill>
              </a:rPr>
              <a:t>special</a:t>
            </a:r>
            <a:r>
              <a:rPr lang="en-US" sz="1900">
                <a:solidFill>
                  <a:srgbClr val="00279F"/>
                </a:solidFill>
              </a:rPr>
              <a:t> cause variation and </a:t>
            </a:r>
            <a:r>
              <a:rPr lang="en-US" sz="1900">
                <a:solidFill>
                  <a:srgbClr val="790015"/>
                </a:solidFill>
              </a:rPr>
              <a:t>common</a:t>
            </a:r>
            <a:r>
              <a:rPr lang="en-US" sz="1900">
                <a:solidFill>
                  <a:srgbClr val="00279F"/>
                </a:solidFill>
              </a:rPr>
              <a:t> cause variation</a:t>
            </a:r>
            <a:r>
              <a:rPr lang="en-US" sz="1900"/>
              <a:t>.</a:t>
            </a:r>
            <a:endParaRPr lang="en-US" sz="2300"/>
          </a:p>
          <a:p>
            <a:r>
              <a:rPr lang="en-US" sz="1600"/>
              <a:t>The strategy for </a:t>
            </a:r>
            <a:r>
              <a:rPr lang="en-US" sz="1600">
                <a:solidFill>
                  <a:srgbClr val="790015"/>
                </a:solidFill>
              </a:rPr>
              <a:t>special</a:t>
            </a:r>
            <a:r>
              <a:rPr lang="en-US" sz="1600"/>
              <a:t> causes is simple: Get timely data. Investigate immediately when the data signals a special cause is/was present. Find out what was different or special about that point. Seek to prevent bad causes from recurring. Seek to keep good causes happening.</a:t>
            </a:r>
          </a:p>
          <a:p>
            <a:r>
              <a:rPr lang="en-US" sz="1600"/>
              <a:t>The strategy for improving a </a:t>
            </a:r>
            <a:r>
              <a:rPr lang="en-US" sz="1600">
                <a:solidFill>
                  <a:srgbClr val="790015"/>
                </a:solidFill>
              </a:rPr>
              <a:t>common</a:t>
            </a:r>
            <a:r>
              <a:rPr lang="en-US" sz="1600"/>
              <a:t> cause system is more subtle. In a common cause situation, all the data are relevant, not just the most recent or offending figure. If you have data each month for the past two years, you will need to look at all of that data.</a:t>
            </a:r>
          </a:p>
        </p:txBody>
      </p:sp>
      <p:sp>
        <p:nvSpPr>
          <p:cNvPr id="13315" name="Rectangle 3"/>
          <p:cNvSpPr>
            <a:spLocks noGrp="1" noChangeArrowheads="1"/>
          </p:cNvSpPr>
          <p:nvPr>
            <p:ph type="title"/>
          </p:nvPr>
        </p:nvSpPr>
        <p:spPr>
          <a:xfrm>
            <a:off x="215900" y="177800"/>
            <a:ext cx="8686800" cy="762000"/>
          </a:xfrm>
          <a:noFill/>
          <a:ln/>
        </p:spPr>
        <p:txBody>
          <a:bodyPr/>
          <a:lstStyle/>
          <a:p>
            <a:r>
              <a:rPr lang="en-US"/>
              <a:t>Process Variation</a:t>
            </a:r>
          </a:p>
        </p:txBody>
      </p:sp>
    </p:spTree>
  </p:cSld>
  <p:clrMapOvr>
    <a:masterClrMapping/>
  </p:clrMapOvr>
  <p:transition xmlns:p14="http://schemas.microsoft.com/office/powerpoint/2010/main" spd="med" advTm="5000">
    <p:fade/>
    <p:sndAc>
      <p:stSnd>
        <p:snd r:embed="rId3" name="Camera"/>
      </p:stSnd>
    </p:sndAc>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a:xfrm>
            <a:off x="609600" y="152400"/>
            <a:ext cx="6467475" cy="762000"/>
          </a:xfrm>
        </p:spPr>
        <p:txBody>
          <a:bodyPr/>
          <a:lstStyle/>
          <a:p>
            <a:r>
              <a:rPr lang="en-US"/>
              <a:t>Distributions From Variation</a:t>
            </a:r>
          </a:p>
        </p:txBody>
      </p:sp>
      <p:sp>
        <p:nvSpPr>
          <p:cNvPr id="462851" name="Rectangle 3"/>
          <p:cNvSpPr>
            <a:spLocks noGrp="1" noChangeArrowheads="1"/>
          </p:cNvSpPr>
          <p:nvPr>
            <p:ph type="body" idx="1"/>
          </p:nvPr>
        </p:nvSpPr>
        <p:spPr>
          <a:xfrm>
            <a:off x="304800" y="990600"/>
            <a:ext cx="4800600" cy="5105400"/>
          </a:xfrm>
          <a:noFill/>
          <a:ln/>
        </p:spPr>
        <p:txBody>
          <a:bodyPr/>
          <a:lstStyle/>
          <a:p>
            <a:pPr marL="4763" indent="6350" defTabSz="914400">
              <a:buFontTx/>
              <a:buNone/>
            </a:pPr>
            <a:r>
              <a:rPr lang="en-US" sz="1500"/>
              <a:t>Sometimes you can look at two slices of pie and tell which is bigger. Sometimes you cannot.</a:t>
            </a:r>
          </a:p>
          <a:p>
            <a:pPr marL="4763" indent="6350" defTabSz="914400">
              <a:buFontTx/>
              <a:buNone/>
            </a:pPr>
            <a:r>
              <a:rPr lang="en-US" sz="1500"/>
              <a:t>Home Experiment: Slice a pie up into what you think are equal sized pieces and line them up according to size. Many look the same. If we want to arrange the pieces according to size, we need another way to tell how big each piece is. A weight scale will do quite well. Now - lets look at what we would find if we weighed each piece.</a:t>
            </a:r>
          </a:p>
          <a:p>
            <a:pPr marL="4763" indent="6350" defTabSz="914400">
              <a:buFontTx/>
              <a:buNone/>
            </a:pPr>
            <a:endParaRPr lang="en-US" sz="1500"/>
          </a:p>
          <a:p>
            <a:pPr marL="4763" indent="6350" defTabSz="914400">
              <a:buFontTx/>
              <a:buNone/>
            </a:pPr>
            <a:r>
              <a:rPr lang="en-US" sz="1500"/>
              <a:t>There are big and little pieces, but you can see that the number of pieces in each step of the graph (weight group) varies from the largest piece to the smallest piece in a fairly regular and symmetrical pattern. This is the </a:t>
            </a:r>
            <a:r>
              <a:rPr lang="en-US" sz="1500" b="1">
                <a:solidFill>
                  <a:srgbClr val="000099"/>
                </a:solidFill>
              </a:rPr>
              <a:t>Distribution</a:t>
            </a:r>
            <a:r>
              <a:rPr lang="en-US" sz="1500"/>
              <a:t> of the weights. The curve is what we would expect if the Distribution was a ‘</a:t>
            </a:r>
            <a:r>
              <a:rPr lang="en-US" sz="1500" b="1">
                <a:solidFill>
                  <a:srgbClr val="000099"/>
                </a:solidFill>
              </a:rPr>
              <a:t>Normal</a:t>
            </a:r>
            <a:r>
              <a:rPr lang="en-US" sz="1500"/>
              <a:t>’ distribution.</a:t>
            </a:r>
          </a:p>
          <a:p>
            <a:pPr marL="4763" indent="6350" defTabSz="914400">
              <a:buFontTx/>
              <a:buNone/>
            </a:pPr>
            <a:endParaRPr lang="en-US" sz="1500"/>
          </a:p>
          <a:p>
            <a:pPr marL="4763" indent="6350" defTabSz="914400">
              <a:buFontTx/>
              <a:buNone/>
            </a:pPr>
            <a:r>
              <a:rPr lang="en-US" sz="1500"/>
              <a:t>Imagine doing this with 100 pies!</a:t>
            </a:r>
          </a:p>
        </p:txBody>
      </p:sp>
      <p:pic>
        <p:nvPicPr>
          <p:cNvPr id="462852" name="Picture 4"/>
          <p:cNvPicPr>
            <a:picLocks noChangeAspect="1" noChangeArrowheads="1"/>
          </p:cNvPicPr>
          <p:nvPr/>
        </p:nvPicPr>
        <p:blipFill>
          <a:blip r:embed="rId4"/>
          <a:srcRect/>
          <a:stretch>
            <a:fillRect/>
          </a:stretch>
        </p:blipFill>
        <p:spPr bwMode="auto">
          <a:xfrm>
            <a:off x="5181600" y="1231900"/>
            <a:ext cx="3454400" cy="2806700"/>
          </a:xfrm>
          <a:prstGeom prst="rect">
            <a:avLst/>
          </a:prstGeom>
          <a:noFill/>
          <a:ln w="12700">
            <a:noFill/>
            <a:miter lim="800000"/>
            <a:headEnd/>
            <a:tailEnd/>
          </a:ln>
          <a:effectLst/>
        </p:spPr>
      </p:pic>
      <p:pic>
        <p:nvPicPr>
          <p:cNvPr id="462853" name="Picture 5"/>
          <p:cNvPicPr>
            <a:picLocks noChangeAspect="1" noChangeArrowheads="1"/>
          </p:cNvPicPr>
          <p:nvPr/>
        </p:nvPicPr>
        <p:blipFill>
          <a:blip r:embed="rId5"/>
          <a:srcRect/>
          <a:stretch>
            <a:fillRect/>
          </a:stretch>
        </p:blipFill>
        <p:spPr bwMode="auto">
          <a:xfrm>
            <a:off x="5638800" y="3911600"/>
            <a:ext cx="2832100" cy="2717800"/>
          </a:xfrm>
          <a:prstGeom prst="rect">
            <a:avLst/>
          </a:prstGeom>
          <a:noFill/>
          <a:ln w="12700">
            <a:noFill/>
            <a:miter lim="800000"/>
            <a:headEnd/>
            <a:tailEnd/>
          </a:ln>
          <a:effectLst/>
        </p:spPr>
      </p:pic>
      <p:pic>
        <p:nvPicPr>
          <p:cNvPr id="462854" name="Picture 6"/>
          <p:cNvPicPr>
            <a:picLocks noChangeAspect="1" noChangeArrowheads="1"/>
          </p:cNvPicPr>
          <p:nvPr/>
        </p:nvPicPr>
        <p:blipFill>
          <a:blip r:embed="rId6"/>
          <a:srcRect/>
          <a:stretch>
            <a:fillRect/>
          </a:stretch>
        </p:blipFill>
        <p:spPr bwMode="auto">
          <a:xfrm>
            <a:off x="5868988" y="2667000"/>
            <a:ext cx="228600" cy="187325"/>
          </a:xfrm>
          <a:prstGeom prst="rect">
            <a:avLst/>
          </a:prstGeom>
          <a:noFill/>
          <a:ln w="12700">
            <a:noFill/>
            <a:miter lim="800000"/>
            <a:headEnd/>
            <a:tailEnd/>
          </a:ln>
          <a:effectLst/>
        </p:spPr>
      </p:pic>
      <p:pic>
        <p:nvPicPr>
          <p:cNvPr id="462855" name="Picture 7"/>
          <p:cNvPicPr>
            <a:picLocks noChangeAspect="1" noChangeArrowheads="1"/>
          </p:cNvPicPr>
          <p:nvPr/>
        </p:nvPicPr>
        <p:blipFill>
          <a:blip r:embed="rId6"/>
          <a:srcRect/>
          <a:stretch>
            <a:fillRect/>
          </a:stretch>
        </p:blipFill>
        <p:spPr bwMode="auto">
          <a:xfrm>
            <a:off x="6380163" y="2446338"/>
            <a:ext cx="228600" cy="187325"/>
          </a:xfrm>
          <a:prstGeom prst="rect">
            <a:avLst/>
          </a:prstGeom>
          <a:noFill/>
          <a:ln w="12700">
            <a:noFill/>
            <a:miter lim="800000"/>
            <a:headEnd/>
            <a:tailEnd/>
          </a:ln>
          <a:effectLst/>
        </p:spPr>
      </p:pic>
      <p:pic>
        <p:nvPicPr>
          <p:cNvPr id="462856" name="Picture 8"/>
          <p:cNvPicPr>
            <a:picLocks noChangeAspect="1" noChangeArrowheads="1"/>
          </p:cNvPicPr>
          <p:nvPr/>
        </p:nvPicPr>
        <p:blipFill>
          <a:blip r:embed="rId6"/>
          <a:srcRect/>
          <a:stretch>
            <a:fillRect/>
          </a:stretch>
        </p:blipFill>
        <p:spPr bwMode="auto">
          <a:xfrm>
            <a:off x="6370638" y="2209800"/>
            <a:ext cx="228600" cy="187325"/>
          </a:xfrm>
          <a:prstGeom prst="rect">
            <a:avLst/>
          </a:prstGeom>
          <a:noFill/>
          <a:ln w="12700">
            <a:noFill/>
            <a:miter lim="800000"/>
            <a:headEnd/>
            <a:tailEnd/>
          </a:ln>
          <a:effectLst/>
        </p:spPr>
      </p:pic>
      <p:pic>
        <p:nvPicPr>
          <p:cNvPr id="462857" name="Picture 9"/>
          <p:cNvPicPr>
            <a:picLocks noChangeAspect="1" noChangeArrowheads="1"/>
          </p:cNvPicPr>
          <p:nvPr/>
        </p:nvPicPr>
        <p:blipFill>
          <a:blip r:embed="rId6"/>
          <a:srcRect/>
          <a:stretch>
            <a:fillRect/>
          </a:stretch>
        </p:blipFill>
        <p:spPr bwMode="auto">
          <a:xfrm>
            <a:off x="6846888" y="2200275"/>
            <a:ext cx="228600" cy="187325"/>
          </a:xfrm>
          <a:prstGeom prst="rect">
            <a:avLst/>
          </a:prstGeom>
          <a:noFill/>
          <a:ln w="12700">
            <a:noFill/>
            <a:miter lim="800000"/>
            <a:headEnd/>
            <a:tailEnd/>
          </a:ln>
          <a:effectLst/>
        </p:spPr>
      </p:pic>
      <p:pic>
        <p:nvPicPr>
          <p:cNvPr id="462858" name="Picture 10"/>
          <p:cNvPicPr>
            <a:picLocks noChangeAspect="1" noChangeArrowheads="1"/>
          </p:cNvPicPr>
          <p:nvPr/>
        </p:nvPicPr>
        <p:blipFill>
          <a:blip r:embed="rId6"/>
          <a:srcRect/>
          <a:stretch>
            <a:fillRect/>
          </a:stretch>
        </p:blipFill>
        <p:spPr bwMode="auto">
          <a:xfrm>
            <a:off x="6850063" y="1992313"/>
            <a:ext cx="228600" cy="187325"/>
          </a:xfrm>
          <a:prstGeom prst="rect">
            <a:avLst/>
          </a:prstGeom>
          <a:noFill/>
          <a:ln w="12700">
            <a:noFill/>
            <a:miter lim="800000"/>
            <a:headEnd/>
            <a:tailEnd/>
          </a:ln>
          <a:effectLst/>
        </p:spPr>
      </p:pic>
      <p:pic>
        <p:nvPicPr>
          <p:cNvPr id="462859" name="Picture 11"/>
          <p:cNvPicPr>
            <a:picLocks noChangeAspect="1" noChangeArrowheads="1"/>
          </p:cNvPicPr>
          <p:nvPr/>
        </p:nvPicPr>
        <p:blipFill>
          <a:blip r:embed="rId6"/>
          <a:srcRect/>
          <a:stretch>
            <a:fillRect/>
          </a:stretch>
        </p:blipFill>
        <p:spPr bwMode="auto">
          <a:xfrm>
            <a:off x="6840538" y="1758950"/>
            <a:ext cx="228600" cy="187325"/>
          </a:xfrm>
          <a:prstGeom prst="rect">
            <a:avLst/>
          </a:prstGeom>
          <a:noFill/>
          <a:ln w="12700">
            <a:noFill/>
            <a:miter lim="800000"/>
            <a:headEnd/>
            <a:tailEnd/>
          </a:ln>
          <a:effectLst/>
        </p:spPr>
      </p:pic>
      <p:pic>
        <p:nvPicPr>
          <p:cNvPr id="462860" name="Picture 12"/>
          <p:cNvPicPr>
            <a:picLocks noChangeAspect="1" noChangeArrowheads="1"/>
          </p:cNvPicPr>
          <p:nvPr/>
        </p:nvPicPr>
        <p:blipFill>
          <a:blip r:embed="rId6"/>
          <a:srcRect/>
          <a:stretch>
            <a:fillRect/>
          </a:stretch>
        </p:blipFill>
        <p:spPr bwMode="auto">
          <a:xfrm>
            <a:off x="5865813" y="2438400"/>
            <a:ext cx="228600" cy="187325"/>
          </a:xfrm>
          <a:prstGeom prst="rect">
            <a:avLst/>
          </a:prstGeom>
          <a:noFill/>
          <a:ln w="12700">
            <a:noFill/>
            <a:miter lim="800000"/>
            <a:headEnd/>
            <a:tailEnd/>
          </a:ln>
          <a:effectLst/>
        </p:spPr>
      </p:pic>
      <p:pic>
        <p:nvPicPr>
          <p:cNvPr id="462861" name="Picture 13"/>
          <p:cNvPicPr>
            <a:picLocks noChangeAspect="1" noChangeArrowheads="1"/>
          </p:cNvPicPr>
          <p:nvPr/>
        </p:nvPicPr>
        <p:blipFill>
          <a:blip r:embed="rId6"/>
          <a:srcRect/>
          <a:stretch>
            <a:fillRect/>
          </a:stretch>
        </p:blipFill>
        <p:spPr bwMode="auto">
          <a:xfrm>
            <a:off x="6361113" y="1981200"/>
            <a:ext cx="228600" cy="187325"/>
          </a:xfrm>
          <a:prstGeom prst="rect">
            <a:avLst/>
          </a:prstGeom>
          <a:noFill/>
          <a:ln w="12700">
            <a:noFill/>
            <a:miter lim="800000"/>
            <a:headEnd/>
            <a:tailEnd/>
          </a:ln>
          <a:effectLst/>
        </p:spPr>
      </p:pic>
      <p:pic>
        <p:nvPicPr>
          <p:cNvPr id="462862" name="Picture 14"/>
          <p:cNvPicPr>
            <a:picLocks noChangeAspect="1" noChangeArrowheads="1"/>
          </p:cNvPicPr>
          <p:nvPr/>
        </p:nvPicPr>
        <p:blipFill>
          <a:blip r:embed="rId6"/>
          <a:srcRect/>
          <a:stretch>
            <a:fillRect/>
          </a:stretch>
        </p:blipFill>
        <p:spPr bwMode="auto">
          <a:xfrm>
            <a:off x="6837363" y="1530350"/>
            <a:ext cx="228600" cy="187325"/>
          </a:xfrm>
          <a:prstGeom prst="rect">
            <a:avLst/>
          </a:prstGeom>
          <a:noFill/>
          <a:ln w="12700">
            <a:noFill/>
            <a:miter lim="800000"/>
            <a:headEnd/>
            <a:tailEnd/>
          </a:ln>
          <a:effectLst/>
        </p:spPr>
      </p:pic>
      <p:pic>
        <p:nvPicPr>
          <p:cNvPr id="462863" name="Picture 15"/>
          <p:cNvPicPr>
            <a:picLocks noChangeAspect="1" noChangeArrowheads="1"/>
          </p:cNvPicPr>
          <p:nvPr/>
        </p:nvPicPr>
        <p:blipFill>
          <a:blip r:embed="rId6"/>
          <a:srcRect/>
          <a:stretch>
            <a:fillRect/>
          </a:stretch>
        </p:blipFill>
        <p:spPr bwMode="auto">
          <a:xfrm>
            <a:off x="7086600" y="1612900"/>
            <a:ext cx="228600" cy="187325"/>
          </a:xfrm>
          <a:prstGeom prst="rect">
            <a:avLst/>
          </a:prstGeom>
          <a:noFill/>
          <a:ln w="12700">
            <a:noFill/>
            <a:miter lim="800000"/>
            <a:headEnd/>
            <a:tailEnd/>
          </a:ln>
          <a:effectLst/>
        </p:spPr>
      </p:pic>
      <p:pic>
        <p:nvPicPr>
          <p:cNvPr id="462864" name="Picture 16"/>
          <p:cNvPicPr>
            <a:picLocks noChangeAspect="1" noChangeArrowheads="1"/>
          </p:cNvPicPr>
          <p:nvPr/>
        </p:nvPicPr>
        <p:blipFill>
          <a:blip r:embed="rId6"/>
          <a:srcRect/>
          <a:stretch>
            <a:fillRect/>
          </a:stretch>
        </p:blipFill>
        <p:spPr bwMode="auto">
          <a:xfrm>
            <a:off x="7088188" y="1404938"/>
            <a:ext cx="228600" cy="187325"/>
          </a:xfrm>
          <a:prstGeom prst="rect">
            <a:avLst/>
          </a:prstGeom>
          <a:noFill/>
          <a:ln w="12700">
            <a:noFill/>
            <a:miter lim="800000"/>
            <a:headEnd/>
            <a:tailEnd/>
          </a:ln>
          <a:effectLst/>
        </p:spPr>
      </p:pic>
      <p:pic>
        <p:nvPicPr>
          <p:cNvPr id="462865" name="Picture 17"/>
          <p:cNvPicPr>
            <a:picLocks noChangeAspect="1" noChangeArrowheads="1"/>
          </p:cNvPicPr>
          <p:nvPr/>
        </p:nvPicPr>
        <p:blipFill>
          <a:blip r:embed="rId6"/>
          <a:srcRect/>
          <a:stretch>
            <a:fillRect/>
          </a:stretch>
        </p:blipFill>
        <p:spPr bwMode="auto">
          <a:xfrm>
            <a:off x="7080250" y="1171575"/>
            <a:ext cx="228600" cy="187325"/>
          </a:xfrm>
          <a:prstGeom prst="rect">
            <a:avLst/>
          </a:prstGeom>
          <a:noFill/>
          <a:ln w="12700">
            <a:noFill/>
            <a:miter lim="800000"/>
            <a:headEnd/>
            <a:tailEnd/>
          </a:ln>
          <a:effectLst/>
        </p:spPr>
      </p:pic>
      <p:pic>
        <p:nvPicPr>
          <p:cNvPr id="462866" name="Picture 18"/>
          <p:cNvPicPr>
            <a:picLocks noChangeAspect="1" noChangeArrowheads="1"/>
          </p:cNvPicPr>
          <p:nvPr/>
        </p:nvPicPr>
        <p:blipFill>
          <a:blip r:embed="rId6"/>
          <a:srcRect/>
          <a:stretch>
            <a:fillRect/>
          </a:stretch>
        </p:blipFill>
        <p:spPr bwMode="auto">
          <a:xfrm>
            <a:off x="7078663" y="942975"/>
            <a:ext cx="228600" cy="187325"/>
          </a:xfrm>
          <a:prstGeom prst="rect">
            <a:avLst/>
          </a:prstGeom>
          <a:noFill/>
          <a:ln w="12700">
            <a:noFill/>
            <a:miter lim="800000"/>
            <a:headEnd/>
            <a:tailEnd/>
          </a:ln>
          <a:effectLst/>
        </p:spPr>
      </p:pic>
      <p:pic>
        <p:nvPicPr>
          <p:cNvPr id="462867" name="Picture 19"/>
          <p:cNvPicPr>
            <a:picLocks noChangeAspect="1" noChangeArrowheads="1"/>
          </p:cNvPicPr>
          <p:nvPr/>
        </p:nvPicPr>
        <p:blipFill>
          <a:blip r:embed="rId6"/>
          <a:srcRect/>
          <a:stretch>
            <a:fillRect/>
          </a:stretch>
        </p:blipFill>
        <p:spPr bwMode="auto">
          <a:xfrm>
            <a:off x="7067550" y="696913"/>
            <a:ext cx="228600" cy="187325"/>
          </a:xfrm>
          <a:prstGeom prst="rect">
            <a:avLst/>
          </a:prstGeom>
          <a:noFill/>
          <a:ln w="12700">
            <a:noFill/>
            <a:miter lim="800000"/>
            <a:headEnd/>
            <a:tailEnd/>
          </a:ln>
          <a:effectLst/>
        </p:spPr>
      </p:pic>
      <p:pic>
        <p:nvPicPr>
          <p:cNvPr id="462868" name="Picture 20"/>
          <p:cNvPicPr>
            <a:picLocks noChangeAspect="1" noChangeArrowheads="1"/>
          </p:cNvPicPr>
          <p:nvPr/>
        </p:nvPicPr>
        <p:blipFill>
          <a:blip r:embed="rId6"/>
          <a:srcRect/>
          <a:stretch>
            <a:fillRect/>
          </a:stretch>
        </p:blipFill>
        <p:spPr bwMode="auto">
          <a:xfrm>
            <a:off x="7059613" y="463550"/>
            <a:ext cx="228600" cy="187325"/>
          </a:xfrm>
          <a:prstGeom prst="rect">
            <a:avLst/>
          </a:prstGeom>
          <a:noFill/>
          <a:ln w="12700">
            <a:noFill/>
            <a:miter lim="800000"/>
            <a:headEnd/>
            <a:tailEnd/>
          </a:ln>
          <a:effectLst/>
        </p:spPr>
      </p:pic>
      <p:pic>
        <p:nvPicPr>
          <p:cNvPr id="462869" name="Picture 21"/>
          <p:cNvPicPr>
            <a:picLocks noChangeAspect="1" noChangeArrowheads="1"/>
          </p:cNvPicPr>
          <p:nvPr/>
        </p:nvPicPr>
        <p:blipFill>
          <a:blip r:embed="rId6"/>
          <a:srcRect/>
          <a:stretch>
            <a:fillRect/>
          </a:stretch>
        </p:blipFill>
        <p:spPr bwMode="auto">
          <a:xfrm>
            <a:off x="7334250" y="2201863"/>
            <a:ext cx="228600" cy="187325"/>
          </a:xfrm>
          <a:prstGeom prst="rect">
            <a:avLst/>
          </a:prstGeom>
          <a:noFill/>
          <a:ln w="12700">
            <a:noFill/>
            <a:miter lim="800000"/>
            <a:headEnd/>
            <a:tailEnd/>
          </a:ln>
          <a:effectLst/>
        </p:spPr>
      </p:pic>
      <p:pic>
        <p:nvPicPr>
          <p:cNvPr id="462870" name="Picture 22"/>
          <p:cNvPicPr>
            <a:picLocks noChangeAspect="1" noChangeArrowheads="1"/>
          </p:cNvPicPr>
          <p:nvPr/>
        </p:nvPicPr>
        <p:blipFill>
          <a:blip r:embed="rId6"/>
          <a:srcRect/>
          <a:stretch>
            <a:fillRect/>
          </a:stretch>
        </p:blipFill>
        <p:spPr bwMode="auto">
          <a:xfrm>
            <a:off x="7335838" y="1993900"/>
            <a:ext cx="228600" cy="187325"/>
          </a:xfrm>
          <a:prstGeom prst="rect">
            <a:avLst/>
          </a:prstGeom>
          <a:noFill/>
          <a:ln w="12700">
            <a:noFill/>
            <a:miter lim="800000"/>
            <a:headEnd/>
            <a:tailEnd/>
          </a:ln>
          <a:effectLst/>
        </p:spPr>
      </p:pic>
      <p:pic>
        <p:nvPicPr>
          <p:cNvPr id="462871" name="Picture 23"/>
          <p:cNvPicPr>
            <a:picLocks noChangeAspect="1" noChangeArrowheads="1"/>
          </p:cNvPicPr>
          <p:nvPr/>
        </p:nvPicPr>
        <p:blipFill>
          <a:blip r:embed="rId6"/>
          <a:srcRect/>
          <a:stretch>
            <a:fillRect/>
          </a:stretch>
        </p:blipFill>
        <p:spPr bwMode="auto">
          <a:xfrm>
            <a:off x="7327900" y="1760538"/>
            <a:ext cx="228600" cy="187325"/>
          </a:xfrm>
          <a:prstGeom prst="rect">
            <a:avLst/>
          </a:prstGeom>
          <a:noFill/>
          <a:ln w="12700">
            <a:noFill/>
            <a:miter lim="800000"/>
            <a:headEnd/>
            <a:tailEnd/>
          </a:ln>
          <a:effectLst/>
        </p:spPr>
      </p:pic>
      <p:pic>
        <p:nvPicPr>
          <p:cNvPr id="462872" name="Picture 24"/>
          <p:cNvPicPr>
            <a:picLocks noChangeAspect="1" noChangeArrowheads="1"/>
          </p:cNvPicPr>
          <p:nvPr/>
        </p:nvPicPr>
        <p:blipFill>
          <a:blip r:embed="rId6"/>
          <a:srcRect/>
          <a:stretch>
            <a:fillRect/>
          </a:stretch>
        </p:blipFill>
        <p:spPr bwMode="auto">
          <a:xfrm>
            <a:off x="7326313" y="1531938"/>
            <a:ext cx="228600" cy="187325"/>
          </a:xfrm>
          <a:prstGeom prst="rect">
            <a:avLst/>
          </a:prstGeom>
          <a:noFill/>
          <a:ln w="12700">
            <a:noFill/>
            <a:miter lim="800000"/>
            <a:headEnd/>
            <a:tailEnd/>
          </a:ln>
          <a:effectLst/>
        </p:spPr>
      </p:pic>
      <p:pic>
        <p:nvPicPr>
          <p:cNvPr id="462873" name="Picture 25"/>
          <p:cNvPicPr>
            <a:picLocks noChangeAspect="1" noChangeArrowheads="1"/>
          </p:cNvPicPr>
          <p:nvPr/>
        </p:nvPicPr>
        <p:blipFill>
          <a:blip r:embed="rId6"/>
          <a:srcRect/>
          <a:stretch>
            <a:fillRect/>
          </a:stretch>
        </p:blipFill>
        <p:spPr bwMode="auto">
          <a:xfrm>
            <a:off x="7581900" y="2462213"/>
            <a:ext cx="228600" cy="187325"/>
          </a:xfrm>
          <a:prstGeom prst="rect">
            <a:avLst/>
          </a:prstGeom>
          <a:noFill/>
          <a:ln w="12700">
            <a:noFill/>
            <a:miter lim="800000"/>
            <a:headEnd/>
            <a:tailEnd/>
          </a:ln>
          <a:effectLst/>
        </p:spPr>
      </p:pic>
      <p:pic>
        <p:nvPicPr>
          <p:cNvPr id="462874" name="Picture 26"/>
          <p:cNvPicPr>
            <a:picLocks noChangeAspect="1" noChangeArrowheads="1"/>
          </p:cNvPicPr>
          <p:nvPr/>
        </p:nvPicPr>
        <p:blipFill>
          <a:blip r:embed="rId6"/>
          <a:srcRect/>
          <a:stretch>
            <a:fillRect/>
          </a:stretch>
        </p:blipFill>
        <p:spPr bwMode="auto">
          <a:xfrm>
            <a:off x="7573963" y="2225675"/>
            <a:ext cx="228600" cy="187325"/>
          </a:xfrm>
          <a:prstGeom prst="rect">
            <a:avLst/>
          </a:prstGeom>
          <a:noFill/>
          <a:ln w="12700">
            <a:noFill/>
            <a:miter lim="800000"/>
            <a:headEnd/>
            <a:tailEnd/>
          </a:ln>
          <a:effectLst/>
        </p:spPr>
      </p:pic>
      <p:pic>
        <p:nvPicPr>
          <p:cNvPr id="462875" name="Picture 27"/>
          <p:cNvPicPr>
            <a:picLocks noChangeAspect="1" noChangeArrowheads="1"/>
          </p:cNvPicPr>
          <p:nvPr/>
        </p:nvPicPr>
        <p:blipFill>
          <a:blip r:embed="rId6"/>
          <a:srcRect/>
          <a:stretch>
            <a:fillRect/>
          </a:stretch>
        </p:blipFill>
        <p:spPr bwMode="auto">
          <a:xfrm>
            <a:off x="7583488" y="1997075"/>
            <a:ext cx="228600" cy="187325"/>
          </a:xfrm>
          <a:prstGeom prst="rect">
            <a:avLst/>
          </a:prstGeom>
          <a:noFill/>
          <a:ln w="12700">
            <a:noFill/>
            <a:miter lim="800000"/>
            <a:headEnd/>
            <a:tailEnd/>
          </a:ln>
          <a:effectLst/>
        </p:spPr>
      </p:pic>
      <p:pic>
        <p:nvPicPr>
          <p:cNvPr id="462876" name="Picture 28"/>
          <p:cNvPicPr>
            <a:picLocks noChangeAspect="1" noChangeArrowheads="1"/>
          </p:cNvPicPr>
          <p:nvPr/>
        </p:nvPicPr>
        <p:blipFill>
          <a:blip r:embed="rId6"/>
          <a:srcRect/>
          <a:stretch>
            <a:fillRect/>
          </a:stretch>
        </p:blipFill>
        <p:spPr bwMode="auto">
          <a:xfrm>
            <a:off x="8001000" y="2743200"/>
            <a:ext cx="228600" cy="187325"/>
          </a:xfrm>
          <a:prstGeom prst="rect">
            <a:avLst/>
          </a:prstGeom>
          <a:noFill/>
          <a:ln w="12700">
            <a:noFill/>
            <a:miter lim="800000"/>
            <a:headEnd/>
            <a:tailEnd/>
          </a:ln>
          <a:effectLst/>
        </p:spPr>
      </p:pic>
      <p:pic>
        <p:nvPicPr>
          <p:cNvPr id="462877" name="Picture 29"/>
          <p:cNvPicPr>
            <a:picLocks noChangeAspect="1" noChangeArrowheads="1"/>
          </p:cNvPicPr>
          <p:nvPr/>
        </p:nvPicPr>
        <p:blipFill>
          <a:blip r:embed="rId6"/>
          <a:srcRect/>
          <a:stretch>
            <a:fillRect/>
          </a:stretch>
        </p:blipFill>
        <p:spPr bwMode="auto">
          <a:xfrm>
            <a:off x="7999413" y="2514600"/>
            <a:ext cx="228600" cy="187325"/>
          </a:xfrm>
          <a:prstGeom prst="rect">
            <a:avLst/>
          </a:prstGeom>
          <a:noFill/>
          <a:ln w="12700">
            <a:noFill/>
            <a:miter lim="800000"/>
            <a:headEnd/>
            <a:tailEnd/>
          </a:ln>
          <a:effectLst/>
        </p:spPr>
      </p:pic>
      <p:pic>
        <p:nvPicPr>
          <p:cNvPr id="462878" name="Picture 30"/>
          <p:cNvPicPr>
            <a:picLocks noChangeAspect="1" noChangeArrowheads="1"/>
          </p:cNvPicPr>
          <p:nvPr/>
        </p:nvPicPr>
        <p:blipFill>
          <a:blip r:embed="rId6"/>
          <a:srcRect/>
          <a:stretch>
            <a:fillRect/>
          </a:stretch>
        </p:blipFill>
        <p:spPr bwMode="auto">
          <a:xfrm>
            <a:off x="6134100" y="2654300"/>
            <a:ext cx="228600" cy="187325"/>
          </a:xfrm>
          <a:prstGeom prst="rect">
            <a:avLst/>
          </a:prstGeom>
          <a:noFill/>
          <a:ln w="12700">
            <a:noFill/>
            <a:miter lim="800000"/>
            <a:headEnd/>
            <a:tailEnd/>
          </a:ln>
          <a:effectLst/>
        </p:spPr>
      </p:pic>
      <p:pic>
        <p:nvPicPr>
          <p:cNvPr id="462879" name="Picture 31"/>
          <p:cNvPicPr>
            <a:picLocks noChangeAspect="1" noChangeArrowheads="1"/>
          </p:cNvPicPr>
          <p:nvPr/>
        </p:nvPicPr>
        <p:blipFill>
          <a:blip r:embed="rId6"/>
          <a:srcRect/>
          <a:stretch>
            <a:fillRect/>
          </a:stretch>
        </p:blipFill>
        <p:spPr bwMode="auto">
          <a:xfrm>
            <a:off x="6132513" y="2425700"/>
            <a:ext cx="228600" cy="187325"/>
          </a:xfrm>
          <a:prstGeom prst="rect">
            <a:avLst/>
          </a:prstGeom>
          <a:noFill/>
          <a:ln w="12700">
            <a:noFill/>
            <a:miter lim="800000"/>
            <a:headEnd/>
            <a:tailEnd/>
          </a:ln>
          <a:effectLst/>
        </p:spPr>
      </p:pic>
      <p:pic>
        <p:nvPicPr>
          <p:cNvPr id="462880" name="Picture 32"/>
          <p:cNvPicPr>
            <a:picLocks noChangeAspect="1" noChangeArrowheads="1"/>
          </p:cNvPicPr>
          <p:nvPr/>
        </p:nvPicPr>
        <p:blipFill>
          <a:blip r:embed="rId6"/>
          <a:srcRect/>
          <a:stretch>
            <a:fillRect/>
          </a:stretch>
        </p:blipFill>
        <p:spPr bwMode="auto">
          <a:xfrm>
            <a:off x="6629400" y="2446338"/>
            <a:ext cx="228600" cy="187325"/>
          </a:xfrm>
          <a:prstGeom prst="rect">
            <a:avLst/>
          </a:prstGeom>
          <a:noFill/>
          <a:ln w="12700">
            <a:noFill/>
            <a:miter lim="800000"/>
            <a:headEnd/>
            <a:tailEnd/>
          </a:ln>
          <a:effectLst/>
        </p:spPr>
      </p:pic>
      <p:pic>
        <p:nvPicPr>
          <p:cNvPr id="462881" name="Picture 33"/>
          <p:cNvPicPr>
            <a:picLocks noChangeAspect="1" noChangeArrowheads="1"/>
          </p:cNvPicPr>
          <p:nvPr/>
        </p:nvPicPr>
        <p:blipFill>
          <a:blip r:embed="rId6"/>
          <a:srcRect/>
          <a:stretch>
            <a:fillRect/>
          </a:stretch>
        </p:blipFill>
        <p:spPr bwMode="auto">
          <a:xfrm>
            <a:off x="6621463" y="2209800"/>
            <a:ext cx="228600" cy="187325"/>
          </a:xfrm>
          <a:prstGeom prst="rect">
            <a:avLst/>
          </a:prstGeom>
          <a:noFill/>
          <a:ln w="12700">
            <a:noFill/>
            <a:miter lim="800000"/>
            <a:headEnd/>
            <a:tailEnd/>
          </a:ln>
          <a:effectLst/>
        </p:spPr>
      </p:pic>
      <p:pic>
        <p:nvPicPr>
          <p:cNvPr id="462882" name="Picture 34"/>
          <p:cNvPicPr>
            <a:picLocks noChangeAspect="1" noChangeArrowheads="1"/>
          </p:cNvPicPr>
          <p:nvPr/>
        </p:nvPicPr>
        <p:blipFill>
          <a:blip r:embed="rId6"/>
          <a:srcRect/>
          <a:stretch>
            <a:fillRect/>
          </a:stretch>
        </p:blipFill>
        <p:spPr bwMode="auto">
          <a:xfrm>
            <a:off x="6610350" y="1981200"/>
            <a:ext cx="228600" cy="187325"/>
          </a:xfrm>
          <a:prstGeom prst="rect">
            <a:avLst/>
          </a:prstGeom>
          <a:noFill/>
          <a:ln w="12700">
            <a:noFill/>
            <a:miter lim="800000"/>
            <a:headEnd/>
            <a:tailEnd/>
          </a:ln>
          <a:effectLst/>
        </p:spPr>
      </p:pic>
    </p:spTree>
  </p:cSld>
  <p:clrMapOvr>
    <a:masterClrMapping/>
  </p:clrMapOvr>
  <p:transition xmlns:p14="http://schemas.microsoft.com/office/powerpoint/2010/main" spd="med" advTm="5000">
    <p:fade/>
    <p:sndAc>
      <p:stSnd>
        <p:snd r:embed="rId3" name="Camera"/>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3"/>
          <p:cNvSpPr>
            <a:spLocks noGrp="1" noChangeArrowheads="1"/>
          </p:cNvSpPr>
          <p:nvPr>
            <p:ph type="ctrTitle"/>
          </p:nvPr>
        </p:nvSpPr>
        <p:spPr>
          <a:xfrm>
            <a:off x="647700" y="165100"/>
            <a:ext cx="7772400" cy="1143000"/>
          </a:xfrm>
          <a:noFill/>
          <a:ln/>
        </p:spPr>
        <p:txBody>
          <a:bodyPr/>
          <a:lstStyle/>
          <a:p>
            <a:r>
              <a:rPr lang="en-US"/>
              <a:t>The Target &amp; Goal</a:t>
            </a:r>
          </a:p>
        </p:txBody>
      </p:sp>
      <p:pic>
        <p:nvPicPr>
          <p:cNvPr id="14" name="Picture 13"/>
          <p:cNvPicPr>
            <a:picLocks noChangeAspect="1"/>
          </p:cNvPicPr>
          <p:nvPr/>
        </p:nvPicPr>
        <p:blipFill>
          <a:blip r:embed="rId4"/>
          <a:stretch>
            <a:fillRect/>
          </a:stretch>
        </p:blipFill>
        <p:spPr>
          <a:xfrm>
            <a:off x="311150" y="1444325"/>
            <a:ext cx="8521700" cy="4546600"/>
          </a:xfrm>
          <a:prstGeom prst="rect">
            <a:avLst/>
          </a:prstGeom>
        </p:spPr>
      </p:pic>
    </p:spTree>
  </p:cSld>
  <p:clrMapOvr>
    <a:masterClrMapping/>
  </p:clrMapOvr>
  <p:transition xmlns:p14="http://schemas.microsoft.com/office/powerpoint/2010/main" spd="med" advTm="5000">
    <p:fade/>
    <p:sndAc>
      <p:stSnd>
        <p:snd r:embed="rId3" name="Camera"/>
      </p:stSnd>
    </p:sndAc>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15900" y="177800"/>
            <a:ext cx="8686800" cy="635000"/>
          </a:xfrm>
          <a:noFill/>
          <a:ln/>
        </p:spPr>
        <p:txBody>
          <a:bodyPr/>
          <a:lstStyle/>
          <a:p>
            <a:r>
              <a:rPr lang="en-US"/>
              <a:t>Process Variation</a:t>
            </a:r>
          </a:p>
        </p:txBody>
      </p:sp>
      <p:sp>
        <p:nvSpPr>
          <p:cNvPr id="9219" name="Rectangle 3"/>
          <p:cNvSpPr>
            <a:spLocks noGrp="1" noChangeArrowheads="1"/>
          </p:cNvSpPr>
          <p:nvPr>
            <p:ph type="body" idx="1"/>
          </p:nvPr>
        </p:nvSpPr>
        <p:spPr>
          <a:xfrm>
            <a:off x="457200" y="884238"/>
            <a:ext cx="8229600" cy="5435600"/>
          </a:xfrm>
          <a:noFill/>
          <a:ln/>
        </p:spPr>
        <p:txBody>
          <a:bodyPr/>
          <a:lstStyle/>
          <a:p>
            <a:r>
              <a:rPr lang="en-US" sz="1500" b="1">
                <a:solidFill>
                  <a:srgbClr val="00279F"/>
                </a:solidFill>
              </a:rPr>
              <a:t>All variation is caused</a:t>
            </a:r>
            <a:r>
              <a:rPr lang="en-US" sz="1500"/>
              <a:t>. There are specific reasons why your weight fluctuates every day, why sales go up, and why Maria performs better than Robert. Management must recognize that variations in production or quality within manufacturing or service processes can be viewed as "</a:t>
            </a:r>
            <a:r>
              <a:rPr lang="en-US" sz="1500">
                <a:solidFill>
                  <a:srgbClr val="00279F"/>
                </a:solidFill>
              </a:rPr>
              <a:t>special cause</a:t>
            </a:r>
            <a:r>
              <a:rPr lang="en-US" sz="1500"/>
              <a:t>" variations, which are best removed by team members operating the process and "</a:t>
            </a:r>
            <a:r>
              <a:rPr lang="en-US" sz="1500">
                <a:solidFill>
                  <a:srgbClr val="00279F"/>
                </a:solidFill>
              </a:rPr>
              <a:t>common cause</a:t>
            </a:r>
            <a:r>
              <a:rPr lang="en-US" sz="1500"/>
              <a:t>" variations, which require management action to change some inherent feature of the process. There are four main types of causes.</a:t>
            </a:r>
          </a:p>
          <a:p>
            <a:r>
              <a:rPr lang="en-US" sz="1500" b="1">
                <a:solidFill>
                  <a:schemeClr val="hlink"/>
                </a:solidFill>
              </a:rPr>
              <a:t>Common</a:t>
            </a:r>
            <a:r>
              <a:rPr lang="en-US" sz="1500"/>
              <a:t> causes are the myriad of </a:t>
            </a:r>
            <a:r>
              <a:rPr lang="en-US" sz="1500" b="1">
                <a:solidFill>
                  <a:schemeClr val="hlink"/>
                </a:solidFill>
              </a:rPr>
              <a:t>ever-present</a:t>
            </a:r>
            <a:r>
              <a:rPr lang="en-US" sz="1500"/>
              <a:t> factors (e.g., process inputs or conditions) that contribute in varying degrees to relatively small, apparently random shifts in outcomes day after day, week after week, month after month. </a:t>
            </a:r>
            <a:r>
              <a:rPr lang="en-US" sz="1500">
                <a:solidFill>
                  <a:srgbClr val="00279F"/>
                </a:solidFill>
              </a:rPr>
              <a:t>The collective effect of all common causes is often referred to as </a:t>
            </a:r>
            <a:r>
              <a:rPr lang="en-US" sz="1500" b="1">
                <a:solidFill>
                  <a:schemeClr val="hlink"/>
                </a:solidFill>
              </a:rPr>
              <a:t>system variation </a:t>
            </a:r>
            <a:r>
              <a:rPr lang="en-US" sz="1500">
                <a:solidFill>
                  <a:srgbClr val="00279F"/>
                </a:solidFill>
              </a:rPr>
              <a:t>because it defines the </a:t>
            </a:r>
            <a:r>
              <a:rPr lang="en-US" sz="1500">
                <a:solidFill>
                  <a:srgbClr val="790015"/>
                </a:solidFill>
              </a:rPr>
              <a:t>amount of variation inherent in the system</a:t>
            </a:r>
            <a:r>
              <a:rPr lang="en-US" sz="1500">
                <a:solidFill>
                  <a:srgbClr val="00279F"/>
                </a:solidFill>
              </a:rPr>
              <a:t>.</a:t>
            </a:r>
            <a:endParaRPr lang="en-US" sz="1500"/>
          </a:p>
          <a:p>
            <a:r>
              <a:rPr lang="en-US" sz="1500" b="1">
                <a:solidFill>
                  <a:schemeClr val="hlink"/>
                </a:solidFill>
              </a:rPr>
              <a:t>Special</a:t>
            </a:r>
            <a:r>
              <a:rPr lang="en-US" sz="1500"/>
              <a:t> causes are factors that </a:t>
            </a:r>
            <a:r>
              <a:rPr lang="en-US" sz="1500" b="1">
                <a:solidFill>
                  <a:schemeClr val="hlink"/>
                </a:solidFill>
              </a:rPr>
              <a:t>sporadically</a:t>
            </a:r>
            <a:r>
              <a:rPr lang="en-US" sz="1500"/>
              <a:t> induce variation over and above that inherent in the system. Frequently, special cause variation appears as an extreme point or some specific, identifiable pattern in data. Special causes are often referred to as </a:t>
            </a:r>
            <a:r>
              <a:rPr lang="en-US" sz="1500" b="1">
                <a:solidFill>
                  <a:srgbClr val="790015"/>
                </a:solidFill>
              </a:rPr>
              <a:t>assignable</a:t>
            </a:r>
            <a:r>
              <a:rPr lang="en-US" sz="1500"/>
              <a:t> causes because the </a:t>
            </a:r>
            <a:r>
              <a:rPr lang="en-US" sz="1500">
                <a:solidFill>
                  <a:srgbClr val="00279F"/>
                </a:solidFill>
              </a:rPr>
              <a:t>variation they produce can be tracked down and assigned to an identifiable source</a:t>
            </a:r>
            <a:r>
              <a:rPr lang="en-US" sz="1500"/>
              <a:t>. (In contrast, it is usually difficult, if not impossible, to link common cause variation to any particular source.) Special Cause variation results from </a:t>
            </a:r>
            <a:r>
              <a:rPr lang="en-US" sz="1500">
                <a:solidFill>
                  <a:srgbClr val="00279F"/>
                </a:solidFill>
              </a:rPr>
              <a:t>events which are occurring outside the process</a:t>
            </a:r>
            <a:r>
              <a:rPr lang="en-US" sz="1500"/>
              <a:t>. For example, a relatively major </a:t>
            </a:r>
            <a:r>
              <a:rPr lang="en-US" sz="1500">
                <a:solidFill>
                  <a:srgbClr val="005400"/>
                </a:solidFill>
              </a:rPr>
              <a:t>change in temperature or humidity </a:t>
            </a:r>
            <a:r>
              <a:rPr lang="en-US" sz="1500"/>
              <a:t>could cause significant variation (points outside control limits) in the process.</a:t>
            </a:r>
          </a:p>
        </p:txBody>
      </p:sp>
    </p:spTree>
  </p:cSld>
  <p:clrMapOvr>
    <a:masterClrMapping/>
  </p:clrMapOvr>
  <p:transition xmlns:p14="http://schemas.microsoft.com/office/powerpoint/2010/main" spd="med" advTm="5000">
    <p:fade/>
    <p:sndAc>
      <p:stSnd>
        <p:snd r:embed="rId3" name="Camera"/>
      </p:stSnd>
    </p:sndAc>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a:xfrm>
            <a:off x="609600" y="228600"/>
            <a:ext cx="8001000" cy="762000"/>
          </a:xfrm>
          <a:noFill/>
          <a:ln/>
        </p:spPr>
        <p:txBody>
          <a:bodyPr/>
          <a:lstStyle/>
          <a:p>
            <a:r>
              <a:rPr lang="en-US"/>
              <a:t>Causes of Variation</a:t>
            </a:r>
          </a:p>
        </p:txBody>
      </p:sp>
      <p:sp>
        <p:nvSpPr>
          <p:cNvPr id="458755" name="Rectangle 3"/>
          <p:cNvSpPr>
            <a:spLocks noGrp="1" noChangeArrowheads="1"/>
          </p:cNvSpPr>
          <p:nvPr>
            <p:ph type="body" idx="1"/>
          </p:nvPr>
        </p:nvSpPr>
        <p:spPr>
          <a:xfrm>
            <a:off x="533400" y="1143000"/>
            <a:ext cx="3810000" cy="3460750"/>
          </a:xfrm>
          <a:noFill/>
          <a:ln/>
        </p:spPr>
        <p:txBody>
          <a:bodyPr/>
          <a:lstStyle/>
          <a:p>
            <a:pPr marL="4763" indent="6350" algn="ctr" defTabSz="914400">
              <a:buFontTx/>
              <a:buNone/>
            </a:pPr>
            <a:r>
              <a:rPr lang="en-US" sz="1600" b="1">
                <a:solidFill>
                  <a:srgbClr val="0033CC"/>
                </a:solidFill>
              </a:rPr>
              <a:t>Special (Assignable) Causes of Variation</a:t>
            </a:r>
            <a:endParaRPr lang="en-US" sz="1300">
              <a:solidFill>
                <a:srgbClr val="000000"/>
              </a:solidFill>
            </a:endParaRPr>
          </a:p>
          <a:p>
            <a:pPr marL="4763" indent="6350" defTabSz="914400">
              <a:buFontTx/>
              <a:buNone/>
            </a:pPr>
            <a:r>
              <a:rPr lang="en-US" sz="1600" b="1">
                <a:solidFill>
                  <a:srgbClr val="000000"/>
                </a:solidFill>
              </a:rPr>
              <a:t>Special</a:t>
            </a:r>
            <a:r>
              <a:rPr lang="en-US" sz="1600">
                <a:solidFill>
                  <a:srgbClr val="000000"/>
                </a:solidFill>
              </a:rPr>
              <a:t> causes are problems that arise in a </a:t>
            </a:r>
            <a:r>
              <a:rPr lang="en-US" sz="1600" b="1" i="1">
                <a:solidFill>
                  <a:srgbClr val="FC0128"/>
                </a:solidFill>
              </a:rPr>
              <a:t>periodic</a:t>
            </a:r>
            <a:r>
              <a:rPr lang="en-US" sz="1600">
                <a:solidFill>
                  <a:srgbClr val="000000"/>
                </a:solidFill>
              </a:rPr>
              <a:t> fashion.  They are somewhat </a:t>
            </a:r>
            <a:r>
              <a:rPr lang="en-US" sz="1600" i="1">
                <a:solidFill>
                  <a:srgbClr val="000099"/>
                </a:solidFill>
              </a:rPr>
              <a:t>unpredictable</a:t>
            </a:r>
            <a:r>
              <a:rPr lang="en-US" sz="1600">
                <a:solidFill>
                  <a:srgbClr val="000000"/>
                </a:solidFill>
              </a:rPr>
              <a:t> and can be dealt with at the machine or operator level.  Examples of special causes are operator error, broken tools, and machine setting drift.  This type of variation is </a:t>
            </a:r>
            <a:r>
              <a:rPr lang="en-US" sz="1600">
                <a:solidFill>
                  <a:srgbClr val="FC0128"/>
                </a:solidFill>
              </a:rPr>
              <a:t>not critical</a:t>
            </a:r>
            <a:r>
              <a:rPr lang="en-US" sz="1600">
                <a:solidFill>
                  <a:srgbClr val="000000"/>
                </a:solidFill>
              </a:rPr>
              <a:t> and only represents a small fraction of the variation found in a process.</a:t>
            </a:r>
            <a:endParaRPr lang="en-US" sz="1600"/>
          </a:p>
        </p:txBody>
      </p:sp>
      <p:sp>
        <p:nvSpPr>
          <p:cNvPr id="458756" name="Rectangle 4"/>
          <p:cNvSpPr>
            <a:spLocks noChangeArrowheads="1"/>
          </p:cNvSpPr>
          <p:nvPr/>
        </p:nvSpPr>
        <p:spPr bwMode="auto">
          <a:xfrm>
            <a:off x="4800600" y="1143000"/>
            <a:ext cx="4010025" cy="2895600"/>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spcBef>
                <a:spcPct val="25000"/>
              </a:spcBef>
              <a:buSzPct val="100000"/>
            </a:pPr>
            <a:r>
              <a:rPr lang="en-US" sz="1600" b="1">
                <a:solidFill>
                  <a:srgbClr val="0033CC"/>
                </a:solidFill>
              </a:rPr>
              <a:t>Common Causes of Variation</a:t>
            </a:r>
          </a:p>
          <a:p>
            <a:pPr marL="4763" indent="6350" algn="ctr">
              <a:spcBef>
                <a:spcPct val="25000"/>
              </a:spcBef>
              <a:buSzPct val="100000"/>
            </a:pPr>
            <a:endParaRPr lang="en-US" sz="1300">
              <a:solidFill>
                <a:srgbClr val="000000"/>
              </a:solidFill>
            </a:endParaRPr>
          </a:p>
          <a:p>
            <a:pPr marL="4763" indent="6350">
              <a:spcBef>
                <a:spcPct val="25000"/>
              </a:spcBef>
              <a:buSzPct val="100000"/>
            </a:pPr>
            <a:r>
              <a:rPr lang="en-US" sz="1600" b="1">
                <a:solidFill>
                  <a:srgbClr val="000000"/>
                </a:solidFill>
              </a:rPr>
              <a:t>Common</a:t>
            </a:r>
            <a:r>
              <a:rPr lang="en-US" sz="1600">
                <a:solidFill>
                  <a:srgbClr val="000000"/>
                </a:solidFill>
              </a:rPr>
              <a:t> causes are </a:t>
            </a:r>
            <a:r>
              <a:rPr lang="en-US" sz="1600">
                <a:solidFill>
                  <a:srgbClr val="FC0128"/>
                </a:solidFill>
              </a:rPr>
              <a:t>problems </a:t>
            </a:r>
            <a:r>
              <a:rPr lang="en-US" sz="1600" i="1">
                <a:solidFill>
                  <a:srgbClr val="FC0128"/>
                </a:solidFill>
              </a:rPr>
              <a:t>inherent in the system itself</a:t>
            </a:r>
            <a:r>
              <a:rPr lang="en-US" sz="1600">
                <a:solidFill>
                  <a:srgbClr val="000000"/>
                </a:solidFill>
              </a:rPr>
              <a:t>.  They are </a:t>
            </a:r>
            <a:r>
              <a:rPr lang="en-US" sz="1600" i="1">
                <a:solidFill>
                  <a:srgbClr val="000099"/>
                </a:solidFill>
              </a:rPr>
              <a:t>always present</a:t>
            </a:r>
            <a:r>
              <a:rPr lang="en-US" sz="1600">
                <a:solidFill>
                  <a:srgbClr val="000000"/>
                </a:solidFill>
              </a:rPr>
              <a:t> and </a:t>
            </a:r>
            <a:r>
              <a:rPr lang="en-US" sz="1600">
                <a:solidFill>
                  <a:srgbClr val="FC0128"/>
                </a:solidFill>
              </a:rPr>
              <a:t>effect the output</a:t>
            </a:r>
            <a:r>
              <a:rPr lang="en-US" sz="1600">
                <a:solidFill>
                  <a:srgbClr val="000000"/>
                </a:solidFill>
              </a:rPr>
              <a:t> of the process.  Examples of common causes of variation are poor training, inappropriate production methods, and poor workstation design.</a:t>
            </a:r>
            <a:endParaRPr lang="en-US" sz="1300">
              <a:solidFill>
                <a:srgbClr val="000000"/>
              </a:solidFill>
            </a:endParaRPr>
          </a:p>
        </p:txBody>
      </p:sp>
      <p:sp>
        <p:nvSpPr>
          <p:cNvPr id="458757" name="Text Box 5"/>
          <p:cNvSpPr txBox="1">
            <a:spLocks noChangeArrowheads="1"/>
          </p:cNvSpPr>
          <p:nvPr/>
        </p:nvSpPr>
        <p:spPr bwMode="auto">
          <a:xfrm>
            <a:off x="914400" y="4724400"/>
            <a:ext cx="7391400" cy="1465263"/>
          </a:xfrm>
          <a:prstGeom prst="rect">
            <a:avLst/>
          </a:prstGeom>
          <a:noFill/>
          <a:ln w="12700">
            <a:noFill/>
            <a:miter lim="800000"/>
            <a:headEnd/>
            <a:tailEnd/>
          </a:ln>
          <a:effectLst/>
        </p:spPr>
        <p:txBody>
          <a:bodyPr>
            <a:prstTxWarp prst="textNoShape">
              <a:avLst/>
            </a:prstTxWarp>
            <a:spAutoFit/>
          </a:bodyPr>
          <a:lstStyle/>
          <a:p>
            <a:pPr algn="ctr"/>
            <a:r>
              <a:rPr lang="en-US" sz="1800">
                <a:solidFill>
                  <a:srgbClr val="000000"/>
                </a:solidFill>
              </a:rPr>
              <a:t>As we can see, </a:t>
            </a:r>
            <a:r>
              <a:rPr lang="en-US" sz="1800">
                <a:solidFill>
                  <a:srgbClr val="FC0128"/>
                </a:solidFill>
              </a:rPr>
              <a:t>common</a:t>
            </a:r>
            <a:r>
              <a:rPr lang="en-US" sz="1800">
                <a:solidFill>
                  <a:srgbClr val="000000"/>
                </a:solidFill>
              </a:rPr>
              <a:t> causes of variation are </a:t>
            </a:r>
            <a:r>
              <a:rPr lang="en-US" sz="1800">
                <a:solidFill>
                  <a:srgbClr val="FC0128"/>
                </a:solidFill>
              </a:rPr>
              <a:t>more critical</a:t>
            </a:r>
            <a:r>
              <a:rPr lang="en-US" sz="1800">
                <a:solidFill>
                  <a:srgbClr val="000000"/>
                </a:solidFill>
              </a:rPr>
              <a:t> on the manufacturing process than special causes.  In fact </a:t>
            </a:r>
            <a:r>
              <a:rPr lang="en-US" sz="1800" i="1">
                <a:solidFill>
                  <a:srgbClr val="00279F"/>
                </a:solidFill>
              </a:rPr>
              <a:t>Dr. Deming suggests that about 80 to 85% of all the problems encountered in production processes are caused by common causes</a:t>
            </a:r>
            <a:r>
              <a:rPr lang="en-US" sz="1800">
                <a:solidFill>
                  <a:srgbClr val="000000"/>
                </a:solidFill>
              </a:rPr>
              <a:t>, while </a:t>
            </a:r>
            <a:r>
              <a:rPr lang="en-US" sz="1800" i="1">
                <a:solidFill>
                  <a:srgbClr val="790015"/>
                </a:solidFill>
              </a:rPr>
              <a:t>only 15 to 20% are caused by special causes.</a:t>
            </a:r>
            <a:endParaRPr lang="en-US" sz="1800">
              <a:solidFill>
                <a:srgbClr val="000000"/>
              </a:solidFill>
            </a:endParaRPr>
          </a:p>
        </p:txBody>
      </p:sp>
    </p:spTree>
  </p:cSld>
  <p:clrMapOvr>
    <a:masterClrMapping/>
  </p:clrMapOvr>
  <p:transition xmlns:p14="http://schemas.microsoft.com/office/powerpoint/2010/main" spd="med" advTm="5000">
    <p:fade/>
    <p:sndAc>
      <p:stSnd>
        <p:snd r:embed="rId3" name="Camera"/>
      </p:stSnd>
    </p:sndAc>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609600" y="228600"/>
            <a:ext cx="8001000" cy="762000"/>
          </a:xfrm>
          <a:noFill/>
          <a:ln/>
        </p:spPr>
        <p:txBody>
          <a:bodyPr/>
          <a:lstStyle/>
          <a:p>
            <a:r>
              <a:rPr lang="en-US"/>
              <a:t>Facts About Causes of Variation</a:t>
            </a:r>
          </a:p>
        </p:txBody>
      </p:sp>
      <p:sp>
        <p:nvSpPr>
          <p:cNvPr id="460803" name="Rectangle 3"/>
          <p:cNvSpPr>
            <a:spLocks noGrp="1" noChangeArrowheads="1"/>
          </p:cNvSpPr>
          <p:nvPr>
            <p:ph type="body" idx="1"/>
          </p:nvPr>
        </p:nvSpPr>
        <p:spPr>
          <a:xfrm>
            <a:off x="533400" y="1052513"/>
            <a:ext cx="3810000" cy="5256212"/>
          </a:xfrm>
          <a:noFill/>
          <a:ln/>
        </p:spPr>
        <p:txBody>
          <a:bodyPr/>
          <a:lstStyle/>
          <a:p>
            <a:pPr marL="4763" indent="6350" algn="ctr" defTabSz="914400">
              <a:buSzTx/>
              <a:buFont typeface="Zapf Dingbats" charset="2"/>
              <a:buNone/>
            </a:pPr>
            <a:r>
              <a:rPr lang="en-US" sz="1600" b="1">
                <a:solidFill>
                  <a:srgbClr val="FC0128"/>
                </a:solidFill>
              </a:rPr>
              <a:t>Special</a:t>
            </a:r>
            <a:r>
              <a:rPr lang="en-US" sz="1600" b="1">
                <a:solidFill>
                  <a:srgbClr val="0033CC"/>
                </a:solidFill>
              </a:rPr>
              <a:t> Causes of Variation</a:t>
            </a:r>
            <a:endParaRPr lang="en-US" sz="1300">
              <a:solidFill>
                <a:srgbClr val="000000"/>
              </a:solidFill>
            </a:endParaRPr>
          </a:p>
          <a:p>
            <a:pPr marL="4763" indent="6350" defTabSz="914400">
              <a:buSzTx/>
              <a:buFont typeface="Zapf Dingbats" charset="2"/>
              <a:buChar char="+"/>
            </a:pPr>
            <a:r>
              <a:rPr lang="en-US" sz="1500">
                <a:solidFill>
                  <a:srgbClr val="000000"/>
                </a:solidFill>
              </a:rPr>
              <a:t>Accounts for 5-15% of quality problems.</a:t>
            </a:r>
          </a:p>
          <a:p>
            <a:pPr marL="4763" indent="6350" defTabSz="914400">
              <a:buSzTx/>
              <a:buFont typeface="Zapf Dingbats" charset="2"/>
              <a:buChar char="+"/>
            </a:pPr>
            <a:r>
              <a:rPr lang="en-US" sz="1500">
                <a:solidFill>
                  <a:srgbClr val="000000"/>
                </a:solidFill>
              </a:rPr>
              <a:t>Is due to a factor that has "slipped" into the process causing unstable or unpredictable variation.</a:t>
            </a:r>
          </a:p>
          <a:p>
            <a:pPr marL="4763" indent="6350" defTabSz="914400">
              <a:buSzTx/>
              <a:buFont typeface="Zapf Dingbats" charset="2"/>
              <a:buChar char="+"/>
            </a:pPr>
            <a:r>
              <a:rPr lang="en-US" sz="1500">
                <a:solidFill>
                  <a:srgbClr val="000000"/>
                </a:solidFill>
              </a:rPr>
              <a:t>Are unpredictable variations that are abnormal to the process including human error, equipment failure, defective/changed raw materials, acid spills, power failures, etc.; failure to remove them can result is corrosion, scale, metal fatigue, lower equipment efficiency, increased maintenance costs, unsafe working conditions, wasted chemicals, increased down-time (plant shut-down...), etc. </a:t>
            </a:r>
          </a:p>
          <a:p>
            <a:pPr marL="4763" indent="6350" defTabSz="914400">
              <a:buSzTx/>
              <a:buFont typeface="Zapf Dingbats" charset="2"/>
              <a:buChar char="+"/>
            </a:pPr>
            <a:r>
              <a:rPr lang="en-US" sz="1500">
                <a:solidFill>
                  <a:schemeClr val="hlink"/>
                </a:solidFill>
              </a:rPr>
              <a:t>Removal of all special causes of variation yields a process that is in statistical control.</a:t>
            </a:r>
            <a:endParaRPr lang="en-US" sz="1500">
              <a:solidFill>
                <a:srgbClr val="000000"/>
              </a:solidFill>
            </a:endParaRPr>
          </a:p>
          <a:p>
            <a:pPr marL="4763" indent="6350" defTabSz="914400">
              <a:buSzTx/>
              <a:buFont typeface="Zapf Dingbats" charset="2"/>
              <a:buChar char="+"/>
            </a:pPr>
            <a:r>
              <a:rPr lang="en-US" sz="1500">
                <a:solidFill>
                  <a:srgbClr val="000000"/>
                </a:solidFill>
              </a:rPr>
              <a:t>Correctable by local personnel.</a:t>
            </a:r>
            <a:endParaRPr lang="en-US" sz="1600"/>
          </a:p>
        </p:txBody>
      </p:sp>
      <p:sp>
        <p:nvSpPr>
          <p:cNvPr id="460804" name="Rectangle 4"/>
          <p:cNvSpPr>
            <a:spLocks noChangeArrowheads="1"/>
          </p:cNvSpPr>
          <p:nvPr/>
        </p:nvSpPr>
        <p:spPr bwMode="auto">
          <a:xfrm>
            <a:off x="4800600" y="1052513"/>
            <a:ext cx="3733800" cy="5256212"/>
          </a:xfrm>
          <a:prstGeom prst="rect">
            <a:avLst/>
          </a:prstGeom>
          <a:noFill/>
          <a:ln w="12700">
            <a:noFill/>
            <a:miter lim="800000"/>
            <a:headEnd/>
            <a:tailEnd/>
          </a:ln>
          <a:effectLst/>
        </p:spPr>
        <p:txBody>
          <a:bodyPr lIns="90487" tIns="44450" rIns="90487" bIns="44450">
            <a:prstTxWarp prst="textNoShape">
              <a:avLst/>
            </a:prstTxWarp>
          </a:bodyPr>
          <a:lstStyle/>
          <a:p>
            <a:pPr marL="4763" indent="6350" algn="ctr">
              <a:spcBef>
                <a:spcPct val="25000"/>
              </a:spcBef>
              <a:buFont typeface="Zapf Dingbats" charset="2"/>
              <a:buNone/>
            </a:pPr>
            <a:r>
              <a:rPr lang="en-US" sz="1600" b="1">
                <a:solidFill>
                  <a:srgbClr val="FC0128"/>
                </a:solidFill>
              </a:rPr>
              <a:t>Common</a:t>
            </a:r>
            <a:r>
              <a:rPr lang="en-US" sz="1600" b="1">
                <a:solidFill>
                  <a:srgbClr val="0033CC"/>
                </a:solidFill>
              </a:rPr>
              <a:t> Causes of Variation</a:t>
            </a:r>
            <a:endParaRPr lang="en-US" sz="1300">
              <a:solidFill>
                <a:srgbClr val="000000"/>
              </a:solidFill>
            </a:endParaRPr>
          </a:p>
          <a:p>
            <a:pPr marL="4763" indent="6350">
              <a:spcBef>
                <a:spcPct val="25000"/>
              </a:spcBef>
              <a:buFont typeface="Zapf Dingbats" charset="2"/>
              <a:buChar char="+"/>
            </a:pPr>
            <a:r>
              <a:rPr lang="en-US" sz="1500">
                <a:solidFill>
                  <a:srgbClr val="000000"/>
                </a:solidFill>
              </a:rPr>
              <a:t>Account for 85-95% of quality problems </a:t>
            </a:r>
          </a:p>
          <a:p>
            <a:pPr marL="4763" indent="6350">
              <a:spcBef>
                <a:spcPct val="25000"/>
              </a:spcBef>
              <a:buFont typeface="Zapf Dingbats" charset="2"/>
              <a:buChar char="+"/>
            </a:pPr>
            <a:r>
              <a:rPr lang="en-US" sz="1500">
                <a:solidFill>
                  <a:srgbClr val="000000"/>
                </a:solidFill>
              </a:rPr>
              <a:t>Are due to the many small sources of variation "engineered" into the process of the "system”.</a:t>
            </a:r>
          </a:p>
          <a:p>
            <a:pPr marL="4763" indent="6350">
              <a:spcBef>
                <a:spcPct val="25000"/>
              </a:spcBef>
              <a:buFont typeface="Zapf Dingbats" charset="2"/>
              <a:buChar char="+"/>
            </a:pPr>
            <a:r>
              <a:rPr lang="en-US" sz="1500">
                <a:solidFill>
                  <a:srgbClr val="000000"/>
                </a:solidFill>
              </a:rPr>
              <a:t>Are naturally caused and are always present in the process because they are linked to the system's base ability to perform; it is the predictable and stable inherent variability resulting from the process operating as it was designed.</a:t>
            </a:r>
          </a:p>
          <a:p>
            <a:pPr marL="4763" indent="6350">
              <a:spcBef>
                <a:spcPct val="25000"/>
              </a:spcBef>
              <a:buFont typeface="Zapf Dingbats" charset="2"/>
              <a:buChar char="+"/>
            </a:pPr>
            <a:r>
              <a:rPr lang="en-US" sz="1500">
                <a:solidFill>
                  <a:srgbClr val="000000"/>
                </a:solidFill>
              </a:rPr>
              <a:t>Standard deviation, s, is used as a measure of the inherent process variability; it helps describe the well-known normal distribution curve.</a:t>
            </a:r>
          </a:p>
          <a:p>
            <a:pPr marL="4763" indent="6350">
              <a:spcBef>
                <a:spcPct val="25000"/>
              </a:spcBef>
              <a:buFont typeface="Zapf Dingbats" charset="2"/>
              <a:buChar char="+"/>
            </a:pPr>
            <a:r>
              <a:rPr lang="en-US" sz="1500">
                <a:solidFill>
                  <a:schemeClr val="hlink"/>
                </a:solidFill>
              </a:rPr>
              <a:t>Correctable only by management</a:t>
            </a:r>
            <a:r>
              <a:rPr lang="en-US" sz="1500">
                <a:solidFill>
                  <a:srgbClr val="000000"/>
                </a:solidFill>
              </a:rPr>
              <a:t>; typically requires the repair/replacement of a system's component, or the system itself.</a:t>
            </a:r>
            <a:endParaRPr lang="en-US" sz="1300">
              <a:solidFill>
                <a:srgbClr val="000000"/>
              </a:solidFill>
            </a:endParaRPr>
          </a:p>
        </p:txBody>
      </p:sp>
    </p:spTree>
  </p:cSld>
  <p:clrMapOvr>
    <a:masterClrMapping/>
  </p:clrMapOvr>
  <p:transition xmlns:p14="http://schemas.microsoft.com/office/powerpoint/2010/main" spd="med" advTm="5000">
    <p:fade/>
    <p:sndAc>
      <p:stSnd>
        <p:snd r:embed="rId3" name="Camera"/>
      </p:stSnd>
    </p:sndAc>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685800" y="1171575"/>
            <a:ext cx="7772400" cy="4914900"/>
          </a:xfrm>
          <a:noFill/>
          <a:ln/>
        </p:spPr>
        <p:txBody>
          <a:bodyPr/>
          <a:lstStyle/>
          <a:p>
            <a:r>
              <a:rPr lang="en-US" sz="1800" b="1">
                <a:solidFill>
                  <a:schemeClr val="hlink"/>
                </a:solidFill>
              </a:rPr>
              <a:t>Tampering</a:t>
            </a:r>
            <a:r>
              <a:rPr lang="en-US" sz="1800"/>
              <a:t> is additional variation caused by </a:t>
            </a:r>
            <a:r>
              <a:rPr lang="en-US" sz="1800">
                <a:solidFill>
                  <a:srgbClr val="790015"/>
                </a:solidFill>
              </a:rPr>
              <a:t>unnecessary adjustments made in an attempt to compensate for common cause variation</a:t>
            </a:r>
            <a:r>
              <a:rPr lang="en-US" sz="1800"/>
              <a:t>.</a:t>
            </a:r>
            <a:endParaRPr lang="en-US" sz="1800" b="1">
              <a:solidFill>
                <a:srgbClr val="00279F"/>
              </a:solidFill>
            </a:endParaRPr>
          </a:p>
          <a:p>
            <a:r>
              <a:rPr lang="en-US" sz="1800"/>
              <a:t>Tampering with a process occurs when we </a:t>
            </a:r>
            <a:r>
              <a:rPr lang="en-US" sz="1800">
                <a:solidFill>
                  <a:srgbClr val="00279F"/>
                </a:solidFill>
              </a:rPr>
              <a:t>respond to variation In the process </a:t>
            </a:r>
            <a:r>
              <a:rPr lang="en-US" sz="1800"/>
              <a:t>(such as by “adjusting” the process) when the process has not shifted. In other words, it is when we treat variation due to common causes as variation due to special causes. This is also called “responding to a false alarm,” since a false alarm is when we think that the process has shifted when it really hasn’t.</a:t>
            </a:r>
          </a:p>
          <a:p>
            <a:r>
              <a:rPr lang="en-US" sz="1800"/>
              <a:t>In practice, tampering generally occurs when we attempt to control the process to limits that are within the natural control limits defined by common cause variation. We try to control the process to specifications, or goals. These limits are defined externally to the process, rather than being based on the statistics of the process.</a:t>
            </a:r>
            <a:endParaRPr lang="en-US" sz="1400"/>
          </a:p>
        </p:txBody>
      </p:sp>
      <p:sp>
        <p:nvSpPr>
          <p:cNvPr id="11267" name="Rectangle 3"/>
          <p:cNvSpPr>
            <a:spLocks noGrp="1" noChangeArrowheads="1"/>
          </p:cNvSpPr>
          <p:nvPr>
            <p:ph type="title"/>
          </p:nvPr>
        </p:nvSpPr>
        <p:spPr>
          <a:xfrm>
            <a:off x="215900" y="177800"/>
            <a:ext cx="8686800" cy="762000"/>
          </a:xfrm>
          <a:noFill/>
          <a:ln/>
        </p:spPr>
        <p:txBody>
          <a:bodyPr/>
          <a:lstStyle/>
          <a:p>
            <a:r>
              <a:rPr lang="en-US"/>
              <a:t>Tampering - Process Variation</a:t>
            </a:r>
          </a:p>
        </p:txBody>
      </p:sp>
    </p:spTree>
  </p:cSld>
  <p:clrMapOvr>
    <a:masterClrMapping/>
  </p:clrMapOvr>
  <p:transition xmlns:p14="http://schemas.microsoft.com/office/powerpoint/2010/main" spd="med" advTm="5000">
    <p:fade/>
    <p:sndAc>
      <p:stSnd>
        <p:snd r:embed="rId3" name="Camera"/>
      </p:stSnd>
    </p:sndAc>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685800" y="1143000"/>
            <a:ext cx="7772400" cy="4279900"/>
          </a:xfrm>
          <a:noFill/>
          <a:ln/>
        </p:spPr>
        <p:txBody>
          <a:bodyPr/>
          <a:lstStyle/>
          <a:p>
            <a:r>
              <a:rPr lang="en-US" b="1" i="1">
                <a:solidFill>
                  <a:schemeClr val="hlink"/>
                </a:solidFill>
              </a:rPr>
              <a:t>Structural</a:t>
            </a:r>
            <a:r>
              <a:rPr lang="en-US" i="1"/>
              <a:t> Variation</a:t>
            </a:r>
            <a:r>
              <a:rPr lang="en-US" sz="1800"/>
              <a:t> is </a:t>
            </a:r>
            <a:r>
              <a:rPr lang="en-US" sz="1800">
                <a:solidFill>
                  <a:srgbClr val="00279F"/>
                </a:solidFill>
              </a:rPr>
              <a:t>regular, systematic changes </a:t>
            </a:r>
            <a:r>
              <a:rPr lang="en-US" sz="1800"/>
              <a:t>in output. Typical examples include seasonal patterns and long-term trends.</a:t>
            </a:r>
            <a:endParaRPr lang="en-US" sz="1600"/>
          </a:p>
          <a:p>
            <a:endParaRPr lang="en-US" sz="1600"/>
          </a:p>
        </p:txBody>
      </p:sp>
      <p:sp>
        <p:nvSpPr>
          <p:cNvPr id="12291" name="Rectangle 3"/>
          <p:cNvSpPr>
            <a:spLocks noGrp="1" noChangeArrowheads="1"/>
          </p:cNvSpPr>
          <p:nvPr>
            <p:ph type="title"/>
          </p:nvPr>
        </p:nvSpPr>
        <p:spPr>
          <a:xfrm>
            <a:off x="215900" y="177800"/>
            <a:ext cx="8686800" cy="762000"/>
          </a:xfrm>
          <a:noFill/>
          <a:ln/>
        </p:spPr>
        <p:txBody>
          <a:bodyPr/>
          <a:lstStyle/>
          <a:p>
            <a:r>
              <a:rPr lang="en-US"/>
              <a:t>Structural Variation</a:t>
            </a:r>
          </a:p>
        </p:txBody>
      </p:sp>
    </p:spTree>
  </p:cSld>
  <p:clrMapOvr>
    <a:masterClrMapping/>
  </p:clrMapOvr>
  <p:transition xmlns:p14="http://schemas.microsoft.com/office/powerpoint/2010/main" spd="med" advTm="5000">
    <p:fade/>
    <p:sndAc>
      <p:stSnd>
        <p:snd r:embed="rId3" name="Camera"/>
      </p:stSnd>
    </p:sndAc>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1026"/>
          <p:cNvSpPr>
            <a:spLocks noGrp="1" noChangeArrowheads="1"/>
          </p:cNvSpPr>
          <p:nvPr>
            <p:ph type="title"/>
          </p:nvPr>
        </p:nvSpPr>
        <p:spPr>
          <a:noFill/>
          <a:ln/>
        </p:spPr>
        <p:txBody>
          <a:bodyPr/>
          <a:lstStyle/>
          <a:p>
            <a:r>
              <a:rPr lang="en-US">
                <a:solidFill>
                  <a:srgbClr val="790015"/>
                </a:solidFill>
              </a:rPr>
              <a:t>Problem</a:t>
            </a:r>
            <a:r>
              <a:rPr lang="en-US"/>
              <a:t> vs. </a:t>
            </a:r>
            <a:r>
              <a:rPr lang="en-US">
                <a:solidFill>
                  <a:srgbClr val="790015"/>
                </a:solidFill>
              </a:rPr>
              <a:t>Symptom</a:t>
            </a:r>
            <a:endParaRPr lang="en-US"/>
          </a:p>
        </p:txBody>
      </p:sp>
      <p:sp>
        <p:nvSpPr>
          <p:cNvPr id="180227" name="Rectangle 1027"/>
          <p:cNvSpPr>
            <a:spLocks noGrp="1" noChangeArrowheads="1"/>
          </p:cNvSpPr>
          <p:nvPr>
            <p:ph type="body" idx="1"/>
          </p:nvPr>
        </p:nvSpPr>
        <p:spPr>
          <a:xfrm>
            <a:off x="685800" y="1092200"/>
            <a:ext cx="7772400" cy="5080000"/>
          </a:xfrm>
          <a:noFill/>
          <a:ln/>
        </p:spPr>
        <p:txBody>
          <a:bodyPr/>
          <a:lstStyle/>
          <a:p>
            <a:r>
              <a:rPr lang="en-US" b="1">
                <a:solidFill>
                  <a:srgbClr val="005400"/>
                </a:solidFill>
              </a:rPr>
              <a:t>At this point it is important to distinguish between a </a:t>
            </a:r>
            <a:r>
              <a:rPr lang="en-US" b="1">
                <a:solidFill>
                  <a:srgbClr val="790015"/>
                </a:solidFill>
              </a:rPr>
              <a:t>problem</a:t>
            </a:r>
            <a:r>
              <a:rPr lang="en-US" b="1">
                <a:solidFill>
                  <a:srgbClr val="005400"/>
                </a:solidFill>
              </a:rPr>
              <a:t> and a </a:t>
            </a:r>
            <a:r>
              <a:rPr lang="en-US" b="1">
                <a:solidFill>
                  <a:srgbClr val="790015"/>
                </a:solidFill>
              </a:rPr>
              <a:t>symptom</a:t>
            </a:r>
            <a:r>
              <a:rPr lang="en-US" b="1">
                <a:solidFill>
                  <a:srgbClr val="005400"/>
                </a:solidFill>
              </a:rPr>
              <a:t>.</a:t>
            </a:r>
            <a:r>
              <a:rPr lang="en-US">
                <a:solidFill>
                  <a:srgbClr val="005400"/>
                </a:solidFill>
              </a:rPr>
              <a:t> </a:t>
            </a:r>
            <a:r>
              <a:rPr lang="en-US"/>
              <a:t>A symptom, for example, could be a split in a seam.</a:t>
            </a:r>
          </a:p>
          <a:p>
            <a:r>
              <a:rPr lang="en-US"/>
              <a:t>Generally, there are a </a:t>
            </a:r>
            <a:r>
              <a:rPr lang="en-US">
                <a:solidFill>
                  <a:srgbClr val="00279F"/>
                </a:solidFill>
              </a:rPr>
              <a:t>series of problems associated with a process that causes a symptom </a:t>
            </a:r>
            <a:r>
              <a:rPr lang="en-US"/>
              <a:t>(in this case the seam split). A symptom often illustrates a ‘gap’ between the desired quality (of the seam) and its actual quality. The seam split because of a problem in the process or in the design.</a:t>
            </a:r>
          </a:p>
          <a:p>
            <a:r>
              <a:rPr lang="en-US">
                <a:solidFill>
                  <a:srgbClr val="00279F"/>
                </a:solidFill>
              </a:rPr>
              <a:t>Every company has its own internal system for appraising symptoms and problems</a:t>
            </a:r>
            <a:r>
              <a:rPr lang="en-US"/>
              <a:t>. Sometimes a symptom occurs where 1 person can evaluate the problem and address it. Other times the symptom is significant and requires a team to investigate and remove the cause.</a:t>
            </a:r>
          </a:p>
        </p:txBody>
      </p:sp>
    </p:spTree>
  </p:cSld>
  <p:clrMapOvr>
    <a:masterClrMapping/>
  </p:clrMapOvr>
  <p:transition xmlns:p14="http://schemas.microsoft.com/office/powerpoint/2010/main" spd="med" advTm="5000">
    <p:fade/>
    <p:sndAc>
      <p:stSnd>
        <p:snd r:embed="rId3" name="Camera"/>
      </p:stSnd>
    </p:sndAc>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a:ln/>
        </p:spPr>
        <p:txBody>
          <a:bodyPr/>
          <a:lstStyle/>
          <a:p>
            <a:r>
              <a:rPr lang="en-US"/>
              <a:t>When An 8-D Is Necessary</a:t>
            </a:r>
          </a:p>
        </p:txBody>
      </p:sp>
      <p:sp>
        <p:nvSpPr>
          <p:cNvPr id="15363" name="Rectangle 3"/>
          <p:cNvSpPr>
            <a:spLocks noGrp="1" noChangeArrowheads="1"/>
          </p:cNvSpPr>
          <p:nvPr>
            <p:ph type="body" idx="1"/>
          </p:nvPr>
        </p:nvSpPr>
        <p:spPr>
          <a:noFill/>
          <a:ln/>
        </p:spPr>
        <p:txBody>
          <a:bodyPr/>
          <a:lstStyle/>
          <a:p>
            <a:r>
              <a:rPr lang="en-US" sz="1800"/>
              <a:t>Using ‘</a:t>
            </a:r>
            <a:r>
              <a:rPr lang="en-US" sz="1800">
                <a:solidFill>
                  <a:srgbClr val="790015"/>
                </a:solidFill>
              </a:rPr>
              <a:t>Good Judgment</a:t>
            </a:r>
            <a:r>
              <a:rPr lang="en-US" sz="1800"/>
              <a:t>’ is the first step in deciding when to start an 8-D.</a:t>
            </a:r>
          </a:p>
          <a:p>
            <a:r>
              <a:rPr lang="en-US" sz="1800"/>
              <a:t>Often, however, an 8-D is a customer requirement in response to a problem: </a:t>
            </a:r>
            <a:r>
              <a:rPr lang="en-US" sz="1800">
                <a:solidFill>
                  <a:srgbClr val="790015"/>
                </a:solidFill>
              </a:rPr>
              <a:t>Feedback from the customer </a:t>
            </a:r>
            <a:r>
              <a:rPr lang="en-US" sz="1800"/>
              <a:t>that there is a concern with the product. Sometimes the concern shows up as a </a:t>
            </a:r>
            <a:r>
              <a:rPr lang="en-US" sz="1800" b="1">
                <a:solidFill>
                  <a:schemeClr val="hlink"/>
                </a:solidFill>
              </a:rPr>
              <a:t>Symptom</a:t>
            </a:r>
            <a:r>
              <a:rPr lang="en-US" sz="1800"/>
              <a:t> that has been detected by the customer.</a:t>
            </a:r>
          </a:p>
          <a:p>
            <a:r>
              <a:rPr lang="en-US" sz="1800">
                <a:solidFill>
                  <a:srgbClr val="005400"/>
                </a:solidFill>
              </a:rPr>
              <a:t>Ideally</a:t>
            </a:r>
            <a:r>
              <a:rPr lang="en-US" sz="1800"/>
              <a:t>, a </a:t>
            </a:r>
            <a:r>
              <a:rPr lang="en-US" sz="1800">
                <a:solidFill>
                  <a:srgbClr val="790015"/>
                </a:solidFill>
              </a:rPr>
              <a:t>measurable</a:t>
            </a:r>
            <a:r>
              <a:rPr lang="en-US" sz="1800"/>
              <a:t> will indicate when an 8-D should be started. When an undesirable trend in a process develops, corrective action can be taken to reduce the cause of the variation before a symptom occurs in the process and escapes to the customer.</a:t>
            </a:r>
          </a:p>
          <a:p>
            <a:r>
              <a:rPr lang="en-US" sz="1800"/>
              <a:t>If the </a:t>
            </a:r>
            <a:r>
              <a:rPr lang="en-US" sz="1800">
                <a:solidFill>
                  <a:srgbClr val="790015"/>
                </a:solidFill>
              </a:rPr>
              <a:t>undesirable trend </a:t>
            </a:r>
            <a:r>
              <a:rPr lang="en-US" sz="1800"/>
              <a:t>triggers questions, a decision must be made whether the symptom can be fixed by an individual or whether the symptom requires further analysis. Further analysis typically indicates it’s time to assemble an 8-D problem solving team.</a:t>
            </a:r>
          </a:p>
        </p:txBody>
      </p:sp>
    </p:spTree>
  </p:cSld>
  <p:clrMapOvr>
    <a:masterClrMapping/>
  </p:clrMapOvr>
  <p:transition xmlns:p14="http://schemas.microsoft.com/office/powerpoint/2010/main" spd="med" advTm="5000">
    <p:fade/>
    <p:sndAc>
      <p:stSnd>
        <p:snd r:embed="rId3" name="Camera"/>
      </p:stSnd>
    </p:sndAc>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85800" y="1092200"/>
            <a:ext cx="7772400" cy="5080000"/>
          </a:xfrm>
          <a:noFill/>
          <a:ln/>
        </p:spPr>
        <p:txBody>
          <a:bodyPr/>
          <a:lstStyle/>
          <a:p>
            <a:r>
              <a:rPr lang="en-US" sz="2400">
                <a:solidFill>
                  <a:srgbClr val="00279F"/>
                </a:solidFill>
              </a:rPr>
              <a:t>At this point, each of you (</a:t>
            </a:r>
            <a:r>
              <a:rPr lang="en-US" sz="2400">
                <a:solidFill>
                  <a:srgbClr val="005400"/>
                </a:solidFill>
              </a:rPr>
              <a:t>in your thoughts</a:t>
            </a:r>
            <a:r>
              <a:rPr lang="en-US" sz="2400">
                <a:solidFill>
                  <a:srgbClr val="00279F"/>
                </a:solidFill>
              </a:rPr>
              <a:t>) is wanting the instructor to provide a </a:t>
            </a:r>
            <a:r>
              <a:rPr lang="en-US" sz="2400">
                <a:solidFill>
                  <a:srgbClr val="333333"/>
                </a:solidFill>
              </a:rPr>
              <a:t>black &amp; white explanation </a:t>
            </a:r>
            <a:r>
              <a:rPr lang="en-US" sz="2400">
                <a:solidFill>
                  <a:srgbClr val="00279F"/>
                </a:solidFill>
              </a:rPr>
              <a:t>of when a formal 8-D is required. Unfortunately, the answer is that the only time an 8-D is ‘required’ is when a customer requires it.</a:t>
            </a:r>
            <a:endParaRPr lang="en-US" sz="2400"/>
          </a:p>
          <a:p>
            <a:r>
              <a:rPr lang="en-US" sz="2400"/>
              <a:t>Each company provides an internal threshold. It is typically somewhat subjective. </a:t>
            </a:r>
            <a:r>
              <a:rPr lang="en-US" sz="2400">
                <a:solidFill>
                  <a:schemeClr val="hlink"/>
                </a:solidFill>
              </a:rPr>
              <a:t>There is no ‘absolute’ in so far as </a:t>
            </a:r>
            <a:r>
              <a:rPr lang="en-US" sz="2400">
                <a:solidFill>
                  <a:srgbClr val="005400"/>
                </a:solidFill>
              </a:rPr>
              <a:t>when</a:t>
            </a:r>
            <a:r>
              <a:rPr lang="en-US" sz="2400">
                <a:solidFill>
                  <a:schemeClr val="hlink"/>
                </a:solidFill>
              </a:rPr>
              <a:t> or </a:t>
            </a:r>
            <a:r>
              <a:rPr lang="en-US" sz="2400">
                <a:solidFill>
                  <a:srgbClr val="005400"/>
                </a:solidFill>
              </a:rPr>
              <a:t>how far</a:t>
            </a:r>
            <a:r>
              <a:rPr lang="en-US" sz="2400"/>
              <a:t>. Many companies use a </a:t>
            </a:r>
            <a:r>
              <a:rPr lang="en-US" sz="2400">
                <a:solidFill>
                  <a:srgbClr val="790015"/>
                </a:solidFill>
              </a:rPr>
              <a:t>Review Board</a:t>
            </a:r>
            <a:r>
              <a:rPr lang="en-US" sz="2400"/>
              <a:t>. But - each has it’s own path.</a:t>
            </a:r>
          </a:p>
        </p:txBody>
      </p:sp>
      <p:sp>
        <p:nvSpPr>
          <p:cNvPr id="16389" name="Rectangle 5"/>
          <p:cNvSpPr>
            <a:spLocks noGrp="1" noChangeArrowheads="1"/>
          </p:cNvSpPr>
          <p:nvPr>
            <p:ph type="title"/>
          </p:nvPr>
        </p:nvSpPr>
        <p:spPr>
          <a:xfrm>
            <a:off x="228600" y="114300"/>
            <a:ext cx="8686800" cy="914400"/>
          </a:xfrm>
          <a:noFill/>
          <a:ln/>
        </p:spPr>
        <p:txBody>
          <a:bodyPr/>
          <a:lstStyle/>
          <a:p>
            <a:r>
              <a:rPr lang="en-US"/>
              <a:t>When An 8-D Is Necessary</a:t>
            </a:r>
          </a:p>
        </p:txBody>
      </p:sp>
    </p:spTree>
  </p:cSld>
  <p:clrMapOvr>
    <a:masterClrMapping/>
  </p:clrMapOvr>
  <p:transition xmlns:p14="http://schemas.microsoft.com/office/powerpoint/2010/main" spd="med" advTm="5000">
    <p:fade/>
    <p:sndAc>
      <p:stSnd>
        <p:snd r:embed="rId3" name="Camera"/>
      </p:stSnd>
    </p:sndAc>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2"/>
          <p:cNvSpPr>
            <a:spLocks noChangeShapeType="1"/>
          </p:cNvSpPr>
          <p:nvPr/>
        </p:nvSpPr>
        <p:spPr bwMode="auto">
          <a:xfrm>
            <a:off x="342900" y="3416300"/>
            <a:ext cx="3568700" cy="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17411" name="Rectangle 3"/>
          <p:cNvSpPr>
            <a:spLocks noGrp="1" noChangeArrowheads="1"/>
          </p:cNvSpPr>
          <p:nvPr>
            <p:ph type="title"/>
          </p:nvPr>
        </p:nvSpPr>
        <p:spPr>
          <a:noFill/>
          <a:ln/>
        </p:spPr>
        <p:txBody>
          <a:bodyPr/>
          <a:lstStyle/>
          <a:p>
            <a:r>
              <a:rPr lang="en-US"/>
              <a:t>When An 8-D Is Necessary</a:t>
            </a:r>
          </a:p>
        </p:txBody>
      </p:sp>
      <p:sp>
        <p:nvSpPr>
          <p:cNvPr id="17412" name="Rectangle 4"/>
          <p:cNvSpPr>
            <a:spLocks noChangeArrowheads="1"/>
          </p:cNvSpPr>
          <p:nvPr/>
        </p:nvSpPr>
        <p:spPr bwMode="auto">
          <a:xfrm>
            <a:off x="417513" y="1617663"/>
            <a:ext cx="930275" cy="115252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005400"/>
                </a:solidFill>
              </a:rPr>
              <a:t>Symptom</a:t>
            </a:r>
          </a:p>
          <a:p>
            <a:pPr algn="ctr" defTabSz="903288"/>
            <a:r>
              <a:rPr lang="en-US" sz="1400">
                <a:solidFill>
                  <a:srgbClr val="005400"/>
                </a:solidFill>
              </a:rPr>
              <a:t>Appears</a:t>
            </a:r>
          </a:p>
          <a:p>
            <a:pPr algn="ctr" defTabSz="903288"/>
            <a:r>
              <a:rPr lang="en-US" sz="1400">
                <a:solidFill>
                  <a:srgbClr val="790015"/>
                </a:solidFill>
              </a:rPr>
              <a:t>Internal</a:t>
            </a:r>
          </a:p>
          <a:p>
            <a:pPr algn="ctr" defTabSz="903288"/>
            <a:r>
              <a:rPr lang="en-US" sz="1400">
                <a:solidFill>
                  <a:srgbClr val="790015"/>
                </a:solidFill>
              </a:rPr>
              <a:t>and/or</a:t>
            </a:r>
          </a:p>
          <a:p>
            <a:pPr algn="ctr" defTabSz="903288"/>
            <a:r>
              <a:rPr lang="en-US" sz="1400">
                <a:solidFill>
                  <a:srgbClr val="790015"/>
                </a:solidFill>
              </a:rPr>
              <a:t>External</a:t>
            </a:r>
          </a:p>
        </p:txBody>
      </p:sp>
      <p:sp>
        <p:nvSpPr>
          <p:cNvPr id="17413" name="Rectangle 5"/>
          <p:cNvSpPr>
            <a:spLocks noChangeArrowheads="1"/>
          </p:cNvSpPr>
          <p:nvPr/>
        </p:nvSpPr>
        <p:spPr bwMode="auto">
          <a:xfrm>
            <a:off x="1047750" y="4144963"/>
            <a:ext cx="1147763" cy="93980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005400"/>
                </a:solidFill>
              </a:rPr>
              <a:t>First</a:t>
            </a:r>
          </a:p>
          <a:p>
            <a:pPr algn="ctr" defTabSz="903288"/>
            <a:r>
              <a:rPr lang="en-US" sz="1400">
                <a:solidFill>
                  <a:srgbClr val="005400"/>
                </a:solidFill>
              </a:rPr>
              <a:t>Assessment</a:t>
            </a:r>
          </a:p>
          <a:p>
            <a:pPr algn="ctr" defTabSz="903288"/>
            <a:r>
              <a:rPr lang="en-US" sz="1400">
                <a:solidFill>
                  <a:srgbClr val="790015"/>
                </a:solidFill>
              </a:rPr>
              <a:t>Internal</a:t>
            </a:r>
          </a:p>
          <a:p>
            <a:pPr algn="ctr" defTabSz="903288"/>
            <a:r>
              <a:rPr lang="en-US" sz="1400">
                <a:solidFill>
                  <a:srgbClr val="790015"/>
                </a:solidFill>
              </a:rPr>
              <a:t>Individual</a:t>
            </a:r>
          </a:p>
        </p:txBody>
      </p:sp>
      <p:sp>
        <p:nvSpPr>
          <p:cNvPr id="17414" name="Rectangle 6"/>
          <p:cNvSpPr>
            <a:spLocks noChangeArrowheads="1"/>
          </p:cNvSpPr>
          <p:nvPr/>
        </p:nvSpPr>
        <p:spPr bwMode="auto">
          <a:xfrm>
            <a:off x="1778000" y="2036763"/>
            <a:ext cx="1312863" cy="72707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005400"/>
                </a:solidFill>
              </a:rPr>
              <a:t>Second</a:t>
            </a:r>
          </a:p>
          <a:p>
            <a:pPr algn="ctr" defTabSz="903288"/>
            <a:r>
              <a:rPr lang="en-US" sz="1400">
                <a:solidFill>
                  <a:srgbClr val="005400"/>
                </a:solidFill>
              </a:rPr>
              <a:t>Assessment</a:t>
            </a:r>
          </a:p>
          <a:p>
            <a:pPr algn="ctr" defTabSz="903288"/>
            <a:r>
              <a:rPr lang="en-US" sz="1400">
                <a:solidFill>
                  <a:srgbClr val="790015"/>
                </a:solidFill>
              </a:rPr>
              <a:t>Internal Group</a:t>
            </a:r>
          </a:p>
        </p:txBody>
      </p:sp>
      <p:sp>
        <p:nvSpPr>
          <p:cNvPr id="17415" name="Rectangle 7"/>
          <p:cNvSpPr>
            <a:spLocks noChangeArrowheads="1"/>
          </p:cNvSpPr>
          <p:nvPr/>
        </p:nvSpPr>
        <p:spPr bwMode="auto">
          <a:xfrm>
            <a:off x="2271713" y="4132263"/>
            <a:ext cx="1954212" cy="115252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005400"/>
                </a:solidFill>
              </a:rPr>
              <a:t>Third Assessment</a:t>
            </a:r>
          </a:p>
          <a:p>
            <a:pPr algn="ctr" defTabSz="903288"/>
            <a:r>
              <a:rPr lang="en-US" sz="1400">
                <a:solidFill>
                  <a:srgbClr val="790015"/>
                </a:solidFill>
              </a:rPr>
              <a:t>Internal Group</a:t>
            </a:r>
          </a:p>
          <a:p>
            <a:pPr algn="ctr" defTabSz="903288"/>
            <a:r>
              <a:rPr lang="en-US" sz="1400">
                <a:solidFill>
                  <a:srgbClr val="005400"/>
                </a:solidFill>
              </a:rPr>
              <a:t>with</a:t>
            </a:r>
          </a:p>
          <a:p>
            <a:pPr algn="ctr" defTabSz="903288"/>
            <a:r>
              <a:rPr lang="en-US" sz="1400">
                <a:solidFill>
                  <a:srgbClr val="00279F"/>
                </a:solidFill>
              </a:rPr>
              <a:t>Internal</a:t>
            </a:r>
            <a:r>
              <a:rPr lang="en-US" sz="1400">
                <a:solidFill>
                  <a:srgbClr val="790015"/>
                </a:solidFill>
              </a:rPr>
              <a:t> / </a:t>
            </a:r>
            <a:r>
              <a:rPr lang="en-US" sz="1400">
                <a:solidFill>
                  <a:srgbClr val="00279F"/>
                </a:solidFill>
              </a:rPr>
              <a:t>External</a:t>
            </a:r>
            <a:endParaRPr lang="en-US" sz="1400">
              <a:solidFill>
                <a:srgbClr val="790015"/>
              </a:solidFill>
            </a:endParaRPr>
          </a:p>
          <a:p>
            <a:pPr algn="ctr" defTabSz="903288"/>
            <a:r>
              <a:rPr lang="en-US" sz="1400">
                <a:solidFill>
                  <a:srgbClr val="790015"/>
                </a:solidFill>
              </a:rPr>
              <a:t>Customer Involvement</a:t>
            </a:r>
          </a:p>
        </p:txBody>
      </p:sp>
      <p:sp>
        <p:nvSpPr>
          <p:cNvPr id="17416" name="Rectangle 8"/>
          <p:cNvSpPr>
            <a:spLocks noChangeArrowheads="1"/>
          </p:cNvSpPr>
          <p:nvPr/>
        </p:nvSpPr>
        <p:spPr bwMode="auto">
          <a:xfrm>
            <a:off x="4541838" y="1443038"/>
            <a:ext cx="4138612" cy="3746500"/>
          </a:xfrm>
          <a:prstGeom prst="rect">
            <a:avLst/>
          </a:prstGeom>
          <a:noFill/>
          <a:ln w="12700">
            <a:noFill/>
            <a:miter lim="800000"/>
            <a:headEnd/>
            <a:tailEnd/>
          </a:ln>
          <a:effectLst/>
        </p:spPr>
        <p:txBody>
          <a:bodyPr lIns="90487" tIns="44450" rIns="90487" bIns="44450">
            <a:prstTxWarp prst="textNoShape">
              <a:avLst/>
            </a:prstTxWarp>
            <a:spAutoFit/>
          </a:bodyPr>
          <a:lstStyle/>
          <a:p>
            <a:pPr defTabSz="903288"/>
            <a:r>
              <a:rPr lang="en-US" sz="2000">
                <a:solidFill>
                  <a:srgbClr val="00279F"/>
                </a:solidFill>
              </a:rPr>
              <a:t>There are typically several </a:t>
            </a:r>
            <a:r>
              <a:rPr lang="en-US" sz="2000">
                <a:solidFill>
                  <a:srgbClr val="790015"/>
                </a:solidFill>
              </a:rPr>
              <a:t>assessment points </a:t>
            </a:r>
            <a:r>
              <a:rPr lang="en-US" sz="2000">
                <a:solidFill>
                  <a:srgbClr val="00279F"/>
                </a:solidFill>
              </a:rPr>
              <a:t>in a company’s evaluation of a symptom.</a:t>
            </a:r>
          </a:p>
          <a:p>
            <a:pPr defTabSz="903288"/>
            <a:endParaRPr lang="en-US" sz="2000">
              <a:solidFill>
                <a:srgbClr val="00279F"/>
              </a:solidFill>
            </a:endParaRPr>
          </a:p>
          <a:p>
            <a:pPr defTabSz="903288"/>
            <a:r>
              <a:rPr lang="en-US" sz="2000">
                <a:solidFill>
                  <a:srgbClr val="00279F"/>
                </a:solidFill>
              </a:rPr>
              <a:t>Each assessment is a </a:t>
            </a:r>
            <a:r>
              <a:rPr lang="en-US" sz="2000">
                <a:solidFill>
                  <a:srgbClr val="790015"/>
                </a:solidFill>
              </a:rPr>
              <a:t>decision point </a:t>
            </a:r>
            <a:r>
              <a:rPr lang="en-US" sz="2000">
                <a:solidFill>
                  <a:srgbClr val="00279F"/>
                </a:solidFill>
              </a:rPr>
              <a:t>- first by one or more individuals, then by ‘official’ groups.</a:t>
            </a:r>
          </a:p>
          <a:p>
            <a:pPr defTabSz="903288"/>
            <a:endParaRPr lang="en-US" sz="2000">
              <a:solidFill>
                <a:srgbClr val="00279F"/>
              </a:solidFill>
            </a:endParaRPr>
          </a:p>
          <a:p>
            <a:pPr defTabSz="903288"/>
            <a:r>
              <a:rPr lang="en-US" sz="2000">
                <a:solidFill>
                  <a:srgbClr val="00279F"/>
                </a:solidFill>
              </a:rPr>
              <a:t>At each point, ‘</a:t>
            </a:r>
            <a:r>
              <a:rPr lang="en-US" sz="2000">
                <a:solidFill>
                  <a:srgbClr val="790015"/>
                </a:solidFill>
              </a:rPr>
              <a:t>reason</a:t>
            </a:r>
            <a:r>
              <a:rPr lang="en-US" sz="2000">
                <a:solidFill>
                  <a:srgbClr val="00279F"/>
                </a:solidFill>
              </a:rPr>
              <a:t>’ is used to decide whether a ‘full’ 8-D is necessary.</a:t>
            </a:r>
          </a:p>
        </p:txBody>
      </p:sp>
      <p:sp>
        <p:nvSpPr>
          <p:cNvPr id="17417" name="AutoShape 9"/>
          <p:cNvSpPr>
            <a:spLocks noChangeArrowheads="1"/>
          </p:cNvSpPr>
          <p:nvPr/>
        </p:nvSpPr>
        <p:spPr bwMode="auto">
          <a:xfrm>
            <a:off x="685800" y="3213100"/>
            <a:ext cx="393700" cy="393700"/>
          </a:xfrm>
          <a:prstGeom prst="diamond">
            <a:avLst/>
          </a:prstGeom>
          <a:solidFill>
            <a:srgbClr val="EAEC5E"/>
          </a:solidFill>
          <a:ln w="25400">
            <a:solidFill>
              <a:schemeClr val="hlink"/>
            </a:solidFill>
            <a:miter lim="800000"/>
            <a:headEnd/>
            <a:tailEnd/>
          </a:ln>
          <a:effectLst/>
        </p:spPr>
        <p:txBody>
          <a:bodyPr wrap="none" anchor="ctr">
            <a:prstTxWarp prst="textNoShape">
              <a:avLst/>
            </a:prstTxWarp>
          </a:bodyPr>
          <a:lstStyle/>
          <a:p>
            <a:endParaRPr lang="en-US"/>
          </a:p>
        </p:txBody>
      </p:sp>
      <p:sp>
        <p:nvSpPr>
          <p:cNvPr id="17418" name="AutoShape 10"/>
          <p:cNvSpPr>
            <a:spLocks noChangeArrowheads="1"/>
          </p:cNvSpPr>
          <p:nvPr/>
        </p:nvSpPr>
        <p:spPr bwMode="auto">
          <a:xfrm>
            <a:off x="1422400" y="3225800"/>
            <a:ext cx="393700" cy="393700"/>
          </a:xfrm>
          <a:prstGeom prst="diamond">
            <a:avLst/>
          </a:prstGeom>
          <a:solidFill>
            <a:srgbClr val="EAEC5E"/>
          </a:solidFill>
          <a:ln w="25400">
            <a:solidFill>
              <a:schemeClr val="hlink"/>
            </a:solidFill>
            <a:miter lim="800000"/>
            <a:headEnd/>
            <a:tailEnd/>
          </a:ln>
          <a:effectLst/>
        </p:spPr>
        <p:txBody>
          <a:bodyPr wrap="none" anchor="ctr">
            <a:prstTxWarp prst="textNoShape">
              <a:avLst/>
            </a:prstTxWarp>
          </a:bodyPr>
          <a:lstStyle/>
          <a:p>
            <a:endParaRPr lang="en-US"/>
          </a:p>
        </p:txBody>
      </p:sp>
      <p:sp>
        <p:nvSpPr>
          <p:cNvPr id="17419" name="AutoShape 11"/>
          <p:cNvSpPr>
            <a:spLocks noChangeArrowheads="1"/>
          </p:cNvSpPr>
          <p:nvPr/>
        </p:nvSpPr>
        <p:spPr bwMode="auto">
          <a:xfrm>
            <a:off x="2247900" y="3225800"/>
            <a:ext cx="393700" cy="393700"/>
          </a:xfrm>
          <a:prstGeom prst="diamond">
            <a:avLst/>
          </a:prstGeom>
          <a:solidFill>
            <a:srgbClr val="EAEC5E"/>
          </a:solidFill>
          <a:ln w="25400">
            <a:solidFill>
              <a:schemeClr val="hlink"/>
            </a:solidFill>
            <a:miter lim="800000"/>
            <a:headEnd/>
            <a:tailEnd/>
          </a:ln>
          <a:effectLst/>
        </p:spPr>
        <p:txBody>
          <a:bodyPr wrap="none" anchor="ctr">
            <a:prstTxWarp prst="textNoShape">
              <a:avLst/>
            </a:prstTxWarp>
          </a:bodyPr>
          <a:lstStyle/>
          <a:p>
            <a:endParaRPr lang="en-US"/>
          </a:p>
        </p:txBody>
      </p:sp>
      <p:sp>
        <p:nvSpPr>
          <p:cNvPr id="17420" name="AutoShape 12"/>
          <p:cNvSpPr>
            <a:spLocks noChangeArrowheads="1"/>
          </p:cNvSpPr>
          <p:nvPr/>
        </p:nvSpPr>
        <p:spPr bwMode="auto">
          <a:xfrm>
            <a:off x="3048000" y="3225800"/>
            <a:ext cx="393700" cy="393700"/>
          </a:xfrm>
          <a:prstGeom prst="diamond">
            <a:avLst/>
          </a:prstGeom>
          <a:solidFill>
            <a:srgbClr val="EAEC5E"/>
          </a:solidFill>
          <a:ln w="25400">
            <a:solidFill>
              <a:schemeClr val="hlink"/>
            </a:solidFill>
            <a:miter lim="800000"/>
            <a:headEnd/>
            <a:tailEnd/>
          </a:ln>
          <a:effectLst/>
        </p:spPr>
        <p:txBody>
          <a:bodyPr wrap="none" anchor="ctr">
            <a:prstTxWarp prst="textNoShape">
              <a:avLst/>
            </a:prstTxWarp>
          </a:bodyPr>
          <a:lstStyle/>
          <a:p>
            <a:endParaRPr lang="en-US"/>
          </a:p>
        </p:txBody>
      </p:sp>
      <p:sp>
        <p:nvSpPr>
          <p:cNvPr id="17421" name="Line 13"/>
          <p:cNvSpPr>
            <a:spLocks noChangeShapeType="1"/>
          </p:cNvSpPr>
          <p:nvPr/>
        </p:nvSpPr>
        <p:spPr bwMode="auto">
          <a:xfrm>
            <a:off x="889000" y="2768600"/>
            <a:ext cx="0" cy="62230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17422" name="Line 14"/>
          <p:cNvSpPr>
            <a:spLocks noChangeShapeType="1"/>
          </p:cNvSpPr>
          <p:nvPr/>
        </p:nvSpPr>
        <p:spPr bwMode="auto">
          <a:xfrm flipV="1">
            <a:off x="1625600" y="3416300"/>
            <a:ext cx="0" cy="68580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17423" name="Line 15"/>
          <p:cNvSpPr>
            <a:spLocks noChangeShapeType="1"/>
          </p:cNvSpPr>
          <p:nvPr/>
        </p:nvSpPr>
        <p:spPr bwMode="auto">
          <a:xfrm>
            <a:off x="2451100" y="2781300"/>
            <a:ext cx="0" cy="62230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17424" name="Line 16"/>
          <p:cNvSpPr>
            <a:spLocks noChangeShapeType="1"/>
          </p:cNvSpPr>
          <p:nvPr/>
        </p:nvSpPr>
        <p:spPr bwMode="auto">
          <a:xfrm flipV="1">
            <a:off x="3251200" y="3403600"/>
            <a:ext cx="0" cy="68580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Tree>
  </p:cSld>
  <p:clrMapOvr>
    <a:masterClrMapping/>
  </p:clrMapOvr>
  <p:transition xmlns:p14="http://schemas.microsoft.com/office/powerpoint/2010/main" spd="med" advTm="5000">
    <p:fade/>
    <p:sndAc>
      <p:stSnd>
        <p:snd r:embed="rId3" name="Camera"/>
      </p:stSnd>
    </p:sndAc>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127000"/>
            <a:ext cx="8686800" cy="660400"/>
          </a:xfrm>
          <a:noFill/>
          <a:ln/>
        </p:spPr>
        <p:txBody>
          <a:bodyPr/>
          <a:lstStyle/>
          <a:p>
            <a:r>
              <a:rPr lang="en-US"/>
              <a:t>V</a:t>
            </a:r>
            <a:r>
              <a:rPr lang="en-US">
                <a:solidFill>
                  <a:srgbClr val="790015"/>
                </a:solidFill>
              </a:rPr>
              <a:t>erifica</a:t>
            </a:r>
            <a:r>
              <a:rPr lang="en-US"/>
              <a:t>tion vs. V</a:t>
            </a:r>
            <a:r>
              <a:rPr lang="en-US">
                <a:solidFill>
                  <a:srgbClr val="790015"/>
                </a:solidFill>
              </a:rPr>
              <a:t>alida</a:t>
            </a:r>
            <a:r>
              <a:rPr lang="en-US"/>
              <a:t>tion</a:t>
            </a:r>
          </a:p>
        </p:txBody>
      </p:sp>
      <p:sp>
        <p:nvSpPr>
          <p:cNvPr id="18435" name="Rectangle 3"/>
          <p:cNvSpPr>
            <a:spLocks noGrp="1" noChangeArrowheads="1"/>
          </p:cNvSpPr>
          <p:nvPr>
            <p:ph type="body" idx="1"/>
          </p:nvPr>
        </p:nvSpPr>
        <p:spPr>
          <a:xfrm>
            <a:off x="165100" y="863600"/>
            <a:ext cx="4421188" cy="2316163"/>
          </a:xfrm>
          <a:noFill/>
          <a:ln/>
        </p:spPr>
        <p:txBody>
          <a:bodyPr/>
          <a:lstStyle/>
          <a:p>
            <a:pPr marL="0" indent="0">
              <a:buFontTx/>
              <a:buNone/>
            </a:pPr>
            <a:r>
              <a:rPr lang="en-US" sz="1400" b="1"/>
              <a:t>V</a:t>
            </a:r>
            <a:r>
              <a:rPr lang="en-US" sz="1400" b="1">
                <a:solidFill>
                  <a:srgbClr val="790015"/>
                </a:solidFill>
              </a:rPr>
              <a:t>erifica</a:t>
            </a:r>
            <a:r>
              <a:rPr lang="en-US" sz="1400" b="1"/>
              <a:t>tion</a:t>
            </a:r>
            <a:r>
              <a:rPr lang="en-US" sz="1400"/>
              <a:t> and </a:t>
            </a:r>
            <a:r>
              <a:rPr lang="en-US" sz="1400" b="1"/>
              <a:t>V</a:t>
            </a:r>
            <a:r>
              <a:rPr lang="en-US" sz="1400" b="1">
                <a:solidFill>
                  <a:srgbClr val="790015"/>
                </a:solidFill>
              </a:rPr>
              <a:t>alida</a:t>
            </a:r>
            <a:r>
              <a:rPr lang="en-US" sz="1400" b="1"/>
              <a:t>tion</a:t>
            </a:r>
            <a:r>
              <a:rPr lang="en-US" sz="1400"/>
              <a:t> are often not well understood. Verification and Validation work together as a sort of ‘before’ (Verification) and ‘after’ (Validation) proof.</a:t>
            </a:r>
          </a:p>
          <a:p>
            <a:pPr marL="400050" lvl="1" indent="-168275">
              <a:buClr>
                <a:srgbClr val="005400"/>
              </a:buClr>
              <a:buSzPct val="80000"/>
              <a:buFontTx/>
              <a:buChar char="º"/>
            </a:pPr>
            <a:r>
              <a:rPr lang="en-US" sz="1400" b="1">
                <a:solidFill>
                  <a:schemeClr val="hlink"/>
                </a:solidFill>
              </a:rPr>
              <a:t>V</a:t>
            </a:r>
            <a:r>
              <a:rPr lang="en-US" sz="1400" b="1">
                <a:solidFill>
                  <a:srgbClr val="00279F"/>
                </a:solidFill>
              </a:rPr>
              <a:t>erifica</a:t>
            </a:r>
            <a:r>
              <a:rPr lang="en-US" sz="1400" b="1">
                <a:solidFill>
                  <a:schemeClr val="hlink"/>
                </a:solidFill>
              </a:rPr>
              <a:t>tion</a:t>
            </a:r>
            <a:r>
              <a:rPr lang="en-US" sz="1400"/>
              <a:t> provides ‘insurance’ at a </a:t>
            </a:r>
            <a:r>
              <a:rPr lang="en-US" sz="1400">
                <a:solidFill>
                  <a:srgbClr val="790015"/>
                </a:solidFill>
              </a:rPr>
              <a:t>point in time </a:t>
            </a:r>
            <a:r>
              <a:rPr lang="en-US" sz="1400"/>
              <a:t>that the action will do what it is intended to do without causing another problem. </a:t>
            </a:r>
            <a:r>
              <a:rPr lang="en-US" sz="1400" b="1">
                <a:solidFill>
                  <a:srgbClr val="005400"/>
                </a:solidFill>
              </a:rPr>
              <a:t>Predictive.</a:t>
            </a:r>
            <a:endParaRPr lang="en-US" sz="1400"/>
          </a:p>
          <a:p>
            <a:pPr marL="400050" lvl="1" indent="-168275">
              <a:buClr>
                <a:srgbClr val="005400"/>
              </a:buClr>
              <a:buSzPct val="80000"/>
              <a:buFontTx/>
              <a:buChar char="º"/>
            </a:pPr>
            <a:r>
              <a:rPr lang="en-US" sz="1400" b="1">
                <a:solidFill>
                  <a:schemeClr val="hlink"/>
                </a:solidFill>
              </a:rPr>
              <a:t>V</a:t>
            </a:r>
            <a:r>
              <a:rPr lang="en-US" sz="1400" b="1">
                <a:solidFill>
                  <a:srgbClr val="00279F"/>
                </a:solidFill>
              </a:rPr>
              <a:t>alida</a:t>
            </a:r>
            <a:r>
              <a:rPr lang="en-US" sz="1400" b="1">
                <a:solidFill>
                  <a:schemeClr val="hlink"/>
                </a:solidFill>
              </a:rPr>
              <a:t>tion</a:t>
            </a:r>
            <a:r>
              <a:rPr lang="en-US" sz="1400"/>
              <a:t> provides </a:t>
            </a:r>
            <a:r>
              <a:rPr lang="en-US" sz="1400" b="1">
                <a:solidFill>
                  <a:srgbClr val="790015"/>
                </a:solidFill>
              </a:rPr>
              <a:t>measurable</a:t>
            </a:r>
            <a:r>
              <a:rPr lang="en-US" sz="1400">
                <a:solidFill>
                  <a:srgbClr val="790015"/>
                </a:solidFill>
              </a:rPr>
              <a:t> ‘evidence’ over time </a:t>
            </a:r>
            <a:r>
              <a:rPr lang="en-US" sz="1400"/>
              <a:t>that the action worked properly.</a:t>
            </a:r>
          </a:p>
        </p:txBody>
      </p:sp>
      <p:graphicFrame>
        <p:nvGraphicFramePr>
          <p:cNvPr id="18436" name="Object 4"/>
          <p:cNvGraphicFramePr>
            <a:graphicFrameLocks/>
          </p:cNvGraphicFramePr>
          <p:nvPr/>
        </p:nvGraphicFramePr>
        <p:xfrm>
          <a:off x="928688" y="3265488"/>
          <a:ext cx="7256462" cy="3027362"/>
        </p:xfrm>
        <a:graphic>
          <a:graphicData uri="http://schemas.openxmlformats.org/presentationml/2006/ole">
            <mc:AlternateContent xmlns:mc="http://schemas.openxmlformats.org/markup-compatibility/2006">
              <mc:Choice xmlns:v="urn:schemas-microsoft-com:vml" Requires="v">
                <p:oleObj spid="_x0000_s18446" name="Worksheet" r:id="rId5" imgW="6680200" imgH="2603500" progId="Excel.Sheet.5">
                  <p:embed/>
                </p:oleObj>
              </mc:Choice>
              <mc:Fallback>
                <p:oleObj name="Worksheet" r:id="rId5" imgW="6680200" imgH="2603500" progId="Excel.Sheet.5">
                  <p:embed/>
                  <p:pic>
                    <p:nvPicPr>
                      <p:cNvPr id="0" name="Picture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8688" y="3265488"/>
                        <a:ext cx="7256462" cy="302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438" name="Object 6"/>
          <p:cNvGraphicFramePr>
            <a:graphicFrameLocks noChangeAspect="1"/>
          </p:cNvGraphicFramePr>
          <p:nvPr/>
        </p:nvGraphicFramePr>
        <p:xfrm>
          <a:off x="4597400" y="1133475"/>
          <a:ext cx="4457700" cy="2120900"/>
        </p:xfrm>
        <a:graphic>
          <a:graphicData uri="http://schemas.openxmlformats.org/presentationml/2006/ole">
            <mc:AlternateContent xmlns:mc="http://schemas.openxmlformats.org/markup-compatibility/2006">
              <mc:Choice xmlns:v="urn:schemas-microsoft-com:vml" Requires="v">
                <p:oleObj spid="_x0000_s18447" name="Worksheet" r:id="rId7" imgW="4457700" imgH="2120900" progId="Excel.Sheet.8">
                  <p:embed/>
                </p:oleObj>
              </mc:Choice>
              <mc:Fallback>
                <p:oleObj name="Worksheet" r:id="rId7" imgW="4457700" imgH="2120900" progId="Excel.Sheet.8">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97400" y="1133475"/>
                        <a:ext cx="4457700"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spd="med" advTm="5000">
    <p:fade/>
    <p:sndAc>
      <p:stSnd>
        <p:snd r:embed="rId4" name="Camera"/>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5" name="Rectangle 47"/>
          <p:cNvSpPr>
            <a:spLocks noGrp="1" noChangeArrowheads="1"/>
          </p:cNvSpPr>
          <p:nvPr>
            <p:ph type="title"/>
          </p:nvPr>
        </p:nvSpPr>
        <p:spPr>
          <a:noFill/>
          <a:ln/>
        </p:spPr>
        <p:txBody>
          <a:bodyPr/>
          <a:lstStyle/>
          <a:p>
            <a:r>
              <a:rPr lang="en-US"/>
              <a:t>The 8-D System</a:t>
            </a:r>
          </a:p>
        </p:txBody>
      </p:sp>
      <p:sp>
        <p:nvSpPr>
          <p:cNvPr id="7253" name="Rectangle 85"/>
          <p:cNvSpPr>
            <a:spLocks noChangeArrowheads="1"/>
          </p:cNvSpPr>
          <p:nvPr/>
        </p:nvSpPr>
        <p:spPr bwMode="auto">
          <a:xfrm>
            <a:off x="3094038" y="1184275"/>
            <a:ext cx="2590800" cy="5148263"/>
          </a:xfrm>
          <a:prstGeom prst="rect">
            <a:avLst/>
          </a:prstGeom>
          <a:noFill/>
          <a:ln w="50800">
            <a:solidFill>
              <a:schemeClr val="tx2"/>
            </a:solidFill>
            <a:prstDash val="sysDot"/>
            <a:miter lim="800000"/>
            <a:headEnd/>
            <a:tailEnd/>
          </a:ln>
          <a:effectLst/>
        </p:spPr>
        <p:txBody>
          <a:bodyPr wrap="none" anchor="ctr">
            <a:prstTxWarp prst="textNoShape">
              <a:avLst/>
            </a:prstTxWarp>
          </a:bodyPr>
          <a:lstStyle/>
          <a:p>
            <a:endParaRPr lang="en-US"/>
          </a:p>
        </p:txBody>
      </p:sp>
      <p:sp>
        <p:nvSpPr>
          <p:cNvPr id="7254" name="Rectangle 86"/>
          <p:cNvSpPr>
            <a:spLocks noChangeArrowheads="1"/>
          </p:cNvSpPr>
          <p:nvPr/>
        </p:nvSpPr>
        <p:spPr bwMode="auto">
          <a:xfrm>
            <a:off x="660400" y="1325563"/>
            <a:ext cx="1477963" cy="681037"/>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Awareness</a:t>
            </a:r>
          </a:p>
          <a:p>
            <a:pPr algn="ctr" defTabSz="903288"/>
            <a:r>
              <a:rPr lang="en-US" sz="1600">
                <a:solidFill>
                  <a:srgbClr val="333333"/>
                </a:solidFill>
              </a:rPr>
              <a:t>of Problem</a:t>
            </a:r>
          </a:p>
        </p:txBody>
      </p:sp>
      <p:sp>
        <p:nvSpPr>
          <p:cNvPr id="7255" name="Rectangle 87"/>
          <p:cNvSpPr>
            <a:spLocks noChangeArrowheads="1"/>
          </p:cNvSpPr>
          <p:nvPr/>
        </p:nvSpPr>
        <p:spPr bwMode="auto">
          <a:xfrm>
            <a:off x="660400" y="2549525"/>
            <a:ext cx="1477963" cy="681038"/>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Use Team</a:t>
            </a:r>
          </a:p>
          <a:p>
            <a:pPr algn="ctr" defTabSz="903288"/>
            <a:r>
              <a:rPr lang="en-US" sz="1600">
                <a:solidFill>
                  <a:srgbClr val="333333"/>
                </a:solidFill>
              </a:rPr>
              <a:t>Approach</a:t>
            </a:r>
          </a:p>
        </p:txBody>
      </p:sp>
      <p:sp>
        <p:nvSpPr>
          <p:cNvPr id="7256" name="Rectangle 88"/>
          <p:cNvSpPr>
            <a:spLocks noChangeArrowheads="1"/>
          </p:cNvSpPr>
          <p:nvPr/>
        </p:nvSpPr>
        <p:spPr bwMode="auto">
          <a:xfrm>
            <a:off x="655638" y="3702050"/>
            <a:ext cx="1477962" cy="681038"/>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Describe</a:t>
            </a:r>
          </a:p>
          <a:p>
            <a:pPr algn="ctr" defTabSz="903288"/>
            <a:r>
              <a:rPr lang="en-US" sz="1600">
                <a:solidFill>
                  <a:srgbClr val="333333"/>
                </a:solidFill>
              </a:rPr>
              <a:t>the Problem</a:t>
            </a:r>
          </a:p>
        </p:txBody>
      </p:sp>
      <p:sp>
        <p:nvSpPr>
          <p:cNvPr id="7257" name="Rectangle 89"/>
          <p:cNvSpPr>
            <a:spLocks noChangeArrowheads="1"/>
          </p:cNvSpPr>
          <p:nvPr/>
        </p:nvSpPr>
        <p:spPr bwMode="auto">
          <a:xfrm>
            <a:off x="654050" y="4905375"/>
            <a:ext cx="1477963" cy="1122363"/>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Implement and</a:t>
            </a:r>
          </a:p>
          <a:p>
            <a:pPr algn="ctr" defTabSz="903288"/>
            <a:r>
              <a:rPr lang="en-US" sz="1600">
                <a:solidFill>
                  <a:srgbClr val="333333"/>
                </a:solidFill>
              </a:rPr>
              <a:t>Verify Interim</a:t>
            </a:r>
          </a:p>
          <a:p>
            <a:pPr algn="ctr" defTabSz="903288"/>
            <a:r>
              <a:rPr lang="en-US" sz="1600">
                <a:solidFill>
                  <a:srgbClr val="333333"/>
                </a:solidFill>
              </a:rPr>
              <a:t>(Containment)</a:t>
            </a:r>
          </a:p>
          <a:p>
            <a:pPr algn="ctr" defTabSz="903288"/>
            <a:r>
              <a:rPr lang="en-US" sz="1600">
                <a:solidFill>
                  <a:srgbClr val="333333"/>
                </a:solidFill>
              </a:rPr>
              <a:t>Action(s)</a:t>
            </a:r>
          </a:p>
        </p:txBody>
      </p:sp>
      <p:sp>
        <p:nvSpPr>
          <p:cNvPr id="7258" name="Rectangle 90"/>
          <p:cNvSpPr>
            <a:spLocks noChangeArrowheads="1"/>
          </p:cNvSpPr>
          <p:nvPr/>
        </p:nvSpPr>
        <p:spPr bwMode="auto">
          <a:xfrm>
            <a:off x="179388" y="2674938"/>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1.</a:t>
            </a:r>
          </a:p>
        </p:txBody>
      </p:sp>
      <p:sp>
        <p:nvSpPr>
          <p:cNvPr id="7259" name="Rectangle 91"/>
          <p:cNvSpPr>
            <a:spLocks noChangeArrowheads="1"/>
          </p:cNvSpPr>
          <p:nvPr/>
        </p:nvSpPr>
        <p:spPr bwMode="auto">
          <a:xfrm>
            <a:off x="196850" y="3824288"/>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2.</a:t>
            </a:r>
          </a:p>
        </p:txBody>
      </p:sp>
      <p:sp>
        <p:nvSpPr>
          <p:cNvPr id="7260" name="Rectangle 92"/>
          <p:cNvSpPr>
            <a:spLocks noChangeArrowheads="1"/>
          </p:cNvSpPr>
          <p:nvPr/>
        </p:nvSpPr>
        <p:spPr bwMode="auto">
          <a:xfrm>
            <a:off x="196850" y="5334000"/>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3.</a:t>
            </a:r>
          </a:p>
        </p:txBody>
      </p:sp>
      <p:sp>
        <p:nvSpPr>
          <p:cNvPr id="7261" name="Rectangle 93"/>
          <p:cNvSpPr>
            <a:spLocks noChangeArrowheads="1"/>
          </p:cNvSpPr>
          <p:nvPr/>
        </p:nvSpPr>
        <p:spPr bwMode="auto">
          <a:xfrm>
            <a:off x="7004050" y="2600325"/>
            <a:ext cx="1816100" cy="855663"/>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Implement</a:t>
            </a:r>
          </a:p>
          <a:p>
            <a:pPr algn="ctr" defTabSz="903288"/>
            <a:r>
              <a:rPr lang="en-US" sz="1600">
                <a:solidFill>
                  <a:srgbClr val="333333"/>
                </a:solidFill>
              </a:rPr>
              <a:t>Permanent</a:t>
            </a:r>
          </a:p>
          <a:p>
            <a:pPr algn="ctr" defTabSz="903288"/>
            <a:r>
              <a:rPr lang="en-US" sz="1600">
                <a:solidFill>
                  <a:srgbClr val="333333"/>
                </a:solidFill>
              </a:rPr>
              <a:t>Corrective Actions</a:t>
            </a:r>
          </a:p>
        </p:txBody>
      </p:sp>
      <p:sp>
        <p:nvSpPr>
          <p:cNvPr id="7262" name="Rectangle 94"/>
          <p:cNvSpPr>
            <a:spLocks noChangeArrowheads="1"/>
          </p:cNvSpPr>
          <p:nvPr/>
        </p:nvSpPr>
        <p:spPr bwMode="auto">
          <a:xfrm>
            <a:off x="7192963" y="3927475"/>
            <a:ext cx="1477962" cy="681038"/>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Prevent</a:t>
            </a:r>
          </a:p>
          <a:p>
            <a:pPr algn="ctr" defTabSz="903288"/>
            <a:r>
              <a:rPr lang="en-US" sz="1600">
                <a:solidFill>
                  <a:srgbClr val="333333"/>
                </a:solidFill>
              </a:rPr>
              <a:t>Recurrence</a:t>
            </a:r>
          </a:p>
        </p:txBody>
      </p:sp>
      <p:sp>
        <p:nvSpPr>
          <p:cNvPr id="7263" name="Rectangle 95"/>
          <p:cNvSpPr>
            <a:spLocks noChangeArrowheads="1"/>
          </p:cNvSpPr>
          <p:nvPr/>
        </p:nvSpPr>
        <p:spPr bwMode="auto">
          <a:xfrm>
            <a:off x="7191375" y="5141913"/>
            <a:ext cx="1477963" cy="665162"/>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Congratulate</a:t>
            </a:r>
          </a:p>
          <a:p>
            <a:pPr algn="ctr" defTabSz="903288"/>
            <a:r>
              <a:rPr lang="en-US" sz="1600">
                <a:solidFill>
                  <a:srgbClr val="333333"/>
                </a:solidFill>
              </a:rPr>
              <a:t>Your Team</a:t>
            </a:r>
          </a:p>
        </p:txBody>
      </p:sp>
      <p:sp>
        <p:nvSpPr>
          <p:cNvPr id="7264" name="Line 96"/>
          <p:cNvSpPr>
            <a:spLocks noChangeShapeType="1"/>
          </p:cNvSpPr>
          <p:nvPr/>
        </p:nvSpPr>
        <p:spPr bwMode="auto">
          <a:xfrm>
            <a:off x="7896225" y="2079625"/>
            <a:ext cx="0" cy="495300"/>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7265" name="Line 97"/>
          <p:cNvSpPr>
            <a:spLocks noChangeShapeType="1"/>
          </p:cNvSpPr>
          <p:nvPr/>
        </p:nvSpPr>
        <p:spPr bwMode="auto">
          <a:xfrm>
            <a:off x="7894638" y="3473450"/>
            <a:ext cx="1587" cy="428625"/>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7266" name="Line 98"/>
          <p:cNvSpPr>
            <a:spLocks noChangeShapeType="1"/>
          </p:cNvSpPr>
          <p:nvPr/>
        </p:nvSpPr>
        <p:spPr bwMode="auto">
          <a:xfrm>
            <a:off x="7894638" y="4643438"/>
            <a:ext cx="1587" cy="477837"/>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7267" name="Rectangle 99"/>
          <p:cNvSpPr>
            <a:spLocks noChangeArrowheads="1"/>
          </p:cNvSpPr>
          <p:nvPr/>
        </p:nvSpPr>
        <p:spPr bwMode="auto">
          <a:xfrm>
            <a:off x="6562725" y="1374775"/>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5.</a:t>
            </a:r>
          </a:p>
        </p:txBody>
      </p:sp>
      <p:sp>
        <p:nvSpPr>
          <p:cNvPr id="7268" name="Rectangle 100"/>
          <p:cNvSpPr>
            <a:spLocks noChangeArrowheads="1"/>
          </p:cNvSpPr>
          <p:nvPr/>
        </p:nvSpPr>
        <p:spPr bwMode="auto">
          <a:xfrm>
            <a:off x="6545263" y="2825750"/>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6.</a:t>
            </a:r>
          </a:p>
        </p:txBody>
      </p:sp>
      <p:sp>
        <p:nvSpPr>
          <p:cNvPr id="7269" name="Rectangle 101"/>
          <p:cNvSpPr>
            <a:spLocks noChangeArrowheads="1"/>
          </p:cNvSpPr>
          <p:nvPr/>
        </p:nvSpPr>
        <p:spPr bwMode="auto">
          <a:xfrm>
            <a:off x="6591300" y="4081463"/>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7.</a:t>
            </a:r>
          </a:p>
        </p:txBody>
      </p:sp>
      <p:sp>
        <p:nvSpPr>
          <p:cNvPr id="7270" name="Rectangle 102"/>
          <p:cNvSpPr>
            <a:spLocks noChangeArrowheads="1"/>
          </p:cNvSpPr>
          <p:nvPr/>
        </p:nvSpPr>
        <p:spPr bwMode="auto">
          <a:xfrm>
            <a:off x="7021513" y="1379538"/>
            <a:ext cx="1798637" cy="681037"/>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Choose/Verify</a:t>
            </a:r>
          </a:p>
          <a:p>
            <a:pPr algn="ctr" defTabSz="903288"/>
            <a:r>
              <a:rPr lang="en-US" sz="1600">
                <a:solidFill>
                  <a:srgbClr val="333333"/>
                </a:solidFill>
              </a:rPr>
              <a:t>Corrective Actions</a:t>
            </a:r>
          </a:p>
        </p:txBody>
      </p:sp>
      <p:sp>
        <p:nvSpPr>
          <p:cNvPr id="7271" name="Rectangle 103"/>
          <p:cNvSpPr>
            <a:spLocks noChangeArrowheads="1"/>
          </p:cNvSpPr>
          <p:nvPr/>
        </p:nvSpPr>
        <p:spPr bwMode="auto">
          <a:xfrm>
            <a:off x="6610350" y="5313363"/>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8.</a:t>
            </a:r>
          </a:p>
        </p:txBody>
      </p:sp>
      <p:sp>
        <p:nvSpPr>
          <p:cNvPr id="7272" name="Rectangle 104"/>
          <p:cNvSpPr>
            <a:spLocks noChangeArrowheads="1"/>
          </p:cNvSpPr>
          <p:nvPr/>
        </p:nvSpPr>
        <p:spPr bwMode="auto">
          <a:xfrm>
            <a:off x="2616200" y="1354138"/>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chemeClr val="tx2"/>
                </a:solidFill>
              </a:rPr>
              <a:t>4.</a:t>
            </a:r>
          </a:p>
        </p:txBody>
      </p:sp>
      <p:sp>
        <p:nvSpPr>
          <p:cNvPr id="7273" name="Rectangle 105"/>
          <p:cNvSpPr>
            <a:spLocks noChangeArrowheads="1"/>
          </p:cNvSpPr>
          <p:nvPr/>
        </p:nvSpPr>
        <p:spPr bwMode="auto">
          <a:xfrm>
            <a:off x="3856038" y="1393825"/>
            <a:ext cx="1465262" cy="803275"/>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Identify</a:t>
            </a:r>
          </a:p>
          <a:p>
            <a:pPr algn="ctr" defTabSz="903288"/>
            <a:r>
              <a:rPr lang="en-US" sz="1600" b="1"/>
              <a:t>Potential</a:t>
            </a:r>
          </a:p>
          <a:p>
            <a:pPr algn="ctr" defTabSz="903288"/>
            <a:r>
              <a:rPr lang="en-US" sz="1600" b="1"/>
              <a:t>Cause(s)</a:t>
            </a:r>
          </a:p>
        </p:txBody>
      </p:sp>
      <p:sp>
        <p:nvSpPr>
          <p:cNvPr id="7274" name="Rectangle 106"/>
          <p:cNvSpPr>
            <a:spLocks noChangeArrowheads="1"/>
          </p:cNvSpPr>
          <p:nvPr/>
        </p:nvSpPr>
        <p:spPr bwMode="auto">
          <a:xfrm>
            <a:off x="3863975" y="2659063"/>
            <a:ext cx="1465263" cy="584200"/>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Select Likely</a:t>
            </a:r>
          </a:p>
          <a:p>
            <a:pPr algn="ctr" defTabSz="903288"/>
            <a:r>
              <a:rPr lang="en-US" sz="1600" b="1"/>
              <a:t>Causes</a:t>
            </a:r>
          </a:p>
        </p:txBody>
      </p:sp>
      <p:sp>
        <p:nvSpPr>
          <p:cNvPr id="7275" name="Rectangle 107"/>
          <p:cNvSpPr>
            <a:spLocks noChangeArrowheads="1"/>
          </p:cNvSpPr>
          <p:nvPr/>
        </p:nvSpPr>
        <p:spPr bwMode="auto">
          <a:xfrm>
            <a:off x="3711575" y="5478463"/>
            <a:ext cx="1752600" cy="584200"/>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Identify Possible</a:t>
            </a:r>
          </a:p>
          <a:p>
            <a:pPr algn="ctr" defTabSz="903288"/>
            <a:r>
              <a:rPr lang="en-US" sz="1600" b="1"/>
              <a:t>Solutions</a:t>
            </a:r>
          </a:p>
        </p:txBody>
      </p:sp>
      <p:sp>
        <p:nvSpPr>
          <p:cNvPr id="7276" name="Rectangle 108"/>
          <p:cNvSpPr>
            <a:spLocks noChangeArrowheads="1"/>
          </p:cNvSpPr>
          <p:nvPr/>
        </p:nvSpPr>
        <p:spPr bwMode="auto">
          <a:xfrm>
            <a:off x="4529138" y="4902200"/>
            <a:ext cx="658812" cy="3016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400">
                <a:solidFill>
                  <a:schemeClr val="hlink"/>
                </a:solidFill>
              </a:rPr>
              <a:t>Yes</a:t>
            </a:r>
          </a:p>
        </p:txBody>
      </p:sp>
      <p:grpSp>
        <p:nvGrpSpPr>
          <p:cNvPr id="7277" name="Group 109"/>
          <p:cNvGrpSpPr>
            <a:grpSpLocks/>
          </p:cNvGrpSpPr>
          <p:nvPr/>
        </p:nvGrpSpPr>
        <p:grpSpPr bwMode="auto">
          <a:xfrm>
            <a:off x="3295650" y="2344738"/>
            <a:ext cx="1223963" cy="1849437"/>
            <a:chOff x="2020" y="1456"/>
            <a:chExt cx="771" cy="1165"/>
          </a:xfrm>
        </p:grpSpPr>
        <p:sp>
          <p:nvSpPr>
            <p:cNvPr id="7278" name="Line 110"/>
            <p:cNvSpPr>
              <a:spLocks noChangeShapeType="1"/>
            </p:cNvSpPr>
            <p:nvPr/>
          </p:nvSpPr>
          <p:spPr bwMode="auto">
            <a:xfrm flipH="1">
              <a:off x="2021" y="2616"/>
              <a:ext cx="334" cy="5"/>
            </a:xfrm>
            <a:prstGeom prst="line">
              <a:avLst/>
            </a:prstGeom>
            <a:noFill/>
            <a:ln w="12700">
              <a:solidFill>
                <a:srgbClr val="790015"/>
              </a:solidFill>
              <a:round/>
              <a:headEnd/>
              <a:tailEnd/>
            </a:ln>
            <a:effectLst/>
          </p:spPr>
          <p:txBody>
            <a:bodyPr wrap="none" anchor="ctr">
              <a:prstTxWarp prst="textNoShape">
                <a:avLst/>
              </a:prstTxWarp>
            </a:bodyPr>
            <a:lstStyle/>
            <a:p>
              <a:endParaRPr lang="en-US"/>
            </a:p>
          </p:txBody>
        </p:sp>
        <p:sp>
          <p:nvSpPr>
            <p:cNvPr id="7279" name="Line 111"/>
            <p:cNvSpPr>
              <a:spLocks noChangeShapeType="1"/>
            </p:cNvSpPr>
            <p:nvPr/>
          </p:nvSpPr>
          <p:spPr bwMode="auto">
            <a:xfrm flipH="1" flipV="1">
              <a:off x="2023" y="1463"/>
              <a:ext cx="0" cy="1151"/>
            </a:xfrm>
            <a:prstGeom prst="line">
              <a:avLst/>
            </a:prstGeom>
            <a:noFill/>
            <a:ln w="12700">
              <a:solidFill>
                <a:srgbClr val="790015"/>
              </a:solidFill>
              <a:round/>
              <a:headEnd/>
              <a:tailEnd/>
            </a:ln>
            <a:effectLst/>
          </p:spPr>
          <p:txBody>
            <a:bodyPr wrap="none" anchor="ctr">
              <a:prstTxWarp prst="textNoShape">
                <a:avLst/>
              </a:prstTxWarp>
            </a:bodyPr>
            <a:lstStyle/>
            <a:p>
              <a:endParaRPr lang="en-US"/>
            </a:p>
          </p:txBody>
        </p:sp>
        <p:sp>
          <p:nvSpPr>
            <p:cNvPr id="7280" name="Line 112"/>
            <p:cNvSpPr>
              <a:spLocks noChangeShapeType="1"/>
            </p:cNvSpPr>
            <p:nvPr/>
          </p:nvSpPr>
          <p:spPr bwMode="auto">
            <a:xfrm>
              <a:off x="2020" y="1456"/>
              <a:ext cx="771" cy="0"/>
            </a:xfrm>
            <a:prstGeom prst="line">
              <a:avLst/>
            </a:prstGeom>
            <a:noFill/>
            <a:ln w="12700">
              <a:solidFill>
                <a:srgbClr val="790015"/>
              </a:solidFill>
              <a:round/>
              <a:headEnd/>
              <a:tailEnd type="triangle" w="med" len="med"/>
            </a:ln>
            <a:effectLst/>
          </p:spPr>
          <p:txBody>
            <a:bodyPr wrap="none" anchor="ctr">
              <a:prstTxWarp prst="textNoShape">
                <a:avLst/>
              </a:prstTxWarp>
            </a:bodyPr>
            <a:lstStyle/>
            <a:p>
              <a:endParaRPr lang="en-US"/>
            </a:p>
          </p:txBody>
        </p:sp>
      </p:grpSp>
      <p:sp>
        <p:nvSpPr>
          <p:cNvPr id="7281" name="AutoShape 113"/>
          <p:cNvSpPr>
            <a:spLocks noChangeArrowheads="1"/>
          </p:cNvSpPr>
          <p:nvPr/>
        </p:nvSpPr>
        <p:spPr bwMode="auto">
          <a:xfrm>
            <a:off x="3846513" y="3606800"/>
            <a:ext cx="1498600" cy="1144588"/>
          </a:xfrm>
          <a:prstGeom prst="diamond">
            <a:avLst/>
          </a:prstGeom>
          <a:solidFill>
            <a:schemeClr val="bg1"/>
          </a:solidFill>
          <a:ln w="25400">
            <a:solidFill>
              <a:schemeClr val="hlink"/>
            </a:solidFill>
            <a:miter lim="800000"/>
            <a:headEnd/>
            <a:tailEnd/>
          </a:ln>
          <a:effectLst/>
        </p:spPr>
        <p:txBody>
          <a:bodyPr anchor="ctr">
            <a:prstTxWarp prst="textNoShape">
              <a:avLst/>
            </a:prstTxWarp>
          </a:bodyPr>
          <a:lstStyle/>
          <a:p>
            <a:pPr algn="ctr"/>
            <a:r>
              <a:rPr lang="en-US" sz="1000"/>
              <a:t>Is the </a:t>
            </a:r>
            <a:r>
              <a:rPr lang="en-US" sz="1000">
                <a:solidFill>
                  <a:srgbClr val="00279F"/>
                </a:solidFill>
              </a:rPr>
              <a:t>Potential</a:t>
            </a:r>
            <a:r>
              <a:rPr lang="en-US" sz="1000"/>
              <a:t> Cause a </a:t>
            </a:r>
            <a:r>
              <a:rPr lang="en-US" sz="1000">
                <a:solidFill>
                  <a:srgbClr val="790015"/>
                </a:solidFill>
              </a:rPr>
              <a:t>Root</a:t>
            </a:r>
            <a:r>
              <a:rPr lang="en-US" sz="1000"/>
              <a:t> Cause?</a:t>
            </a:r>
          </a:p>
        </p:txBody>
      </p:sp>
      <p:sp>
        <p:nvSpPr>
          <p:cNvPr id="7282" name="Rectangle 114"/>
          <p:cNvSpPr>
            <a:spLocks noChangeArrowheads="1"/>
          </p:cNvSpPr>
          <p:nvPr/>
        </p:nvSpPr>
        <p:spPr bwMode="auto">
          <a:xfrm>
            <a:off x="3292475" y="4159250"/>
            <a:ext cx="658813" cy="3016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400">
                <a:solidFill>
                  <a:schemeClr val="hlink"/>
                </a:solidFill>
              </a:rPr>
              <a:t>No</a:t>
            </a:r>
          </a:p>
        </p:txBody>
      </p:sp>
      <p:cxnSp>
        <p:nvCxnSpPr>
          <p:cNvPr id="7283" name="AutoShape 115"/>
          <p:cNvCxnSpPr>
            <a:cxnSpLocks noChangeShapeType="1"/>
            <a:stCxn id="7273" idx="2"/>
            <a:endCxn id="7274" idx="0"/>
          </p:cNvCxnSpPr>
          <p:nvPr/>
        </p:nvCxnSpPr>
        <p:spPr bwMode="auto">
          <a:xfrm>
            <a:off x="4589463" y="2197100"/>
            <a:ext cx="7937" cy="461963"/>
          </a:xfrm>
          <a:prstGeom prst="straightConnector1">
            <a:avLst/>
          </a:prstGeom>
          <a:noFill/>
          <a:ln w="12700">
            <a:solidFill>
              <a:srgbClr val="005400"/>
            </a:solidFill>
            <a:round/>
            <a:headEnd/>
            <a:tailEnd type="triangle" w="med" len="med"/>
          </a:ln>
          <a:effectLst/>
        </p:spPr>
      </p:cxnSp>
      <p:cxnSp>
        <p:nvCxnSpPr>
          <p:cNvPr id="7284" name="AutoShape 116"/>
          <p:cNvCxnSpPr>
            <a:cxnSpLocks noChangeShapeType="1"/>
            <a:stCxn id="7274" idx="2"/>
            <a:endCxn id="7281" idx="0"/>
          </p:cNvCxnSpPr>
          <p:nvPr/>
        </p:nvCxnSpPr>
        <p:spPr bwMode="auto">
          <a:xfrm flipH="1">
            <a:off x="4595813" y="3243263"/>
            <a:ext cx="1587" cy="350837"/>
          </a:xfrm>
          <a:prstGeom prst="straightConnector1">
            <a:avLst/>
          </a:prstGeom>
          <a:noFill/>
          <a:ln w="12700">
            <a:solidFill>
              <a:srgbClr val="005400"/>
            </a:solidFill>
            <a:round/>
            <a:headEnd/>
            <a:tailEnd type="triangle" w="med" len="med"/>
          </a:ln>
          <a:effectLst/>
        </p:spPr>
      </p:cxnSp>
      <p:cxnSp>
        <p:nvCxnSpPr>
          <p:cNvPr id="7285" name="AutoShape 117"/>
          <p:cNvCxnSpPr>
            <a:cxnSpLocks noChangeShapeType="1"/>
            <a:stCxn id="7281" idx="2"/>
            <a:endCxn id="7275" idx="0"/>
          </p:cNvCxnSpPr>
          <p:nvPr/>
        </p:nvCxnSpPr>
        <p:spPr bwMode="auto">
          <a:xfrm flipH="1">
            <a:off x="4587875" y="4764088"/>
            <a:ext cx="7938" cy="714375"/>
          </a:xfrm>
          <a:prstGeom prst="straightConnector1">
            <a:avLst/>
          </a:prstGeom>
          <a:noFill/>
          <a:ln w="12700">
            <a:solidFill>
              <a:srgbClr val="005400"/>
            </a:solidFill>
            <a:round/>
            <a:headEnd/>
            <a:tailEnd type="triangle" w="med" len="med"/>
          </a:ln>
          <a:effectLst/>
        </p:spPr>
      </p:cxnSp>
      <p:cxnSp>
        <p:nvCxnSpPr>
          <p:cNvPr id="7286" name="AutoShape 118"/>
          <p:cNvCxnSpPr>
            <a:cxnSpLocks noChangeShapeType="1"/>
            <a:stCxn id="7275" idx="3"/>
            <a:endCxn id="7270" idx="1"/>
          </p:cNvCxnSpPr>
          <p:nvPr/>
        </p:nvCxnSpPr>
        <p:spPr bwMode="auto">
          <a:xfrm flipV="1">
            <a:off x="5464175" y="1720850"/>
            <a:ext cx="1557338" cy="4049713"/>
          </a:xfrm>
          <a:prstGeom prst="bentConnector3">
            <a:avLst>
              <a:gd name="adj1" fmla="val 49949"/>
            </a:avLst>
          </a:prstGeom>
          <a:noFill/>
          <a:ln w="12700">
            <a:solidFill>
              <a:schemeClr val="tx1"/>
            </a:solidFill>
            <a:miter lim="800000"/>
            <a:headEnd/>
            <a:tailEnd type="triangle" w="med" len="med"/>
          </a:ln>
          <a:effectLst/>
        </p:spPr>
      </p:cxnSp>
      <p:cxnSp>
        <p:nvCxnSpPr>
          <p:cNvPr id="7287" name="AutoShape 119"/>
          <p:cNvCxnSpPr>
            <a:cxnSpLocks noChangeShapeType="1"/>
            <a:stCxn id="7257" idx="3"/>
            <a:endCxn id="7273" idx="1"/>
          </p:cNvCxnSpPr>
          <p:nvPr/>
        </p:nvCxnSpPr>
        <p:spPr bwMode="auto">
          <a:xfrm flipV="1">
            <a:off x="2132013" y="1795463"/>
            <a:ext cx="1724025" cy="3671887"/>
          </a:xfrm>
          <a:prstGeom prst="bentConnector3">
            <a:avLst>
              <a:gd name="adj1" fmla="val 31120"/>
            </a:avLst>
          </a:prstGeom>
          <a:noFill/>
          <a:ln w="12700">
            <a:solidFill>
              <a:srgbClr val="005400"/>
            </a:solidFill>
            <a:miter lim="800000"/>
            <a:headEnd/>
            <a:tailEnd type="triangle" w="med" len="med"/>
          </a:ln>
          <a:effectLst/>
        </p:spPr>
      </p:cxnSp>
      <p:cxnSp>
        <p:nvCxnSpPr>
          <p:cNvPr id="7288" name="AutoShape 120"/>
          <p:cNvCxnSpPr>
            <a:cxnSpLocks noChangeShapeType="1"/>
            <a:stCxn id="7254" idx="2"/>
            <a:endCxn id="7255" idx="0"/>
          </p:cNvCxnSpPr>
          <p:nvPr/>
        </p:nvCxnSpPr>
        <p:spPr bwMode="auto">
          <a:xfrm>
            <a:off x="1400175" y="2006600"/>
            <a:ext cx="0" cy="542925"/>
          </a:xfrm>
          <a:prstGeom prst="straightConnector1">
            <a:avLst/>
          </a:prstGeom>
          <a:noFill/>
          <a:ln w="12700">
            <a:solidFill>
              <a:schemeClr val="tx1"/>
            </a:solidFill>
            <a:round/>
            <a:headEnd/>
            <a:tailEnd type="triangle" w="med" len="med"/>
          </a:ln>
          <a:effectLst/>
        </p:spPr>
      </p:cxnSp>
      <p:cxnSp>
        <p:nvCxnSpPr>
          <p:cNvPr id="7289" name="AutoShape 121"/>
          <p:cNvCxnSpPr>
            <a:cxnSpLocks noChangeShapeType="1"/>
            <a:stCxn id="7255" idx="2"/>
            <a:endCxn id="7256" idx="0"/>
          </p:cNvCxnSpPr>
          <p:nvPr/>
        </p:nvCxnSpPr>
        <p:spPr bwMode="auto">
          <a:xfrm flipH="1">
            <a:off x="1395413" y="3230563"/>
            <a:ext cx="4762" cy="471487"/>
          </a:xfrm>
          <a:prstGeom prst="straightConnector1">
            <a:avLst/>
          </a:prstGeom>
          <a:noFill/>
          <a:ln w="12700">
            <a:solidFill>
              <a:schemeClr val="tx1"/>
            </a:solidFill>
            <a:round/>
            <a:headEnd/>
            <a:tailEnd type="triangle" w="med" len="med"/>
          </a:ln>
          <a:effectLst/>
        </p:spPr>
      </p:cxnSp>
      <p:cxnSp>
        <p:nvCxnSpPr>
          <p:cNvPr id="7290" name="AutoShape 122"/>
          <p:cNvCxnSpPr>
            <a:cxnSpLocks noChangeShapeType="1"/>
            <a:stCxn id="7256" idx="2"/>
            <a:endCxn id="7257" idx="0"/>
          </p:cNvCxnSpPr>
          <p:nvPr/>
        </p:nvCxnSpPr>
        <p:spPr bwMode="auto">
          <a:xfrm flipH="1">
            <a:off x="1393825" y="4383088"/>
            <a:ext cx="1588" cy="522287"/>
          </a:xfrm>
          <a:prstGeom prst="straightConnector1">
            <a:avLst/>
          </a:prstGeom>
          <a:noFill/>
          <a:ln w="12700">
            <a:solidFill>
              <a:schemeClr val="tx1"/>
            </a:solidFill>
            <a:round/>
            <a:headEnd/>
            <a:tailEnd type="triangle" w="med" len="med"/>
          </a:ln>
          <a:effectLst/>
        </p:spPr>
      </p:cxnSp>
    </p:spTree>
  </p:cSld>
  <p:clrMapOvr>
    <a:masterClrMapping/>
  </p:clrMapOvr>
  <p:transition xmlns:p14="http://schemas.microsoft.com/office/powerpoint/2010/main" spd="med" advTm="5000">
    <p:fade/>
    <p:sndAc>
      <p:stSnd>
        <p:snd r:embed="rId3" name="Camera"/>
      </p:stSnd>
    </p:sndAc>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a:ln/>
        </p:spPr>
        <p:txBody>
          <a:bodyPr/>
          <a:lstStyle/>
          <a:p>
            <a:r>
              <a:rPr lang="en-US" sz="4000"/>
              <a:t>Investigative Questions</a:t>
            </a:r>
          </a:p>
        </p:txBody>
      </p:sp>
      <p:sp>
        <p:nvSpPr>
          <p:cNvPr id="19459" name="Rectangle 3"/>
          <p:cNvSpPr>
            <a:spLocks noChangeArrowheads="1"/>
          </p:cNvSpPr>
          <p:nvPr/>
        </p:nvSpPr>
        <p:spPr bwMode="auto">
          <a:xfrm>
            <a:off x="1882775" y="1903413"/>
            <a:ext cx="5380038" cy="1120775"/>
          </a:xfrm>
          <a:prstGeom prst="rect">
            <a:avLst/>
          </a:prstGeom>
          <a:solidFill>
            <a:srgbClr val="EAEC5E"/>
          </a:solidFill>
          <a:ln w="57150" cmpd="thickThin">
            <a:solidFill>
              <a:srgbClr val="790015"/>
            </a:solidFill>
            <a:miter lim="800000"/>
            <a:headEnd/>
            <a:tailEnd/>
          </a:ln>
          <a:effectLst>
            <a:outerShdw blurRad="63500" dist="107763" dir="2700000" algn="ctr" rotWithShape="0">
              <a:srgbClr val="005400">
                <a:alpha val="74998"/>
              </a:srgbClr>
            </a:outerShdw>
          </a:effectLst>
        </p:spPr>
        <p:txBody>
          <a:bodyPr wrap="none" lIns="90487" tIns="44450" rIns="90487" bIns="44450">
            <a:prstTxWarp prst="textNoShape">
              <a:avLst/>
            </a:prstTxWarp>
            <a:spAutoFit/>
          </a:bodyPr>
          <a:lstStyle/>
          <a:p>
            <a:pPr algn="ctr" defTabSz="903288"/>
            <a:r>
              <a:rPr lang="en-US" sz="3200" b="1">
                <a:solidFill>
                  <a:srgbClr val="00279F"/>
                </a:solidFill>
              </a:rPr>
              <a:t>10-10-321 </a:t>
            </a:r>
            <a:r>
              <a:rPr lang="en-US" sz="3200" b="1">
                <a:solidFill>
                  <a:srgbClr val="790015"/>
                </a:solidFill>
              </a:rPr>
              <a:t>NOW</a:t>
            </a:r>
            <a:r>
              <a:rPr lang="en-US" sz="3200" b="1">
                <a:solidFill>
                  <a:srgbClr val="00279F"/>
                </a:solidFill>
              </a:rPr>
              <a:t> Offers You</a:t>
            </a:r>
          </a:p>
          <a:p>
            <a:pPr algn="ctr" defTabSz="903288"/>
            <a:r>
              <a:rPr lang="en-US" sz="3200" b="1">
                <a:solidFill>
                  <a:srgbClr val="790015"/>
                </a:solidFill>
              </a:rPr>
              <a:t>50% Off </a:t>
            </a:r>
            <a:r>
              <a:rPr lang="en-US" sz="3200" b="1">
                <a:solidFill>
                  <a:srgbClr val="00279F"/>
                </a:solidFill>
              </a:rPr>
              <a:t>On All Calls.</a:t>
            </a:r>
          </a:p>
        </p:txBody>
      </p:sp>
      <p:sp>
        <p:nvSpPr>
          <p:cNvPr id="19460" name="Rectangle 4"/>
          <p:cNvSpPr>
            <a:spLocks noChangeArrowheads="1"/>
          </p:cNvSpPr>
          <p:nvPr/>
        </p:nvSpPr>
        <p:spPr bwMode="auto">
          <a:xfrm>
            <a:off x="1574800" y="4005263"/>
            <a:ext cx="5983288" cy="118427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b="1">
                <a:solidFill>
                  <a:srgbClr val="005400"/>
                </a:solidFill>
              </a:rPr>
              <a:t>What does this statement tell you?</a:t>
            </a:r>
          </a:p>
          <a:p>
            <a:pPr algn="ctr" defTabSz="903288"/>
            <a:r>
              <a:rPr lang="en-US" b="1">
                <a:solidFill>
                  <a:srgbClr val="333333"/>
                </a:solidFill>
              </a:rPr>
              <a:t>What information does it really contain?</a:t>
            </a:r>
            <a:endParaRPr lang="en-US" b="1">
              <a:solidFill>
                <a:srgbClr val="005400"/>
              </a:solidFill>
            </a:endParaRPr>
          </a:p>
          <a:p>
            <a:pPr algn="ctr" defTabSz="903288"/>
            <a:r>
              <a:rPr lang="en-US" b="1">
                <a:solidFill>
                  <a:srgbClr val="714400"/>
                </a:solidFill>
              </a:rPr>
              <a:t>What questions does it bring to mind?</a:t>
            </a:r>
          </a:p>
        </p:txBody>
      </p:sp>
    </p:spTree>
  </p:cSld>
  <p:clrMapOvr>
    <a:masterClrMapping/>
  </p:clrMapOvr>
  <p:transition xmlns:p14="http://schemas.microsoft.com/office/powerpoint/2010/main" spd="med" advTm="5000">
    <p:fade/>
    <p:sndAc>
      <p:stSnd>
        <p:snd r:embed="rId3" name="Camera"/>
      </p:stSnd>
    </p:sndAc>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a:ln/>
        </p:spPr>
        <p:txBody>
          <a:bodyPr/>
          <a:lstStyle/>
          <a:p>
            <a:r>
              <a:rPr lang="en-US" sz="4000"/>
              <a:t>Investigative Questions</a:t>
            </a:r>
          </a:p>
        </p:txBody>
      </p:sp>
      <p:sp>
        <p:nvSpPr>
          <p:cNvPr id="20483" name="Rectangle 3"/>
          <p:cNvSpPr>
            <a:spLocks noChangeArrowheads="1"/>
          </p:cNvSpPr>
          <p:nvPr/>
        </p:nvSpPr>
        <p:spPr bwMode="auto">
          <a:xfrm>
            <a:off x="1793875" y="3059113"/>
            <a:ext cx="5380038" cy="1120775"/>
          </a:xfrm>
          <a:prstGeom prst="rect">
            <a:avLst/>
          </a:prstGeom>
          <a:solidFill>
            <a:srgbClr val="EAEC5E"/>
          </a:solidFill>
          <a:ln w="57150" cmpd="thickThin">
            <a:solidFill>
              <a:srgbClr val="790015"/>
            </a:solidFill>
            <a:miter lim="800000"/>
            <a:headEnd/>
            <a:tailEnd/>
          </a:ln>
          <a:effectLst>
            <a:outerShdw blurRad="63500" dist="107763" dir="2700000" algn="ctr" rotWithShape="0">
              <a:srgbClr val="005400">
                <a:alpha val="74998"/>
              </a:srgbClr>
            </a:outerShdw>
          </a:effectLst>
        </p:spPr>
        <p:txBody>
          <a:bodyPr wrap="none" lIns="90487" tIns="44450" rIns="90487" bIns="44450">
            <a:prstTxWarp prst="textNoShape">
              <a:avLst/>
            </a:prstTxWarp>
            <a:spAutoFit/>
          </a:bodyPr>
          <a:lstStyle/>
          <a:p>
            <a:pPr algn="ctr" defTabSz="903288"/>
            <a:r>
              <a:rPr lang="en-US" sz="3200" b="1">
                <a:solidFill>
                  <a:srgbClr val="00279F"/>
                </a:solidFill>
              </a:rPr>
              <a:t>10-10-321 </a:t>
            </a:r>
            <a:r>
              <a:rPr lang="en-US" sz="3200" b="1">
                <a:solidFill>
                  <a:srgbClr val="790015"/>
                </a:solidFill>
              </a:rPr>
              <a:t>NOW</a:t>
            </a:r>
            <a:r>
              <a:rPr lang="en-US" sz="3200" b="1">
                <a:solidFill>
                  <a:srgbClr val="00279F"/>
                </a:solidFill>
              </a:rPr>
              <a:t> Offers You</a:t>
            </a:r>
          </a:p>
          <a:p>
            <a:pPr algn="ctr" defTabSz="903288"/>
            <a:r>
              <a:rPr lang="en-US" sz="3200" b="1">
                <a:solidFill>
                  <a:srgbClr val="790015"/>
                </a:solidFill>
              </a:rPr>
              <a:t>50% Off </a:t>
            </a:r>
            <a:r>
              <a:rPr lang="en-US" sz="3200" b="1">
                <a:solidFill>
                  <a:srgbClr val="00279F"/>
                </a:solidFill>
              </a:rPr>
              <a:t>On </a:t>
            </a:r>
            <a:r>
              <a:rPr lang="en-US" sz="3200" b="1">
                <a:solidFill>
                  <a:srgbClr val="790015"/>
                </a:solidFill>
              </a:rPr>
              <a:t>All Calls</a:t>
            </a:r>
            <a:r>
              <a:rPr lang="en-US" sz="3200" b="1">
                <a:solidFill>
                  <a:srgbClr val="00279F"/>
                </a:solidFill>
              </a:rPr>
              <a:t>.</a:t>
            </a:r>
          </a:p>
        </p:txBody>
      </p:sp>
      <p:sp>
        <p:nvSpPr>
          <p:cNvPr id="20484" name="Rectangle 4"/>
          <p:cNvSpPr>
            <a:spLocks noChangeArrowheads="1"/>
          </p:cNvSpPr>
          <p:nvPr/>
        </p:nvSpPr>
        <p:spPr bwMode="auto">
          <a:xfrm>
            <a:off x="1873250" y="1897063"/>
            <a:ext cx="4649788"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b="1">
                <a:solidFill>
                  <a:srgbClr val="005400"/>
                </a:solidFill>
              </a:rPr>
              <a:t>What was the program before?</a:t>
            </a:r>
          </a:p>
        </p:txBody>
      </p:sp>
      <p:sp>
        <p:nvSpPr>
          <p:cNvPr id="20485" name="Line 5"/>
          <p:cNvSpPr>
            <a:spLocks noChangeShapeType="1"/>
          </p:cNvSpPr>
          <p:nvPr/>
        </p:nvSpPr>
        <p:spPr bwMode="auto">
          <a:xfrm>
            <a:off x="4203700" y="2374900"/>
            <a:ext cx="0" cy="60960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20486" name="Rectangle 6"/>
          <p:cNvSpPr>
            <a:spLocks noChangeArrowheads="1"/>
          </p:cNvSpPr>
          <p:nvPr/>
        </p:nvSpPr>
        <p:spPr bwMode="auto">
          <a:xfrm>
            <a:off x="1651000" y="4678363"/>
            <a:ext cx="2600325"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b="1">
                <a:solidFill>
                  <a:srgbClr val="005400"/>
                </a:solidFill>
              </a:rPr>
              <a:t>50% off of what?</a:t>
            </a:r>
          </a:p>
        </p:txBody>
      </p:sp>
      <p:sp>
        <p:nvSpPr>
          <p:cNvPr id="20487" name="Line 7"/>
          <p:cNvSpPr>
            <a:spLocks noChangeShapeType="1"/>
          </p:cNvSpPr>
          <p:nvPr/>
        </p:nvSpPr>
        <p:spPr bwMode="auto">
          <a:xfrm flipV="1">
            <a:off x="2946400" y="4356100"/>
            <a:ext cx="0" cy="40640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20488" name="Line 8"/>
          <p:cNvSpPr>
            <a:spLocks noChangeShapeType="1"/>
          </p:cNvSpPr>
          <p:nvPr/>
        </p:nvSpPr>
        <p:spPr bwMode="auto">
          <a:xfrm flipV="1">
            <a:off x="5816600" y="4305300"/>
            <a:ext cx="0" cy="77470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20489" name="Rectangle 9"/>
          <p:cNvSpPr>
            <a:spLocks noChangeArrowheads="1"/>
          </p:cNvSpPr>
          <p:nvPr/>
        </p:nvSpPr>
        <p:spPr bwMode="auto">
          <a:xfrm>
            <a:off x="4181475" y="5021263"/>
            <a:ext cx="3281363"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b="1">
                <a:solidFill>
                  <a:srgbClr val="005400"/>
                </a:solidFill>
              </a:rPr>
              <a:t>All calls everywhere?</a:t>
            </a:r>
          </a:p>
        </p:txBody>
      </p:sp>
      <p:sp>
        <p:nvSpPr>
          <p:cNvPr id="20490" name="Rectangle 10"/>
          <p:cNvSpPr>
            <a:spLocks noChangeArrowheads="1"/>
          </p:cNvSpPr>
          <p:nvPr/>
        </p:nvSpPr>
        <p:spPr bwMode="auto">
          <a:xfrm>
            <a:off x="695325" y="1300163"/>
            <a:ext cx="7469188" cy="45402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b="1">
                <a:solidFill>
                  <a:srgbClr val="790015"/>
                </a:solidFill>
              </a:rPr>
              <a:t>What other details might you want to know about?</a:t>
            </a:r>
            <a:endParaRPr lang="en-US" b="1">
              <a:solidFill>
                <a:srgbClr val="005400"/>
              </a:solidFill>
            </a:endParaRPr>
          </a:p>
        </p:txBody>
      </p:sp>
      <p:sp>
        <p:nvSpPr>
          <p:cNvPr id="20491" name="Rectangle 11"/>
          <p:cNvSpPr>
            <a:spLocks noChangeArrowheads="1"/>
          </p:cNvSpPr>
          <p:nvPr/>
        </p:nvSpPr>
        <p:spPr bwMode="auto">
          <a:xfrm>
            <a:off x="346075" y="5541963"/>
            <a:ext cx="8494713" cy="728662"/>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b="1">
                <a:solidFill>
                  <a:srgbClr val="00279F"/>
                </a:solidFill>
              </a:rPr>
              <a:t>What ‘conditions’ apply?</a:t>
            </a:r>
            <a:br>
              <a:rPr lang="en-US" b="1">
                <a:solidFill>
                  <a:srgbClr val="00279F"/>
                </a:solidFill>
              </a:rPr>
            </a:br>
            <a:r>
              <a:rPr lang="en-US" sz="1800" b="1">
                <a:solidFill>
                  <a:srgbClr val="00279F"/>
                </a:solidFill>
              </a:rPr>
              <a:t>Time of day? Day of week? Is this a 30 day ‘teaser’?</a:t>
            </a:r>
            <a:endParaRPr lang="en-US" b="1">
              <a:solidFill>
                <a:srgbClr val="00279F"/>
              </a:solidFill>
            </a:endParaRPr>
          </a:p>
        </p:txBody>
      </p:sp>
    </p:spTree>
  </p:cSld>
  <p:clrMapOvr>
    <a:masterClrMapping/>
  </p:clrMapOvr>
  <p:transition xmlns:p14="http://schemas.microsoft.com/office/powerpoint/2010/main" spd="med" advTm="5000">
    <p:fade/>
    <p:sndAc>
      <p:stSnd>
        <p:snd r:embed="rId3" name="Camera"/>
      </p:stSnd>
    </p:sndAc>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65113" y="1516063"/>
            <a:ext cx="8686800" cy="2654300"/>
          </a:xfrm>
          <a:noFill/>
          <a:ln/>
        </p:spPr>
        <p:txBody>
          <a:bodyPr/>
          <a:lstStyle/>
          <a:p>
            <a:r>
              <a:rPr lang="en-US" sz="4900">
                <a:solidFill>
                  <a:srgbClr val="790015"/>
                </a:solidFill>
              </a:rPr>
              <a:t>D1</a:t>
            </a:r>
            <a:r>
              <a:rPr lang="en-US" sz="4900"/>
              <a:t/>
            </a:r>
            <a:br>
              <a:rPr lang="en-US" sz="4900"/>
            </a:br>
            <a:r>
              <a:rPr lang="en-US" sz="4000"/>
              <a:t>Use Team Approach</a:t>
            </a:r>
          </a:p>
        </p:txBody>
      </p:sp>
    </p:spTree>
  </p:cSld>
  <p:clrMapOvr>
    <a:masterClrMapping/>
  </p:clrMapOvr>
  <p:transition xmlns:p14="http://schemas.microsoft.com/office/powerpoint/2010/main" spd="med" advTm="5000">
    <p:fade/>
    <p:sndAc>
      <p:stSnd>
        <p:snd r:embed="rId3" name="Camera"/>
      </p:stSnd>
    </p:sndAc>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a:ln/>
        </p:spPr>
        <p:txBody>
          <a:bodyPr/>
          <a:lstStyle/>
          <a:p>
            <a:r>
              <a:rPr lang="en-US"/>
              <a:t>The 8-D System</a:t>
            </a:r>
          </a:p>
        </p:txBody>
      </p:sp>
      <p:sp>
        <p:nvSpPr>
          <p:cNvPr id="23597" name="Rectangle 45"/>
          <p:cNvSpPr>
            <a:spLocks noChangeArrowheads="1"/>
          </p:cNvSpPr>
          <p:nvPr/>
        </p:nvSpPr>
        <p:spPr bwMode="auto">
          <a:xfrm>
            <a:off x="3094038" y="1184275"/>
            <a:ext cx="2590800" cy="5148263"/>
          </a:xfrm>
          <a:prstGeom prst="rect">
            <a:avLst/>
          </a:prstGeom>
          <a:noFill/>
          <a:ln w="50800">
            <a:solidFill>
              <a:schemeClr val="tx2"/>
            </a:solidFill>
            <a:prstDash val="sysDot"/>
            <a:miter lim="800000"/>
            <a:headEnd/>
            <a:tailEnd/>
          </a:ln>
          <a:effectLst/>
        </p:spPr>
        <p:txBody>
          <a:bodyPr wrap="none" anchor="ctr">
            <a:prstTxWarp prst="textNoShape">
              <a:avLst/>
            </a:prstTxWarp>
          </a:bodyPr>
          <a:lstStyle/>
          <a:p>
            <a:endParaRPr lang="en-US"/>
          </a:p>
        </p:txBody>
      </p:sp>
      <p:sp>
        <p:nvSpPr>
          <p:cNvPr id="23598" name="Rectangle 46"/>
          <p:cNvSpPr>
            <a:spLocks noChangeArrowheads="1"/>
          </p:cNvSpPr>
          <p:nvPr/>
        </p:nvSpPr>
        <p:spPr bwMode="auto">
          <a:xfrm>
            <a:off x="660400" y="1325563"/>
            <a:ext cx="1477963" cy="681037"/>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Awareness</a:t>
            </a:r>
          </a:p>
          <a:p>
            <a:pPr algn="ctr" defTabSz="903288"/>
            <a:r>
              <a:rPr lang="en-US" sz="1600">
                <a:solidFill>
                  <a:srgbClr val="333333"/>
                </a:solidFill>
              </a:rPr>
              <a:t>of Problem</a:t>
            </a:r>
          </a:p>
        </p:txBody>
      </p:sp>
      <p:sp>
        <p:nvSpPr>
          <p:cNvPr id="23599" name="Rectangle 47"/>
          <p:cNvSpPr>
            <a:spLocks noChangeArrowheads="1"/>
          </p:cNvSpPr>
          <p:nvPr/>
        </p:nvSpPr>
        <p:spPr bwMode="auto">
          <a:xfrm>
            <a:off x="660400" y="2549525"/>
            <a:ext cx="1477963" cy="681038"/>
          </a:xfrm>
          <a:prstGeom prst="rect">
            <a:avLst/>
          </a:prstGeom>
          <a:solidFill>
            <a:srgbClr val="F2F4A4"/>
          </a:solidFill>
          <a:ln w="19050">
            <a:solidFill>
              <a:srgbClr val="00279F"/>
            </a:solidFill>
            <a:miter lim="800000"/>
            <a:headEnd/>
            <a:tailEnd/>
          </a:ln>
          <a:effectLst/>
        </p:spPr>
        <p:txBody>
          <a:bodyPr wrap="none" lIns="90487" tIns="44450" rIns="90487" bIns="44450" anchor="ctr">
            <a:prstTxWarp prst="textNoShape">
              <a:avLst/>
            </a:prstTxWarp>
          </a:bodyPr>
          <a:lstStyle/>
          <a:p>
            <a:pPr algn="ctr" defTabSz="903288"/>
            <a:r>
              <a:rPr lang="en-US" sz="1600">
                <a:solidFill>
                  <a:schemeClr val="hlink"/>
                </a:solidFill>
              </a:rPr>
              <a:t>Use Team</a:t>
            </a:r>
          </a:p>
          <a:p>
            <a:pPr algn="ctr" defTabSz="903288"/>
            <a:r>
              <a:rPr lang="en-US" sz="1600">
                <a:solidFill>
                  <a:schemeClr val="hlink"/>
                </a:solidFill>
              </a:rPr>
              <a:t>Approach</a:t>
            </a:r>
          </a:p>
        </p:txBody>
      </p:sp>
      <p:sp>
        <p:nvSpPr>
          <p:cNvPr id="23600" name="Rectangle 48"/>
          <p:cNvSpPr>
            <a:spLocks noChangeArrowheads="1"/>
          </p:cNvSpPr>
          <p:nvPr/>
        </p:nvSpPr>
        <p:spPr bwMode="auto">
          <a:xfrm>
            <a:off x="655638" y="3702050"/>
            <a:ext cx="1477962" cy="681038"/>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Describe</a:t>
            </a:r>
          </a:p>
          <a:p>
            <a:pPr algn="ctr" defTabSz="903288"/>
            <a:r>
              <a:rPr lang="en-US" sz="1600">
                <a:solidFill>
                  <a:srgbClr val="333333"/>
                </a:solidFill>
              </a:rPr>
              <a:t>the Problem</a:t>
            </a:r>
          </a:p>
        </p:txBody>
      </p:sp>
      <p:sp>
        <p:nvSpPr>
          <p:cNvPr id="23601" name="Rectangle 49"/>
          <p:cNvSpPr>
            <a:spLocks noChangeArrowheads="1"/>
          </p:cNvSpPr>
          <p:nvPr/>
        </p:nvSpPr>
        <p:spPr bwMode="auto">
          <a:xfrm>
            <a:off x="654050" y="4905375"/>
            <a:ext cx="1477963" cy="1122363"/>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Implement and</a:t>
            </a:r>
          </a:p>
          <a:p>
            <a:pPr algn="ctr" defTabSz="903288"/>
            <a:r>
              <a:rPr lang="en-US" sz="1600">
                <a:solidFill>
                  <a:srgbClr val="333333"/>
                </a:solidFill>
              </a:rPr>
              <a:t>Verify Interim</a:t>
            </a:r>
          </a:p>
          <a:p>
            <a:pPr algn="ctr" defTabSz="903288"/>
            <a:r>
              <a:rPr lang="en-US" sz="1600">
                <a:solidFill>
                  <a:srgbClr val="333333"/>
                </a:solidFill>
              </a:rPr>
              <a:t>(Containment)</a:t>
            </a:r>
          </a:p>
          <a:p>
            <a:pPr algn="ctr" defTabSz="903288"/>
            <a:r>
              <a:rPr lang="en-US" sz="1600">
                <a:solidFill>
                  <a:srgbClr val="333333"/>
                </a:solidFill>
              </a:rPr>
              <a:t>Action(s)</a:t>
            </a:r>
          </a:p>
        </p:txBody>
      </p:sp>
      <p:sp>
        <p:nvSpPr>
          <p:cNvPr id="23602" name="Rectangle 50"/>
          <p:cNvSpPr>
            <a:spLocks noChangeArrowheads="1"/>
          </p:cNvSpPr>
          <p:nvPr/>
        </p:nvSpPr>
        <p:spPr bwMode="auto">
          <a:xfrm>
            <a:off x="179388" y="2674938"/>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1.</a:t>
            </a:r>
          </a:p>
        </p:txBody>
      </p:sp>
      <p:sp>
        <p:nvSpPr>
          <p:cNvPr id="23603" name="Rectangle 51"/>
          <p:cNvSpPr>
            <a:spLocks noChangeArrowheads="1"/>
          </p:cNvSpPr>
          <p:nvPr/>
        </p:nvSpPr>
        <p:spPr bwMode="auto">
          <a:xfrm>
            <a:off x="196850" y="3824288"/>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2.</a:t>
            </a:r>
          </a:p>
        </p:txBody>
      </p:sp>
      <p:sp>
        <p:nvSpPr>
          <p:cNvPr id="23604" name="Rectangle 52"/>
          <p:cNvSpPr>
            <a:spLocks noChangeArrowheads="1"/>
          </p:cNvSpPr>
          <p:nvPr/>
        </p:nvSpPr>
        <p:spPr bwMode="auto">
          <a:xfrm>
            <a:off x="196850" y="5334000"/>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3.</a:t>
            </a:r>
          </a:p>
        </p:txBody>
      </p:sp>
      <p:sp>
        <p:nvSpPr>
          <p:cNvPr id="23605" name="Rectangle 53"/>
          <p:cNvSpPr>
            <a:spLocks noChangeArrowheads="1"/>
          </p:cNvSpPr>
          <p:nvPr/>
        </p:nvSpPr>
        <p:spPr bwMode="auto">
          <a:xfrm>
            <a:off x="7004050" y="2600325"/>
            <a:ext cx="1816100" cy="855663"/>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Implement</a:t>
            </a:r>
          </a:p>
          <a:p>
            <a:pPr algn="ctr" defTabSz="903288"/>
            <a:r>
              <a:rPr lang="en-US" sz="1600">
                <a:solidFill>
                  <a:srgbClr val="333333"/>
                </a:solidFill>
              </a:rPr>
              <a:t>Permanent</a:t>
            </a:r>
          </a:p>
          <a:p>
            <a:pPr algn="ctr" defTabSz="903288"/>
            <a:r>
              <a:rPr lang="en-US" sz="1600">
                <a:solidFill>
                  <a:srgbClr val="333333"/>
                </a:solidFill>
              </a:rPr>
              <a:t>Corrective Actions</a:t>
            </a:r>
          </a:p>
        </p:txBody>
      </p:sp>
      <p:sp>
        <p:nvSpPr>
          <p:cNvPr id="23606" name="Rectangle 54"/>
          <p:cNvSpPr>
            <a:spLocks noChangeArrowheads="1"/>
          </p:cNvSpPr>
          <p:nvPr/>
        </p:nvSpPr>
        <p:spPr bwMode="auto">
          <a:xfrm>
            <a:off x="7192963" y="3927475"/>
            <a:ext cx="1477962" cy="681038"/>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Prevent</a:t>
            </a:r>
          </a:p>
          <a:p>
            <a:pPr algn="ctr" defTabSz="903288"/>
            <a:r>
              <a:rPr lang="en-US" sz="1600">
                <a:solidFill>
                  <a:srgbClr val="333333"/>
                </a:solidFill>
              </a:rPr>
              <a:t>Recurrence</a:t>
            </a:r>
          </a:p>
        </p:txBody>
      </p:sp>
      <p:sp>
        <p:nvSpPr>
          <p:cNvPr id="23607" name="Rectangle 55"/>
          <p:cNvSpPr>
            <a:spLocks noChangeArrowheads="1"/>
          </p:cNvSpPr>
          <p:nvPr/>
        </p:nvSpPr>
        <p:spPr bwMode="auto">
          <a:xfrm>
            <a:off x="7191375" y="5141913"/>
            <a:ext cx="1477963" cy="665162"/>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Congratulate</a:t>
            </a:r>
          </a:p>
          <a:p>
            <a:pPr algn="ctr" defTabSz="903288"/>
            <a:r>
              <a:rPr lang="en-US" sz="1600">
                <a:solidFill>
                  <a:srgbClr val="333333"/>
                </a:solidFill>
              </a:rPr>
              <a:t>Your Team</a:t>
            </a:r>
          </a:p>
        </p:txBody>
      </p:sp>
      <p:sp>
        <p:nvSpPr>
          <p:cNvPr id="23608" name="Line 56"/>
          <p:cNvSpPr>
            <a:spLocks noChangeShapeType="1"/>
          </p:cNvSpPr>
          <p:nvPr/>
        </p:nvSpPr>
        <p:spPr bwMode="auto">
          <a:xfrm>
            <a:off x="7896225" y="2079625"/>
            <a:ext cx="0" cy="495300"/>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23609" name="Line 57"/>
          <p:cNvSpPr>
            <a:spLocks noChangeShapeType="1"/>
          </p:cNvSpPr>
          <p:nvPr/>
        </p:nvSpPr>
        <p:spPr bwMode="auto">
          <a:xfrm>
            <a:off x="7894638" y="3473450"/>
            <a:ext cx="1587" cy="428625"/>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23610" name="Line 58"/>
          <p:cNvSpPr>
            <a:spLocks noChangeShapeType="1"/>
          </p:cNvSpPr>
          <p:nvPr/>
        </p:nvSpPr>
        <p:spPr bwMode="auto">
          <a:xfrm>
            <a:off x="7894638" y="4643438"/>
            <a:ext cx="1587" cy="477837"/>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23611" name="Rectangle 59"/>
          <p:cNvSpPr>
            <a:spLocks noChangeArrowheads="1"/>
          </p:cNvSpPr>
          <p:nvPr/>
        </p:nvSpPr>
        <p:spPr bwMode="auto">
          <a:xfrm>
            <a:off x="6562725" y="1374775"/>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5.</a:t>
            </a:r>
          </a:p>
        </p:txBody>
      </p:sp>
      <p:sp>
        <p:nvSpPr>
          <p:cNvPr id="23612" name="Rectangle 60"/>
          <p:cNvSpPr>
            <a:spLocks noChangeArrowheads="1"/>
          </p:cNvSpPr>
          <p:nvPr/>
        </p:nvSpPr>
        <p:spPr bwMode="auto">
          <a:xfrm>
            <a:off x="6545263" y="2825750"/>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6.</a:t>
            </a:r>
          </a:p>
        </p:txBody>
      </p:sp>
      <p:sp>
        <p:nvSpPr>
          <p:cNvPr id="23613" name="Rectangle 61"/>
          <p:cNvSpPr>
            <a:spLocks noChangeArrowheads="1"/>
          </p:cNvSpPr>
          <p:nvPr/>
        </p:nvSpPr>
        <p:spPr bwMode="auto">
          <a:xfrm>
            <a:off x="6591300" y="4081463"/>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7.</a:t>
            </a:r>
          </a:p>
        </p:txBody>
      </p:sp>
      <p:sp>
        <p:nvSpPr>
          <p:cNvPr id="23614" name="Rectangle 62"/>
          <p:cNvSpPr>
            <a:spLocks noChangeArrowheads="1"/>
          </p:cNvSpPr>
          <p:nvPr/>
        </p:nvSpPr>
        <p:spPr bwMode="auto">
          <a:xfrm>
            <a:off x="7021513" y="1379538"/>
            <a:ext cx="1798637" cy="681037"/>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Choose / Verify</a:t>
            </a:r>
          </a:p>
          <a:p>
            <a:pPr algn="ctr" defTabSz="903288"/>
            <a:r>
              <a:rPr lang="en-US" sz="1600">
                <a:solidFill>
                  <a:srgbClr val="333333"/>
                </a:solidFill>
              </a:rPr>
              <a:t>Corrective Actions</a:t>
            </a:r>
          </a:p>
        </p:txBody>
      </p:sp>
      <p:sp>
        <p:nvSpPr>
          <p:cNvPr id="23615" name="Rectangle 63"/>
          <p:cNvSpPr>
            <a:spLocks noChangeArrowheads="1"/>
          </p:cNvSpPr>
          <p:nvPr/>
        </p:nvSpPr>
        <p:spPr bwMode="auto">
          <a:xfrm>
            <a:off x="6610350" y="5313363"/>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8.</a:t>
            </a:r>
          </a:p>
        </p:txBody>
      </p:sp>
      <p:sp>
        <p:nvSpPr>
          <p:cNvPr id="23616" name="Rectangle 64"/>
          <p:cNvSpPr>
            <a:spLocks noChangeArrowheads="1"/>
          </p:cNvSpPr>
          <p:nvPr/>
        </p:nvSpPr>
        <p:spPr bwMode="auto">
          <a:xfrm>
            <a:off x="2616200" y="1354138"/>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chemeClr val="tx2"/>
                </a:solidFill>
              </a:rPr>
              <a:t>4.</a:t>
            </a:r>
          </a:p>
        </p:txBody>
      </p:sp>
      <p:sp>
        <p:nvSpPr>
          <p:cNvPr id="23617" name="Rectangle 65"/>
          <p:cNvSpPr>
            <a:spLocks noChangeArrowheads="1"/>
          </p:cNvSpPr>
          <p:nvPr/>
        </p:nvSpPr>
        <p:spPr bwMode="auto">
          <a:xfrm>
            <a:off x="3856038" y="1393825"/>
            <a:ext cx="1465262" cy="803275"/>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Identify</a:t>
            </a:r>
          </a:p>
          <a:p>
            <a:pPr algn="ctr" defTabSz="903288"/>
            <a:r>
              <a:rPr lang="en-US" sz="1600" b="1"/>
              <a:t>Potential</a:t>
            </a:r>
          </a:p>
          <a:p>
            <a:pPr algn="ctr" defTabSz="903288"/>
            <a:r>
              <a:rPr lang="en-US" sz="1600" b="1"/>
              <a:t>Cause(s)</a:t>
            </a:r>
          </a:p>
        </p:txBody>
      </p:sp>
      <p:sp>
        <p:nvSpPr>
          <p:cNvPr id="23618" name="Rectangle 66"/>
          <p:cNvSpPr>
            <a:spLocks noChangeArrowheads="1"/>
          </p:cNvSpPr>
          <p:nvPr/>
        </p:nvSpPr>
        <p:spPr bwMode="auto">
          <a:xfrm>
            <a:off x="3863975" y="2659063"/>
            <a:ext cx="1465263" cy="584200"/>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Select Likely</a:t>
            </a:r>
          </a:p>
          <a:p>
            <a:pPr algn="ctr" defTabSz="903288"/>
            <a:r>
              <a:rPr lang="en-US" sz="1600" b="1"/>
              <a:t>Causes</a:t>
            </a:r>
          </a:p>
        </p:txBody>
      </p:sp>
      <p:sp>
        <p:nvSpPr>
          <p:cNvPr id="23619" name="Rectangle 67"/>
          <p:cNvSpPr>
            <a:spLocks noChangeArrowheads="1"/>
          </p:cNvSpPr>
          <p:nvPr/>
        </p:nvSpPr>
        <p:spPr bwMode="auto">
          <a:xfrm>
            <a:off x="3722688" y="5478463"/>
            <a:ext cx="1752600" cy="584200"/>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Identify Possible</a:t>
            </a:r>
          </a:p>
          <a:p>
            <a:pPr algn="ctr" defTabSz="903288"/>
            <a:r>
              <a:rPr lang="en-US" sz="1600" b="1"/>
              <a:t>Solutions</a:t>
            </a:r>
          </a:p>
        </p:txBody>
      </p:sp>
      <p:sp>
        <p:nvSpPr>
          <p:cNvPr id="23620" name="Rectangle 68"/>
          <p:cNvSpPr>
            <a:spLocks noChangeArrowheads="1"/>
          </p:cNvSpPr>
          <p:nvPr/>
        </p:nvSpPr>
        <p:spPr bwMode="auto">
          <a:xfrm>
            <a:off x="4529138" y="4902200"/>
            <a:ext cx="658812" cy="3016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400">
                <a:solidFill>
                  <a:schemeClr val="hlink"/>
                </a:solidFill>
              </a:rPr>
              <a:t>Yes</a:t>
            </a:r>
          </a:p>
        </p:txBody>
      </p:sp>
      <p:grpSp>
        <p:nvGrpSpPr>
          <p:cNvPr id="23621" name="Group 69"/>
          <p:cNvGrpSpPr>
            <a:grpSpLocks/>
          </p:cNvGrpSpPr>
          <p:nvPr/>
        </p:nvGrpSpPr>
        <p:grpSpPr bwMode="auto">
          <a:xfrm>
            <a:off x="3295650" y="2344738"/>
            <a:ext cx="1223963" cy="1849437"/>
            <a:chOff x="2020" y="1456"/>
            <a:chExt cx="771" cy="1165"/>
          </a:xfrm>
        </p:grpSpPr>
        <p:sp>
          <p:nvSpPr>
            <p:cNvPr id="23622" name="Line 70"/>
            <p:cNvSpPr>
              <a:spLocks noChangeShapeType="1"/>
            </p:cNvSpPr>
            <p:nvPr/>
          </p:nvSpPr>
          <p:spPr bwMode="auto">
            <a:xfrm flipH="1">
              <a:off x="2021" y="2616"/>
              <a:ext cx="334" cy="5"/>
            </a:xfrm>
            <a:prstGeom prst="line">
              <a:avLst/>
            </a:prstGeom>
            <a:noFill/>
            <a:ln w="12700">
              <a:solidFill>
                <a:srgbClr val="790015"/>
              </a:solidFill>
              <a:round/>
              <a:headEnd/>
              <a:tailEnd/>
            </a:ln>
            <a:effectLst/>
          </p:spPr>
          <p:txBody>
            <a:bodyPr wrap="none" anchor="ctr">
              <a:prstTxWarp prst="textNoShape">
                <a:avLst/>
              </a:prstTxWarp>
            </a:bodyPr>
            <a:lstStyle/>
            <a:p>
              <a:endParaRPr lang="en-US"/>
            </a:p>
          </p:txBody>
        </p:sp>
        <p:sp>
          <p:nvSpPr>
            <p:cNvPr id="23623" name="Line 71"/>
            <p:cNvSpPr>
              <a:spLocks noChangeShapeType="1"/>
            </p:cNvSpPr>
            <p:nvPr/>
          </p:nvSpPr>
          <p:spPr bwMode="auto">
            <a:xfrm flipH="1" flipV="1">
              <a:off x="2023" y="1463"/>
              <a:ext cx="0" cy="1151"/>
            </a:xfrm>
            <a:prstGeom prst="line">
              <a:avLst/>
            </a:prstGeom>
            <a:noFill/>
            <a:ln w="12700">
              <a:solidFill>
                <a:srgbClr val="790015"/>
              </a:solidFill>
              <a:round/>
              <a:headEnd/>
              <a:tailEnd/>
            </a:ln>
            <a:effectLst/>
          </p:spPr>
          <p:txBody>
            <a:bodyPr wrap="none" anchor="ctr">
              <a:prstTxWarp prst="textNoShape">
                <a:avLst/>
              </a:prstTxWarp>
            </a:bodyPr>
            <a:lstStyle/>
            <a:p>
              <a:endParaRPr lang="en-US"/>
            </a:p>
          </p:txBody>
        </p:sp>
        <p:sp>
          <p:nvSpPr>
            <p:cNvPr id="23624" name="Line 72"/>
            <p:cNvSpPr>
              <a:spLocks noChangeShapeType="1"/>
            </p:cNvSpPr>
            <p:nvPr/>
          </p:nvSpPr>
          <p:spPr bwMode="auto">
            <a:xfrm>
              <a:off x="2020" y="1456"/>
              <a:ext cx="771" cy="0"/>
            </a:xfrm>
            <a:prstGeom prst="line">
              <a:avLst/>
            </a:prstGeom>
            <a:noFill/>
            <a:ln w="12700">
              <a:solidFill>
                <a:srgbClr val="790015"/>
              </a:solidFill>
              <a:round/>
              <a:headEnd/>
              <a:tailEnd type="triangle" w="med" len="med"/>
            </a:ln>
            <a:effectLst/>
          </p:spPr>
          <p:txBody>
            <a:bodyPr wrap="none" anchor="ctr">
              <a:prstTxWarp prst="textNoShape">
                <a:avLst/>
              </a:prstTxWarp>
            </a:bodyPr>
            <a:lstStyle/>
            <a:p>
              <a:endParaRPr lang="en-US"/>
            </a:p>
          </p:txBody>
        </p:sp>
      </p:grpSp>
      <p:sp>
        <p:nvSpPr>
          <p:cNvPr id="23625" name="AutoShape 73"/>
          <p:cNvSpPr>
            <a:spLocks noChangeArrowheads="1"/>
          </p:cNvSpPr>
          <p:nvPr/>
        </p:nvSpPr>
        <p:spPr bwMode="auto">
          <a:xfrm>
            <a:off x="3846513" y="3606800"/>
            <a:ext cx="1498600" cy="1144588"/>
          </a:xfrm>
          <a:prstGeom prst="diamond">
            <a:avLst/>
          </a:prstGeom>
          <a:solidFill>
            <a:schemeClr val="bg1"/>
          </a:solidFill>
          <a:ln w="25400">
            <a:solidFill>
              <a:schemeClr val="hlink"/>
            </a:solidFill>
            <a:miter lim="800000"/>
            <a:headEnd/>
            <a:tailEnd/>
          </a:ln>
          <a:effectLst/>
        </p:spPr>
        <p:txBody>
          <a:bodyPr anchor="ctr">
            <a:prstTxWarp prst="textNoShape">
              <a:avLst/>
            </a:prstTxWarp>
          </a:bodyPr>
          <a:lstStyle/>
          <a:p>
            <a:pPr algn="ctr"/>
            <a:r>
              <a:rPr lang="en-US" sz="1000"/>
              <a:t>Is the </a:t>
            </a:r>
            <a:r>
              <a:rPr lang="en-US" sz="1000">
                <a:solidFill>
                  <a:srgbClr val="00279F"/>
                </a:solidFill>
              </a:rPr>
              <a:t>Potential</a:t>
            </a:r>
            <a:r>
              <a:rPr lang="en-US" sz="1000"/>
              <a:t> Cause a </a:t>
            </a:r>
            <a:r>
              <a:rPr lang="en-US" sz="1000">
                <a:solidFill>
                  <a:srgbClr val="790015"/>
                </a:solidFill>
              </a:rPr>
              <a:t>Root</a:t>
            </a:r>
            <a:r>
              <a:rPr lang="en-US" sz="1000"/>
              <a:t> Cause?</a:t>
            </a:r>
          </a:p>
        </p:txBody>
      </p:sp>
      <p:sp>
        <p:nvSpPr>
          <p:cNvPr id="23626" name="Rectangle 74"/>
          <p:cNvSpPr>
            <a:spLocks noChangeArrowheads="1"/>
          </p:cNvSpPr>
          <p:nvPr/>
        </p:nvSpPr>
        <p:spPr bwMode="auto">
          <a:xfrm>
            <a:off x="3292475" y="4159250"/>
            <a:ext cx="658813" cy="3016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400">
                <a:solidFill>
                  <a:schemeClr val="hlink"/>
                </a:solidFill>
              </a:rPr>
              <a:t>No</a:t>
            </a:r>
          </a:p>
        </p:txBody>
      </p:sp>
      <p:cxnSp>
        <p:nvCxnSpPr>
          <p:cNvPr id="23627" name="AutoShape 75"/>
          <p:cNvCxnSpPr>
            <a:cxnSpLocks noChangeShapeType="1"/>
            <a:stCxn id="23617" idx="2"/>
            <a:endCxn id="23618" idx="0"/>
          </p:cNvCxnSpPr>
          <p:nvPr/>
        </p:nvCxnSpPr>
        <p:spPr bwMode="auto">
          <a:xfrm>
            <a:off x="4589463" y="2197100"/>
            <a:ext cx="7937" cy="461963"/>
          </a:xfrm>
          <a:prstGeom prst="straightConnector1">
            <a:avLst/>
          </a:prstGeom>
          <a:noFill/>
          <a:ln w="12700">
            <a:solidFill>
              <a:srgbClr val="005400"/>
            </a:solidFill>
            <a:round/>
            <a:headEnd/>
            <a:tailEnd type="triangle" w="med" len="med"/>
          </a:ln>
          <a:effectLst/>
        </p:spPr>
      </p:cxnSp>
      <p:cxnSp>
        <p:nvCxnSpPr>
          <p:cNvPr id="23628" name="AutoShape 76"/>
          <p:cNvCxnSpPr>
            <a:cxnSpLocks noChangeShapeType="1"/>
            <a:stCxn id="23618" idx="2"/>
            <a:endCxn id="23625" idx="0"/>
          </p:cNvCxnSpPr>
          <p:nvPr/>
        </p:nvCxnSpPr>
        <p:spPr bwMode="auto">
          <a:xfrm flipH="1">
            <a:off x="4595813" y="3243263"/>
            <a:ext cx="1587" cy="350837"/>
          </a:xfrm>
          <a:prstGeom prst="straightConnector1">
            <a:avLst/>
          </a:prstGeom>
          <a:noFill/>
          <a:ln w="12700">
            <a:solidFill>
              <a:srgbClr val="005400"/>
            </a:solidFill>
            <a:round/>
            <a:headEnd/>
            <a:tailEnd type="triangle" w="med" len="med"/>
          </a:ln>
          <a:effectLst/>
        </p:spPr>
      </p:cxnSp>
      <p:cxnSp>
        <p:nvCxnSpPr>
          <p:cNvPr id="23629" name="AutoShape 77"/>
          <p:cNvCxnSpPr>
            <a:cxnSpLocks noChangeShapeType="1"/>
            <a:stCxn id="23625" idx="2"/>
            <a:endCxn id="23619" idx="0"/>
          </p:cNvCxnSpPr>
          <p:nvPr/>
        </p:nvCxnSpPr>
        <p:spPr bwMode="auto">
          <a:xfrm>
            <a:off x="4595813" y="4764088"/>
            <a:ext cx="3175" cy="714375"/>
          </a:xfrm>
          <a:prstGeom prst="straightConnector1">
            <a:avLst/>
          </a:prstGeom>
          <a:noFill/>
          <a:ln w="12700">
            <a:solidFill>
              <a:srgbClr val="005400"/>
            </a:solidFill>
            <a:round/>
            <a:headEnd/>
            <a:tailEnd type="triangle" w="med" len="med"/>
          </a:ln>
          <a:effectLst/>
        </p:spPr>
      </p:cxnSp>
      <p:cxnSp>
        <p:nvCxnSpPr>
          <p:cNvPr id="23630" name="AutoShape 78"/>
          <p:cNvCxnSpPr>
            <a:cxnSpLocks noChangeShapeType="1"/>
            <a:stCxn id="23619" idx="3"/>
            <a:endCxn id="23614" idx="1"/>
          </p:cNvCxnSpPr>
          <p:nvPr/>
        </p:nvCxnSpPr>
        <p:spPr bwMode="auto">
          <a:xfrm flipV="1">
            <a:off x="5475288" y="1720850"/>
            <a:ext cx="1546225" cy="4049713"/>
          </a:xfrm>
          <a:prstGeom prst="bentConnector3">
            <a:avLst>
              <a:gd name="adj1" fmla="val 50000"/>
            </a:avLst>
          </a:prstGeom>
          <a:noFill/>
          <a:ln w="12700">
            <a:solidFill>
              <a:schemeClr val="tx1"/>
            </a:solidFill>
            <a:miter lim="800000"/>
            <a:headEnd/>
            <a:tailEnd type="triangle" w="med" len="med"/>
          </a:ln>
          <a:effectLst/>
        </p:spPr>
      </p:cxnSp>
      <p:cxnSp>
        <p:nvCxnSpPr>
          <p:cNvPr id="23631" name="AutoShape 79"/>
          <p:cNvCxnSpPr>
            <a:cxnSpLocks noChangeShapeType="1"/>
            <a:stCxn id="23601" idx="3"/>
            <a:endCxn id="23617" idx="1"/>
          </p:cNvCxnSpPr>
          <p:nvPr/>
        </p:nvCxnSpPr>
        <p:spPr bwMode="auto">
          <a:xfrm flipV="1">
            <a:off x="2132013" y="1795463"/>
            <a:ext cx="1724025" cy="3671887"/>
          </a:xfrm>
          <a:prstGeom prst="bentConnector3">
            <a:avLst>
              <a:gd name="adj1" fmla="val 31120"/>
            </a:avLst>
          </a:prstGeom>
          <a:noFill/>
          <a:ln w="12700">
            <a:solidFill>
              <a:srgbClr val="005400"/>
            </a:solidFill>
            <a:miter lim="800000"/>
            <a:headEnd/>
            <a:tailEnd type="triangle" w="med" len="med"/>
          </a:ln>
          <a:effectLst/>
        </p:spPr>
      </p:cxnSp>
      <p:cxnSp>
        <p:nvCxnSpPr>
          <p:cNvPr id="23632" name="AutoShape 80"/>
          <p:cNvCxnSpPr>
            <a:cxnSpLocks noChangeShapeType="1"/>
            <a:stCxn id="23598" idx="2"/>
            <a:endCxn id="23599" idx="0"/>
          </p:cNvCxnSpPr>
          <p:nvPr/>
        </p:nvCxnSpPr>
        <p:spPr bwMode="auto">
          <a:xfrm>
            <a:off x="1400175" y="2006600"/>
            <a:ext cx="0" cy="533400"/>
          </a:xfrm>
          <a:prstGeom prst="straightConnector1">
            <a:avLst/>
          </a:prstGeom>
          <a:noFill/>
          <a:ln w="12700">
            <a:solidFill>
              <a:schemeClr val="tx1"/>
            </a:solidFill>
            <a:round/>
            <a:headEnd/>
            <a:tailEnd type="triangle" w="med" len="med"/>
          </a:ln>
          <a:effectLst/>
        </p:spPr>
      </p:cxnSp>
      <p:cxnSp>
        <p:nvCxnSpPr>
          <p:cNvPr id="23633" name="AutoShape 81"/>
          <p:cNvCxnSpPr>
            <a:cxnSpLocks noChangeShapeType="1"/>
            <a:stCxn id="23599" idx="2"/>
            <a:endCxn id="23600" idx="0"/>
          </p:cNvCxnSpPr>
          <p:nvPr/>
        </p:nvCxnSpPr>
        <p:spPr bwMode="auto">
          <a:xfrm flipH="1">
            <a:off x="1395413" y="3240088"/>
            <a:ext cx="4762" cy="461962"/>
          </a:xfrm>
          <a:prstGeom prst="straightConnector1">
            <a:avLst/>
          </a:prstGeom>
          <a:noFill/>
          <a:ln w="12700">
            <a:solidFill>
              <a:schemeClr val="tx1"/>
            </a:solidFill>
            <a:round/>
            <a:headEnd/>
            <a:tailEnd type="triangle" w="med" len="med"/>
          </a:ln>
          <a:effectLst/>
        </p:spPr>
      </p:cxnSp>
      <p:cxnSp>
        <p:nvCxnSpPr>
          <p:cNvPr id="23634" name="AutoShape 82"/>
          <p:cNvCxnSpPr>
            <a:cxnSpLocks noChangeShapeType="1"/>
            <a:stCxn id="23600" idx="2"/>
            <a:endCxn id="23601" idx="0"/>
          </p:cNvCxnSpPr>
          <p:nvPr/>
        </p:nvCxnSpPr>
        <p:spPr bwMode="auto">
          <a:xfrm flipH="1">
            <a:off x="1393825" y="4383088"/>
            <a:ext cx="1588" cy="522287"/>
          </a:xfrm>
          <a:prstGeom prst="straightConnector1">
            <a:avLst/>
          </a:prstGeom>
          <a:noFill/>
          <a:ln w="12700">
            <a:solidFill>
              <a:schemeClr val="tx1"/>
            </a:solidFill>
            <a:round/>
            <a:headEnd/>
            <a:tailEnd type="triangle" w="med" len="med"/>
          </a:ln>
          <a:effectLst/>
        </p:spPr>
      </p:cxnSp>
    </p:spTree>
  </p:cSld>
  <p:clrMapOvr>
    <a:masterClrMapping/>
  </p:clrMapOvr>
  <p:transition xmlns:p14="http://schemas.microsoft.com/office/powerpoint/2010/main" spd="med" advTm="5000">
    <p:fade/>
    <p:sndAc>
      <p:stSnd>
        <p:snd r:embed="rId3" name="Camera"/>
      </p:stSnd>
    </p:sndAc>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a:ln/>
        </p:spPr>
        <p:txBody>
          <a:bodyPr/>
          <a:lstStyle/>
          <a:p>
            <a:r>
              <a:rPr lang="en-US"/>
              <a:t>Team Approach</a:t>
            </a:r>
          </a:p>
        </p:txBody>
      </p:sp>
      <p:sp>
        <p:nvSpPr>
          <p:cNvPr id="24579" name="Rectangle 3"/>
          <p:cNvSpPr>
            <a:spLocks noGrp="1" noChangeArrowheads="1"/>
          </p:cNvSpPr>
          <p:nvPr>
            <p:ph type="body" idx="1"/>
          </p:nvPr>
        </p:nvSpPr>
        <p:spPr>
          <a:xfrm>
            <a:off x="622300" y="1041400"/>
            <a:ext cx="7772400" cy="5080000"/>
          </a:xfrm>
          <a:noFill/>
          <a:ln/>
        </p:spPr>
        <p:txBody>
          <a:bodyPr/>
          <a:lstStyle/>
          <a:p>
            <a:r>
              <a:rPr lang="en-US"/>
              <a:t>When a problem cannot be solved quickly by an individual, it is necessary to form a </a:t>
            </a:r>
            <a:r>
              <a:rPr lang="en-US" b="1">
                <a:solidFill>
                  <a:srgbClr val="790015"/>
                </a:solidFill>
              </a:rPr>
              <a:t>Team</a:t>
            </a:r>
            <a:r>
              <a:rPr lang="en-US"/>
              <a:t>. The team will engage in the investigation and resolution of the problem. Many factors are critical to establish a group and to ensure that the group can work effectively together. Using a team approach is not just a step in the problem solving process, but an overriding framework for decision making.</a:t>
            </a:r>
          </a:p>
          <a:p>
            <a:r>
              <a:rPr lang="en-US"/>
              <a:t>It is necessary to reevaluate team membership continually.</a:t>
            </a:r>
          </a:p>
          <a:p>
            <a:r>
              <a:rPr lang="en-US">
                <a:solidFill>
                  <a:srgbClr val="005400"/>
                </a:solidFill>
              </a:rPr>
              <a:t>Model for Effective Teamwork:</a:t>
            </a:r>
            <a:endParaRPr lang="en-US"/>
          </a:p>
          <a:p>
            <a:pPr lvl="1">
              <a:buFontTx/>
              <a:buNone/>
            </a:pPr>
            <a:r>
              <a:rPr lang="en-US" sz="2000">
                <a:solidFill>
                  <a:srgbClr val="00279F"/>
                </a:solidFill>
              </a:rPr>
              <a:t>Structure</a:t>
            </a:r>
          </a:p>
          <a:p>
            <a:pPr lvl="1">
              <a:buFontTx/>
              <a:buNone/>
            </a:pPr>
            <a:r>
              <a:rPr lang="en-US" sz="2000">
                <a:solidFill>
                  <a:srgbClr val="00279F"/>
                </a:solidFill>
              </a:rPr>
              <a:t>Goals</a:t>
            </a:r>
          </a:p>
          <a:p>
            <a:pPr lvl="1">
              <a:buFontTx/>
              <a:buNone/>
            </a:pPr>
            <a:r>
              <a:rPr lang="en-US" sz="2000">
                <a:solidFill>
                  <a:srgbClr val="00279F"/>
                </a:solidFill>
              </a:rPr>
              <a:t>Roles</a:t>
            </a:r>
          </a:p>
          <a:p>
            <a:pPr lvl="1">
              <a:buFontTx/>
              <a:buNone/>
            </a:pPr>
            <a:r>
              <a:rPr lang="en-US" sz="2000">
                <a:solidFill>
                  <a:srgbClr val="00279F"/>
                </a:solidFill>
              </a:rPr>
              <a:t>Procedures</a:t>
            </a:r>
          </a:p>
          <a:p>
            <a:pPr lvl="1">
              <a:buFontTx/>
              <a:buNone/>
            </a:pPr>
            <a:r>
              <a:rPr lang="en-US" sz="2000">
                <a:solidFill>
                  <a:srgbClr val="00279F"/>
                </a:solidFill>
              </a:rPr>
              <a:t>Interpersonal Relationships</a:t>
            </a:r>
          </a:p>
        </p:txBody>
      </p:sp>
    </p:spTree>
  </p:cSld>
  <p:clrMapOvr>
    <a:masterClrMapping/>
  </p:clrMapOvr>
  <p:transition xmlns:p14="http://schemas.microsoft.com/office/powerpoint/2010/main" spd="med" advTm="5000">
    <p:fade/>
    <p:sndAc>
      <p:stSnd>
        <p:snd r:embed="rId3" name="Camera"/>
      </p:stSnd>
    </p:sndAc>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a:ln/>
        </p:spPr>
        <p:txBody>
          <a:bodyPr/>
          <a:lstStyle/>
          <a:p>
            <a:r>
              <a:rPr lang="en-US"/>
              <a:t>Establishing A Team (Flow)</a:t>
            </a:r>
          </a:p>
        </p:txBody>
      </p:sp>
      <p:sp>
        <p:nvSpPr>
          <p:cNvPr id="25603" name="Rectangle 3"/>
          <p:cNvSpPr>
            <a:spLocks noChangeArrowheads="1"/>
          </p:cNvSpPr>
          <p:nvPr/>
        </p:nvSpPr>
        <p:spPr bwMode="auto">
          <a:xfrm>
            <a:off x="3743325" y="1125538"/>
            <a:ext cx="1196975" cy="512762"/>
          </a:xfrm>
          <a:prstGeom prst="rect">
            <a:avLst/>
          </a:prstGeom>
          <a:noFill/>
          <a:ln w="25400">
            <a:solidFill>
              <a:srgbClr val="00279F"/>
            </a:solidFill>
            <a:miter lim="800000"/>
            <a:headEnd/>
            <a:tailEnd/>
          </a:ln>
          <a:effectLst/>
        </p:spPr>
        <p:txBody>
          <a:bodyPr wrap="none" lIns="90487" tIns="44450" rIns="90487" bIns="44450" anchor="ctr">
            <a:prstTxWarp prst="textNoShape">
              <a:avLst/>
            </a:prstTxWarp>
          </a:bodyPr>
          <a:lstStyle/>
          <a:p>
            <a:pPr algn="ctr" defTabSz="903288"/>
            <a:r>
              <a:rPr lang="en-US" sz="1400"/>
              <a:t>Select</a:t>
            </a:r>
          </a:p>
          <a:p>
            <a:pPr algn="ctr" defTabSz="903288"/>
            <a:r>
              <a:rPr lang="en-US" sz="1400" b="1">
                <a:solidFill>
                  <a:srgbClr val="790015"/>
                </a:solidFill>
              </a:rPr>
              <a:t>Champion</a:t>
            </a:r>
            <a:endParaRPr lang="en-US" sz="1400"/>
          </a:p>
        </p:txBody>
      </p:sp>
      <p:sp>
        <p:nvSpPr>
          <p:cNvPr id="25605" name="Rectangle 5"/>
          <p:cNvSpPr>
            <a:spLocks noChangeArrowheads="1"/>
          </p:cNvSpPr>
          <p:nvPr/>
        </p:nvSpPr>
        <p:spPr bwMode="auto">
          <a:xfrm>
            <a:off x="2273300" y="1930400"/>
            <a:ext cx="4127500" cy="1187450"/>
          </a:xfrm>
          <a:prstGeom prst="rect">
            <a:avLst/>
          </a:prstGeom>
          <a:noFill/>
          <a:ln w="25400">
            <a:solidFill>
              <a:srgbClr val="00279F"/>
            </a:solidFill>
            <a:miter lim="800000"/>
            <a:headEnd/>
            <a:tailEnd/>
          </a:ln>
          <a:effectLst/>
        </p:spPr>
        <p:txBody>
          <a:bodyPr wrap="none" lIns="90487" tIns="44450" rIns="90487" bIns="44450" anchor="ctr">
            <a:prstTxWarp prst="textNoShape">
              <a:avLst/>
            </a:prstTxWarp>
          </a:bodyPr>
          <a:lstStyle/>
          <a:p>
            <a:pPr algn="ctr" defTabSz="903288"/>
            <a:r>
              <a:rPr lang="en-US" sz="1400" b="1">
                <a:solidFill>
                  <a:srgbClr val="005400"/>
                </a:solidFill>
              </a:rPr>
              <a:t>1.</a:t>
            </a:r>
            <a:r>
              <a:rPr lang="en-US" sz="1400"/>
              <a:t> Recognition of </a:t>
            </a:r>
            <a:r>
              <a:rPr lang="en-US" sz="1400">
                <a:solidFill>
                  <a:srgbClr val="790015"/>
                </a:solidFill>
              </a:rPr>
              <a:t>Common Cause</a:t>
            </a:r>
            <a:r>
              <a:rPr lang="en-US" sz="1400"/>
              <a:t> vs. </a:t>
            </a:r>
            <a:r>
              <a:rPr lang="en-US" sz="1400">
                <a:solidFill>
                  <a:srgbClr val="790015"/>
                </a:solidFill>
              </a:rPr>
              <a:t>Special</a:t>
            </a:r>
          </a:p>
          <a:p>
            <a:pPr algn="ctr" defTabSz="903288"/>
            <a:r>
              <a:rPr lang="en-US" sz="1400">
                <a:solidFill>
                  <a:srgbClr val="790015"/>
                </a:solidFill>
              </a:rPr>
              <a:t>Cause</a:t>
            </a:r>
            <a:r>
              <a:rPr lang="en-US" sz="1400"/>
              <a:t> Relationship</a:t>
            </a:r>
          </a:p>
          <a:p>
            <a:pPr algn="ctr" defTabSz="903288"/>
            <a:r>
              <a:rPr lang="en-US" sz="1400" b="1">
                <a:solidFill>
                  <a:srgbClr val="005400"/>
                </a:solidFill>
              </a:rPr>
              <a:t>2.</a:t>
            </a:r>
            <a:r>
              <a:rPr lang="en-US" sz="1400"/>
              <a:t> Common Policy / Goal But</a:t>
            </a:r>
          </a:p>
          <a:p>
            <a:pPr algn="ctr" defTabSz="903288"/>
            <a:r>
              <a:rPr lang="en-US" sz="1400">
                <a:solidFill>
                  <a:srgbClr val="790015"/>
                </a:solidFill>
              </a:rPr>
              <a:t>Different Measures </a:t>
            </a:r>
            <a:r>
              <a:rPr lang="en-US" sz="1400"/>
              <a:t>At</a:t>
            </a:r>
            <a:r>
              <a:rPr lang="en-US" sz="1400">
                <a:solidFill>
                  <a:srgbClr val="790015"/>
                </a:solidFill>
              </a:rPr>
              <a:t> Different Organizational</a:t>
            </a:r>
          </a:p>
          <a:p>
            <a:pPr algn="ctr" defTabSz="903288"/>
            <a:r>
              <a:rPr lang="en-US" sz="1400">
                <a:solidFill>
                  <a:srgbClr val="790015"/>
                </a:solidFill>
              </a:rPr>
              <a:t>Levels</a:t>
            </a:r>
            <a:endParaRPr lang="en-US" sz="1400"/>
          </a:p>
        </p:txBody>
      </p:sp>
      <p:sp>
        <p:nvSpPr>
          <p:cNvPr id="25606" name="Rectangle 6"/>
          <p:cNvSpPr>
            <a:spLocks noChangeArrowheads="1"/>
          </p:cNvSpPr>
          <p:nvPr/>
        </p:nvSpPr>
        <p:spPr bwMode="auto">
          <a:xfrm>
            <a:off x="3362325" y="3429000"/>
            <a:ext cx="1955800" cy="360363"/>
          </a:xfrm>
          <a:prstGeom prst="rect">
            <a:avLst/>
          </a:prstGeom>
          <a:noFill/>
          <a:ln w="25400">
            <a:solidFill>
              <a:srgbClr val="00279F"/>
            </a:solidFill>
            <a:miter lim="800000"/>
            <a:headEnd/>
            <a:tailEnd/>
          </a:ln>
          <a:effectLst/>
        </p:spPr>
        <p:txBody>
          <a:bodyPr wrap="none" lIns="90487" tIns="44450" rIns="90487" bIns="44450" anchor="ctr">
            <a:prstTxWarp prst="textNoShape">
              <a:avLst/>
            </a:prstTxWarp>
          </a:bodyPr>
          <a:lstStyle/>
          <a:p>
            <a:pPr algn="ctr" defTabSz="903288"/>
            <a:r>
              <a:rPr lang="en-US" sz="1400"/>
              <a:t>Select </a:t>
            </a:r>
            <a:r>
              <a:rPr lang="en-US" sz="1400" b="1">
                <a:solidFill>
                  <a:srgbClr val="790015"/>
                </a:solidFill>
              </a:rPr>
              <a:t>Team Members</a:t>
            </a:r>
            <a:endParaRPr lang="en-US" sz="1400"/>
          </a:p>
        </p:txBody>
      </p:sp>
      <p:sp>
        <p:nvSpPr>
          <p:cNvPr id="25608" name="Rectangle 8"/>
          <p:cNvSpPr>
            <a:spLocks noChangeArrowheads="1"/>
          </p:cNvSpPr>
          <p:nvPr/>
        </p:nvSpPr>
        <p:spPr bwMode="auto">
          <a:xfrm>
            <a:off x="3363913" y="4137025"/>
            <a:ext cx="1955800" cy="360363"/>
          </a:xfrm>
          <a:prstGeom prst="rect">
            <a:avLst/>
          </a:prstGeom>
          <a:noFill/>
          <a:ln w="25400">
            <a:solidFill>
              <a:srgbClr val="00279F"/>
            </a:solidFill>
            <a:miter lim="800000"/>
            <a:headEnd/>
            <a:tailEnd/>
          </a:ln>
          <a:effectLst/>
        </p:spPr>
        <p:txBody>
          <a:bodyPr wrap="none" lIns="90487" tIns="44450" rIns="90487" bIns="44450" anchor="ctr">
            <a:prstTxWarp prst="textNoShape">
              <a:avLst/>
            </a:prstTxWarp>
          </a:bodyPr>
          <a:lstStyle/>
          <a:p>
            <a:pPr algn="ctr" defTabSz="903288"/>
            <a:r>
              <a:rPr lang="en-US" sz="1400"/>
              <a:t>Select </a:t>
            </a:r>
            <a:r>
              <a:rPr lang="en-US" sz="1400" b="1">
                <a:solidFill>
                  <a:srgbClr val="790015"/>
                </a:solidFill>
              </a:rPr>
              <a:t>Leader</a:t>
            </a:r>
            <a:endParaRPr lang="en-US" sz="1400"/>
          </a:p>
        </p:txBody>
      </p:sp>
      <p:sp>
        <p:nvSpPr>
          <p:cNvPr id="25610" name="Rectangle 10"/>
          <p:cNvSpPr>
            <a:spLocks noChangeArrowheads="1"/>
          </p:cNvSpPr>
          <p:nvPr/>
        </p:nvSpPr>
        <p:spPr bwMode="auto">
          <a:xfrm>
            <a:off x="2981325" y="4833938"/>
            <a:ext cx="2717800" cy="538162"/>
          </a:xfrm>
          <a:prstGeom prst="rect">
            <a:avLst/>
          </a:prstGeom>
          <a:noFill/>
          <a:ln w="25400">
            <a:solidFill>
              <a:srgbClr val="00279F"/>
            </a:solidFill>
            <a:miter lim="800000"/>
            <a:headEnd/>
            <a:tailEnd/>
          </a:ln>
          <a:effectLst/>
        </p:spPr>
        <p:txBody>
          <a:bodyPr wrap="none" lIns="90487" tIns="44450" rIns="90487" bIns="44450" anchor="ctr">
            <a:prstTxWarp prst="textNoShape">
              <a:avLst/>
            </a:prstTxWarp>
          </a:bodyPr>
          <a:lstStyle/>
          <a:p>
            <a:pPr algn="ctr" defTabSz="903288"/>
            <a:r>
              <a:rPr lang="en-US" sz="1400">
                <a:solidFill>
                  <a:srgbClr val="790015"/>
                </a:solidFill>
              </a:rPr>
              <a:t>Verify Cross-Functional Team</a:t>
            </a:r>
          </a:p>
          <a:p>
            <a:pPr algn="ctr" defTabSz="903288"/>
            <a:r>
              <a:rPr lang="en-US" sz="1400">
                <a:solidFill>
                  <a:srgbClr val="790015"/>
                </a:solidFill>
              </a:rPr>
              <a:t>Representation &amp; Expertise</a:t>
            </a:r>
            <a:endParaRPr lang="en-US" sz="1400"/>
          </a:p>
        </p:txBody>
      </p:sp>
      <p:sp>
        <p:nvSpPr>
          <p:cNvPr id="25612" name="Rectangle 12"/>
          <p:cNvSpPr>
            <a:spLocks noChangeArrowheads="1"/>
          </p:cNvSpPr>
          <p:nvPr/>
        </p:nvSpPr>
        <p:spPr bwMode="auto">
          <a:xfrm>
            <a:off x="3363913" y="5699125"/>
            <a:ext cx="1955800" cy="360363"/>
          </a:xfrm>
          <a:prstGeom prst="rect">
            <a:avLst/>
          </a:prstGeom>
          <a:noFill/>
          <a:ln w="25400">
            <a:solidFill>
              <a:schemeClr val="hlink"/>
            </a:solidFill>
            <a:miter lim="800000"/>
            <a:headEnd/>
            <a:tailEnd/>
          </a:ln>
          <a:effectLst/>
        </p:spPr>
        <p:txBody>
          <a:bodyPr wrap="none" lIns="90487" tIns="44450" rIns="90487" bIns="44450" anchor="ctr">
            <a:prstTxWarp prst="textNoShape">
              <a:avLst/>
            </a:prstTxWarp>
          </a:bodyPr>
          <a:lstStyle/>
          <a:p>
            <a:pPr algn="ctr" defTabSz="903288"/>
            <a:r>
              <a:rPr lang="en-US" sz="1400"/>
              <a:t>Begin Investigation</a:t>
            </a:r>
          </a:p>
        </p:txBody>
      </p:sp>
      <p:cxnSp>
        <p:nvCxnSpPr>
          <p:cNvPr id="25614" name="AutoShape 14"/>
          <p:cNvCxnSpPr>
            <a:cxnSpLocks noChangeShapeType="1"/>
            <a:stCxn id="25603" idx="2"/>
            <a:endCxn id="25605" idx="0"/>
          </p:cNvCxnSpPr>
          <p:nvPr/>
        </p:nvCxnSpPr>
        <p:spPr bwMode="auto">
          <a:xfrm flipH="1">
            <a:off x="4337050" y="1651000"/>
            <a:ext cx="4763" cy="266700"/>
          </a:xfrm>
          <a:prstGeom prst="straightConnector1">
            <a:avLst/>
          </a:prstGeom>
          <a:noFill/>
          <a:ln w="12700">
            <a:solidFill>
              <a:schemeClr val="tx1"/>
            </a:solidFill>
            <a:round/>
            <a:headEnd/>
            <a:tailEnd type="triangle" w="med" len="med"/>
          </a:ln>
          <a:effectLst/>
        </p:spPr>
      </p:cxnSp>
      <p:cxnSp>
        <p:nvCxnSpPr>
          <p:cNvPr id="25615" name="AutoShape 15"/>
          <p:cNvCxnSpPr>
            <a:cxnSpLocks noChangeShapeType="1"/>
            <a:stCxn id="25605" idx="2"/>
            <a:endCxn id="25606" idx="0"/>
          </p:cNvCxnSpPr>
          <p:nvPr/>
        </p:nvCxnSpPr>
        <p:spPr bwMode="auto">
          <a:xfrm>
            <a:off x="4337050" y="3130550"/>
            <a:ext cx="3175" cy="285750"/>
          </a:xfrm>
          <a:prstGeom prst="straightConnector1">
            <a:avLst/>
          </a:prstGeom>
          <a:noFill/>
          <a:ln w="12700">
            <a:solidFill>
              <a:schemeClr val="tx1"/>
            </a:solidFill>
            <a:round/>
            <a:headEnd/>
            <a:tailEnd type="triangle" w="med" len="med"/>
          </a:ln>
          <a:effectLst/>
        </p:spPr>
      </p:cxnSp>
      <p:cxnSp>
        <p:nvCxnSpPr>
          <p:cNvPr id="25616" name="AutoShape 16"/>
          <p:cNvCxnSpPr>
            <a:cxnSpLocks noChangeShapeType="1"/>
            <a:stCxn id="25606" idx="2"/>
            <a:endCxn id="25608" idx="0"/>
          </p:cNvCxnSpPr>
          <p:nvPr/>
        </p:nvCxnSpPr>
        <p:spPr bwMode="auto">
          <a:xfrm>
            <a:off x="4340225" y="3802063"/>
            <a:ext cx="1588" cy="322262"/>
          </a:xfrm>
          <a:prstGeom prst="straightConnector1">
            <a:avLst/>
          </a:prstGeom>
          <a:noFill/>
          <a:ln w="12700">
            <a:solidFill>
              <a:schemeClr val="tx1"/>
            </a:solidFill>
            <a:round/>
            <a:headEnd/>
            <a:tailEnd type="triangle" w="med" len="med"/>
          </a:ln>
          <a:effectLst/>
        </p:spPr>
      </p:cxnSp>
      <p:cxnSp>
        <p:nvCxnSpPr>
          <p:cNvPr id="25617" name="AutoShape 17"/>
          <p:cNvCxnSpPr>
            <a:cxnSpLocks noChangeShapeType="1"/>
            <a:stCxn id="25608" idx="2"/>
            <a:endCxn id="25610" idx="0"/>
          </p:cNvCxnSpPr>
          <p:nvPr/>
        </p:nvCxnSpPr>
        <p:spPr bwMode="auto">
          <a:xfrm flipH="1">
            <a:off x="4340225" y="4510088"/>
            <a:ext cx="1588" cy="311150"/>
          </a:xfrm>
          <a:prstGeom prst="straightConnector1">
            <a:avLst/>
          </a:prstGeom>
          <a:noFill/>
          <a:ln w="12700">
            <a:solidFill>
              <a:schemeClr val="tx1"/>
            </a:solidFill>
            <a:round/>
            <a:headEnd/>
            <a:tailEnd type="triangle" w="med" len="med"/>
          </a:ln>
          <a:effectLst/>
        </p:spPr>
      </p:cxnSp>
      <p:cxnSp>
        <p:nvCxnSpPr>
          <p:cNvPr id="25618" name="AutoShape 18"/>
          <p:cNvCxnSpPr>
            <a:cxnSpLocks noChangeShapeType="1"/>
            <a:stCxn id="25610" idx="2"/>
            <a:endCxn id="25612" idx="0"/>
          </p:cNvCxnSpPr>
          <p:nvPr/>
        </p:nvCxnSpPr>
        <p:spPr bwMode="auto">
          <a:xfrm>
            <a:off x="4340225" y="5384800"/>
            <a:ext cx="1588" cy="301625"/>
          </a:xfrm>
          <a:prstGeom prst="straightConnector1">
            <a:avLst/>
          </a:prstGeom>
          <a:noFill/>
          <a:ln w="12700">
            <a:solidFill>
              <a:schemeClr val="tx1"/>
            </a:solidFill>
            <a:round/>
            <a:headEnd/>
            <a:tailEnd type="triangle" w="med" len="med"/>
          </a:ln>
          <a:effectLst/>
        </p:spPr>
      </p:cxnSp>
    </p:spTree>
  </p:cSld>
  <p:clrMapOvr>
    <a:masterClrMapping/>
  </p:clrMapOvr>
  <p:transition xmlns:p14="http://schemas.microsoft.com/office/powerpoint/2010/main" spd="med" advTm="5000">
    <p:fade/>
    <p:sndAc>
      <p:stSnd>
        <p:snd r:embed="rId3" name="Camera"/>
      </p:stSnd>
    </p:sndAc>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a:ln/>
        </p:spPr>
        <p:txBody>
          <a:bodyPr/>
          <a:lstStyle/>
          <a:p>
            <a:r>
              <a:rPr lang="en-US"/>
              <a:t>The Team - Basics</a:t>
            </a:r>
          </a:p>
        </p:txBody>
      </p:sp>
      <p:sp>
        <p:nvSpPr>
          <p:cNvPr id="26627" name="Rectangle 3"/>
          <p:cNvSpPr>
            <a:spLocks noGrp="1" noChangeArrowheads="1"/>
          </p:cNvSpPr>
          <p:nvPr>
            <p:ph type="body" idx="1"/>
          </p:nvPr>
        </p:nvSpPr>
        <p:spPr>
          <a:xfrm>
            <a:off x="685800" y="1397000"/>
            <a:ext cx="7772400" cy="4699000"/>
          </a:xfrm>
          <a:noFill/>
          <a:ln/>
        </p:spPr>
        <p:txBody>
          <a:bodyPr/>
          <a:lstStyle/>
          <a:p>
            <a:r>
              <a:rPr lang="en-US" sz="2400">
                <a:solidFill>
                  <a:srgbClr val="790015"/>
                </a:solidFill>
              </a:rPr>
              <a:t>What is a Team?</a:t>
            </a:r>
            <a:endParaRPr lang="en-US" sz="2400"/>
          </a:p>
          <a:p>
            <a:pPr lvl="1" indent="15875">
              <a:buFontTx/>
              <a:buNone/>
            </a:pPr>
            <a:r>
              <a:rPr lang="en-US" sz="2000"/>
              <a:t>Two or more individuals who coordinate activities to accomplish a common task or goal.</a:t>
            </a:r>
          </a:p>
          <a:p>
            <a:pPr lvl="1" indent="15875">
              <a:buFontTx/>
              <a:buNone/>
            </a:pPr>
            <a:endParaRPr lang="en-US" sz="2000"/>
          </a:p>
          <a:p>
            <a:r>
              <a:rPr lang="en-US" sz="2400">
                <a:solidFill>
                  <a:srgbClr val="790015"/>
                </a:solidFill>
              </a:rPr>
              <a:t>Maintaining Focus</a:t>
            </a:r>
            <a:endParaRPr lang="en-US" sz="2400"/>
          </a:p>
          <a:p>
            <a:pPr lvl="1" indent="15875">
              <a:buFontTx/>
              <a:buNone/>
            </a:pPr>
            <a:r>
              <a:rPr lang="en-US" sz="2000"/>
              <a:t>A separate team for each product or project.</a:t>
            </a:r>
          </a:p>
          <a:p>
            <a:pPr lvl="1" indent="15875">
              <a:buFontTx/>
              <a:buNone/>
            </a:pPr>
            <a:endParaRPr lang="en-US" sz="2000"/>
          </a:p>
          <a:p>
            <a:r>
              <a:rPr lang="en-US" sz="2400">
                <a:solidFill>
                  <a:srgbClr val="790015"/>
                </a:solidFill>
              </a:rPr>
              <a:t>Brainstorm</a:t>
            </a:r>
            <a:endParaRPr lang="en-US" sz="2400"/>
          </a:p>
          <a:p>
            <a:pPr lvl="1" indent="15875">
              <a:buFontTx/>
              <a:buNone/>
            </a:pPr>
            <a:r>
              <a:rPr lang="en-US" sz="2000"/>
              <a:t>Brainstorming (the Team) is necessary as the intent is to discover many possible possibilities.</a:t>
            </a:r>
          </a:p>
        </p:txBody>
      </p:sp>
    </p:spTree>
  </p:cSld>
  <p:clrMapOvr>
    <a:masterClrMapping/>
  </p:clrMapOvr>
  <p:transition xmlns:p14="http://schemas.microsoft.com/office/powerpoint/2010/main" spd="med" advTm="5000">
    <p:fade/>
    <p:sndAc>
      <p:stSnd>
        <p:snd r:embed="rId3" name="Camera"/>
      </p:stSnd>
    </p:sndAc>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p:txBody>
          <a:bodyPr/>
          <a:lstStyle/>
          <a:p>
            <a:r>
              <a:rPr lang="en-US"/>
              <a:t>Brainstorming</a:t>
            </a:r>
          </a:p>
        </p:txBody>
      </p:sp>
      <p:sp>
        <p:nvSpPr>
          <p:cNvPr id="412675" name="Rectangle 3"/>
          <p:cNvSpPr>
            <a:spLocks noGrp="1" noChangeArrowheads="1"/>
          </p:cNvSpPr>
          <p:nvPr>
            <p:ph type="body" idx="1"/>
          </p:nvPr>
        </p:nvSpPr>
        <p:spPr/>
        <p:txBody>
          <a:bodyPr/>
          <a:lstStyle/>
          <a:p>
            <a:pPr>
              <a:buFontTx/>
              <a:buNone/>
            </a:pPr>
            <a:r>
              <a:rPr lang="en-US" sz="1800" b="1">
                <a:solidFill>
                  <a:srgbClr val="790015"/>
                </a:solidFill>
              </a:rPr>
              <a:t>What is Brainstorming?</a:t>
            </a:r>
            <a:endParaRPr lang="en-US" sz="1800">
              <a:solidFill>
                <a:srgbClr val="000000"/>
              </a:solidFill>
            </a:endParaRPr>
          </a:p>
          <a:p>
            <a:r>
              <a:rPr lang="en-US" sz="1800">
                <a:solidFill>
                  <a:srgbClr val="000000"/>
                </a:solidFill>
              </a:rPr>
              <a:t>Brainstorming is a method for developing creative solutions to problems. It works by focusing on a problem, and then deliberately coming up with as many deliberately unusual solutions as possible and by pushing the ideas as far as possible. </a:t>
            </a:r>
          </a:p>
          <a:p>
            <a:r>
              <a:rPr lang="en-US" sz="1800">
                <a:solidFill>
                  <a:srgbClr val="000000"/>
                </a:solidFill>
              </a:rPr>
              <a:t>One approach to brainstorming is to 'seed' the session with a word pulled randomly from a dictionary. This word as a starting point in the process of generating ideas. </a:t>
            </a:r>
          </a:p>
          <a:p>
            <a:r>
              <a:rPr lang="en-US" sz="1800">
                <a:solidFill>
                  <a:srgbClr val="000000"/>
                </a:solidFill>
              </a:rPr>
              <a:t>During the brainstorming session there is no criticism of ideas - the idea is to open up as many possibilities as possible, and break down preconceptions about the limits of the problem. </a:t>
            </a:r>
          </a:p>
          <a:p>
            <a:r>
              <a:rPr lang="en-US" sz="1800">
                <a:solidFill>
                  <a:srgbClr val="000000"/>
                </a:solidFill>
              </a:rPr>
              <a:t>Once this has been done the results of the brainstorming session can be analyzed and the best solutions can be explored either using further brainstorming or more conventional solutions. </a:t>
            </a:r>
            <a:endParaRPr lang="en-US" sz="3400"/>
          </a:p>
        </p:txBody>
      </p:sp>
    </p:spTree>
  </p:cSld>
  <p:clrMapOvr>
    <a:masterClrMapping/>
  </p:clrMapOvr>
  <p:transition xmlns:p14="http://schemas.microsoft.com/office/powerpoint/2010/main" spd="med" advTm="5000">
    <p:fade/>
    <p:sndAc>
      <p:stSnd>
        <p:snd r:embed="rId3" name="Camera"/>
      </p:stSnd>
    </p:sndAc>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p:txBody>
          <a:bodyPr/>
          <a:lstStyle/>
          <a:p>
            <a:r>
              <a:rPr lang="en-US"/>
              <a:t>How To Brainstorm</a:t>
            </a:r>
          </a:p>
        </p:txBody>
      </p:sp>
      <p:sp>
        <p:nvSpPr>
          <p:cNvPr id="413699" name="Rectangle 3"/>
          <p:cNvSpPr>
            <a:spLocks noGrp="1" noChangeArrowheads="1"/>
          </p:cNvSpPr>
          <p:nvPr>
            <p:ph type="body" idx="1"/>
          </p:nvPr>
        </p:nvSpPr>
        <p:spPr>
          <a:xfrm>
            <a:off x="685800" y="903288"/>
            <a:ext cx="7772400" cy="5383212"/>
          </a:xfrm>
        </p:spPr>
        <p:txBody>
          <a:bodyPr/>
          <a:lstStyle/>
          <a:p>
            <a:pPr>
              <a:buFontTx/>
              <a:buNone/>
            </a:pPr>
            <a:r>
              <a:rPr lang="en-US" sz="1400"/>
              <a:t>The following rules are important to brainstorming successfully:</a:t>
            </a:r>
          </a:p>
          <a:p>
            <a:r>
              <a:rPr lang="en-US" sz="1400"/>
              <a:t>A leader should take control of the session, initially defining the problem to be solved with any criteria that must be met, and then keeping the session on course. He or she should encourage an enthusiastic, uncritical attitude among brainstormers and encourage participation by all members of the team. The session should be announced as lasting a fixed length of time, and the leader should ensure that no train of thought is followed for too long. The leader should try to keep the brainstorming on subject, and should try to steer it towards the development of some practical solutions. </a:t>
            </a:r>
          </a:p>
          <a:p>
            <a:r>
              <a:rPr lang="en-US" sz="1400"/>
              <a:t>Participants in the brainstorming process should come from as wide a range of disciplines with as broad a range of experience as possible. This brings many more creative ideas to the session. </a:t>
            </a:r>
          </a:p>
          <a:p>
            <a:r>
              <a:rPr lang="en-US" sz="1400"/>
              <a:t>Brainstormers should be encouraged to have fun brainstorming, coming up with as many ideas as possible, from solidly practical ones to wildly impractical ones in an environment where creativity is welcomed. </a:t>
            </a:r>
          </a:p>
          <a:p>
            <a:r>
              <a:rPr lang="en-US" sz="1400"/>
              <a:t>Ideas must not be criticised or evaluated during the brainstorming session. Criticism introduces an element of risk for a group member in putting forward an idea. This stifles creativity and cripples the free running nature of a good brainstorming session. </a:t>
            </a:r>
          </a:p>
          <a:p>
            <a:r>
              <a:rPr lang="en-US" sz="1400"/>
              <a:t>Brainstormers should not only come up with new ideas in a brainstorming session, but should also 'spark off' from associations with other people's ideas and develop other peoples ideas. </a:t>
            </a:r>
          </a:p>
          <a:p>
            <a:r>
              <a:rPr lang="en-US" sz="1400"/>
              <a:t>A record should be kept of the session either as notes or a tape recording. This should be studied subsequently for evaluation. It can also be helpful to jot down ideas on a board which can be seen by all brainstormers.</a:t>
            </a:r>
          </a:p>
        </p:txBody>
      </p:sp>
    </p:spTree>
  </p:cSld>
  <p:clrMapOvr>
    <a:masterClrMapping/>
  </p:clrMapOvr>
  <p:transition xmlns:p14="http://schemas.microsoft.com/office/powerpoint/2010/main" spd="med" advTm="5000">
    <p:fade/>
    <p:sndAc>
      <p:stSnd>
        <p:snd r:embed="rId3" name="Camera"/>
      </p:stSnd>
    </p:sndAc>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p:txBody>
          <a:bodyPr/>
          <a:lstStyle/>
          <a:p>
            <a:r>
              <a:rPr lang="en-US"/>
              <a:t> Individual vs. Group Brainstorming</a:t>
            </a:r>
          </a:p>
        </p:txBody>
      </p:sp>
      <p:sp>
        <p:nvSpPr>
          <p:cNvPr id="414723" name="Rectangle 3"/>
          <p:cNvSpPr>
            <a:spLocks noGrp="1" noChangeArrowheads="1"/>
          </p:cNvSpPr>
          <p:nvPr>
            <p:ph type="body" idx="1"/>
          </p:nvPr>
        </p:nvSpPr>
        <p:spPr>
          <a:xfrm>
            <a:off x="685800" y="1190625"/>
            <a:ext cx="7772400" cy="4981575"/>
          </a:xfrm>
        </p:spPr>
        <p:txBody>
          <a:bodyPr/>
          <a:lstStyle/>
          <a:p>
            <a:pPr>
              <a:buFontTx/>
              <a:buNone/>
            </a:pPr>
            <a:r>
              <a:rPr lang="en-US" sz="1800"/>
              <a:t>Brainstorming can either be carried out by individuals or groups: </a:t>
            </a:r>
          </a:p>
          <a:p>
            <a:r>
              <a:rPr lang="en-US" sz="1800">
                <a:solidFill>
                  <a:srgbClr val="005400"/>
                </a:solidFill>
              </a:rPr>
              <a:t>Individual brainstorming</a:t>
            </a:r>
            <a:r>
              <a:rPr lang="en-US" sz="1800"/>
              <a:t> tends to produce a wider range of ideas than group brainstorming, but tends not to develop the ideas as effectively, perhaps as individuals on their own run up against problems they cannot solve. Individuals are free to explore ideas in their own time without any fear of criticism, and without being dominated by other group members. </a:t>
            </a:r>
          </a:p>
          <a:p>
            <a:r>
              <a:rPr lang="en-US" sz="1800">
                <a:solidFill>
                  <a:srgbClr val="005400"/>
                </a:solidFill>
              </a:rPr>
              <a:t>Group brainstorming</a:t>
            </a:r>
            <a:r>
              <a:rPr lang="en-US" sz="1800"/>
              <a:t> develops ideas more deeply and effectively, as when difficulties in the development of an idea by one person are reached, another person's creativity and experience can be used to break them down. Group brainstorming tends to produce fewer ideas (as time is spent developing ideas in depth) and can lead to the suppression of creative but quiet people by loud and uncreative ones. </a:t>
            </a:r>
          </a:p>
          <a:p>
            <a:r>
              <a:rPr lang="en-US" sz="1800"/>
              <a:t>Individual and group brainstorming can be </a:t>
            </a:r>
            <a:r>
              <a:rPr lang="en-US" sz="1800">
                <a:solidFill>
                  <a:srgbClr val="790015"/>
                </a:solidFill>
              </a:rPr>
              <a:t>mixed</a:t>
            </a:r>
            <a:r>
              <a:rPr lang="en-US" sz="1800"/>
              <a:t>, perhaps by defining a problem, and then letting team members initially come up with a wide range of possibly shallow solutions. These solutions could then be enhanced and developed by group brainstorming. </a:t>
            </a:r>
          </a:p>
        </p:txBody>
      </p:sp>
    </p:spTree>
  </p:cSld>
  <p:clrMapOvr>
    <a:masterClrMapping/>
  </p:clrMapOvr>
  <p:transition xmlns:p14="http://schemas.microsoft.com/office/powerpoint/2010/main" spd="med" advTm="5000">
    <p:fade/>
    <p:sndAc>
      <p:stSnd>
        <p:snd r:embed="rId3" name="Camera"/>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2"/>
          <p:cNvSpPr>
            <a:spLocks noChangeShapeType="1"/>
          </p:cNvSpPr>
          <p:nvPr/>
        </p:nvSpPr>
        <p:spPr bwMode="auto">
          <a:xfrm>
            <a:off x="342900" y="3733800"/>
            <a:ext cx="8013700" cy="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8195" name="Rectangle 3"/>
          <p:cNvSpPr>
            <a:spLocks noChangeArrowheads="1"/>
          </p:cNvSpPr>
          <p:nvPr/>
        </p:nvSpPr>
        <p:spPr bwMode="auto">
          <a:xfrm>
            <a:off x="417513" y="1935163"/>
            <a:ext cx="930275" cy="115252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005400"/>
                </a:solidFill>
              </a:rPr>
              <a:t>Symptom</a:t>
            </a:r>
          </a:p>
          <a:p>
            <a:pPr algn="ctr" defTabSz="903288"/>
            <a:r>
              <a:rPr lang="en-US" sz="1400">
                <a:solidFill>
                  <a:srgbClr val="005400"/>
                </a:solidFill>
              </a:rPr>
              <a:t>Appears</a:t>
            </a:r>
          </a:p>
          <a:p>
            <a:pPr algn="ctr" defTabSz="903288"/>
            <a:r>
              <a:rPr lang="en-US" sz="1400">
                <a:solidFill>
                  <a:srgbClr val="790015"/>
                </a:solidFill>
              </a:rPr>
              <a:t>Internal</a:t>
            </a:r>
          </a:p>
          <a:p>
            <a:pPr algn="ctr" defTabSz="903288"/>
            <a:r>
              <a:rPr lang="en-US" sz="1400">
                <a:solidFill>
                  <a:srgbClr val="790015"/>
                </a:solidFill>
              </a:rPr>
              <a:t>and/or</a:t>
            </a:r>
          </a:p>
          <a:p>
            <a:pPr algn="ctr" defTabSz="903288"/>
            <a:r>
              <a:rPr lang="en-US" sz="1400">
                <a:solidFill>
                  <a:srgbClr val="790015"/>
                </a:solidFill>
              </a:rPr>
              <a:t>External</a:t>
            </a:r>
          </a:p>
        </p:txBody>
      </p:sp>
      <p:sp>
        <p:nvSpPr>
          <p:cNvPr id="8196" name="Rectangle 4"/>
          <p:cNvSpPr>
            <a:spLocks noChangeArrowheads="1"/>
          </p:cNvSpPr>
          <p:nvPr/>
        </p:nvSpPr>
        <p:spPr bwMode="auto">
          <a:xfrm>
            <a:off x="1047750" y="4462463"/>
            <a:ext cx="1147763" cy="93980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005400"/>
                </a:solidFill>
              </a:rPr>
              <a:t>First</a:t>
            </a:r>
          </a:p>
          <a:p>
            <a:pPr algn="ctr" defTabSz="903288"/>
            <a:r>
              <a:rPr lang="en-US" sz="1400">
                <a:solidFill>
                  <a:srgbClr val="005400"/>
                </a:solidFill>
              </a:rPr>
              <a:t>Assessment</a:t>
            </a:r>
          </a:p>
          <a:p>
            <a:pPr algn="ctr" defTabSz="903288"/>
            <a:r>
              <a:rPr lang="en-US" sz="1400">
                <a:solidFill>
                  <a:srgbClr val="790015"/>
                </a:solidFill>
              </a:rPr>
              <a:t>Internal</a:t>
            </a:r>
          </a:p>
          <a:p>
            <a:pPr algn="ctr" defTabSz="903288"/>
            <a:r>
              <a:rPr lang="en-US" sz="1400">
                <a:solidFill>
                  <a:srgbClr val="790015"/>
                </a:solidFill>
              </a:rPr>
              <a:t>Individual</a:t>
            </a:r>
          </a:p>
        </p:txBody>
      </p:sp>
      <p:sp>
        <p:nvSpPr>
          <p:cNvPr id="8197" name="Rectangle 5"/>
          <p:cNvSpPr>
            <a:spLocks noChangeArrowheads="1"/>
          </p:cNvSpPr>
          <p:nvPr/>
        </p:nvSpPr>
        <p:spPr bwMode="auto">
          <a:xfrm>
            <a:off x="2070100" y="2582863"/>
            <a:ext cx="1312863" cy="72707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005400"/>
                </a:solidFill>
              </a:rPr>
              <a:t>Second</a:t>
            </a:r>
          </a:p>
          <a:p>
            <a:pPr algn="ctr" defTabSz="903288"/>
            <a:r>
              <a:rPr lang="en-US" sz="1400">
                <a:solidFill>
                  <a:srgbClr val="005400"/>
                </a:solidFill>
              </a:rPr>
              <a:t>Assessment</a:t>
            </a:r>
          </a:p>
          <a:p>
            <a:pPr algn="ctr" defTabSz="903288"/>
            <a:r>
              <a:rPr lang="en-US" sz="1400">
                <a:solidFill>
                  <a:srgbClr val="790015"/>
                </a:solidFill>
              </a:rPr>
              <a:t>Internal Group</a:t>
            </a:r>
          </a:p>
        </p:txBody>
      </p:sp>
      <p:sp>
        <p:nvSpPr>
          <p:cNvPr id="8198" name="Rectangle 6"/>
          <p:cNvSpPr>
            <a:spLocks noChangeArrowheads="1"/>
          </p:cNvSpPr>
          <p:nvPr/>
        </p:nvSpPr>
        <p:spPr bwMode="auto">
          <a:xfrm>
            <a:off x="3287713" y="4449763"/>
            <a:ext cx="1954212" cy="115252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005400"/>
                </a:solidFill>
              </a:rPr>
              <a:t>Third Assessment</a:t>
            </a:r>
          </a:p>
          <a:p>
            <a:pPr algn="ctr" defTabSz="903288"/>
            <a:r>
              <a:rPr lang="en-US" sz="1400">
                <a:solidFill>
                  <a:srgbClr val="790015"/>
                </a:solidFill>
              </a:rPr>
              <a:t>Internal Group</a:t>
            </a:r>
          </a:p>
          <a:p>
            <a:pPr algn="ctr" defTabSz="903288"/>
            <a:r>
              <a:rPr lang="en-US" sz="1400">
                <a:solidFill>
                  <a:srgbClr val="005400"/>
                </a:solidFill>
              </a:rPr>
              <a:t>with</a:t>
            </a:r>
          </a:p>
          <a:p>
            <a:pPr algn="ctr" defTabSz="903288"/>
            <a:r>
              <a:rPr lang="en-US" sz="1400">
                <a:solidFill>
                  <a:srgbClr val="00279F"/>
                </a:solidFill>
              </a:rPr>
              <a:t>Internal</a:t>
            </a:r>
            <a:r>
              <a:rPr lang="en-US" sz="1400">
                <a:solidFill>
                  <a:srgbClr val="790015"/>
                </a:solidFill>
              </a:rPr>
              <a:t> / </a:t>
            </a:r>
            <a:r>
              <a:rPr lang="en-US" sz="1400">
                <a:solidFill>
                  <a:srgbClr val="00279F"/>
                </a:solidFill>
              </a:rPr>
              <a:t>External</a:t>
            </a:r>
            <a:endParaRPr lang="en-US" sz="1400">
              <a:solidFill>
                <a:srgbClr val="790015"/>
              </a:solidFill>
            </a:endParaRPr>
          </a:p>
          <a:p>
            <a:pPr algn="ctr" defTabSz="903288"/>
            <a:r>
              <a:rPr lang="en-US" sz="1400">
                <a:solidFill>
                  <a:srgbClr val="790015"/>
                </a:solidFill>
              </a:rPr>
              <a:t>Customer Involvement</a:t>
            </a:r>
          </a:p>
        </p:txBody>
      </p:sp>
      <p:sp>
        <p:nvSpPr>
          <p:cNvPr id="8199" name="Rectangle 7"/>
          <p:cNvSpPr>
            <a:spLocks noChangeArrowheads="1"/>
          </p:cNvSpPr>
          <p:nvPr/>
        </p:nvSpPr>
        <p:spPr bwMode="auto">
          <a:xfrm>
            <a:off x="171450" y="5748338"/>
            <a:ext cx="8788400" cy="363537"/>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800">
                <a:solidFill>
                  <a:srgbClr val="005400"/>
                </a:solidFill>
              </a:rPr>
              <a:t>This process can stop or loop back upon its self at any point in the process.</a:t>
            </a:r>
          </a:p>
        </p:txBody>
      </p:sp>
      <p:sp>
        <p:nvSpPr>
          <p:cNvPr id="8200" name="AutoShape 8"/>
          <p:cNvSpPr>
            <a:spLocks noChangeArrowheads="1"/>
          </p:cNvSpPr>
          <p:nvPr/>
        </p:nvSpPr>
        <p:spPr bwMode="auto">
          <a:xfrm>
            <a:off x="685800" y="3530600"/>
            <a:ext cx="393700" cy="393700"/>
          </a:xfrm>
          <a:prstGeom prst="diamond">
            <a:avLst/>
          </a:prstGeom>
          <a:solidFill>
            <a:srgbClr val="EAEC5E"/>
          </a:solidFill>
          <a:ln w="25400">
            <a:solidFill>
              <a:schemeClr val="hlink"/>
            </a:solidFill>
            <a:miter lim="800000"/>
            <a:headEnd/>
            <a:tailEnd/>
          </a:ln>
          <a:effectLst/>
        </p:spPr>
        <p:txBody>
          <a:bodyPr wrap="none" anchor="ctr">
            <a:prstTxWarp prst="textNoShape">
              <a:avLst/>
            </a:prstTxWarp>
          </a:bodyPr>
          <a:lstStyle/>
          <a:p>
            <a:endParaRPr lang="en-US"/>
          </a:p>
        </p:txBody>
      </p:sp>
      <p:sp>
        <p:nvSpPr>
          <p:cNvPr id="8201" name="AutoShape 9"/>
          <p:cNvSpPr>
            <a:spLocks noChangeArrowheads="1"/>
          </p:cNvSpPr>
          <p:nvPr/>
        </p:nvSpPr>
        <p:spPr bwMode="auto">
          <a:xfrm>
            <a:off x="1422400" y="3543300"/>
            <a:ext cx="393700" cy="393700"/>
          </a:xfrm>
          <a:prstGeom prst="diamond">
            <a:avLst/>
          </a:prstGeom>
          <a:solidFill>
            <a:srgbClr val="EAEC5E"/>
          </a:solidFill>
          <a:ln w="25400">
            <a:solidFill>
              <a:schemeClr val="hlink"/>
            </a:solidFill>
            <a:miter lim="800000"/>
            <a:headEnd/>
            <a:tailEnd/>
          </a:ln>
          <a:effectLst/>
        </p:spPr>
        <p:txBody>
          <a:bodyPr wrap="none" anchor="ctr">
            <a:prstTxWarp prst="textNoShape">
              <a:avLst/>
            </a:prstTxWarp>
          </a:bodyPr>
          <a:lstStyle/>
          <a:p>
            <a:endParaRPr lang="en-US"/>
          </a:p>
        </p:txBody>
      </p:sp>
      <p:sp>
        <p:nvSpPr>
          <p:cNvPr id="8202" name="AutoShape 10"/>
          <p:cNvSpPr>
            <a:spLocks noChangeArrowheads="1"/>
          </p:cNvSpPr>
          <p:nvPr/>
        </p:nvSpPr>
        <p:spPr bwMode="auto">
          <a:xfrm>
            <a:off x="2540000" y="3543300"/>
            <a:ext cx="393700" cy="393700"/>
          </a:xfrm>
          <a:prstGeom prst="diamond">
            <a:avLst/>
          </a:prstGeom>
          <a:solidFill>
            <a:srgbClr val="EAEC5E"/>
          </a:solidFill>
          <a:ln w="25400">
            <a:solidFill>
              <a:schemeClr val="hlink"/>
            </a:solidFill>
            <a:miter lim="800000"/>
            <a:headEnd/>
            <a:tailEnd/>
          </a:ln>
          <a:effectLst/>
        </p:spPr>
        <p:txBody>
          <a:bodyPr wrap="none" anchor="ctr">
            <a:prstTxWarp prst="textNoShape">
              <a:avLst/>
            </a:prstTxWarp>
          </a:bodyPr>
          <a:lstStyle/>
          <a:p>
            <a:endParaRPr lang="en-US"/>
          </a:p>
        </p:txBody>
      </p:sp>
      <p:sp>
        <p:nvSpPr>
          <p:cNvPr id="8203" name="AutoShape 11"/>
          <p:cNvSpPr>
            <a:spLocks noChangeArrowheads="1"/>
          </p:cNvSpPr>
          <p:nvPr/>
        </p:nvSpPr>
        <p:spPr bwMode="auto">
          <a:xfrm>
            <a:off x="4064000" y="3543300"/>
            <a:ext cx="393700" cy="393700"/>
          </a:xfrm>
          <a:prstGeom prst="diamond">
            <a:avLst/>
          </a:prstGeom>
          <a:solidFill>
            <a:srgbClr val="EAEC5E"/>
          </a:solidFill>
          <a:ln w="25400">
            <a:solidFill>
              <a:schemeClr val="hlink"/>
            </a:solidFill>
            <a:miter lim="800000"/>
            <a:headEnd/>
            <a:tailEnd/>
          </a:ln>
          <a:effectLst/>
        </p:spPr>
        <p:txBody>
          <a:bodyPr wrap="none" anchor="ctr">
            <a:prstTxWarp prst="textNoShape">
              <a:avLst/>
            </a:prstTxWarp>
          </a:bodyPr>
          <a:lstStyle/>
          <a:p>
            <a:endParaRPr lang="en-US"/>
          </a:p>
        </p:txBody>
      </p:sp>
      <p:sp>
        <p:nvSpPr>
          <p:cNvPr id="8204" name="Line 12"/>
          <p:cNvSpPr>
            <a:spLocks noChangeShapeType="1"/>
          </p:cNvSpPr>
          <p:nvPr/>
        </p:nvSpPr>
        <p:spPr bwMode="auto">
          <a:xfrm>
            <a:off x="876300" y="3162300"/>
            <a:ext cx="0" cy="62230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8205" name="Line 13"/>
          <p:cNvSpPr>
            <a:spLocks noChangeShapeType="1"/>
          </p:cNvSpPr>
          <p:nvPr/>
        </p:nvSpPr>
        <p:spPr bwMode="auto">
          <a:xfrm flipV="1">
            <a:off x="1625600" y="3670300"/>
            <a:ext cx="0" cy="68580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8206" name="Line 14"/>
          <p:cNvSpPr>
            <a:spLocks noChangeShapeType="1"/>
          </p:cNvSpPr>
          <p:nvPr/>
        </p:nvSpPr>
        <p:spPr bwMode="auto">
          <a:xfrm>
            <a:off x="2719388" y="3340100"/>
            <a:ext cx="11112" cy="43180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8207" name="Line 15"/>
          <p:cNvSpPr>
            <a:spLocks noChangeShapeType="1"/>
          </p:cNvSpPr>
          <p:nvPr/>
        </p:nvSpPr>
        <p:spPr bwMode="auto">
          <a:xfrm flipV="1">
            <a:off x="4243388" y="3721100"/>
            <a:ext cx="11112" cy="68580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8208" name="Rectangle 16"/>
          <p:cNvSpPr>
            <a:spLocks noGrp="1" noChangeArrowheads="1"/>
          </p:cNvSpPr>
          <p:nvPr>
            <p:ph type="title"/>
          </p:nvPr>
        </p:nvSpPr>
        <p:spPr>
          <a:xfrm>
            <a:off x="241300" y="209550"/>
            <a:ext cx="8686800" cy="654050"/>
          </a:xfrm>
          <a:noFill/>
          <a:ln/>
        </p:spPr>
        <p:txBody>
          <a:bodyPr/>
          <a:lstStyle/>
          <a:p>
            <a:r>
              <a:rPr lang="en-US" sz="3000">
                <a:solidFill>
                  <a:srgbClr val="790015"/>
                </a:solidFill>
              </a:rPr>
              <a:t>Typical Investigation Time Line</a:t>
            </a:r>
          </a:p>
        </p:txBody>
      </p:sp>
      <p:sp>
        <p:nvSpPr>
          <p:cNvPr id="8209" name="AutoShape 17"/>
          <p:cNvSpPr>
            <a:spLocks noChangeArrowheads="1"/>
          </p:cNvSpPr>
          <p:nvPr/>
        </p:nvSpPr>
        <p:spPr bwMode="auto">
          <a:xfrm>
            <a:off x="5105400" y="3530600"/>
            <a:ext cx="393700" cy="393700"/>
          </a:xfrm>
          <a:prstGeom prst="diamond">
            <a:avLst/>
          </a:prstGeom>
          <a:solidFill>
            <a:srgbClr val="EAEC5E"/>
          </a:solidFill>
          <a:ln w="25400">
            <a:solidFill>
              <a:schemeClr val="hlink"/>
            </a:solidFill>
            <a:miter lim="800000"/>
            <a:headEnd/>
            <a:tailEnd/>
          </a:ln>
          <a:effectLst/>
        </p:spPr>
        <p:txBody>
          <a:bodyPr wrap="none" anchor="ctr">
            <a:prstTxWarp prst="textNoShape">
              <a:avLst/>
            </a:prstTxWarp>
          </a:bodyPr>
          <a:lstStyle/>
          <a:p>
            <a:endParaRPr lang="en-US"/>
          </a:p>
        </p:txBody>
      </p:sp>
      <p:sp>
        <p:nvSpPr>
          <p:cNvPr id="8210" name="Line 18"/>
          <p:cNvSpPr>
            <a:spLocks noChangeShapeType="1"/>
          </p:cNvSpPr>
          <p:nvPr/>
        </p:nvSpPr>
        <p:spPr bwMode="auto">
          <a:xfrm>
            <a:off x="5295900" y="3136900"/>
            <a:ext cx="0" cy="62230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8211" name="Rectangle 19"/>
          <p:cNvSpPr>
            <a:spLocks noChangeArrowheads="1"/>
          </p:cNvSpPr>
          <p:nvPr/>
        </p:nvSpPr>
        <p:spPr bwMode="auto">
          <a:xfrm>
            <a:off x="4692650" y="2786063"/>
            <a:ext cx="1176338" cy="30162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790015"/>
                </a:solidFill>
              </a:rPr>
              <a:t>Investigation</a:t>
            </a:r>
          </a:p>
        </p:txBody>
      </p:sp>
      <p:sp>
        <p:nvSpPr>
          <p:cNvPr id="8212" name="Line 20"/>
          <p:cNvSpPr>
            <a:spLocks noChangeShapeType="1"/>
          </p:cNvSpPr>
          <p:nvPr/>
        </p:nvSpPr>
        <p:spPr bwMode="auto">
          <a:xfrm>
            <a:off x="1612900" y="1384300"/>
            <a:ext cx="0" cy="231140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8213" name="Line 21"/>
          <p:cNvSpPr>
            <a:spLocks noChangeShapeType="1"/>
          </p:cNvSpPr>
          <p:nvPr/>
        </p:nvSpPr>
        <p:spPr bwMode="auto">
          <a:xfrm>
            <a:off x="3556000" y="2540000"/>
            <a:ext cx="0" cy="1168400"/>
          </a:xfrm>
          <a:prstGeom prst="line">
            <a:avLst/>
          </a:prstGeom>
          <a:noFill/>
          <a:ln w="25400">
            <a:solidFill>
              <a:srgbClr val="005400"/>
            </a:solidFill>
            <a:round/>
            <a:headEnd/>
            <a:tailEnd type="triangle" w="med" len="med"/>
          </a:ln>
          <a:effectLst/>
        </p:spPr>
        <p:txBody>
          <a:bodyPr wrap="none" anchor="ctr">
            <a:prstTxWarp prst="textNoShape">
              <a:avLst/>
            </a:prstTxWarp>
          </a:bodyPr>
          <a:lstStyle/>
          <a:p>
            <a:endParaRPr lang="en-US"/>
          </a:p>
        </p:txBody>
      </p:sp>
      <p:sp>
        <p:nvSpPr>
          <p:cNvPr id="8214" name="Rectangle 22"/>
          <p:cNvSpPr>
            <a:spLocks noChangeArrowheads="1"/>
          </p:cNvSpPr>
          <p:nvPr/>
        </p:nvSpPr>
        <p:spPr bwMode="auto">
          <a:xfrm>
            <a:off x="2535238" y="2166938"/>
            <a:ext cx="2017712" cy="39370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2000">
                <a:solidFill>
                  <a:srgbClr val="005400"/>
                </a:solidFill>
              </a:rPr>
              <a:t>Establish Team</a:t>
            </a:r>
          </a:p>
        </p:txBody>
      </p:sp>
      <p:sp>
        <p:nvSpPr>
          <p:cNvPr id="8215" name="AutoShape 23"/>
          <p:cNvSpPr>
            <a:spLocks noChangeArrowheads="1"/>
          </p:cNvSpPr>
          <p:nvPr/>
        </p:nvSpPr>
        <p:spPr bwMode="auto">
          <a:xfrm>
            <a:off x="6184900" y="3543300"/>
            <a:ext cx="393700" cy="393700"/>
          </a:xfrm>
          <a:prstGeom prst="diamond">
            <a:avLst/>
          </a:prstGeom>
          <a:solidFill>
            <a:srgbClr val="EAEC5E"/>
          </a:solidFill>
          <a:ln w="25400">
            <a:solidFill>
              <a:schemeClr val="hlink"/>
            </a:solidFill>
            <a:miter lim="800000"/>
            <a:headEnd/>
            <a:tailEnd/>
          </a:ln>
          <a:effectLst/>
        </p:spPr>
        <p:txBody>
          <a:bodyPr wrap="none" anchor="ctr">
            <a:prstTxWarp prst="textNoShape">
              <a:avLst/>
            </a:prstTxWarp>
          </a:bodyPr>
          <a:lstStyle/>
          <a:p>
            <a:endParaRPr lang="en-US"/>
          </a:p>
        </p:txBody>
      </p:sp>
      <p:sp>
        <p:nvSpPr>
          <p:cNvPr id="8216" name="Line 24"/>
          <p:cNvSpPr>
            <a:spLocks noChangeShapeType="1"/>
          </p:cNvSpPr>
          <p:nvPr/>
        </p:nvSpPr>
        <p:spPr bwMode="auto">
          <a:xfrm flipV="1">
            <a:off x="6388100" y="3683000"/>
            <a:ext cx="0" cy="68580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8217" name="Line 25"/>
          <p:cNvSpPr>
            <a:spLocks noChangeShapeType="1"/>
          </p:cNvSpPr>
          <p:nvPr/>
        </p:nvSpPr>
        <p:spPr bwMode="auto">
          <a:xfrm>
            <a:off x="1143000" y="1727200"/>
            <a:ext cx="7124700" cy="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8218" name="Rectangle 26"/>
          <p:cNvSpPr>
            <a:spLocks noChangeArrowheads="1"/>
          </p:cNvSpPr>
          <p:nvPr/>
        </p:nvSpPr>
        <p:spPr bwMode="auto">
          <a:xfrm>
            <a:off x="3397250" y="1414463"/>
            <a:ext cx="2035175" cy="30162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790015"/>
                </a:solidFill>
              </a:rPr>
              <a:t>Problem Solving Efforts</a:t>
            </a:r>
          </a:p>
        </p:txBody>
      </p:sp>
      <p:sp>
        <p:nvSpPr>
          <p:cNvPr id="8219" name="Rectangle 27"/>
          <p:cNvSpPr>
            <a:spLocks noChangeArrowheads="1"/>
          </p:cNvSpPr>
          <p:nvPr/>
        </p:nvSpPr>
        <p:spPr bwMode="auto">
          <a:xfrm>
            <a:off x="400050" y="808038"/>
            <a:ext cx="2387600" cy="57785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600">
                <a:solidFill>
                  <a:srgbClr val="790015"/>
                </a:solidFill>
              </a:rPr>
              <a:t>Initiate</a:t>
            </a:r>
            <a:endParaRPr lang="en-US" sz="1600">
              <a:solidFill>
                <a:srgbClr val="00279F"/>
              </a:solidFill>
            </a:endParaRPr>
          </a:p>
          <a:p>
            <a:pPr algn="ctr" defTabSz="903288"/>
            <a:r>
              <a:rPr lang="en-US" sz="1600">
                <a:solidFill>
                  <a:srgbClr val="00279F"/>
                </a:solidFill>
              </a:rPr>
              <a:t>Containment Actions</a:t>
            </a:r>
          </a:p>
        </p:txBody>
      </p:sp>
      <p:sp>
        <p:nvSpPr>
          <p:cNvPr id="8220" name="Rectangle 28"/>
          <p:cNvSpPr>
            <a:spLocks noChangeArrowheads="1"/>
          </p:cNvSpPr>
          <p:nvPr/>
        </p:nvSpPr>
        <p:spPr bwMode="auto">
          <a:xfrm>
            <a:off x="6270625" y="2595563"/>
            <a:ext cx="1620838" cy="51435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005400"/>
                </a:solidFill>
              </a:rPr>
              <a:t>Verify </a:t>
            </a:r>
            <a:r>
              <a:rPr lang="en-US" sz="1400">
                <a:solidFill>
                  <a:srgbClr val="790015"/>
                </a:solidFill>
              </a:rPr>
              <a:t>Permanent</a:t>
            </a:r>
          </a:p>
          <a:p>
            <a:pPr algn="ctr" defTabSz="903288"/>
            <a:r>
              <a:rPr lang="en-US" sz="1400">
                <a:solidFill>
                  <a:srgbClr val="790015"/>
                </a:solidFill>
              </a:rPr>
              <a:t>Corrective Actions</a:t>
            </a:r>
          </a:p>
        </p:txBody>
      </p:sp>
      <p:sp>
        <p:nvSpPr>
          <p:cNvPr id="8221" name="Line 29"/>
          <p:cNvSpPr>
            <a:spLocks noChangeShapeType="1"/>
          </p:cNvSpPr>
          <p:nvPr/>
        </p:nvSpPr>
        <p:spPr bwMode="auto">
          <a:xfrm>
            <a:off x="7950200" y="1384300"/>
            <a:ext cx="0" cy="234950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8222" name="Rectangle 30"/>
          <p:cNvSpPr>
            <a:spLocks noChangeArrowheads="1"/>
          </p:cNvSpPr>
          <p:nvPr/>
        </p:nvSpPr>
        <p:spPr bwMode="auto">
          <a:xfrm>
            <a:off x="6794500" y="820738"/>
            <a:ext cx="2273300" cy="57785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600">
                <a:solidFill>
                  <a:srgbClr val="005400"/>
                </a:solidFill>
              </a:rPr>
              <a:t>Withdraw</a:t>
            </a:r>
            <a:endParaRPr lang="en-US" sz="1600">
              <a:solidFill>
                <a:srgbClr val="00279F"/>
              </a:solidFill>
            </a:endParaRPr>
          </a:p>
          <a:p>
            <a:pPr algn="ctr" defTabSz="903288"/>
            <a:r>
              <a:rPr lang="en-US" sz="1600">
                <a:solidFill>
                  <a:srgbClr val="00279F"/>
                </a:solidFill>
              </a:rPr>
              <a:t>Containment Actions</a:t>
            </a:r>
          </a:p>
        </p:txBody>
      </p:sp>
      <p:sp>
        <p:nvSpPr>
          <p:cNvPr id="8223" name="AutoShape 31"/>
          <p:cNvSpPr>
            <a:spLocks noChangeArrowheads="1"/>
          </p:cNvSpPr>
          <p:nvPr/>
        </p:nvSpPr>
        <p:spPr bwMode="auto">
          <a:xfrm>
            <a:off x="6908800" y="3530600"/>
            <a:ext cx="393700" cy="393700"/>
          </a:xfrm>
          <a:prstGeom prst="diamond">
            <a:avLst/>
          </a:prstGeom>
          <a:solidFill>
            <a:srgbClr val="EAEC5E"/>
          </a:solidFill>
          <a:ln w="25400">
            <a:solidFill>
              <a:schemeClr val="hlink"/>
            </a:solidFill>
            <a:miter lim="800000"/>
            <a:headEnd/>
            <a:tailEnd/>
          </a:ln>
          <a:effectLst/>
        </p:spPr>
        <p:txBody>
          <a:bodyPr wrap="none" anchor="ctr">
            <a:prstTxWarp prst="textNoShape">
              <a:avLst/>
            </a:prstTxWarp>
          </a:bodyPr>
          <a:lstStyle/>
          <a:p>
            <a:endParaRPr lang="en-US"/>
          </a:p>
        </p:txBody>
      </p:sp>
      <p:sp>
        <p:nvSpPr>
          <p:cNvPr id="8224" name="Line 32"/>
          <p:cNvSpPr>
            <a:spLocks noChangeShapeType="1"/>
          </p:cNvSpPr>
          <p:nvPr/>
        </p:nvSpPr>
        <p:spPr bwMode="auto">
          <a:xfrm>
            <a:off x="7099300" y="3136900"/>
            <a:ext cx="0" cy="622300"/>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8225" name="Rectangle 33"/>
          <p:cNvSpPr>
            <a:spLocks noChangeArrowheads="1"/>
          </p:cNvSpPr>
          <p:nvPr/>
        </p:nvSpPr>
        <p:spPr bwMode="auto">
          <a:xfrm>
            <a:off x="5421313" y="4386263"/>
            <a:ext cx="1924050" cy="514350"/>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rgbClr val="005400"/>
                </a:solidFill>
              </a:rPr>
              <a:t>Implement </a:t>
            </a:r>
            <a:r>
              <a:rPr lang="en-US" sz="1400">
                <a:solidFill>
                  <a:srgbClr val="790015"/>
                </a:solidFill>
              </a:rPr>
              <a:t>Permanent</a:t>
            </a:r>
          </a:p>
          <a:p>
            <a:pPr algn="ctr" defTabSz="903288"/>
            <a:r>
              <a:rPr lang="en-US" sz="1400">
                <a:solidFill>
                  <a:srgbClr val="790015"/>
                </a:solidFill>
              </a:rPr>
              <a:t>Corrective Actions</a:t>
            </a:r>
          </a:p>
        </p:txBody>
      </p:sp>
      <p:sp>
        <p:nvSpPr>
          <p:cNvPr id="8226" name="Rectangle 34"/>
          <p:cNvSpPr>
            <a:spLocks noChangeArrowheads="1"/>
          </p:cNvSpPr>
          <p:nvPr/>
        </p:nvSpPr>
        <p:spPr bwMode="auto">
          <a:xfrm>
            <a:off x="593725" y="3971925"/>
            <a:ext cx="5064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D0</a:t>
            </a:r>
          </a:p>
        </p:txBody>
      </p:sp>
      <p:sp>
        <p:nvSpPr>
          <p:cNvPr id="8227" name="Rectangle 35"/>
          <p:cNvSpPr>
            <a:spLocks noChangeArrowheads="1"/>
          </p:cNvSpPr>
          <p:nvPr/>
        </p:nvSpPr>
        <p:spPr bwMode="auto">
          <a:xfrm>
            <a:off x="2479675" y="4021138"/>
            <a:ext cx="5064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D2</a:t>
            </a:r>
          </a:p>
        </p:txBody>
      </p:sp>
      <p:sp>
        <p:nvSpPr>
          <p:cNvPr id="8228" name="Rectangle 36"/>
          <p:cNvSpPr>
            <a:spLocks noChangeArrowheads="1"/>
          </p:cNvSpPr>
          <p:nvPr/>
        </p:nvSpPr>
        <p:spPr bwMode="auto">
          <a:xfrm>
            <a:off x="3252788" y="3786188"/>
            <a:ext cx="5064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D3</a:t>
            </a:r>
          </a:p>
        </p:txBody>
      </p:sp>
      <p:sp>
        <p:nvSpPr>
          <p:cNvPr id="8229" name="Rectangle 37"/>
          <p:cNvSpPr>
            <a:spLocks noChangeArrowheads="1"/>
          </p:cNvSpPr>
          <p:nvPr/>
        </p:nvSpPr>
        <p:spPr bwMode="auto">
          <a:xfrm>
            <a:off x="3273425" y="1871663"/>
            <a:ext cx="5064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D1</a:t>
            </a:r>
          </a:p>
        </p:txBody>
      </p:sp>
      <p:sp>
        <p:nvSpPr>
          <p:cNvPr id="8230" name="Rectangle 38"/>
          <p:cNvSpPr>
            <a:spLocks noChangeArrowheads="1"/>
          </p:cNvSpPr>
          <p:nvPr/>
        </p:nvSpPr>
        <p:spPr bwMode="auto">
          <a:xfrm>
            <a:off x="5018088" y="2479675"/>
            <a:ext cx="5064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D4</a:t>
            </a:r>
          </a:p>
        </p:txBody>
      </p:sp>
      <p:sp>
        <p:nvSpPr>
          <p:cNvPr id="8231" name="Rectangle 39"/>
          <p:cNvSpPr>
            <a:spLocks noChangeArrowheads="1"/>
          </p:cNvSpPr>
          <p:nvPr/>
        </p:nvSpPr>
        <p:spPr bwMode="auto">
          <a:xfrm>
            <a:off x="5599113" y="3798888"/>
            <a:ext cx="5064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D5</a:t>
            </a:r>
          </a:p>
        </p:txBody>
      </p:sp>
      <p:sp>
        <p:nvSpPr>
          <p:cNvPr id="8232" name="Rectangle 40"/>
          <p:cNvSpPr>
            <a:spLocks noChangeArrowheads="1"/>
          </p:cNvSpPr>
          <p:nvPr/>
        </p:nvSpPr>
        <p:spPr bwMode="auto">
          <a:xfrm>
            <a:off x="6478588" y="3794125"/>
            <a:ext cx="5064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D6</a:t>
            </a:r>
          </a:p>
        </p:txBody>
      </p:sp>
      <p:sp>
        <p:nvSpPr>
          <p:cNvPr id="8233" name="Rectangle 41"/>
          <p:cNvSpPr>
            <a:spLocks noChangeArrowheads="1"/>
          </p:cNvSpPr>
          <p:nvPr/>
        </p:nvSpPr>
        <p:spPr bwMode="auto">
          <a:xfrm>
            <a:off x="8013700" y="3800475"/>
            <a:ext cx="5064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D7</a:t>
            </a:r>
          </a:p>
        </p:txBody>
      </p:sp>
    </p:spTree>
  </p:cSld>
  <p:clrMapOvr>
    <a:masterClrMapping/>
  </p:clrMapOvr>
  <p:transition xmlns:p14="http://schemas.microsoft.com/office/powerpoint/2010/main" spd="med" advTm="5000">
    <p:fade/>
    <p:sndAc>
      <p:stSnd>
        <p:snd r:embed="rId3" name="Camera"/>
      </p:stSnd>
    </p:sndAc>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noFill/>
          <a:ln/>
        </p:spPr>
        <p:txBody>
          <a:bodyPr/>
          <a:lstStyle/>
          <a:p>
            <a:r>
              <a:rPr lang="en-US"/>
              <a:t>Define Scope Of Team</a:t>
            </a:r>
          </a:p>
        </p:txBody>
      </p:sp>
      <p:sp>
        <p:nvSpPr>
          <p:cNvPr id="27651" name="Rectangle 3"/>
          <p:cNvSpPr>
            <a:spLocks noGrp="1" noChangeArrowheads="1"/>
          </p:cNvSpPr>
          <p:nvPr>
            <p:ph type="body" idx="1"/>
          </p:nvPr>
        </p:nvSpPr>
        <p:spPr>
          <a:noFill/>
          <a:ln/>
        </p:spPr>
        <p:txBody>
          <a:bodyPr/>
          <a:lstStyle/>
          <a:p>
            <a:r>
              <a:rPr lang="en-US" sz="2400">
                <a:solidFill>
                  <a:srgbClr val="005400"/>
                </a:solidFill>
              </a:rPr>
              <a:t>Select</a:t>
            </a:r>
            <a:r>
              <a:rPr lang="en-US" sz="2400"/>
              <a:t> team members and functions</a:t>
            </a:r>
          </a:p>
          <a:p>
            <a:r>
              <a:rPr lang="en-US" sz="2400">
                <a:solidFill>
                  <a:srgbClr val="005400"/>
                </a:solidFill>
              </a:rPr>
              <a:t>Define</a:t>
            </a:r>
            <a:r>
              <a:rPr lang="en-US" sz="2400"/>
              <a:t> roles and responsibilities</a:t>
            </a:r>
          </a:p>
          <a:p>
            <a:r>
              <a:rPr lang="en-US" sz="2400">
                <a:solidFill>
                  <a:schemeClr val="hlink"/>
                </a:solidFill>
              </a:rPr>
              <a:t>Identify</a:t>
            </a:r>
            <a:r>
              <a:rPr lang="en-US" sz="2400"/>
              <a:t> external customer needs, expectations and requirements</a:t>
            </a:r>
          </a:p>
          <a:p>
            <a:r>
              <a:rPr lang="en-US" sz="2400">
                <a:solidFill>
                  <a:schemeClr val="hlink"/>
                </a:solidFill>
              </a:rPr>
              <a:t>Identify</a:t>
            </a:r>
            <a:r>
              <a:rPr lang="en-US" sz="2400"/>
              <a:t> internal customer needs, expectations and requirements</a:t>
            </a:r>
          </a:p>
          <a:p>
            <a:r>
              <a:rPr lang="en-US" sz="2400">
                <a:solidFill>
                  <a:srgbClr val="005400"/>
                </a:solidFill>
              </a:rPr>
              <a:t>Complete</a:t>
            </a:r>
            <a:r>
              <a:rPr lang="en-US" sz="2400"/>
              <a:t> preliminary studies</a:t>
            </a:r>
          </a:p>
          <a:p>
            <a:r>
              <a:rPr lang="en-US" sz="2400">
                <a:solidFill>
                  <a:schemeClr val="hlink"/>
                </a:solidFill>
              </a:rPr>
              <a:t>Identify</a:t>
            </a:r>
            <a:r>
              <a:rPr lang="en-US" sz="2400"/>
              <a:t> costs, timing and constraints</a:t>
            </a:r>
          </a:p>
          <a:p>
            <a:r>
              <a:rPr lang="en-US" sz="2400">
                <a:solidFill>
                  <a:schemeClr val="hlink"/>
                </a:solidFill>
              </a:rPr>
              <a:t>Identify</a:t>
            </a:r>
            <a:r>
              <a:rPr lang="en-US" sz="2400"/>
              <a:t> documentation process and method</a:t>
            </a:r>
          </a:p>
          <a:p>
            <a:r>
              <a:rPr lang="en-US" sz="2400">
                <a:solidFill>
                  <a:srgbClr val="00279F"/>
                </a:solidFill>
              </a:rPr>
              <a:t>Develop</a:t>
            </a:r>
            <a:r>
              <a:rPr lang="en-US" sz="2400"/>
              <a:t> investigation </a:t>
            </a:r>
            <a:r>
              <a:rPr lang="en-US" sz="2400">
                <a:solidFill>
                  <a:schemeClr val="hlink"/>
                </a:solidFill>
              </a:rPr>
              <a:t>plan</a:t>
            </a:r>
          </a:p>
        </p:txBody>
      </p:sp>
    </p:spTree>
  </p:cSld>
  <p:clrMapOvr>
    <a:masterClrMapping/>
  </p:clrMapOvr>
  <p:transition xmlns:p14="http://schemas.microsoft.com/office/powerpoint/2010/main" spd="med" advTm="5000">
    <p:fade/>
    <p:sndAc>
      <p:stSnd>
        <p:snd r:embed="rId3" name="Camera"/>
      </p:stSnd>
    </p:sndAc>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307975"/>
            <a:ext cx="7772400" cy="581025"/>
          </a:xfrm>
          <a:noFill/>
          <a:ln/>
        </p:spPr>
        <p:txBody>
          <a:bodyPr/>
          <a:lstStyle/>
          <a:p>
            <a:r>
              <a:rPr lang="en-US">
                <a:solidFill>
                  <a:srgbClr val="790015"/>
                </a:solidFill>
              </a:rPr>
              <a:t>Natural Work Group</a:t>
            </a:r>
            <a:r>
              <a:rPr lang="en-US"/>
              <a:t> vs. </a:t>
            </a:r>
            <a:r>
              <a:rPr lang="en-US">
                <a:solidFill>
                  <a:schemeClr val="hlink"/>
                </a:solidFill>
              </a:rPr>
              <a:t>Team</a:t>
            </a:r>
            <a:endParaRPr lang="en-US"/>
          </a:p>
        </p:txBody>
      </p:sp>
      <p:sp>
        <p:nvSpPr>
          <p:cNvPr id="28678" name="Text Box 6"/>
          <p:cNvSpPr txBox="1">
            <a:spLocks noChangeArrowheads="1"/>
          </p:cNvSpPr>
          <p:nvPr/>
        </p:nvSpPr>
        <p:spPr bwMode="auto">
          <a:xfrm>
            <a:off x="3484563" y="1247775"/>
            <a:ext cx="4349750" cy="457200"/>
          </a:xfrm>
          <a:prstGeom prst="rect">
            <a:avLst/>
          </a:prstGeom>
          <a:noFill/>
          <a:ln w="12700">
            <a:noFill/>
            <a:miter lim="800000"/>
            <a:headEnd/>
            <a:tailEnd/>
          </a:ln>
          <a:effectLst/>
        </p:spPr>
        <p:txBody>
          <a:bodyPr wrap="none">
            <a:prstTxWarp prst="textNoShape">
              <a:avLst/>
            </a:prstTxWarp>
            <a:spAutoFit/>
          </a:bodyPr>
          <a:lstStyle/>
          <a:p>
            <a:r>
              <a:rPr lang="en-US"/>
              <a:t>Two Types of Team Structures</a:t>
            </a:r>
          </a:p>
        </p:txBody>
      </p:sp>
      <p:graphicFrame>
        <p:nvGraphicFramePr>
          <p:cNvPr id="28681" name="Object 9"/>
          <p:cNvGraphicFramePr>
            <a:graphicFrameLocks noChangeAspect="1"/>
          </p:cNvGraphicFramePr>
          <p:nvPr/>
        </p:nvGraphicFramePr>
        <p:xfrm>
          <a:off x="280988" y="1630363"/>
          <a:ext cx="8574087" cy="4543425"/>
        </p:xfrm>
        <a:graphic>
          <a:graphicData uri="http://schemas.openxmlformats.org/presentationml/2006/ole">
            <mc:AlternateContent xmlns:mc="http://schemas.openxmlformats.org/markup-compatibility/2006">
              <mc:Choice xmlns:v="urn:schemas-microsoft-com:vml" Requires="v">
                <p:oleObj spid="_x0000_s28686" name="Worksheet" r:id="rId5" imgW="6134100" imgH="3251200" progId="Excel.Sheet.8">
                  <p:embed/>
                </p:oleObj>
              </mc:Choice>
              <mc:Fallback>
                <p:oleObj name="Worksheet" r:id="rId5" imgW="6134100" imgH="3251200" progId="Excel.Sheet.8">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988" y="1630363"/>
                        <a:ext cx="8574087"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spd="med" advTm="5000">
    <p:fade/>
    <p:sndAc>
      <p:stSnd>
        <p:snd r:embed="rId4" name="Camera"/>
      </p:stSnd>
    </p:sndAc>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8600" y="228600"/>
            <a:ext cx="8686800" cy="501650"/>
          </a:xfrm>
          <a:noFill/>
          <a:ln/>
        </p:spPr>
        <p:txBody>
          <a:bodyPr/>
          <a:lstStyle/>
          <a:p>
            <a:r>
              <a:rPr lang="en-US"/>
              <a:t>Team Structure</a:t>
            </a:r>
          </a:p>
        </p:txBody>
      </p:sp>
      <p:sp>
        <p:nvSpPr>
          <p:cNvPr id="29699" name="Rectangle 3"/>
          <p:cNvSpPr>
            <a:spLocks noGrp="1" noChangeArrowheads="1"/>
          </p:cNvSpPr>
          <p:nvPr>
            <p:ph type="body" idx="1"/>
          </p:nvPr>
        </p:nvSpPr>
        <p:spPr>
          <a:xfrm>
            <a:off x="685800" y="1146175"/>
            <a:ext cx="7772400" cy="5026025"/>
          </a:xfrm>
          <a:noFill/>
          <a:ln/>
        </p:spPr>
        <p:txBody>
          <a:bodyPr/>
          <a:lstStyle/>
          <a:p>
            <a:r>
              <a:rPr lang="en-US" sz="2400">
                <a:solidFill>
                  <a:srgbClr val="790015"/>
                </a:solidFill>
              </a:rPr>
              <a:t>Size</a:t>
            </a:r>
            <a:endParaRPr lang="en-US" sz="2400"/>
          </a:p>
          <a:p>
            <a:pPr marL="568325" lvl="1" indent="0">
              <a:buFontTx/>
              <a:buNone/>
            </a:pPr>
            <a:r>
              <a:rPr lang="en-US" sz="2000"/>
              <a:t>Four to 10 members. Larger teams become less effective and have minimal commitment to the problem solving effort. Larger teams should assess whether a steering committee and/or subgroups should be established.</a:t>
            </a:r>
          </a:p>
          <a:p>
            <a:r>
              <a:rPr lang="en-US" sz="2400">
                <a:solidFill>
                  <a:srgbClr val="790015"/>
                </a:solidFill>
              </a:rPr>
              <a:t>Support Needed</a:t>
            </a:r>
            <a:endParaRPr lang="en-US" sz="2400"/>
          </a:p>
          <a:p>
            <a:pPr marL="568325" lvl="1" indent="0">
              <a:buFontTx/>
              <a:buNone/>
            </a:pPr>
            <a:r>
              <a:rPr lang="en-US" sz="2000"/>
              <a:t>‘Appropriate’ levels of the organization must be represented.</a:t>
            </a:r>
          </a:p>
          <a:p>
            <a:r>
              <a:rPr lang="en-US" sz="2400">
                <a:solidFill>
                  <a:srgbClr val="790015"/>
                </a:solidFill>
              </a:rPr>
              <a:t>Environment</a:t>
            </a:r>
            <a:endParaRPr lang="en-US" sz="2400"/>
          </a:p>
          <a:p>
            <a:pPr marL="568325" lvl="1" indent="0">
              <a:buFontTx/>
              <a:buNone/>
            </a:pPr>
            <a:r>
              <a:rPr lang="en-US" sz="2000"/>
              <a:t>Meeting locations are critical to good teamwork. A site should be quiet and not disruptive to team members. A site near the work area permits easy data collection and customer interaction is beneficial.</a:t>
            </a:r>
            <a:endParaRPr lang="en-US"/>
          </a:p>
        </p:txBody>
      </p:sp>
    </p:spTree>
  </p:cSld>
  <p:clrMapOvr>
    <a:masterClrMapping/>
  </p:clrMapOvr>
  <p:transition xmlns:p14="http://schemas.microsoft.com/office/powerpoint/2010/main" spd="med" advTm="5000">
    <p:fade/>
    <p:sndAc>
      <p:stSnd>
        <p:snd r:embed="rId3" name="Camera"/>
      </p:stSnd>
    </p:sndAc>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a:ln/>
        </p:spPr>
        <p:txBody>
          <a:bodyPr/>
          <a:lstStyle/>
          <a:p>
            <a:r>
              <a:rPr lang="en-US"/>
              <a:t>Team Organization</a:t>
            </a:r>
          </a:p>
        </p:txBody>
      </p:sp>
      <p:sp>
        <p:nvSpPr>
          <p:cNvPr id="30723" name="Rectangle 3"/>
          <p:cNvSpPr>
            <a:spLocks noGrp="1" noChangeArrowheads="1"/>
          </p:cNvSpPr>
          <p:nvPr>
            <p:ph type="body" idx="1"/>
          </p:nvPr>
        </p:nvSpPr>
        <p:spPr>
          <a:xfrm>
            <a:off x="685800" y="1143000"/>
            <a:ext cx="7772400" cy="5029200"/>
          </a:xfrm>
          <a:noFill/>
          <a:ln/>
        </p:spPr>
        <p:txBody>
          <a:bodyPr/>
          <a:lstStyle/>
          <a:p>
            <a:pPr>
              <a:buFontTx/>
              <a:buNone/>
            </a:pPr>
            <a:r>
              <a:rPr lang="en-US" sz="2400" b="1">
                <a:solidFill>
                  <a:srgbClr val="00279F"/>
                </a:solidFill>
              </a:rPr>
              <a:t>Cross-functional</a:t>
            </a:r>
            <a:endParaRPr lang="en-US" sz="2400"/>
          </a:p>
          <a:p>
            <a:pPr lvl="1">
              <a:buClr>
                <a:srgbClr val="790015"/>
              </a:buClr>
              <a:buSzPct val="80000"/>
              <a:buFontTx/>
              <a:buChar char="∆"/>
            </a:pPr>
            <a:r>
              <a:rPr lang="en-US" sz="2000">
                <a:solidFill>
                  <a:srgbClr val="005400"/>
                </a:solidFill>
              </a:rPr>
              <a:t>Design Engineering </a:t>
            </a:r>
            <a:r>
              <a:rPr lang="en-US" sz="1600">
                <a:solidFill>
                  <a:srgbClr val="00279F"/>
                </a:solidFill>
              </a:rPr>
              <a:t>(Typically the leader)</a:t>
            </a:r>
            <a:endParaRPr lang="en-US" sz="2000">
              <a:solidFill>
                <a:srgbClr val="005400"/>
              </a:solidFill>
            </a:endParaRPr>
          </a:p>
          <a:p>
            <a:pPr lvl="1">
              <a:buClr>
                <a:srgbClr val="790015"/>
              </a:buClr>
              <a:buSzPct val="80000"/>
              <a:buFontTx/>
              <a:buChar char="∆"/>
            </a:pPr>
            <a:r>
              <a:rPr lang="en-US" sz="2000">
                <a:solidFill>
                  <a:srgbClr val="005400"/>
                </a:solidFill>
              </a:rPr>
              <a:t>Quality Assurance</a:t>
            </a:r>
          </a:p>
          <a:p>
            <a:pPr lvl="1">
              <a:buClr>
                <a:srgbClr val="790015"/>
              </a:buClr>
              <a:buSzPct val="80000"/>
              <a:buFontTx/>
              <a:buChar char="∆"/>
            </a:pPr>
            <a:r>
              <a:rPr lang="en-US" sz="2000">
                <a:solidFill>
                  <a:srgbClr val="005400"/>
                </a:solidFill>
              </a:rPr>
              <a:t>Purchasing</a:t>
            </a:r>
          </a:p>
          <a:p>
            <a:pPr lvl="1">
              <a:buClr>
                <a:srgbClr val="790015"/>
              </a:buClr>
              <a:buSzPct val="80000"/>
              <a:buFontTx/>
              <a:buChar char="∆"/>
            </a:pPr>
            <a:r>
              <a:rPr lang="en-US" sz="2000">
                <a:solidFill>
                  <a:srgbClr val="005400"/>
                </a:solidFill>
              </a:rPr>
              <a:t>Manufacturing Engineering</a:t>
            </a:r>
          </a:p>
          <a:p>
            <a:pPr lvl="1">
              <a:buClr>
                <a:srgbClr val="790015"/>
              </a:buClr>
              <a:buSzPct val="80000"/>
              <a:buFontTx/>
              <a:buChar char="∆"/>
            </a:pPr>
            <a:r>
              <a:rPr lang="en-US" sz="2000">
                <a:solidFill>
                  <a:srgbClr val="005400"/>
                </a:solidFill>
              </a:rPr>
              <a:t>Material Control</a:t>
            </a:r>
          </a:p>
          <a:p>
            <a:pPr lvl="1">
              <a:buClr>
                <a:srgbClr val="790015"/>
              </a:buClr>
              <a:buSzPct val="80000"/>
              <a:buFontTx/>
              <a:buChar char="∆"/>
            </a:pPr>
            <a:r>
              <a:rPr lang="en-US" sz="2000">
                <a:solidFill>
                  <a:srgbClr val="005400"/>
                </a:solidFill>
              </a:rPr>
              <a:t>Sales/Marketing</a:t>
            </a:r>
          </a:p>
          <a:p>
            <a:pPr lvl="1">
              <a:buClr>
                <a:srgbClr val="790015"/>
              </a:buClr>
              <a:buSzPct val="80000"/>
              <a:buFontTx/>
              <a:buChar char="∆"/>
            </a:pPr>
            <a:r>
              <a:rPr lang="en-US" sz="2000">
                <a:solidFill>
                  <a:srgbClr val="005400"/>
                </a:solidFill>
              </a:rPr>
              <a:t>Etc.</a:t>
            </a:r>
            <a:endParaRPr lang="en-US" sz="2000"/>
          </a:p>
          <a:p>
            <a:r>
              <a:rPr lang="en-US" sz="2400"/>
              <a:t>Participation appropriate for phase being conducted</a:t>
            </a:r>
          </a:p>
          <a:p>
            <a:r>
              <a:rPr lang="en-US" sz="2400"/>
              <a:t>Resources </a:t>
            </a:r>
            <a:r>
              <a:rPr lang="en-US" sz="1800"/>
              <a:t>- Team defines ‘</a:t>
            </a:r>
            <a:r>
              <a:rPr lang="en-US" sz="1800">
                <a:solidFill>
                  <a:srgbClr val="790015"/>
                </a:solidFill>
              </a:rPr>
              <a:t>Needs</a:t>
            </a:r>
            <a:r>
              <a:rPr lang="en-US" sz="1800"/>
              <a:t>’</a:t>
            </a:r>
            <a:endParaRPr lang="en-US" sz="2400"/>
          </a:p>
          <a:p>
            <a:r>
              <a:rPr lang="en-US" sz="2400"/>
              <a:t>*Should* involve customer or subcontractor participation </a:t>
            </a:r>
            <a:r>
              <a:rPr lang="en-US" sz="1800">
                <a:solidFill>
                  <a:srgbClr val="00279F"/>
                </a:solidFill>
              </a:rPr>
              <a:t>(not always feasible)</a:t>
            </a:r>
            <a:endParaRPr lang="en-US" sz="1800"/>
          </a:p>
        </p:txBody>
      </p:sp>
    </p:spTree>
  </p:cSld>
  <p:clrMapOvr>
    <a:masterClrMapping/>
  </p:clrMapOvr>
  <p:transition xmlns:p14="http://schemas.microsoft.com/office/powerpoint/2010/main" spd="med" advTm="5000">
    <p:fade/>
    <p:sndAc>
      <p:stSnd>
        <p:snd r:embed="rId3" name="Camera"/>
      </p:stSnd>
    </p:sndAc>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a:ln/>
        </p:spPr>
        <p:txBody>
          <a:bodyPr/>
          <a:lstStyle/>
          <a:p>
            <a:r>
              <a:rPr lang="en-US"/>
              <a:t>Decision Making Criteria / Model</a:t>
            </a:r>
          </a:p>
        </p:txBody>
      </p:sp>
      <p:sp>
        <p:nvSpPr>
          <p:cNvPr id="31747" name="Rectangle 3"/>
          <p:cNvSpPr>
            <a:spLocks noGrp="1" noChangeArrowheads="1"/>
          </p:cNvSpPr>
          <p:nvPr>
            <p:ph type="body" idx="1"/>
          </p:nvPr>
        </p:nvSpPr>
        <p:spPr>
          <a:xfrm>
            <a:off x="685800" y="1525588"/>
            <a:ext cx="7772400" cy="3873500"/>
          </a:xfrm>
          <a:noFill/>
          <a:ln/>
        </p:spPr>
        <p:txBody>
          <a:bodyPr/>
          <a:lstStyle/>
          <a:p>
            <a:r>
              <a:rPr lang="en-US" sz="2800">
                <a:solidFill>
                  <a:srgbClr val="790015"/>
                </a:solidFill>
              </a:rPr>
              <a:t>One</a:t>
            </a:r>
            <a:r>
              <a:rPr lang="en-US" sz="2800"/>
              <a:t> person </a:t>
            </a:r>
            <a:r>
              <a:rPr lang="en-US" sz="2800">
                <a:solidFill>
                  <a:srgbClr val="790015"/>
                </a:solidFill>
              </a:rPr>
              <a:t>makes</a:t>
            </a:r>
            <a:r>
              <a:rPr lang="en-US" sz="2800"/>
              <a:t> the decision</a:t>
            </a:r>
          </a:p>
          <a:p>
            <a:endParaRPr lang="en-US" sz="2800"/>
          </a:p>
          <a:p>
            <a:r>
              <a:rPr lang="en-US" sz="2800">
                <a:solidFill>
                  <a:srgbClr val="005400"/>
                </a:solidFill>
              </a:rPr>
              <a:t>One</a:t>
            </a:r>
            <a:r>
              <a:rPr lang="en-US" sz="2800"/>
              <a:t> person </a:t>
            </a:r>
            <a:r>
              <a:rPr lang="en-US" sz="2800">
                <a:solidFill>
                  <a:srgbClr val="790015"/>
                </a:solidFill>
              </a:rPr>
              <a:t>consults</a:t>
            </a:r>
            <a:r>
              <a:rPr lang="en-US" sz="2800"/>
              <a:t> </a:t>
            </a:r>
            <a:r>
              <a:rPr lang="en-US" sz="2800">
                <a:solidFill>
                  <a:srgbClr val="790015"/>
                </a:solidFill>
              </a:rPr>
              <a:t>the group</a:t>
            </a:r>
            <a:r>
              <a:rPr lang="en-US" sz="2800"/>
              <a:t>, then makes the final decision</a:t>
            </a:r>
          </a:p>
          <a:p>
            <a:endParaRPr lang="en-US" sz="2800"/>
          </a:p>
          <a:p>
            <a:r>
              <a:rPr lang="en-US" sz="2800"/>
              <a:t>Team or group makes decision based upon </a:t>
            </a:r>
            <a:r>
              <a:rPr lang="en-US" sz="2800">
                <a:solidFill>
                  <a:srgbClr val="790015"/>
                </a:solidFill>
              </a:rPr>
              <a:t>majority rule </a:t>
            </a:r>
            <a:r>
              <a:rPr lang="en-US" sz="2800"/>
              <a:t>or </a:t>
            </a:r>
            <a:r>
              <a:rPr lang="en-US" sz="2800">
                <a:solidFill>
                  <a:srgbClr val="790015"/>
                </a:solidFill>
              </a:rPr>
              <a:t>consensus</a:t>
            </a:r>
            <a:endParaRPr lang="en-US" sz="3200"/>
          </a:p>
        </p:txBody>
      </p:sp>
    </p:spTree>
  </p:cSld>
  <p:clrMapOvr>
    <a:masterClrMapping/>
  </p:clrMapOvr>
  <p:transition xmlns:p14="http://schemas.microsoft.com/office/powerpoint/2010/main" spd="med" advTm="5000">
    <p:fade/>
    <p:sndAc>
      <p:stSnd>
        <p:snd r:embed="rId3" name="Camera"/>
      </p:stSnd>
    </p:sndAc>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160338"/>
            <a:ext cx="8686800" cy="744537"/>
          </a:xfrm>
          <a:noFill/>
          <a:ln/>
        </p:spPr>
        <p:txBody>
          <a:bodyPr/>
          <a:lstStyle/>
          <a:p>
            <a:r>
              <a:rPr lang="en-US"/>
              <a:t>Roles In A Team</a:t>
            </a:r>
          </a:p>
        </p:txBody>
      </p:sp>
      <p:sp>
        <p:nvSpPr>
          <p:cNvPr id="32771" name="Rectangle 3"/>
          <p:cNvSpPr>
            <a:spLocks noGrp="1" noChangeArrowheads="1"/>
          </p:cNvSpPr>
          <p:nvPr>
            <p:ph type="body" idx="1"/>
          </p:nvPr>
        </p:nvSpPr>
        <p:spPr>
          <a:xfrm>
            <a:off x="652463" y="990600"/>
            <a:ext cx="7772400" cy="1084263"/>
          </a:xfrm>
          <a:noFill/>
          <a:ln/>
        </p:spPr>
        <p:txBody>
          <a:bodyPr/>
          <a:lstStyle/>
          <a:p>
            <a:pPr indent="-3175">
              <a:buFontTx/>
              <a:buNone/>
            </a:pPr>
            <a:r>
              <a:rPr lang="en-US"/>
              <a:t>Several roles need to be established for the team. These roles are: </a:t>
            </a:r>
            <a:r>
              <a:rPr lang="en-US">
                <a:solidFill>
                  <a:srgbClr val="005400"/>
                </a:solidFill>
              </a:rPr>
              <a:t>Leader, Champion, Record Keeper (Recorder), Participants </a:t>
            </a:r>
            <a:r>
              <a:rPr lang="en-US"/>
              <a:t>and (if needed)</a:t>
            </a:r>
            <a:r>
              <a:rPr lang="en-US">
                <a:solidFill>
                  <a:srgbClr val="005400"/>
                </a:solidFill>
              </a:rPr>
              <a:t> Facilitator.</a:t>
            </a:r>
            <a:endParaRPr lang="en-US"/>
          </a:p>
        </p:txBody>
      </p:sp>
      <p:sp>
        <p:nvSpPr>
          <p:cNvPr id="32772" name="Rectangle 4"/>
          <p:cNvSpPr>
            <a:spLocks noChangeArrowheads="1"/>
          </p:cNvSpPr>
          <p:nvPr/>
        </p:nvSpPr>
        <p:spPr bwMode="auto">
          <a:xfrm>
            <a:off x="465138" y="2108200"/>
            <a:ext cx="8018462" cy="1592263"/>
          </a:xfrm>
          <a:prstGeom prst="rect">
            <a:avLst/>
          </a:prstGeom>
          <a:noFill/>
          <a:ln w="12700">
            <a:noFill/>
            <a:miter lim="800000"/>
            <a:headEnd/>
            <a:tailEnd/>
          </a:ln>
          <a:effectLst/>
        </p:spPr>
        <p:txBody>
          <a:bodyPr lIns="90487" tIns="44450" rIns="90487" bIns="44450">
            <a:prstTxWarp prst="textNoShape">
              <a:avLst/>
            </a:prstTxWarp>
          </a:bodyPr>
          <a:lstStyle/>
          <a:p>
            <a:pPr marL="338138" indent="-3175" algn="ctr" defTabSz="903288">
              <a:spcBef>
                <a:spcPct val="25000"/>
              </a:spcBef>
            </a:pPr>
            <a:r>
              <a:rPr lang="en-US" sz="1800" b="1">
                <a:solidFill>
                  <a:schemeClr val="hlink"/>
                </a:solidFill>
              </a:rPr>
              <a:t>Leader</a:t>
            </a:r>
            <a:endParaRPr lang="en-US" sz="1600"/>
          </a:p>
          <a:p>
            <a:pPr marL="338138" indent="-3175" defTabSz="903288">
              <a:spcBef>
                <a:spcPct val="25000"/>
              </a:spcBef>
            </a:pPr>
            <a:r>
              <a:rPr lang="en-US" sz="1600">
                <a:solidFill>
                  <a:srgbClr val="00279F"/>
                </a:solidFill>
              </a:rPr>
              <a:t>Group member who ensures the group performs its duties and responsibilities. Spokesperson, calls meetings, establishes meeting </a:t>
            </a:r>
            <a:r>
              <a:rPr lang="en-US" sz="1600">
                <a:solidFill>
                  <a:srgbClr val="790015"/>
                </a:solidFill>
              </a:rPr>
              <a:t>time/duration </a:t>
            </a:r>
            <a:r>
              <a:rPr lang="en-US" sz="1600">
                <a:solidFill>
                  <a:srgbClr val="00279F"/>
                </a:solidFill>
              </a:rPr>
              <a:t>and sets/directs </a:t>
            </a:r>
            <a:r>
              <a:rPr lang="en-US" sz="1600">
                <a:solidFill>
                  <a:srgbClr val="790015"/>
                </a:solidFill>
              </a:rPr>
              <a:t>agenda</a:t>
            </a:r>
            <a:r>
              <a:rPr lang="en-US" sz="1600">
                <a:solidFill>
                  <a:srgbClr val="00279F"/>
                </a:solidFill>
              </a:rPr>
              <a:t>. Day-to-day authority, responsible for overall coordination and assists the team in setting goals and objectives.</a:t>
            </a:r>
          </a:p>
        </p:txBody>
      </p:sp>
      <p:sp>
        <p:nvSpPr>
          <p:cNvPr id="32773" name="Rectangle 5"/>
          <p:cNvSpPr>
            <a:spLocks noChangeArrowheads="1"/>
          </p:cNvSpPr>
          <p:nvPr/>
        </p:nvSpPr>
        <p:spPr bwMode="auto">
          <a:xfrm>
            <a:off x="414338" y="3770313"/>
            <a:ext cx="3311525" cy="777875"/>
          </a:xfrm>
          <a:prstGeom prst="rect">
            <a:avLst/>
          </a:prstGeom>
          <a:noFill/>
          <a:ln w="12700">
            <a:noFill/>
            <a:miter lim="800000"/>
            <a:headEnd/>
            <a:tailEnd/>
          </a:ln>
          <a:effectLst/>
        </p:spPr>
        <p:txBody>
          <a:bodyPr lIns="90487" tIns="44450" rIns="90487" bIns="44450">
            <a:prstTxWarp prst="textNoShape">
              <a:avLst/>
            </a:prstTxWarp>
          </a:bodyPr>
          <a:lstStyle/>
          <a:p>
            <a:pPr marL="338138" indent="-3175" algn="ctr" defTabSz="903288">
              <a:spcBef>
                <a:spcPct val="25000"/>
              </a:spcBef>
            </a:pPr>
            <a:r>
              <a:rPr lang="en-US" sz="1800" b="1">
                <a:solidFill>
                  <a:schemeClr val="hlink"/>
                </a:solidFill>
              </a:rPr>
              <a:t>Record Keeper</a:t>
            </a:r>
            <a:endParaRPr lang="en-US" sz="1600"/>
          </a:p>
          <a:p>
            <a:pPr marL="338138" indent="-3175" defTabSz="903288">
              <a:spcBef>
                <a:spcPct val="25000"/>
              </a:spcBef>
            </a:pPr>
            <a:r>
              <a:rPr lang="en-US" sz="1600">
                <a:solidFill>
                  <a:srgbClr val="005400"/>
                </a:solidFill>
              </a:rPr>
              <a:t>Writes and publishes minutes.</a:t>
            </a:r>
          </a:p>
        </p:txBody>
      </p:sp>
      <p:sp>
        <p:nvSpPr>
          <p:cNvPr id="32774" name="Rectangle 6"/>
          <p:cNvSpPr>
            <a:spLocks noChangeArrowheads="1"/>
          </p:cNvSpPr>
          <p:nvPr/>
        </p:nvSpPr>
        <p:spPr bwMode="auto">
          <a:xfrm>
            <a:off x="3640138" y="3681413"/>
            <a:ext cx="5219700" cy="1897062"/>
          </a:xfrm>
          <a:prstGeom prst="rect">
            <a:avLst/>
          </a:prstGeom>
          <a:noFill/>
          <a:ln w="12700">
            <a:noFill/>
            <a:miter lim="800000"/>
            <a:headEnd/>
            <a:tailEnd/>
          </a:ln>
          <a:effectLst/>
        </p:spPr>
        <p:txBody>
          <a:bodyPr lIns="90487" tIns="44450" rIns="90487" bIns="44450">
            <a:prstTxWarp prst="textNoShape">
              <a:avLst/>
            </a:prstTxWarp>
          </a:bodyPr>
          <a:lstStyle/>
          <a:p>
            <a:pPr marL="338138" indent="-3175" algn="ctr" defTabSz="903288">
              <a:spcBef>
                <a:spcPct val="25000"/>
              </a:spcBef>
            </a:pPr>
            <a:r>
              <a:rPr lang="en-US" sz="1800" b="1">
                <a:solidFill>
                  <a:schemeClr val="hlink"/>
                </a:solidFill>
              </a:rPr>
              <a:t>Participants</a:t>
            </a:r>
            <a:endParaRPr lang="en-US" sz="1600"/>
          </a:p>
          <a:p>
            <a:pPr marL="338138" indent="-3175" defTabSz="903288">
              <a:spcBef>
                <a:spcPct val="25000"/>
              </a:spcBef>
            </a:pPr>
            <a:r>
              <a:rPr lang="en-US" sz="1600">
                <a:solidFill>
                  <a:srgbClr val="005400"/>
                </a:solidFill>
              </a:rPr>
              <a:t>Respect each others ideas.</a:t>
            </a:r>
          </a:p>
          <a:p>
            <a:pPr marL="338138" indent="-3175" defTabSz="903288">
              <a:spcBef>
                <a:spcPct val="25000"/>
              </a:spcBef>
            </a:pPr>
            <a:r>
              <a:rPr lang="en-US" sz="1600">
                <a:solidFill>
                  <a:srgbClr val="005400"/>
                </a:solidFill>
              </a:rPr>
              <a:t>Keep an open mind.</a:t>
            </a:r>
          </a:p>
          <a:p>
            <a:pPr marL="338138" indent="-3175" defTabSz="903288">
              <a:spcBef>
                <a:spcPct val="25000"/>
              </a:spcBef>
            </a:pPr>
            <a:r>
              <a:rPr lang="en-US" sz="1600">
                <a:solidFill>
                  <a:srgbClr val="005400"/>
                </a:solidFill>
              </a:rPr>
              <a:t>Be receptive to consensus decision making.</a:t>
            </a:r>
          </a:p>
          <a:p>
            <a:pPr marL="338138" indent="-3175" defTabSz="903288">
              <a:spcBef>
                <a:spcPct val="25000"/>
              </a:spcBef>
            </a:pPr>
            <a:r>
              <a:rPr lang="en-US" sz="1600">
                <a:solidFill>
                  <a:srgbClr val="005400"/>
                </a:solidFill>
              </a:rPr>
              <a:t>Understand assignments and accept them willingly.</a:t>
            </a:r>
          </a:p>
        </p:txBody>
      </p:sp>
      <p:sp>
        <p:nvSpPr>
          <p:cNvPr id="32775" name="Rectangle 7"/>
          <p:cNvSpPr>
            <a:spLocks noChangeArrowheads="1"/>
          </p:cNvSpPr>
          <p:nvPr/>
        </p:nvSpPr>
        <p:spPr bwMode="auto">
          <a:xfrm>
            <a:off x="447675" y="4595813"/>
            <a:ext cx="3311525" cy="1219200"/>
          </a:xfrm>
          <a:prstGeom prst="rect">
            <a:avLst/>
          </a:prstGeom>
          <a:noFill/>
          <a:ln w="12700">
            <a:noFill/>
            <a:miter lim="800000"/>
            <a:headEnd/>
            <a:tailEnd/>
          </a:ln>
          <a:effectLst/>
        </p:spPr>
        <p:txBody>
          <a:bodyPr lIns="90487" tIns="44450" rIns="90487" bIns="44450">
            <a:prstTxWarp prst="textNoShape">
              <a:avLst/>
            </a:prstTxWarp>
          </a:bodyPr>
          <a:lstStyle/>
          <a:p>
            <a:pPr marL="338138" indent="-3175" algn="ctr" defTabSz="903288">
              <a:spcBef>
                <a:spcPct val="25000"/>
              </a:spcBef>
            </a:pPr>
            <a:r>
              <a:rPr lang="en-US" sz="1800" b="1">
                <a:solidFill>
                  <a:schemeClr val="hlink"/>
                </a:solidFill>
              </a:rPr>
              <a:t>Champion</a:t>
            </a:r>
            <a:endParaRPr lang="en-US" sz="1600"/>
          </a:p>
          <a:p>
            <a:pPr marL="338138" indent="-3175" defTabSz="903288">
              <a:spcBef>
                <a:spcPct val="25000"/>
              </a:spcBef>
            </a:pPr>
            <a:r>
              <a:rPr lang="en-US" sz="1600">
                <a:solidFill>
                  <a:srgbClr val="00279F"/>
                </a:solidFill>
              </a:rPr>
              <a:t>Guide, direct, motivate, train, coach, advocate to upper management.</a:t>
            </a:r>
          </a:p>
        </p:txBody>
      </p:sp>
    </p:spTree>
  </p:cSld>
  <p:clrMapOvr>
    <a:masterClrMapping/>
  </p:clrMapOvr>
  <p:transition xmlns:p14="http://schemas.microsoft.com/office/powerpoint/2010/main" spd="med" advTm="5000">
    <p:fade/>
    <p:sndAc>
      <p:stSnd>
        <p:snd r:embed="rId3" name="Camera"/>
      </p:stSnd>
    </p:sndAc>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noFill/>
          <a:ln/>
        </p:spPr>
        <p:txBody>
          <a:bodyPr/>
          <a:lstStyle/>
          <a:p>
            <a:r>
              <a:rPr lang="en-US"/>
              <a:t>Inputs To Team</a:t>
            </a:r>
          </a:p>
        </p:txBody>
      </p:sp>
      <p:sp>
        <p:nvSpPr>
          <p:cNvPr id="35843" name="Rectangle 3"/>
          <p:cNvSpPr>
            <a:spLocks noGrp="1" noChangeArrowheads="1"/>
          </p:cNvSpPr>
          <p:nvPr>
            <p:ph type="body" idx="1"/>
          </p:nvPr>
        </p:nvSpPr>
        <p:spPr>
          <a:xfrm>
            <a:off x="685800" y="1076325"/>
            <a:ext cx="7772400" cy="5095875"/>
          </a:xfrm>
          <a:noFill/>
          <a:ln/>
        </p:spPr>
        <p:txBody>
          <a:bodyPr/>
          <a:lstStyle/>
          <a:p>
            <a:r>
              <a:rPr lang="en-US"/>
              <a:t>Field service reports</a:t>
            </a:r>
          </a:p>
          <a:p>
            <a:r>
              <a:rPr lang="en-US"/>
              <a:t>Problems and issues reported from Internal customers</a:t>
            </a:r>
          </a:p>
          <a:p>
            <a:r>
              <a:rPr lang="en-US"/>
              <a:t>Internal evaluations using surrogate customers</a:t>
            </a:r>
          </a:p>
          <a:p>
            <a:r>
              <a:rPr lang="en-US"/>
              <a:t>Road trips </a:t>
            </a:r>
            <a:r>
              <a:rPr lang="en-US" sz="1600"/>
              <a:t>(e.g.: Struts)</a:t>
            </a:r>
            <a:endParaRPr lang="en-US"/>
          </a:p>
          <a:p>
            <a:r>
              <a:rPr lang="en-US"/>
              <a:t>Management comments and/or direction</a:t>
            </a:r>
          </a:p>
          <a:p>
            <a:r>
              <a:rPr lang="en-US"/>
              <a:t>Government requirements and/or regulations</a:t>
            </a:r>
          </a:p>
          <a:p>
            <a:r>
              <a:rPr lang="en-US">
                <a:solidFill>
                  <a:srgbClr val="790015"/>
                </a:solidFill>
              </a:rPr>
              <a:t>Contract review</a:t>
            </a:r>
            <a:endParaRPr lang="en-US"/>
          </a:p>
          <a:p>
            <a:r>
              <a:rPr lang="en-US" sz="1900"/>
              <a:t>Input from higher system level or past QFD projects</a:t>
            </a:r>
          </a:p>
          <a:p>
            <a:r>
              <a:rPr lang="en-US" sz="1900">
                <a:solidFill>
                  <a:srgbClr val="005400"/>
                </a:solidFill>
              </a:rPr>
              <a:t>Media</a:t>
            </a:r>
            <a:r>
              <a:rPr lang="en-US" sz="1900"/>
              <a:t> commentary and analysis</a:t>
            </a:r>
          </a:p>
          <a:p>
            <a:r>
              <a:rPr lang="en-US" sz="1900">
                <a:solidFill>
                  <a:srgbClr val="005400"/>
                </a:solidFill>
              </a:rPr>
              <a:t>Customer</a:t>
            </a:r>
            <a:r>
              <a:rPr lang="en-US" sz="1900"/>
              <a:t> letters and suggestions</a:t>
            </a:r>
          </a:p>
          <a:p>
            <a:r>
              <a:rPr lang="en-US" sz="1900"/>
              <a:t>Things gone Right/Wrong reports</a:t>
            </a:r>
          </a:p>
          <a:p>
            <a:r>
              <a:rPr lang="en-US" sz="1900">
                <a:solidFill>
                  <a:srgbClr val="005400"/>
                </a:solidFill>
              </a:rPr>
              <a:t>Dealer</a:t>
            </a:r>
            <a:r>
              <a:rPr lang="en-US" sz="1900"/>
              <a:t> comments</a:t>
            </a:r>
          </a:p>
          <a:p>
            <a:r>
              <a:rPr lang="en-US" sz="1900">
                <a:solidFill>
                  <a:srgbClr val="005400"/>
                </a:solidFill>
              </a:rPr>
              <a:t>Fleet operator </a:t>
            </a:r>
            <a:r>
              <a:rPr lang="en-US" sz="1900"/>
              <a:t>comments</a:t>
            </a:r>
          </a:p>
        </p:txBody>
      </p:sp>
      <p:pic>
        <p:nvPicPr>
          <p:cNvPr id="35844" name="Picture 4"/>
          <p:cNvPicPr>
            <a:picLocks noChangeArrowheads="1"/>
          </p:cNvPicPr>
          <p:nvPr/>
        </p:nvPicPr>
        <p:blipFill>
          <a:blip r:embed="rId4"/>
          <a:srcRect/>
          <a:stretch>
            <a:fillRect/>
          </a:stretch>
        </p:blipFill>
        <p:spPr bwMode="auto">
          <a:xfrm>
            <a:off x="6465888" y="4511675"/>
            <a:ext cx="1800225" cy="1849438"/>
          </a:xfrm>
          <a:prstGeom prst="rect">
            <a:avLst/>
          </a:prstGeom>
          <a:noFill/>
          <a:ln w="12700">
            <a:noFill/>
            <a:miter lim="800000"/>
            <a:headEnd/>
            <a:tailEnd/>
          </a:ln>
          <a:effectLst/>
        </p:spPr>
      </p:pic>
    </p:spTree>
  </p:cSld>
  <p:clrMapOvr>
    <a:masterClrMapping/>
  </p:clrMapOvr>
  <p:transition xmlns:p14="http://schemas.microsoft.com/office/powerpoint/2010/main" spd="med" advTm="5000">
    <p:fade/>
    <p:sndAc>
      <p:stSnd>
        <p:snd r:embed="rId3" name="Camera"/>
      </p:stSnd>
    </p:sndAc>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a:ln/>
        </p:spPr>
        <p:txBody>
          <a:bodyPr/>
          <a:lstStyle/>
          <a:p>
            <a:r>
              <a:rPr lang="en-US"/>
              <a:t>Team Goals</a:t>
            </a:r>
          </a:p>
        </p:txBody>
      </p:sp>
      <p:sp>
        <p:nvSpPr>
          <p:cNvPr id="37891" name="Rectangle 3"/>
          <p:cNvSpPr>
            <a:spLocks noGrp="1" noChangeArrowheads="1"/>
          </p:cNvSpPr>
          <p:nvPr>
            <p:ph type="body" idx="1"/>
          </p:nvPr>
        </p:nvSpPr>
        <p:spPr>
          <a:noFill/>
          <a:ln/>
        </p:spPr>
        <p:txBody>
          <a:bodyPr/>
          <a:lstStyle/>
          <a:p>
            <a:pPr indent="-3175">
              <a:buFontTx/>
              <a:buNone/>
            </a:pPr>
            <a:r>
              <a:rPr lang="en-US"/>
              <a:t>For any group to come together as a team, it is critical that everyone be clear on the team’s </a:t>
            </a:r>
            <a:r>
              <a:rPr lang="en-US">
                <a:solidFill>
                  <a:srgbClr val="790015"/>
                </a:solidFill>
              </a:rPr>
              <a:t>goal</a:t>
            </a:r>
            <a:r>
              <a:rPr lang="en-US"/>
              <a:t>(s). </a:t>
            </a:r>
            <a:r>
              <a:rPr lang="en-US">
                <a:solidFill>
                  <a:srgbClr val="00279F"/>
                </a:solidFill>
              </a:rPr>
              <a:t>All team member must share that goal. </a:t>
            </a:r>
            <a:r>
              <a:rPr lang="en-US"/>
              <a:t>If any team members have different goals or have individual goals different or separate from the stated goal, these should be communicated to the team to avoid road blocks to the success of the team.</a:t>
            </a:r>
          </a:p>
          <a:p>
            <a:pPr indent="-3175">
              <a:buFontTx/>
              <a:buNone/>
            </a:pPr>
            <a:endParaRPr lang="en-US"/>
          </a:p>
          <a:p>
            <a:pPr indent="-3175">
              <a:buFontTx/>
              <a:buNone/>
            </a:pPr>
            <a:r>
              <a:rPr lang="en-US"/>
              <a:t>The goal needs to be </a:t>
            </a:r>
            <a:r>
              <a:rPr lang="en-US">
                <a:solidFill>
                  <a:srgbClr val="790015"/>
                </a:solidFill>
              </a:rPr>
              <a:t>clearly specified, quantifiable, and supported </a:t>
            </a:r>
            <a:r>
              <a:rPr lang="en-US"/>
              <a:t>by all team members. The goal should be challenging, but </a:t>
            </a:r>
            <a:r>
              <a:rPr lang="en-US">
                <a:solidFill>
                  <a:srgbClr val="790015"/>
                </a:solidFill>
              </a:rPr>
              <a:t>still be attainable</a:t>
            </a:r>
            <a:r>
              <a:rPr lang="en-US"/>
              <a:t>. By writing (</a:t>
            </a:r>
            <a:r>
              <a:rPr lang="en-US">
                <a:solidFill>
                  <a:srgbClr val="790015"/>
                </a:solidFill>
              </a:rPr>
              <a:t>documenting</a:t>
            </a:r>
            <a:r>
              <a:rPr lang="en-US"/>
              <a:t>) the team’s goal, all individuals on the team and the advisor to the team will ‘stick to’ and understand the goal.</a:t>
            </a:r>
          </a:p>
        </p:txBody>
      </p:sp>
    </p:spTree>
  </p:cSld>
  <p:clrMapOvr>
    <a:masterClrMapping/>
  </p:clrMapOvr>
  <p:transition xmlns:p14="http://schemas.microsoft.com/office/powerpoint/2010/main" spd="med" advTm="5000">
    <p:fade/>
    <p:sndAc>
      <p:stSnd>
        <p:snd r:embed="rId3" name="Camera"/>
      </p:stSnd>
    </p:sndAc>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8600" y="228600"/>
            <a:ext cx="8686800" cy="519113"/>
          </a:xfrm>
          <a:noFill/>
          <a:ln/>
        </p:spPr>
        <p:txBody>
          <a:bodyPr/>
          <a:lstStyle/>
          <a:p>
            <a:r>
              <a:rPr lang="en-US"/>
              <a:t>Basic Team Rules</a:t>
            </a:r>
          </a:p>
        </p:txBody>
      </p:sp>
      <p:sp>
        <p:nvSpPr>
          <p:cNvPr id="38915" name="Rectangle 3"/>
          <p:cNvSpPr>
            <a:spLocks noGrp="1" noChangeArrowheads="1"/>
          </p:cNvSpPr>
          <p:nvPr>
            <p:ph type="body" idx="1"/>
          </p:nvPr>
        </p:nvSpPr>
        <p:spPr>
          <a:xfrm>
            <a:off x="622300" y="1054100"/>
            <a:ext cx="7861300" cy="5181600"/>
          </a:xfrm>
          <a:noFill/>
          <a:ln/>
        </p:spPr>
        <p:txBody>
          <a:bodyPr/>
          <a:lstStyle/>
          <a:p>
            <a:r>
              <a:rPr lang="en-US">
                <a:solidFill>
                  <a:srgbClr val="790015"/>
                </a:solidFill>
              </a:rPr>
              <a:t>Team must develop their own ground rules</a:t>
            </a:r>
            <a:endParaRPr lang="en-US"/>
          </a:p>
          <a:p>
            <a:pPr lvl="1">
              <a:buClr>
                <a:srgbClr val="005400"/>
              </a:buClr>
              <a:buSzPct val="80000"/>
              <a:buFontTx/>
              <a:buChar char="∆"/>
            </a:pPr>
            <a:r>
              <a:rPr lang="en-US"/>
              <a:t>Once developed, everyone must live by them</a:t>
            </a:r>
          </a:p>
          <a:p>
            <a:pPr lvl="1">
              <a:buClr>
                <a:srgbClr val="005400"/>
              </a:buClr>
              <a:buSzPct val="80000"/>
              <a:buFontTx/>
              <a:buChar char="∆"/>
            </a:pPr>
            <a:r>
              <a:rPr lang="en-US"/>
              <a:t>Ground Rules are an aid to “self-management”</a:t>
            </a:r>
          </a:p>
          <a:p>
            <a:pPr lvl="1">
              <a:buClr>
                <a:srgbClr val="005400"/>
              </a:buClr>
              <a:buSzPct val="80000"/>
              <a:buFontTx/>
              <a:buChar char="∆"/>
            </a:pPr>
            <a:r>
              <a:rPr lang="en-US"/>
              <a:t>Team can modify or enhance the rules as they continue to meet</a:t>
            </a:r>
          </a:p>
          <a:p>
            <a:r>
              <a:rPr lang="en-US"/>
              <a:t>Determine </a:t>
            </a:r>
            <a:r>
              <a:rPr lang="en-US" b="1">
                <a:solidFill>
                  <a:schemeClr val="hlink"/>
                </a:solidFill>
              </a:rPr>
              <a:t>if</a:t>
            </a:r>
            <a:r>
              <a:rPr lang="en-US"/>
              <a:t> there should be a meeting</a:t>
            </a:r>
          </a:p>
          <a:p>
            <a:r>
              <a:rPr lang="en-US"/>
              <a:t>Decide </a:t>
            </a:r>
            <a:r>
              <a:rPr lang="en-US">
                <a:solidFill>
                  <a:srgbClr val="790015"/>
                </a:solidFill>
              </a:rPr>
              <a:t>who should attend</a:t>
            </a:r>
            <a:endParaRPr lang="en-US"/>
          </a:p>
          <a:p>
            <a:r>
              <a:rPr lang="en-US"/>
              <a:t>Provide </a:t>
            </a:r>
            <a:r>
              <a:rPr lang="en-US">
                <a:solidFill>
                  <a:srgbClr val="790015"/>
                </a:solidFill>
              </a:rPr>
              <a:t>advance notices</a:t>
            </a:r>
            <a:endParaRPr lang="en-US"/>
          </a:p>
          <a:p>
            <a:r>
              <a:rPr lang="en-US"/>
              <a:t>Maintain meeting </a:t>
            </a:r>
            <a:r>
              <a:rPr lang="en-US">
                <a:solidFill>
                  <a:srgbClr val="790015"/>
                </a:solidFill>
              </a:rPr>
              <a:t>minutes</a:t>
            </a:r>
            <a:r>
              <a:rPr lang="en-US"/>
              <a:t> or records</a:t>
            </a:r>
          </a:p>
          <a:p>
            <a:r>
              <a:rPr lang="en-US"/>
              <a:t>Establish </a:t>
            </a:r>
            <a:r>
              <a:rPr lang="en-US">
                <a:solidFill>
                  <a:srgbClr val="790015"/>
                </a:solidFill>
              </a:rPr>
              <a:t>ground rules</a:t>
            </a:r>
            <a:endParaRPr lang="en-US"/>
          </a:p>
          <a:p>
            <a:r>
              <a:rPr lang="en-US"/>
              <a:t>Provide and Follow an </a:t>
            </a:r>
            <a:r>
              <a:rPr lang="en-US">
                <a:solidFill>
                  <a:srgbClr val="790015"/>
                </a:solidFill>
              </a:rPr>
              <a:t>agenda</a:t>
            </a:r>
            <a:endParaRPr lang="en-US"/>
          </a:p>
          <a:p>
            <a:r>
              <a:rPr lang="en-US"/>
              <a:t>Evaluate meetings</a:t>
            </a:r>
          </a:p>
          <a:p>
            <a:r>
              <a:rPr lang="en-US"/>
              <a:t>Allow </a:t>
            </a:r>
            <a:r>
              <a:rPr lang="en-US">
                <a:solidFill>
                  <a:schemeClr val="hlink"/>
                </a:solidFill>
              </a:rPr>
              <a:t>NO</a:t>
            </a:r>
            <a:r>
              <a:rPr lang="en-US">
                <a:solidFill>
                  <a:srgbClr val="00279F"/>
                </a:solidFill>
              </a:rPr>
              <a:t> interruptions</a:t>
            </a:r>
          </a:p>
          <a:p>
            <a:endParaRPr lang="en-US"/>
          </a:p>
        </p:txBody>
      </p:sp>
    </p:spTree>
  </p:cSld>
  <p:clrMapOvr>
    <a:masterClrMapping/>
  </p:clrMapOvr>
  <p:transition xmlns:p14="http://schemas.microsoft.com/office/powerpoint/2010/main" spd="med" advTm="5000">
    <p:fade/>
    <p:sndAc>
      <p:stSnd>
        <p:snd r:embed="rId3" name="Camera"/>
      </p:stSnd>
    </p:sndAc>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203200"/>
            <a:ext cx="7772400" cy="914400"/>
          </a:xfrm>
          <a:noFill/>
          <a:ln/>
        </p:spPr>
        <p:txBody>
          <a:bodyPr/>
          <a:lstStyle/>
          <a:p>
            <a:r>
              <a:rPr lang="en-US"/>
              <a:t>Team Meeting Responsibility</a:t>
            </a:r>
          </a:p>
        </p:txBody>
      </p:sp>
      <p:sp>
        <p:nvSpPr>
          <p:cNvPr id="40963" name="Rectangle 3"/>
          <p:cNvSpPr>
            <a:spLocks noGrp="1" noChangeArrowheads="1"/>
          </p:cNvSpPr>
          <p:nvPr>
            <p:ph type="body" idx="1"/>
          </p:nvPr>
        </p:nvSpPr>
        <p:spPr>
          <a:xfrm>
            <a:off x="985838" y="1435100"/>
            <a:ext cx="7472362" cy="4660900"/>
          </a:xfrm>
          <a:noFill/>
          <a:ln/>
        </p:spPr>
        <p:txBody>
          <a:bodyPr/>
          <a:lstStyle/>
          <a:p>
            <a:r>
              <a:rPr lang="en-US" sz="2800"/>
              <a:t>Clarify</a:t>
            </a:r>
          </a:p>
          <a:p>
            <a:r>
              <a:rPr lang="en-US" sz="2800"/>
              <a:t>Participate</a:t>
            </a:r>
          </a:p>
          <a:p>
            <a:r>
              <a:rPr lang="en-US" sz="2800"/>
              <a:t>Listen</a:t>
            </a:r>
          </a:p>
          <a:p>
            <a:r>
              <a:rPr lang="en-US" sz="2800"/>
              <a:t>Summarize</a:t>
            </a:r>
          </a:p>
          <a:p>
            <a:r>
              <a:rPr lang="en-US" sz="2800">
                <a:solidFill>
                  <a:srgbClr val="790015"/>
                </a:solidFill>
              </a:rPr>
              <a:t>Stay on track</a:t>
            </a:r>
            <a:endParaRPr lang="en-US" sz="2800"/>
          </a:p>
          <a:p>
            <a:r>
              <a:rPr lang="en-US" sz="2800">
                <a:solidFill>
                  <a:srgbClr val="790015"/>
                </a:solidFill>
              </a:rPr>
              <a:t>Manage time</a:t>
            </a:r>
            <a:endParaRPr lang="en-US" sz="2800"/>
          </a:p>
          <a:p>
            <a:r>
              <a:rPr lang="en-US" sz="2800"/>
              <a:t>Test for consensus</a:t>
            </a:r>
          </a:p>
          <a:p>
            <a:r>
              <a:rPr lang="en-US" sz="2800"/>
              <a:t>Evaluate meeting process</a:t>
            </a:r>
            <a:endParaRPr lang="en-US" sz="2400"/>
          </a:p>
        </p:txBody>
      </p:sp>
    </p:spTree>
  </p:cSld>
  <p:clrMapOvr>
    <a:masterClrMapping/>
  </p:clrMapOvr>
  <p:transition xmlns:p14="http://schemas.microsoft.com/office/powerpoint/2010/main" spd="med" advTm="5000">
    <p:fade/>
    <p:sndAc>
      <p:stSnd>
        <p:snd r:embed="rId3" name="Camera"/>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p:txBody>
          <a:bodyPr/>
          <a:lstStyle/>
          <a:p>
            <a:r>
              <a:rPr lang="en-US"/>
              <a:t>A Nonconformance Database</a:t>
            </a:r>
          </a:p>
        </p:txBody>
      </p:sp>
      <p:pic>
        <p:nvPicPr>
          <p:cNvPr id="521229" name="Picture 13"/>
          <p:cNvPicPr>
            <a:picLocks noChangeAspect="1" noChangeArrowheads="1"/>
          </p:cNvPicPr>
          <p:nvPr/>
        </p:nvPicPr>
        <p:blipFill>
          <a:blip r:embed="rId4"/>
          <a:srcRect/>
          <a:stretch>
            <a:fillRect/>
          </a:stretch>
        </p:blipFill>
        <p:spPr bwMode="auto">
          <a:xfrm>
            <a:off x="2606675" y="1201738"/>
            <a:ext cx="6362700" cy="4838700"/>
          </a:xfrm>
          <a:prstGeom prst="rect">
            <a:avLst/>
          </a:prstGeom>
          <a:noFill/>
          <a:ln w="28575">
            <a:noFill/>
            <a:miter lim="800000"/>
            <a:headEnd/>
            <a:tailEnd/>
          </a:ln>
          <a:effectLst/>
        </p:spPr>
      </p:pic>
      <p:sp>
        <p:nvSpPr>
          <p:cNvPr id="521230" name="Oval 14"/>
          <p:cNvSpPr>
            <a:spLocks noChangeArrowheads="1"/>
          </p:cNvSpPr>
          <p:nvPr/>
        </p:nvSpPr>
        <p:spPr bwMode="auto">
          <a:xfrm>
            <a:off x="6494463" y="4084638"/>
            <a:ext cx="1876425" cy="263525"/>
          </a:xfrm>
          <a:prstGeom prst="ellipse">
            <a:avLst/>
          </a:prstGeom>
          <a:noFill/>
          <a:ln w="28575">
            <a:solidFill>
              <a:srgbClr val="00279F"/>
            </a:solidFill>
            <a:round/>
            <a:headEnd/>
            <a:tailEnd/>
          </a:ln>
          <a:effectLst/>
        </p:spPr>
        <p:txBody>
          <a:bodyPr wrap="none" anchor="ctr">
            <a:prstTxWarp prst="textNoShape">
              <a:avLst/>
            </a:prstTxWarp>
          </a:bodyPr>
          <a:lstStyle/>
          <a:p>
            <a:endParaRPr lang="en-US"/>
          </a:p>
        </p:txBody>
      </p:sp>
      <p:sp>
        <p:nvSpPr>
          <p:cNvPr id="521231" name="Oval 15"/>
          <p:cNvSpPr>
            <a:spLocks noChangeArrowheads="1"/>
          </p:cNvSpPr>
          <p:nvPr/>
        </p:nvSpPr>
        <p:spPr bwMode="auto">
          <a:xfrm>
            <a:off x="3292475" y="4249738"/>
            <a:ext cx="1219200" cy="228600"/>
          </a:xfrm>
          <a:prstGeom prst="ellipse">
            <a:avLst/>
          </a:prstGeom>
          <a:noFill/>
          <a:ln w="28575">
            <a:solidFill>
              <a:schemeClr val="hlink"/>
            </a:solidFill>
            <a:round/>
            <a:headEnd/>
            <a:tailEnd/>
          </a:ln>
          <a:effectLst/>
        </p:spPr>
        <p:txBody>
          <a:bodyPr wrap="none" anchor="ctr">
            <a:prstTxWarp prst="textNoShape">
              <a:avLst/>
            </a:prstTxWarp>
          </a:bodyPr>
          <a:lstStyle/>
          <a:p>
            <a:endParaRPr lang="en-US"/>
          </a:p>
        </p:txBody>
      </p:sp>
      <p:sp>
        <p:nvSpPr>
          <p:cNvPr id="521232" name="Oval 16"/>
          <p:cNvSpPr>
            <a:spLocks noChangeArrowheads="1"/>
          </p:cNvSpPr>
          <p:nvPr/>
        </p:nvSpPr>
        <p:spPr bwMode="auto">
          <a:xfrm>
            <a:off x="2543175" y="4948238"/>
            <a:ext cx="2057400" cy="228600"/>
          </a:xfrm>
          <a:prstGeom prst="ellipse">
            <a:avLst/>
          </a:prstGeom>
          <a:noFill/>
          <a:ln w="28575">
            <a:solidFill>
              <a:schemeClr val="hlink"/>
            </a:solidFill>
            <a:round/>
            <a:headEnd/>
            <a:tailEnd/>
          </a:ln>
          <a:effectLst/>
        </p:spPr>
        <p:txBody>
          <a:bodyPr wrap="none" anchor="ctr">
            <a:prstTxWarp prst="textNoShape">
              <a:avLst/>
            </a:prstTxWarp>
          </a:bodyPr>
          <a:lstStyle/>
          <a:p>
            <a:endParaRPr lang="en-US"/>
          </a:p>
        </p:txBody>
      </p:sp>
      <p:sp>
        <p:nvSpPr>
          <p:cNvPr id="521233" name="Oval 17"/>
          <p:cNvSpPr>
            <a:spLocks noChangeArrowheads="1"/>
          </p:cNvSpPr>
          <p:nvPr/>
        </p:nvSpPr>
        <p:spPr bwMode="auto">
          <a:xfrm>
            <a:off x="2619375" y="3932238"/>
            <a:ext cx="2057400" cy="228600"/>
          </a:xfrm>
          <a:prstGeom prst="ellipse">
            <a:avLst/>
          </a:prstGeom>
          <a:noFill/>
          <a:ln w="28575">
            <a:solidFill>
              <a:schemeClr val="hlink"/>
            </a:solidFill>
            <a:round/>
            <a:headEnd/>
            <a:tailEnd/>
          </a:ln>
          <a:effectLst/>
        </p:spPr>
        <p:txBody>
          <a:bodyPr wrap="none" anchor="ctr">
            <a:prstTxWarp prst="textNoShape">
              <a:avLst/>
            </a:prstTxWarp>
          </a:bodyPr>
          <a:lstStyle/>
          <a:p>
            <a:endParaRPr lang="en-US"/>
          </a:p>
        </p:txBody>
      </p:sp>
      <p:sp>
        <p:nvSpPr>
          <p:cNvPr id="521234" name="Oval 18"/>
          <p:cNvSpPr>
            <a:spLocks noChangeArrowheads="1"/>
          </p:cNvSpPr>
          <p:nvPr/>
        </p:nvSpPr>
        <p:spPr bwMode="auto">
          <a:xfrm>
            <a:off x="2593975" y="4592638"/>
            <a:ext cx="2057400" cy="228600"/>
          </a:xfrm>
          <a:prstGeom prst="ellipse">
            <a:avLst/>
          </a:prstGeom>
          <a:noFill/>
          <a:ln w="28575">
            <a:solidFill>
              <a:schemeClr val="hlink"/>
            </a:solidFill>
            <a:round/>
            <a:headEnd/>
            <a:tailEnd/>
          </a:ln>
          <a:effectLst/>
        </p:spPr>
        <p:txBody>
          <a:bodyPr wrap="none" anchor="ctr">
            <a:prstTxWarp prst="textNoShape">
              <a:avLst/>
            </a:prstTxWarp>
          </a:bodyPr>
          <a:lstStyle/>
          <a:p>
            <a:endParaRPr lang="en-US"/>
          </a:p>
        </p:txBody>
      </p:sp>
      <p:sp>
        <p:nvSpPr>
          <p:cNvPr id="521235" name="Oval 19"/>
          <p:cNvSpPr>
            <a:spLocks noChangeArrowheads="1"/>
          </p:cNvSpPr>
          <p:nvPr/>
        </p:nvSpPr>
        <p:spPr bwMode="auto">
          <a:xfrm>
            <a:off x="2911475" y="5303838"/>
            <a:ext cx="1765300" cy="190500"/>
          </a:xfrm>
          <a:prstGeom prst="ellipse">
            <a:avLst/>
          </a:prstGeom>
          <a:noFill/>
          <a:ln w="28575">
            <a:solidFill>
              <a:schemeClr val="hlink"/>
            </a:solidFill>
            <a:round/>
            <a:headEnd/>
            <a:tailEnd/>
          </a:ln>
          <a:effectLst/>
        </p:spPr>
        <p:txBody>
          <a:bodyPr wrap="none" anchor="ctr">
            <a:prstTxWarp prst="textNoShape">
              <a:avLst/>
            </a:prstTxWarp>
          </a:bodyPr>
          <a:lstStyle/>
          <a:p>
            <a:endParaRPr lang="en-US"/>
          </a:p>
        </p:txBody>
      </p:sp>
      <p:sp>
        <p:nvSpPr>
          <p:cNvPr id="521236" name="Oval 20"/>
          <p:cNvSpPr>
            <a:spLocks noChangeArrowheads="1"/>
          </p:cNvSpPr>
          <p:nvPr/>
        </p:nvSpPr>
        <p:spPr bwMode="auto">
          <a:xfrm>
            <a:off x="3216275" y="5659438"/>
            <a:ext cx="1384300" cy="190500"/>
          </a:xfrm>
          <a:prstGeom prst="ellipse">
            <a:avLst/>
          </a:prstGeom>
          <a:noFill/>
          <a:ln w="28575">
            <a:solidFill>
              <a:schemeClr val="hlink"/>
            </a:solidFill>
            <a:round/>
            <a:headEnd/>
            <a:tailEnd/>
          </a:ln>
          <a:effectLst/>
        </p:spPr>
        <p:txBody>
          <a:bodyPr wrap="none" anchor="ctr">
            <a:prstTxWarp prst="textNoShape">
              <a:avLst/>
            </a:prstTxWarp>
          </a:bodyPr>
          <a:lstStyle/>
          <a:p>
            <a:endParaRPr lang="en-US"/>
          </a:p>
        </p:txBody>
      </p:sp>
      <p:sp>
        <p:nvSpPr>
          <p:cNvPr id="521237" name="Oval 21"/>
          <p:cNvSpPr>
            <a:spLocks noChangeArrowheads="1"/>
          </p:cNvSpPr>
          <p:nvPr/>
        </p:nvSpPr>
        <p:spPr bwMode="auto">
          <a:xfrm>
            <a:off x="6577013" y="5622925"/>
            <a:ext cx="1044575" cy="263525"/>
          </a:xfrm>
          <a:prstGeom prst="ellipse">
            <a:avLst/>
          </a:prstGeom>
          <a:noFill/>
          <a:ln w="28575">
            <a:solidFill>
              <a:srgbClr val="00279F"/>
            </a:solidFill>
            <a:round/>
            <a:headEnd/>
            <a:tailEnd/>
          </a:ln>
          <a:effectLst/>
        </p:spPr>
        <p:txBody>
          <a:bodyPr wrap="none" anchor="ctr">
            <a:prstTxWarp prst="textNoShape">
              <a:avLst/>
            </a:prstTxWarp>
          </a:bodyPr>
          <a:lstStyle/>
          <a:p>
            <a:endParaRPr lang="en-US"/>
          </a:p>
        </p:txBody>
      </p:sp>
      <p:sp>
        <p:nvSpPr>
          <p:cNvPr id="521238" name="Oval 22"/>
          <p:cNvSpPr>
            <a:spLocks noChangeArrowheads="1"/>
          </p:cNvSpPr>
          <p:nvPr/>
        </p:nvSpPr>
        <p:spPr bwMode="auto">
          <a:xfrm>
            <a:off x="3263900" y="3602038"/>
            <a:ext cx="1357313" cy="206375"/>
          </a:xfrm>
          <a:prstGeom prst="ellipse">
            <a:avLst/>
          </a:prstGeom>
          <a:noFill/>
          <a:ln w="28575">
            <a:solidFill>
              <a:schemeClr val="hlink"/>
            </a:solidFill>
            <a:round/>
            <a:headEnd/>
            <a:tailEnd/>
          </a:ln>
          <a:effectLst/>
        </p:spPr>
        <p:txBody>
          <a:bodyPr wrap="none" anchor="ctr">
            <a:prstTxWarp prst="textNoShape">
              <a:avLst/>
            </a:prstTxWarp>
          </a:bodyPr>
          <a:lstStyle/>
          <a:p>
            <a:endParaRPr lang="en-US"/>
          </a:p>
        </p:txBody>
      </p:sp>
      <p:sp>
        <p:nvSpPr>
          <p:cNvPr id="521240" name="Text Box 24"/>
          <p:cNvSpPr txBox="1">
            <a:spLocks noChangeArrowheads="1"/>
          </p:cNvSpPr>
          <p:nvPr/>
        </p:nvSpPr>
        <p:spPr bwMode="auto">
          <a:xfrm>
            <a:off x="334963" y="1771650"/>
            <a:ext cx="184150" cy="457200"/>
          </a:xfrm>
          <a:prstGeom prst="rect">
            <a:avLst/>
          </a:prstGeom>
          <a:noFill/>
          <a:ln w="12700">
            <a:noFill/>
            <a:miter lim="800000"/>
            <a:headEnd/>
            <a:tailEnd/>
          </a:ln>
          <a:effectLst/>
        </p:spPr>
        <p:txBody>
          <a:bodyPr wrap="none">
            <a:prstTxWarp prst="textNoShape">
              <a:avLst/>
            </a:prstTxWarp>
            <a:spAutoFit/>
          </a:bodyPr>
          <a:lstStyle/>
          <a:p>
            <a:endParaRPr lang="en-US"/>
          </a:p>
        </p:txBody>
      </p:sp>
      <p:sp>
        <p:nvSpPr>
          <p:cNvPr id="521241" name="Rectangle 25"/>
          <p:cNvSpPr>
            <a:spLocks noChangeArrowheads="1"/>
          </p:cNvSpPr>
          <p:nvPr/>
        </p:nvSpPr>
        <p:spPr bwMode="auto">
          <a:xfrm>
            <a:off x="200025" y="1146175"/>
            <a:ext cx="2346325" cy="4876800"/>
          </a:xfrm>
          <a:prstGeom prst="rect">
            <a:avLst/>
          </a:prstGeom>
          <a:noFill/>
          <a:ln w="12700">
            <a:noFill/>
            <a:miter lim="800000"/>
            <a:headEnd/>
            <a:tailEnd/>
          </a:ln>
          <a:effectLst/>
        </p:spPr>
        <p:txBody>
          <a:bodyPr lIns="90487" tIns="44450" rIns="90487" bIns="44450">
            <a:prstTxWarp prst="textNoShape">
              <a:avLst/>
            </a:prstTxWarp>
          </a:bodyPr>
          <a:lstStyle/>
          <a:p>
            <a:pPr marL="3175" indent="7938" defTabSz="903288">
              <a:spcBef>
                <a:spcPct val="25000"/>
              </a:spcBef>
              <a:buSzPct val="100000"/>
            </a:pPr>
            <a:r>
              <a:rPr lang="en-US" sz="1600"/>
              <a:t>This nonconformance database was written for an automotive manufacturer as is rather evident by the documentation addressed (</a:t>
            </a:r>
            <a:r>
              <a:rPr lang="en-US" sz="1600">
                <a:solidFill>
                  <a:schemeClr val="hlink"/>
                </a:solidFill>
              </a:rPr>
              <a:t>circled in red</a:t>
            </a:r>
            <a:r>
              <a:rPr lang="en-US" sz="1600"/>
              <a:t>).</a:t>
            </a:r>
          </a:p>
          <a:p>
            <a:pPr marL="3175" indent="7938" defTabSz="903288">
              <a:spcBef>
                <a:spcPct val="25000"/>
              </a:spcBef>
              <a:buSzPct val="100000"/>
            </a:pPr>
            <a:endParaRPr lang="en-US" sz="1600"/>
          </a:p>
          <a:p>
            <a:pPr marL="3175" indent="7938" defTabSz="903288">
              <a:spcBef>
                <a:spcPct val="25000"/>
              </a:spcBef>
              <a:buSzPct val="100000"/>
            </a:pPr>
            <a:r>
              <a:rPr lang="en-US" sz="1600"/>
              <a:t>For other companies, it is a matter of looking at your documentation and system(s) and aligning appropriate documents.</a:t>
            </a:r>
          </a:p>
        </p:txBody>
      </p:sp>
    </p:spTree>
  </p:cSld>
  <p:clrMapOvr>
    <a:masterClrMapping/>
  </p:clrMapOvr>
  <p:transition xmlns:p14="http://schemas.microsoft.com/office/powerpoint/2010/main" spd="med" advTm="5000">
    <p:fade/>
    <p:sndAc>
      <p:stSnd>
        <p:snd r:embed="rId3" name="Camera"/>
      </p:stSnd>
    </p:sndAc>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28600" y="152400"/>
            <a:ext cx="8686800" cy="787400"/>
          </a:xfrm>
          <a:noFill/>
          <a:ln/>
        </p:spPr>
        <p:txBody>
          <a:bodyPr/>
          <a:lstStyle/>
          <a:p>
            <a:r>
              <a:rPr lang="en-US"/>
              <a:t>Team-to-Team Communication</a:t>
            </a:r>
          </a:p>
        </p:txBody>
      </p:sp>
      <p:sp>
        <p:nvSpPr>
          <p:cNvPr id="41987" name="Rectangle 3"/>
          <p:cNvSpPr>
            <a:spLocks noGrp="1" noChangeArrowheads="1"/>
          </p:cNvSpPr>
          <p:nvPr>
            <p:ph type="body" idx="1"/>
          </p:nvPr>
        </p:nvSpPr>
        <p:spPr>
          <a:xfrm>
            <a:off x="293688" y="1176338"/>
            <a:ext cx="7715250" cy="4448175"/>
          </a:xfrm>
          <a:noFill/>
          <a:ln/>
        </p:spPr>
        <p:txBody>
          <a:bodyPr/>
          <a:lstStyle/>
          <a:p>
            <a:r>
              <a:rPr lang="en-US" sz="2400">
                <a:solidFill>
                  <a:schemeClr val="hlink"/>
                </a:solidFill>
              </a:rPr>
              <a:t>Manage</a:t>
            </a:r>
            <a:r>
              <a:rPr lang="en-US" sz="2400"/>
              <a:t> by using a </a:t>
            </a:r>
            <a:r>
              <a:rPr lang="en-US" sz="2400">
                <a:solidFill>
                  <a:srgbClr val="005400"/>
                </a:solidFill>
              </a:rPr>
              <a:t>Team Captain </a:t>
            </a:r>
            <a:r>
              <a:rPr lang="en-US" sz="2400">
                <a:solidFill>
                  <a:srgbClr val="333333"/>
                </a:solidFill>
              </a:rPr>
              <a:t>or</a:t>
            </a:r>
            <a:r>
              <a:rPr lang="en-US" sz="2400">
                <a:solidFill>
                  <a:srgbClr val="005400"/>
                </a:solidFill>
              </a:rPr>
              <a:t> Champion</a:t>
            </a:r>
          </a:p>
          <a:p>
            <a:r>
              <a:rPr lang="en-US" sz="2400"/>
              <a:t>Understanding of ‘</a:t>
            </a:r>
            <a:r>
              <a:rPr lang="en-US" sz="2400">
                <a:solidFill>
                  <a:schemeClr val="hlink"/>
                </a:solidFill>
              </a:rPr>
              <a:t>How We Work As A Team</a:t>
            </a:r>
            <a:r>
              <a:rPr lang="en-US" sz="2400"/>
              <a:t>’</a:t>
            </a:r>
            <a:endParaRPr lang="en-US" sz="2800"/>
          </a:p>
          <a:p>
            <a:r>
              <a:rPr lang="en-US" sz="2400">
                <a:solidFill>
                  <a:srgbClr val="005400"/>
                </a:solidFill>
              </a:rPr>
              <a:t>Should have a Focus Person &amp; Distributed Minutes</a:t>
            </a:r>
          </a:p>
          <a:p>
            <a:r>
              <a:rPr lang="en-US" sz="2400">
                <a:solidFill>
                  <a:srgbClr val="005400"/>
                </a:solidFill>
              </a:rPr>
              <a:t>Customer</a:t>
            </a:r>
            <a:r>
              <a:rPr lang="en-US" sz="2400"/>
              <a:t> teams</a:t>
            </a:r>
          </a:p>
          <a:p>
            <a:r>
              <a:rPr lang="en-US" sz="2400">
                <a:solidFill>
                  <a:srgbClr val="00279F"/>
                </a:solidFill>
              </a:rPr>
              <a:t>Internal</a:t>
            </a:r>
            <a:r>
              <a:rPr lang="en-US" sz="2400"/>
              <a:t> teams</a:t>
            </a:r>
          </a:p>
          <a:p>
            <a:r>
              <a:rPr lang="en-US" sz="2400">
                <a:solidFill>
                  <a:schemeClr val="hlink"/>
                </a:solidFill>
              </a:rPr>
              <a:t>Supplier</a:t>
            </a:r>
            <a:r>
              <a:rPr lang="en-US" sz="2400"/>
              <a:t> teams</a:t>
            </a:r>
          </a:p>
          <a:p>
            <a:r>
              <a:rPr lang="en-US" sz="2400">
                <a:solidFill>
                  <a:srgbClr val="005400"/>
                </a:solidFill>
              </a:rPr>
              <a:t>Sub-Teams</a:t>
            </a:r>
          </a:p>
          <a:p>
            <a:r>
              <a:rPr lang="en-US" sz="2400">
                <a:solidFill>
                  <a:srgbClr val="00279F"/>
                </a:solidFill>
              </a:rPr>
              <a:t>Subcontractors</a:t>
            </a:r>
            <a:r>
              <a:rPr lang="en-US" sz="2400"/>
              <a:t> should be encouraged to </a:t>
            </a:r>
            <a:r>
              <a:rPr lang="en-US" sz="2400">
                <a:solidFill>
                  <a:srgbClr val="790015"/>
                </a:solidFill>
              </a:rPr>
              <a:t>embrace ISO 9001</a:t>
            </a:r>
            <a:r>
              <a:rPr lang="en-US" sz="2400"/>
              <a:t> or  </a:t>
            </a:r>
            <a:r>
              <a:rPr lang="en-US" sz="2400">
                <a:solidFill>
                  <a:srgbClr val="005400"/>
                </a:solidFill>
              </a:rPr>
              <a:t>APQP</a:t>
            </a:r>
            <a:r>
              <a:rPr lang="en-US" sz="2400"/>
              <a:t> and </a:t>
            </a:r>
            <a:r>
              <a:rPr lang="en-US" sz="2400">
                <a:solidFill>
                  <a:srgbClr val="005400"/>
                </a:solidFill>
              </a:rPr>
              <a:t>QS 9000</a:t>
            </a:r>
          </a:p>
        </p:txBody>
      </p:sp>
      <p:pic>
        <p:nvPicPr>
          <p:cNvPr id="5" name="Picture 4"/>
          <p:cNvPicPr>
            <a:picLocks noChangeAspect="1"/>
          </p:cNvPicPr>
          <p:nvPr/>
        </p:nvPicPr>
        <p:blipFill>
          <a:blip r:embed="rId4"/>
          <a:stretch>
            <a:fillRect/>
          </a:stretch>
        </p:blipFill>
        <p:spPr>
          <a:xfrm>
            <a:off x="3297325" y="2703365"/>
            <a:ext cx="5435600" cy="1612900"/>
          </a:xfrm>
          <a:prstGeom prst="rect">
            <a:avLst/>
          </a:prstGeom>
        </p:spPr>
      </p:pic>
    </p:spTree>
  </p:cSld>
  <p:clrMapOvr>
    <a:masterClrMapping/>
  </p:clrMapOvr>
  <p:transition xmlns:p14="http://schemas.microsoft.com/office/powerpoint/2010/main" spd="med" advTm="5000">
    <p:fade/>
    <p:sndAc>
      <p:stSnd>
        <p:snd r:embed="rId3" name="Camera"/>
      </p:stSnd>
    </p:sndAc>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a:ln/>
        </p:spPr>
        <p:txBody>
          <a:bodyPr/>
          <a:lstStyle/>
          <a:p>
            <a:r>
              <a:rPr lang="en-US"/>
              <a:t>Successful Teams</a:t>
            </a:r>
          </a:p>
        </p:txBody>
      </p:sp>
      <p:sp>
        <p:nvSpPr>
          <p:cNvPr id="43011" name="Rectangle 3"/>
          <p:cNvSpPr>
            <a:spLocks noGrp="1" noChangeArrowheads="1"/>
          </p:cNvSpPr>
          <p:nvPr>
            <p:ph type="body" idx="1"/>
          </p:nvPr>
        </p:nvSpPr>
        <p:spPr>
          <a:noFill/>
          <a:ln/>
        </p:spPr>
        <p:txBody>
          <a:bodyPr/>
          <a:lstStyle/>
          <a:p>
            <a:r>
              <a:rPr lang="en-US" sz="2800"/>
              <a:t>Are management directed and focused</a:t>
            </a:r>
          </a:p>
          <a:p>
            <a:r>
              <a:rPr lang="en-US" sz="2800"/>
              <a:t>Build their own identity</a:t>
            </a:r>
          </a:p>
          <a:p>
            <a:r>
              <a:rPr lang="en-US" sz="2800"/>
              <a:t>Are accountable and use measurements</a:t>
            </a:r>
          </a:p>
          <a:p>
            <a:r>
              <a:rPr lang="en-US" sz="2800"/>
              <a:t>Have corporate champions</a:t>
            </a:r>
          </a:p>
          <a:p>
            <a:r>
              <a:rPr lang="en-US" sz="2800"/>
              <a:t>Fit into the organization</a:t>
            </a:r>
          </a:p>
          <a:p>
            <a:r>
              <a:rPr lang="en-US" sz="2800"/>
              <a:t>Are cross-functional</a:t>
            </a:r>
          </a:p>
        </p:txBody>
      </p:sp>
      <p:sp>
        <p:nvSpPr>
          <p:cNvPr id="43012" name="Rectangle 4"/>
          <p:cNvSpPr>
            <a:spLocks noChangeArrowheads="1"/>
          </p:cNvSpPr>
          <p:nvPr/>
        </p:nvSpPr>
        <p:spPr bwMode="auto">
          <a:xfrm>
            <a:off x="277813" y="5035550"/>
            <a:ext cx="8499475" cy="576263"/>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3200">
                <a:solidFill>
                  <a:srgbClr val="790015"/>
                </a:solidFill>
              </a:rPr>
              <a:t>Some Teams just “Do Not Work”</a:t>
            </a:r>
          </a:p>
        </p:txBody>
      </p:sp>
    </p:spTree>
  </p:cSld>
  <p:clrMapOvr>
    <a:masterClrMapping/>
  </p:clrMapOvr>
  <p:transition xmlns:p14="http://schemas.microsoft.com/office/powerpoint/2010/main" spd="med" advTm="5000">
    <p:fade/>
    <p:sndAc>
      <p:stSnd>
        <p:snd r:embed="rId3" name="Camera"/>
      </p:stSnd>
    </p:sndAc>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28600" y="228600"/>
            <a:ext cx="8686800" cy="615950"/>
          </a:xfrm>
          <a:noFill/>
          <a:ln/>
        </p:spPr>
        <p:txBody>
          <a:bodyPr/>
          <a:lstStyle/>
          <a:p>
            <a:r>
              <a:rPr lang="en-US"/>
              <a:t>Team Check List</a:t>
            </a:r>
          </a:p>
        </p:txBody>
      </p:sp>
      <p:graphicFrame>
        <p:nvGraphicFramePr>
          <p:cNvPr id="44035" name="Object 3"/>
          <p:cNvGraphicFramePr>
            <a:graphicFrameLocks/>
          </p:cNvGraphicFramePr>
          <p:nvPr/>
        </p:nvGraphicFramePr>
        <p:xfrm>
          <a:off x="941388" y="1184275"/>
          <a:ext cx="7258050" cy="5089525"/>
        </p:xfrm>
        <a:graphic>
          <a:graphicData uri="http://schemas.openxmlformats.org/presentationml/2006/ole">
            <mc:AlternateContent xmlns:mc="http://schemas.openxmlformats.org/markup-compatibility/2006">
              <mc:Choice xmlns:v="urn:schemas-microsoft-com:vml" Requires="v">
                <p:oleObj spid="_x0000_s44040" name="Worksheet" r:id="rId5" imgW="6337300" imgH="4559300" progId="Excel.Sheet.5">
                  <p:embed/>
                </p:oleObj>
              </mc:Choice>
              <mc:Fallback>
                <p:oleObj name="Worksheet" r:id="rId5" imgW="6337300" imgH="4559300" progId="Excel.Sheet.5">
                  <p:embed/>
                  <p:pic>
                    <p:nvPicPr>
                      <p:cNvPr id="0" name="Picture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1388" y="1184275"/>
                        <a:ext cx="7258050" cy="508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spd="med" advTm="5000">
    <p:fade/>
    <p:sndAc>
      <p:stSnd>
        <p:snd r:embed="rId4" name="Camera"/>
      </p:stSnd>
    </p:sndAc>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41300" y="1308100"/>
            <a:ext cx="8686800" cy="2700338"/>
          </a:xfrm>
          <a:noFill/>
          <a:ln/>
        </p:spPr>
        <p:txBody>
          <a:bodyPr/>
          <a:lstStyle/>
          <a:p>
            <a:r>
              <a:rPr lang="en-US" sz="4900">
                <a:solidFill>
                  <a:srgbClr val="790015"/>
                </a:solidFill>
              </a:rPr>
              <a:t>D2</a:t>
            </a:r>
            <a:r>
              <a:rPr lang="en-US" sz="4900"/>
              <a:t/>
            </a:r>
            <a:br>
              <a:rPr lang="en-US" sz="4900"/>
            </a:br>
            <a:r>
              <a:rPr lang="en-US" sz="4000"/>
              <a:t>Describe The Problem</a:t>
            </a:r>
          </a:p>
        </p:txBody>
      </p:sp>
    </p:spTree>
  </p:cSld>
  <p:clrMapOvr>
    <a:masterClrMapping/>
  </p:clrMapOvr>
  <p:transition xmlns:p14="http://schemas.microsoft.com/office/powerpoint/2010/main" spd="med" advTm="5000">
    <p:fade/>
    <p:sndAc>
      <p:stSnd>
        <p:snd r:embed="rId3" name="Camera"/>
      </p:stSnd>
    </p:sndAc>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noFill/>
          <a:ln/>
        </p:spPr>
        <p:txBody>
          <a:bodyPr/>
          <a:lstStyle/>
          <a:p>
            <a:r>
              <a:rPr lang="en-US"/>
              <a:t>The 8-D System</a:t>
            </a:r>
          </a:p>
        </p:txBody>
      </p:sp>
      <p:sp>
        <p:nvSpPr>
          <p:cNvPr id="47149" name="Rectangle 45"/>
          <p:cNvSpPr>
            <a:spLocks noChangeArrowheads="1"/>
          </p:cNvSpPr>
          <p:nvPr/>
        </p:nvSpPr>
        <p:spPr bwMode="auto">
          <a:xfrm>
            <a:off x="3094038" y="1184275"/>
            <a:ext cx="2590800" cy="5148263"/>
          </a:xfrm>
          <a:prstGeom prst="rect">
            <a:avLst/>
          </a:prstGeom>
          <a:noFill/>
          <a:ln w="50800">
            <a:solidFill>
              <a:schemeClr val="tx2"/>
            </a:solidFill>
            <a:prstDash val="sysDot"/>
            <a:miter lim="800000"/>
            <a:headEnd/>
            <a:tailEnd/>
          </a:ln>
          <a:effectLst/>
        </p:spPr>
        <p:txBody>
          <a:bodyPr wrap="none" anchor="ctr">
            <a:prstTxWarp prst="textNoShape">
              <a:avLst/>
            </a:prstTxWarp>
          </a:bodyPr>
          <a:lstStyle/>
          <a:p>
            <a:endParaRPr lang="en-US"/>
          </a:p>
        </p:txBody>
      </p:sp>
      <p:sp>
        <p:nvSpPr>
          <p:cNvPr id="47150" name="Rectangle 46"/>
          <p:cNvSpPr>
            <a:spLocks noChangeArrowheads="1"/>
          </p:cNvSpPr>
          <p:nvPr/>
        </p:nvSpPr>
        <p:spPr bwMode="auto">
          <a:xfrm>
            <a:off x="660400" y="1325563"/>
            <a:ext cx="1477963" cy="681037"/>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Awareness</a:t>
            </a:r>
          </a:p>
          <a:p>
            <a:pPr algn="ctr" defTabSz="903288"/>
            <a:r>
              <a:rPr lang="en-US" sz="1600">
                <a:solidFill>
                  <a:srgbClr val="333333"/>
                </a:solidFill>
              </a:rPr>
              <a:t>of Problem</a:t>
            </a:r>
          </a:p>
        </p:txBody>
      </p:sp>
      <p:sp>
        <p:nvSpPr>
          <p:cNvPr id="47151" name="Rectangle 47"/>
          <p:cNvSpPr>
            <a:spLocks noChangeArrowheads="1"/>
          </p:cNvSpPr>
          <p:nvPr/>
        </p:nvSpPr>
        <p:spPr bwMode="auto">
          <a:xfrm>
            <a:off x="660400" y="2549525"/>
            <a:ext cx="1477963" cy="681038"/>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Use Team</a:t>
            </a:r>
          </a:p>
          <a:p>
            <a:pPr algn="ctr" defTabSz="903288"/>
            <a:r>
              <a:rPr lang="en-US" sz="1600">
                <a:solidFill>
                  <a:srgbClr val="333333"/>
                </a:solidFill>
              </a:rPr>
              <a:t>Approach</a:t>
            </a:r>
          </a:p>
        </p:txBody>
      </p:sp>
      <p:sp>
        <p:nvSpPr>
          <p:cNvPr id="47152" name="Rectangle 48"/>
          <p:cNvSpPr>
            <a:spLocks noChangeArrowheads="1"/>
          </p:cNvSpPr>
          <p:nvPr/>
        </p:nvSpPr>
        <p:spPr bwMode="auto">
          <a:xfrm>
            <a:off x="655638" y="3702050"/>
            <a:ext cx="1477962" cy="681038"/>
          </a:xfrm>
          <a:prstGeom prst="rect">
            <a:avLst/>
          </a:prstGeom>
          <a:solidFill>
            <a:srgbClr val="F2F4A4"/>
          </a:solidFill>
          <a:ln w="19050">
            <a:solidFill>
              <a:srgbClr val="00279F"/>
            </a:solidFill>
            <a:miter lim="800000"/>
            <a:headEnd/>
            <a:tailEnd/>
          </a:ln>
          <a:effectLst/>
        </p:spPr>
        <p:txBody>
          <a:bodyPr wrap="none" lIns="90487" tIns="44450" rIns="90487" bIns="44450" anchor="ctr">
            <a:prstTxWarp prst="textNoShape">
              <a:avLst/>
            </a:prstTxWarp>
          </a:bodyPr>
          <a:lstStyle/>
          <a:p>
            <a:pPr algn="ctr" defTabSz="903288"/>
            <a:r>
              <a:rPr lang="en-US" sz="1600">
                <a:solidFill>
                  <a:schemeClr val="hlink"/>
                </a:solidFill>
              </a:rPr>
              <a:t>Describe</a:t>
            </a:r>
          </a:p>
          <a:p>
            <a:pPr algn="ctr" defTabSz="903288"/>
            <a:r>
              <a:rPr lang="en-US" sz="1600">
                <a:solidFill>
                  <a:schemeClr val="hlink"/>
                </a:solidFill>
              </a:rPr>
              <a:t>the Problem</a:t>
            </a:r>
          </a:p>
        </p:txBody>
      </p:sp>
      <p:sp>
        <p:nvSpPr>
          <p:cNvPr id="47153" name="Rectangle 49"/>
          <p:cNvSpPr>
            <a:spLocks noChangeArrowheads="1"/>
          </p:cNvSpPr>
          <p:nvPr/>
        </p:nvSpPr>
        <p:spPr bwMode="auto">
          <a:xfrm>
            <a:off x="654050" y="4905375"/>
            <a:ext cx="1477963" cy="1122363"/>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Implement and</a:t>
            </a:r>
          </a:p>
          <a:p>
            <a:pPr algn="ctr" defTabSz="903288"/>
            <a:r>
              <a:rPr lang="en-US" sz="1600">
                <a:solidFill>
                  <a:srgbClr val="333333"/>
                </a:solidFill>
              </a:rPr>
              <a:t>Verify Interim</a:t>
            </a:r>
          </a:p>
          <a:p>
            <a:pPr algn="ctr" defTabSz="903288"/>
            <a:r>
              <a:rPr lang="en-US" sz="1600">
                <a:solidFill>
                  <a:srgbClr val="333333"/>
                </a:solidFill>
              </a:rPr>
              <a:t>(Containment)</a:t>
            </a:r>
          </a:p>
          <a:p>
            <a:pPr algn="ctr" defTabSz="903288"/>
            <a:r>
              <a:rPr lang="en-US" sz="1600">
                <a:solidFill>
                  <a:srgbClr val="333333"/>
                </a:solidFill>
              </a:rPr>
              <a:t>Action(s)</a:t>
            </a:r>
          </a:p>
        </p:txBody>
      </p:sp>
      <p:sp>
        <p:nvSpPr>
          <p:cNvPr id="47154" name="Rectangle 50"/>
          <p:cNvSpPr>
            <a:spLocks noChangeArrowheads="1"/>
          </p:cNvSpPr>
          <p:nvPr/>
        </p:nvSpPr>
        <p:spPr bwMode="auto">
          <a:xfrm>
            <a:off x="179388" y="2674938"/>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1.</a:t>
            </a:r>
          </a:p>
        </p:txBody>
      </p:sp>
      <p:sp>
        <p:nvSpPr>
          <p:cNvPr id="47155" name="Rectangle 51"/>
          <p:cNvSpPr>
            <a:spLocks noChangeArrowheads="1"/>
          </p:cNvSpPr>
          <p:nvPr/>
        </p:nvSpPr>
        <p:spPr bwMode="auto">
          <a:xfrm>
            <a:off x="196850" y="3824288"/>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2.</a:t>
            </a:r>
          </a:p>
        </p:txBody>
      </p:sp>
      <p:sp>
        <p:nvSpPr>
          <p:cNvPr id="47156" name="Rectangle 52"/>
          <p:cNvSpPr>
            <a:spLocks noChangeArrowheads="1"/>
          </p:cNvSpPr>
          <p:nvPr/>
        </p:nvSpPr>
        <p:spPr bwMode="auto">
          <a:xfrm>
            <a:off x="196850" y="5334000"/>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3.</a:t>
            </a:r>
          </a:p>
        </p:txBody>
      </p:sp>
      <p:sp>
        <p:nvSpPr>
          <p:cNvPr id="47157" name="Rectangle 53"/>
          <p:cNvSpPr>
            <a:spLocks noChangeArrowheads="1"/>
          </p:cNvSpPr>
          <p:nvPr/>
        </p:nvSpPr>
        <p:spPr bwMode="auto">
          <a:xfrm>
            <a:off x="7004050" y="2600325"/>
            <a:ext cx="1816100" cy="855663"/>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Implement</a:t>
            </a:r>
          </a:p>
          <a:p>
            <a:pPr algn="ctr" defTabSz="903288"/>
            <a:r>
              <a:rPr lang="en-US" sz="1600">
                <a:solidFill>
                  <a:srgbClr val="333333"/>
                </a:solidFill>
              </a:rPr>
              <a:t>Permanent</a:t>
            </a:r>
          </a:p>
          <a:p>
            <a:pPr algn="ctr" defTabSz="903288"/>
            <a:r>
              <a:rPr lang="en-US" sz="1600">
                <a:solidFill>
                  <a:srgbClr val="333333"/>
                </a:solidFill>
              </a:rPr>
              <a:t>Corrective Actions</a:t>
            </a:r>
          </a:p>
        </p:txBody>
      </p:sp>
      <p:sp>
        <p:nvSpPr>
          <p:cNvPr id="47158" name="Rectangle 54"/>
          <p:cNvSpPr>
            <a:spLocks noChangeArrowheads="1"/>
          </p:cNvSpPr>
          <p:nvPr/>
        </p:nvSpPr>
        <p:spPr bwMode="auto">
          <a:xfrm>
            <a:off x="7192963" y="3927475"/>
            <a:ext cx="1477962" cy="681038"/>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Prevent</a:t>
            </a:r>
          </a:p>
          <a:p>
            <a:pPr algn="ctr" defTabSz="903288"/>
            <a:r>
              <a:rPr lang="en-US" sz="1600">
                <a:solidFill>
                  <a:srgbClr val="333333"/>
                </a:solidFill>
              </a:rPr>
              <a:t>Recurrence</a:t>
            </a:r>
          </a:p>
        </p:txBody>
      </p:sp>
      <p:sp>
        <p:nvSpPr>
          <p:cNvPr id="47159" name="Rectangle 55"/>
          <p:cNvSpPr>
            <a:spLocks noChangeArrowheads="1"/>
          </p:cNvSpPr>
          <p:nvPr/>
        </p:nvSpPr>
        <p:spPr bwMode="auto">
          <a:xfrm>
            <a:off x="7191375" y="5141913"/>
            <a:ext cx="1477963" cy="665162"/>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Congratulate</a:t>
            </a:r>
          </a:p>
          <a:p>
            <a:pPr algn="ctr" defTabSz="903288"/>
            <a:r>
              <a:rPr lang="en-US" sz="1600">
                <a:solidFill>
                  <a:srgbClr val="333333"/>
                </a:solidFill>
              </a:rPr>
              <a:t>Your Team</a:t>
            </a:r>
          </a:p>
        </p:txBody>
      </p:sp>
      <p:sp>
        <p:nvSpPr>
          <p:cNvPr id="47160" name="Line 56"/>
          <p:cNvSpPr>
            <a:spLocks noChangeShapeType="1"/>
          </p:cNvSpPr>
          <p:nvPr/>
        </p:nvSpPr>
        <p:spPr bwMode="auto">
          <a:xfrm>
            <a:off x="7896225" y="2079625"/>
            <a:ext cx="0" cy="495300"/>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47161" name="Line 57"/>
          <p:cNvSpPr>
            <a:spLocks noChangeShapeType="1"/>
          </p:cNvSpPr>
          <p:nvPr/>
        </p:nvSpPr>
        <p:spPr bwMode="auto">
          <a:xfrm>
            <a:off x="7894638" y="3473450"/>
            <a:ext cx="1587" cy="428625"/>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47162" name="Line 58"/>
          <p:cNvSpPr>
            <a:spLocks noChangeShapeType="1"/>
          </p:cNvSpPr>
          <p:nvPr/>
        </p:nvSpPr>
        <p:spPr bwMode="auto">
          <a:xfrm>
            <a:off x="7894638" y="4643438"/>
            <a:ext cx="1587" cy="477837"/>
          </a:xfrm>
          <a:prstGeom prst="line">
            <a:avLst/>
          </a:prstGeom>
          <a:noFill/>
          <a:ln w="12700">
            <a:solidFill>
              <a:srgbClr val="333333"/>
            </a:solidFill>
            <a:round/>
            <a:headEnd/>
            <a:tailEnd type="triangle" w="med" len="med"/>
          </a:ln>
          <a:effectLst/>
        </p:spPr>
        <p:txBody>
          <a:bodyPr wrap="none" anchor="ctr">
            <a:prstTxWarp prst="textNoShape">
              <a:avLst/>
            </a:prstTxWarp>
          </a:bodyPr>
          <a:lstStyle/>
          <a:p>
            <a:endParaRPr lang="en-US"/>
          </a:p>
        </p:txBody>
      </p:sp>
      <p:sp>
        <p:nvSpPr>
          <p:cNvPr id="47163" name="Rectangle 59"/>
          <p:cNvSpPr>
            <a:spLocks noChangeArrowheads="1"/>
          </p:cNvSpPr>
          <p:nvPr/>
        </p:nvSpPr>
        <p:spPr bwMode="auto">
          <a:xfrm>
            <a:off x="6562725" y="1374775"/>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5.</a:t>
            </a:r>
          </a:p>
        </p:txBody>
      </p:sp>
      <p:sp>
        <p:nvSpPr>
          <p:cNvPr id="47164" name="Rectangle 60"/>
          <p:cNvSpPr>
            <a:spLocks noChangeArrowheads="1"/>
          </p:cNvSpPr>
          <p:nvPr/>
        </p:nvSpPr>
        <p:spPr bwMode="auto">
          <a:xfrm>
            <a:off x="6545263" y="2825750"/>
            <a:ext cx="392112"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6.</a:t>
            </a:r>
          </a:p>
        </p:txBody>
      </p:sp>
      <p:sp>
        <p:nvSpPr>
          <p:cNvPr id="47165" name="Rectangle 61"/>
          <p:cNvSpPr>
            <a:spLocks noChangeArrowheads="1"/>
          </p:cNvSpPr>
          <p:nvPr/>
        </p:nvSpPr>
        <p:spPr bwMode="auto">
          <a:xfrm>
            <a:off x="6591300" y="4081463"/>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7.</a:t>
            </a:r>
          </a:p>
        </p:txBody>
      </p:sp>
      <p:sp>
        <p:nvSpPr>
          <p:cNvPr id="47166" name="Rectangle 62"/>
          <p:cNvSpPr>
            <a:spLocks noChangeArrowheads="1"/>
          </p:cNvSpPr>
          <p:nvPr/>
        </p:nvSpPr>
        <p:spPr bwMode="auto">
          <a:xfrm>
            <a:off x="7021513" y="1379538"/>
            <a:ext cx="1798637" cy="681037"/>
          </a:xfrm>
          <a:prstGeom prst="rect">
            <a:avLst/>
          </a:prstGeom>
          <a:noFill/>
          <a:ln w="12700">
            <a:solidFill>
              <a:srgbClr val="333333"/>
            </a:solidFill>
            <a:miter lim="800000"/>
            <a:headEnd/>
            <a:tailEnd/>
          </a:ln>
          <a:effectLst/>
        </p:spPr>
        <p:txBody>
          <a:bodyPr wrap="none" lIns="90487" tIns="44450" rIns="90487" bIns="44450" anchor="ctr">
            <a:prstTxWarp prst="textNoShape">
              <a:avLst/>
            </a:prstTxWarp>
          </a:bodyPr>
          <a:lstStyle/>
          <a:p>
            <a:pPr algn="ctr" defTabSz="903288"/>
            <a:r>
              <a:rPr lang="en-US" sz="1600">
                <a:solidFill>
                  <a:srgbClr val="333333"/>
                </a:solidFill>
              </a:rPr>
              <a:t>Choose / Verify</a:t>
            </a:r>
          </a:p>
          <a:p>
            <a:pPr algn="ctr" defTabSz="903288"/>
            <a:r>
              <a:rPr lang="en-US" sz="1600">
                <a:solidFill>
                  <a:srgbClr val="333333"/>
                </a:solidFill>
              </a:rPr>
              <a:t>Corrective Actions</a:t>
            </a:r>
          </a:p>
        </p:txBody>
      </p:sp>
      <p:sp>
        <p:nvSpPr>
          <p:cNvPr id="47167" name="Rectangle 63"/>
          <p:cNvSpPr>
            <a:spLocks noChangeArrowheads="1"/>
          </p:cNvSpPr>
          <p:nvPr/>
        </p:nvSpPr>
        <p:spPr bwMode="auto">
          <a:xfrm>
            <a:off x="6610350" y="5313363"/>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rgbClr val="333333"/>
                </a:solidFill>
              </a:rPr>
              <a:t>8.</a:t>
            </a:r>
          </a:p>
        </p:txBody>
      </p:sp>
      <p:sp>
        <p:nvSpPr>
          <p:cNvPr id="47168" name="Rectangle 64"/>
          <p:cNvSpPr>
            <a:spLocks noChangeArrowheads="1"/>
          </p:cNvSpPr>
          <p:nvPr/>
        </p:nvSpPr>
        <p:spPr bwMode="auto">
          <a:xfrm>
            <a:off x="2616200" y="1354138"/>
            <a:ext cx="392113" cy="393700"/>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2000" b="1">
                <a:solidFill>
                  <a:schemeClr val="tx2"/>
                </a:solidFill>
              </a:rPr>
              <a:t>4.</a:t>
            </a:r>
          </a:p>
        </p:txBody>
      </p:sp>
      <p:sp>
        <p:nvSpPr>
          <p:cNvPr id="47169" name="Rectangle 65"/>
          <p:cNvSpPr>
            <a:spLocks noChangeArrowheads="1"/>
          </p:cNvSpPr>
          <p:nvPr/>
        </p:nvSpPr>
        <p:spPr bwMode="auto">
          <a:xfrm>
            <a:off x="3856038" y="1393825"/>
            <a:ext cx="1465262" cy="803275"/>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Identify</a:t>
            </a:r>
          </a:p>
          <a:p>
            <a:pPr algn="ctr" defTabSz="903288"/>
            <a:r>
              <a:rPr lang="en-US" sz="1600" b="1"/>
              <a:t>Potential</a:t>
            </a:r>
          </a:p>
          <a:p>
            <a:pPr algn="ctr" defTabSz="903288"/>
            <a:r>
              <a:rPr lang="en-US" sz="1600" b="1"/>
              <a:t>Cause(s)</a:t>
            </a:r>
          </a:p>
        </p:txBody>
      </p:sp>
      <p:sp>
        <p:nvSpPr>
          <p:cNvPr id="47170" name="Rectangle 66"/>
          <p:cNvSpPr>
            <a:spLocks noChangeArrowheads="1"/>
          </p:cNvSpPr>
          <p:nvPr/>
        </p:nvSpPr>
        <p:spPr bwMode="auto">
          <a:xfrm>
            <a:off x="3863975" y="2659063"/>
            <a:ext cx="1465263" cy="584200"/>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Select Likely</a:t>
            </a:r>
          </a:p>
          <a:p>
            <a:pPr algn="ctr" defTabSz="903288"/>
            <a:r>
              <a:rPr lang="en-US" sz="1600" b="1"/>
              <a:t>Causes</a:t>
            </a:r>
          </a:p>
        </p:txBody>
      </p:sp>
      <p:sp>
        <p:nvSpPr>
          <p:cNvPr id="47171" name="Rectangle 67"/>
          <p:cNvSpPr>
            <a:spLocks noChangeArrowheads="1"/>
          </p:cNvSpPr>
          <p:nvPr/>
        </p:nvSpPr>
        <p:spPr bwMode="auto">
          <a:xfrm>
            <a:off x="3722688" y="5478463"/>
            <a:ext cx="1752600" cy="584200"/>
          </a:xfrm>
          <a:prstGeom prst="rect">
            <a:avLst/>
          </a:prstGeom>
          <a:solidFill>
            <a:schemeClr val="bg1"/>
          </a:solidFill>
          <a:ln w="12700">
            <a:solidFill>
              <a:schemeClr val="tx2"/>
            </a:solidFill>
            <a:miter lim="800000"/>
            <a:headEnd/>
            <a:tailEnd/>
          </a:ln>
          <a:effectLst/>
        </p:spPr>
        <p:txBody>
          <a:bodyPr wrap="none" lIns="90487" tIns="44450" rIns="90487" bIns="44450" anchor="ctr">
            <a:prstTxWarp prst="textNoShape">
              <a:avLst/>
            </a:prstTxWarp>
          </a:bodyPr>
          <a:lstStyle/>
          <a:p>
            <a:pPr algn="ctr" defTabSz="903288"/>
            <a:r>
              <a:rPr lang="en-US" sz="1600" b="1"/>
              <a:t>Identify Possible</a:t>
            </a:r>
          </a:p>
          <a:p>
            <a:pPr algn="ctr" defTabSz="903288"/>
            <a:r>
              <a:rPr lang="en-US" sz="1600" b="1"/>
              <a:t>Solutions</a:t>
            </a:r>
          </a:p>
        </p:txBody>
      </p:sp>
      <p:sp>
        <p:nvSpPr>
          <p:cNvPr id="47172" name="Rectangle 68"/>
          <p:cNvSpPr>
            <a:spLocks noChangeArrowheads="1"/>
          </p:cNvSpPr>
          <p:nvPr/>
        </p:nvSpPr>
        <p:spPr bwMode="auto">
          <a:xfrm>
            <a:off x="4529138" y="4902200"/>
            <a:ext cx="658812" cy="3016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400">
                <a:solidFill>
                  <a:schemeClr val="hlink"/>
                </a:solidFill>
              </a:rPr>
              <a:t>Yes</a:t>
            </a:r>
          </a:p>
        </p:txBody>
      </p:sp>
      <p:grpSp>
        <p:nvGrpSpPr>
          <p:cNvPr id="47173" name="Group 69"/>
          <p:cNvGrpSpPr>
            <a:grpSpLocks/>
          </p:cNvGrpSpPr>
          <p:nvPr/>
        </p:nvGrpSpPr>
        <p:grpSpPr bwMode="auto">
          <a:xfrm>
            <a:off x="3295650" y="2344738"/>
            <a:ext cx="1223963" cy="1849437"/>
            <a:chOff x="2020" y="1456"/>
            <a:chExt cx="771" cy="1165"/>
          </a:xfrm>
        </p:grpSpPr>
        <p:sp>
          <p:nvSpPr>
            <p:cNvPr id="47174" name="Line 70"/>
            <p:cNvSpPr>
              <a:spLocks noChangeShapeType="1"/>
            </p:cNvSpPr>
            <p:nvPr/>
          </p:nvSpPr>
          <p:spPr bwMode="auto">
            <a:xfrm flipH="1">
              <a:off x="2021" y="2616"/>
              <a:ext cx="334" cy="5"/>
            </a:xfrm>
            <a:prstGeom prst="line">
              <a:avLst/>
            </a:prstGeom>
            <a:noFill/>
            <a:ln w="12700">
              <a:solidFill>
                <a:srgbClr val="790015"/>
              </a:solidFill>
              <a:round/>
              <a:headEnd/>
              <a:tailEnd/>
            </a:ln>
            <a:effectLst/>
          </p:spPr>
          <p:txBody>
            <a:bodyPr wrap="none" anchor="ctr">
              <a:prstTxWarp prst="textNoShape">
                <a:avLst/>
              </a:prstTxWarp>
            </a:bodyPr>
            <a:lstStyle/>
            <a:p>
              <a:endParaRPr lang="en-US"/>
            </a:p>
          </p:txBody>
        </p:sp>
        <p:sp>
          <p:nvSpPr>
            <p:cNvPr id="47175" name="Line 71"/>
            <p:cNvSpPr>
              <a:spLocks noChangeShapeType="1"/>
            </p:cNvSpPr>
            <p:nvPr/>
          </p:nvSpPr>
          <p:spPr bwMode="auto">
            <a:xfrm flipH="1" flipV="1">
              <a:off x="2023" y="1463"/>
              <a:ext cx="0" cy="1151"/>
            </a:xfrm>
            <a:prstGeom prst="line">
              <a:avLst/>
            </a:prstGeom>
            <a:noFill/>
            <a:ln w="12700">
              <a:solidFill>
                <a:srgbClr val="790015"/>
              </a:solidFill>
              <a:round/>
              <a:headEnd/>
              <a:tailEnd/>
            </a:ln>
            <a:effectLst/>
          </p:spPr>
          <p:txBody>
            <a:bodyPr wrap="none" anchor="ctr">
              <a:prstTxWarp prst="textNoShape">
                <a:avLst/>
              </a:prstTxWarp>
            </a:bodyPr>
            <a:lstStyle/>
            <a:p>
              <a:endParaRPr lang="en-US"/>
            </a:p>
          </p:txBody>
        </p:sp>
        <p:sp>
          <p:nvSpPr>
            <p:cNvPr id="47176" name="Line 72"/>
            <p:cNvSpPr>
              <a:spLocks noChangeShapeType="1"/>
            </p:cNvSpPr>
            <p:nvPr/>
          </p:nvSpPr>
          <p:spPr bwMode="auto">
            <a:xfrm>
              <a:off x="2020" y="1456"/>
              <a:ext cx="771" cy="0"/>
            </a:xfrm>
            <a:prstGeom prst="line">
              <a:avLst/>
            </a:prstGeom>
            <a:noFill/>
            <a:ln w="12700">
              <a:solidFill>
                <a:srgbClr val="790015"/>
              </a:solidFill>
              <a:round/>
              <a:headEnd/>
              <a:tailEnd type="triangle" w="med" len="med"/>
            </a:ln>
            <a:effectLst/>
          </p:spPr>
          <p:txBody>
            <a:bodyPr wrap="none" anchor="ctr">
              <a:prstTxWarp prst="textNoShape">
                <a:avLst/>
              </a:prstTxWarp>
            </a:bodyPr>
            <a:lstStyle/>
            <a:p>
              <a:endParaRPr lang="en-US"/>
            </a:p>
          </p:txBody>
        </p:sp>
      </p:grpSp>
      <p:sp>
        <p:nvSpPr>
          <p:cNvPr id="47177" name="AutoShape 73"/>
          <p:cNvSpPr>
            <a:spLocks noChangeArrowheads="1"/>
          </p:cNvSpPr>
          <p:nvPr/>
        </p:nvSpPr>
        <p:spPr bwMode="auto">
          <a:xfrm>
            <a:off x="3846513" y="3606800"/>
            <a:ext cx="1498600" cy="1144588"/>
          </a:xfrm>
          <a:prstGeom prst="diamond">
            <a:avLst/>
          </a:prstGeom>
          <a:solidFill>
            <a:schemeClr val="bg1"/>
          </a:solidFill>
          <a:ln w="25400">
            <a:solidFill>
              <a:schemeClr val="hlink"/>
            </a:solidFill>
            <a:miter lim="800000"/>
            <a:headEnd/>
            <a:tailEnd/>
          </a:ln>
          <a:effectLst/>
        </p:spPr>
        <p:txBody>
          <a:bodyPr anchor="ctr">
            <a:prstTxWarp prst="textNoShape">
              <a:avLst/>
            </a:prstTxWarp>
          </a:bodyPr>
          <a:lstStyle/>
          <a:p>
            <a:pPr algn="ctr"/>
            <a:r>
              <a:rPr lang="en-US" sz="1000"/>
              <a:t>Is the </a:t>
            </a:r>
            <a:r>
              <a:rPr lang="en-US" sz="1000">
                <a:solidFill>
                  <a:srgbClr val="00279F"/>
                </a:solidFill>
              </a:rPr>
              <a:t>Potential</a:t>
            </a:r>
            <a:r>
              <a:rPr lang="en-US" sz="1000"/>
              <a:t> Cause a </a:t>
            </a:r>
            <a:r>
              <a:rPr lang="en-US" sz="1000">
                <a:solidFill>
                  <a:srgbClr val="790015"/>
                </a:solidFill>
              </a:rPr>
              <a:t>Root</a:t>
            </a:r>
            <a:r>
              <a:rPr lang="en-US" sz="1000"/>
              <a:t> Cause?</a:t>
            </a:r>
          </a:p>
        </p:txBody>
      </p:sp>
      <p:sp>
        <p:nvSpPr>
          <p:cNvPr id="47178" name="Rectangle 74"/>
          <p:cNvSpPr>
            <a:spLocks noChangeArrowheads="1"/>
          </p:cNvSpPr>
          <p:nvPr/>
        </p:nvSpPr>
        <p:spPr bwMode="auto">
          <a:xfrm>
            <a:off x="3292475" y="4159250"/>
            <a:ext cx="658813" cy="30162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400">
                <a:solidFill>
                  <a:schemeClr val="hlink"/>
                </a:solidFill>
              </a:rPr>
              <a:t>No</a:t>
            </a:r>
          </a:p>
        </p:txBody>
      </p:sp>
      <p:cxnSp>
        <p:nvCxnSpPr>
          <p:cNvPr id="47179" name="AutoShape 75"/>
          <p:cNvCxnSpPr>
            <a:cxnSpLocks noChangeShapeType="1"/>
            <a:stCxn id="47169" idx="2"/>
            <a:endCxn id="47170" idx="0"/>
          </p:cNvCxnSpPr>
          <p:nvPr/>
        </p:nvCxnSpPr>
        <p:spPr bwMode="auto">
          <a:xfrm>
            <a:off x="4589463" y="2197100"/>
            <a:ext cx="7937" cy="461963"/>
          </a:xfrm>
          <a:prstGeom prst="straightConnector1">
            <a:avLst/>
          </a:prstGeom>
          <a:noFill/>
          <a:ln w="12700">
            <a:solidFill>
              <a:srgbClr val="005400"/>
            </a:solidFill>
            <a:round/>
            <a:headEnd/>
            <a:tailEnd type="triangle" w="med" len="med"/>
          </a:ln>
          <a:effectLst/>
        </p:spPr>
      </p:cxnSp>
      <p:cxnSp>
        <p:nvCxnSpPr>
          <p:cNvPr id="47180" name="AutoShape 76"/>
          <p:cNvCxnSpPr>
            <a:cxnSpLocks noChangeShapeType="1"/>
            <a:stCxn id="47170" idx="2"/>
            <a:endCxn id="47177" idx="0"/>
          </p:cNvCxnSpPr>
          <p:nvPr/>
        </p:nvCxnSpPr>
        <p:spPr bwMode="auto">
          <a:xfrm flipH="1">
            <a:off x="4595813" y="3243263"/>
            <a:ext cx="1587" cy="350837"/>
          </a:xfrm>
          <a:prstGeom prst="straightConnector1">
            <a:avLst/>
          </a:prstGeom>
          <a:noFill/>
          <a:ln w="12700">
            <a:solidFill>
              <a:srgbClr val="005400"/>
            </a:solidFill>
            <a:round/>
            <a:headEnd/>
            <a:tailEnd type="triangle" w="med" len="med"/>
          </a:ln>
          <a:effectLst/>
        </p:spPr>
      </p:cxnSp>
      <p:cxnSp>
        <p:nvCxnSpPr>
          <p:cNvPr id="47181" name="AutoShape 77"/>
          <p:cNvCxnSpPr>
            <a:cxnSpLocks noChangeShapeType="1"/>
            <a:stCxn id="47177" idx="2"/>
            <a:endCxn id="47171" idx="0"/>
          </p:cNvCxnSpPr>
          <p:nvPr/>
        </p:nvCxnSpPr>
        <p:spPr bwMode="auto">
          <a:xfrm>
            <a:off x="4595813" y="4764088"/>
            <a:ext cx="3175" cy="714375"/>
          </a:xfrm>
          <a:prstGeom prst="straightConnector1">
            <a:avLst/>
          </a:prstGeom>
          <a:noFill/>
          <a:ln w="12700">
            <a:solidFill>
              <a:srgbClr val="005400"/>
            </a:solidFill>
            <a:round/>
            <a:headEnd/>
            <a:tailEnd type="triangle" w="med" len="med"/>
          </a:ln>
          <a:effectLst/>
        </p:spPr>
      </p:cxnSp>
      <p:cxnSp>
        <p:nvCxnSpPr>
          <p:cNvPr id="47182" name="AutoShape 78"/>
          <p:cNvCxnSpPr>
            <a:cxnSpLocks noChangeShapeType="1"/>
            <a:stCxn id="47171" idx="3"/>
            <a:endCxn id="47166" idx="1"/>
          </p:cNvCxnSpPr>
          <p:nvPr/>
        </p:nvCxnSpPr>
        <p:spPr bwMode="auto">
          <a:xfrm flipV="1">
            <a:off x="5475288" y="1720850"/>
            <a:ext cx="1546225" cy="4049713"/>
          </a:xfrm>
          <a:prstGeom prst="bentConnector3">
            <a:avLst>
              <a:gd name="adj1" fmla="val 50000"/>
            </a:avLst>
          </a:prstGeom>
          <a:noFill/>
          <a:ln w="12700">
            <a:solidFill>
              <a:schemeClr val="tx1"/>
            </a:solidFill>
            <a:miter lim="800000"/>
            <a:headEnd/>
            <a:tailEnd type="triangle" w="med" len="med"/>
          </a:ln>
          <a:effectLst/>
        </p:spPr>
      </p:cxnSp>
      <p:cxnSp>
        <p:nvCxnSpPr>
          <p:cNvPr id="47183" name="AutoShape 79"/>
          <p:cNvCxnSpPr>
            <a:cxnSpLocks noChangeShapeType="1"/>
            <a:stCxn id="47153" idx="3"/>
            <a:endCxn id="47169" idx="1"/>
          </p:cNvCxnSpPr>
          <p:nvPr/>
        </p:nvCxnSpPr>
        <p:spPr bwMode="auto">
          <a:xfrm flipV="1">
            <a:off x="2132013" y="1795463"/>
            <a:ext cx="1724025" cy="3671887"/>
          </a:xfrm>
          <a:prstGeom prst="bentConnector3">
            <a:avLst>
              <a:gd name="adj1" fmla="val 31120"/>
            </a:avLst>
          </a:prstGeom>
          <a:noFill/>
          <a:ln w="12700">
            <a:solidFill>
              <a:srgbClr val="005400"/>
            </a:solidFill>
            <a:miter lim="800000"/>
            <a:headEnd/>
            <a:tailEnd type="triangle" w="med" len="med"/>
          </a:ln>
          <a:effectLst/>
        </p:spPr>
      </p:cxnSp>
      <p:cxnSp>
        <p:nvCxnSpPr>
          <p:cNvPr id="47184" name="AutoShape 80"/>
          <p:cNvCxnSpPr>
            <a:cxnSpLocks noChangeShapeType="1"/>
            <a:stCxn id="47150" idx="2"/>
            <a:endCxn id="47151" idx="0"/>
          </p:cNvCxnSpPr>
          <p:nvPr/>
        </p:nvCxnSpPr>
        <p:spPr bwMode="auto">
          <a:xfrm>
            <a:off x="1400175" y="2006600"/>
            <a:ext cx="0" cy="542925"/>
          </a:xfrm>
          <a:prstGeom prst="straightConnector1">
            <a:avLst/>
          </a:prstGeom>
          <a:noFill/>
          <a:ln w="12700">
            <a:solidFill>
              <a:schemeClr val="tx1"/>
            </a:solidFill>
            <a:round/>
            <a:headEnd/>
            <a:tailEnd type="triangle" w="med" len="med"/>
          </a:ln>
          <a:effectLst/>
        </p:spPr>
      </p:cxnSp>
      <p:cxnSp>
        <p:nvCxnSpPr>
          <p:cNvPr id="47185" name="AutoShape 81"/>
          <p:cNvCxnSpPr>
            <a:cxnSpLocks noChangeShapeType="1"/>
            <a:stCxn id="47151" idx="2"/>
            <a:endCxn id="47152" idx="0"/>
          </p:cNvCxnSpPr>
          <p:nvPr/>
        </p:nvCxnSpPr>
        <p:spPr bwMode="auto">
          <a:xfrm flipH="1">
            <a:off x="1395413" y="3230563"/>
            <a:ext cx="4762" cy="461962"/>
          </a:xfrm>
          <a:prstGeom prst="straightConnector1">
            <a:avLst/>
          </a:prstGeom>
          <a:noFill/>
          <a:ln w="12700">
            <a:solidFill>
              <a:schemeClr val="tx1"/>
            </a:solidFill>
            <a:round/>
            <a:headEnd/>
            <a:tailEnd type="triangle" w="med" len="med"/>
          </a:ln>
          <a:effectLst/>
        </p:spPr>
      </p:cxnSp>
      <p:cxnSp>
        <p:nvCxnSpPr>
          <p:cNvPr id="47186" name="AutoShape 82"/>
          <p:cNvCxnSpPr>
            <a:cxnSpLocks noChangeShapeType="1"/>
            <a:stCxn id="47152" idx="2"/>
            <a:endCxn id="47153" idx="0"/>
          </p:cNvCxnSpPr>
          <p:nvPr/>
        </p:nvCxnSpPr>
        <p:spPr bwMode="auto">
          <a:xfrm flipH="1">
            <a:off x="1393825" y="4392613"/>
            <a:ext cx="1588" cy="512762"/>
          </a:xfrm>
          <a:prstGeom prst="straightConnector1">
            <a:avLst/>
          </a:prstGeom>
          <a:noFill/>
          <a:ln w="12700">
            <a:solidFill>
              <a:schemeClr val="tx1"/>
            </a:solidFill>
            <a:round/>
            <a:headEnd/>
            <a:tailEnd type="triangle" w="med" len="med"/>
          </a:ln>
          <a:effectLst/>
        </p:spPr>
      </p:cxnSp>
    </p:spTree>
  </p:cSld>
  <p:clrMapOvr>
    <a:masterClrMapping/>
  </p:clrMapOvr>
  <p:transition xmlns:p14="http://schemas.microsoft.com/office/powerpoint/2010/main" spd="med" advTm="5000">
    <p:fade/>
    <p:sndAc>
      <p:stSnd>
        <p:snd r:embed="rId3" name="Camera"/>
      </p:stSnd>
    </p:sndAc>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23838" y="944563"/>
            <a:ext cx="8686800" cy="1435100"/>
          </a:xfrm>
          <a:noFill/>
          <a:ln/>
        </p:spPr>
        <p:txBody>
          <a:bodyPr/>
          <a:lstStyle/>
          <a:p>
            <a:r>
              <a:rPr lang="en-US" sz="4800"/>
              <a:t>Describe the Problem</a:t>
            </a:r>
          </a:p>
        </p:txBody>
      </p:sp>
      <p:sp>
        <p:nvSpPr>
          <p:cNvPr id="46083" name="Rectangle 3"/>
          <p:cNvSpPr>
            <a:spLocks noChangeArrowheads="1"/>
          </p:cNvSpPr>
          <p:nvPr/>
        </p:nvSpPr>
        <p:spPr bwMode="auto">
          <a:xfrm>
            <a:off x="936625" y="2781300"/>
            <a:ext cx="7383463" cy="180975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2700" b="1"/>
              <a:t>Specify the internal / external customer problem by identifying in </a:t>
            </a:r>
            <a:r>
              <a:rPr lang="en-US" sz="3200" b="1">
                <a:solidFill>
                  <a:schemeClr val="hlink"/>
                </a:solidFill>
              </a:rPr>
              <a:t>quantifiable</a:t>
            </a:r>
            <a:r>
              <a:rPr lang="en-US" sz="2700" b="1"/>
              <a:t> terms the </a:t>
            </a:r>
            <a:r>
              <a:rPr lang="en-US" sz="2700" b="1">
                <a:solidFill>
                  <a:srgbClr val="00279F"/>
                </a:solidFill>
              </a:rPr>
              <a:t>Who, What, When, Where, Why, How, How Many </a:t>
            </a:r>
            <a:r>
              <a:rPr lang="en-US" sz="2700" b="1"/>
              <a:t>(</a:t>
            </a:r>
            <a:r>
              <a:rPr lang="en-US" sz="2700" b="1">
                <a:solidFill>
                  <a:srgbClr val="005400"/>
                </a:solidFill>
              </a:rPr>
              <a:t>5W2H</a:t>
            </a:r>
            <a:r>
              <a:rPr lang="en-US" sz="2700" b="1"/>
              <a:t>) for the problem.</a:t>
            </a:r>
          </a:p>
        </p:txBody>
      </p:sp>
    </p:spTree>
  </p:cSld>
  <p:clrMapOvr>
    <a:masterClrMapping/>
  </p:clrMapOvr>
  <p:transition xmlns:p14="http://schemas.microsoft.com/office/powerpoint/2010/main" spd="med" advTm="5000">
    <p:fade/>
    <p:sndAc>
      <p:stSnd>
        <p:snd r:embed="rId3" name="Camera"/>
      </p:stSnd>
    </p:sndAc>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77800" y="292100"/>
            <a:ext cx="8686800" cy="596900"/>
          </a:xfrm>
          <a:noFill/>
          <a:ln/>
        </p:spPr>
        <p:txBody>
          <a:bodyPr/>
          <a:lstStyle/>
          <a:p>
            <a:r>
              <a:rPr lang="en-US" sz="4000"/>
              <a:t>Describe the Problem</a:t>
            </a:r>
          </a:p>
        </p:txBody>
      </p:sp>
      <p:sp>
        <p:nvSpPr>
          <p:cNvPr id="48131" name="Rectangle 3"/>
          <p:cNvSpPr>
            <a:spLocks noGrp="1" noChangeArrowheads="1"/>
          </p:cNvSpPr>
          <p:nvPr>
            <p:ph type="body" idx="1"/>
          </p:nvPr>
        </p:nvSpPr>
        <p:spPr>
          <a:xfrm>
            <a:off x="696913" y="1308100"/>
            <a:ext cx="7772400" cy="4937125"/>
          </a:xfrm>
          <a:noFill/>
          <a:ln/>
        </p:spPr>
        <p:txBody>
          <a:bodyPr/>
          <a:lstStyle/>
          <a:p>
            <a:pPr marL="457200" indent="-342900"/>
            <a:r>
              <a:rPr lang="en-US" sz="1800">
                <a:solidFill>
                  <a:srgbClr val="790015"/>
                </a:solidFill>
              </a:rPr>
              <a:t>Problem definition is the basis of problem solving</a:t>
            </a:r>
            <a:r>
              <a:rPr lang="en-US" sz="1800"/>
              <a:t>. The definition is used during brainstorming sessions to identify potential causes. Potential causes are those most likely causes that appear on the surface to be the source of the problem.  A potential cause may be the root cause but must be supported by evidence.</a:t>
            </a:r>
          </a:p>
          <a:p>
            <a:pPr marL="457200" indent="-342900"/>
            <a:endParaRPr lang="en-US" sz="1800"/>
          </a:p>
          <a:p>
            <a:pPr marL="457200" indent="-342900"/>
            <a:r>
              <a:rPr lang="en-US" sz="1800"/>
              <a:t>Part of the problem solving process is to </a:t>
            </a:r>
            <a:r>
              <a:rPr lang="en-US" sz="1800">
                <a:solidFill>
                  <a:srgbClr val="790015"/>
                </a:solidFill>
              </a:rPr>
              <a:t>identify the </a:t>
            </a:r>
            <a:r>
              <a:rPr lang="en-US" sz="1800" b="1">
                <a:solidFill>
                  <a:srgbClr val="790015"/>
                </a:solidFill>
              </a:rPr>
              <a:t>root cause</a:t>
            </a:r>
            <a:r>
              <a:rPr lang="en-US" sz="1800">
                <a:solidFill>
                  <a:srgbClr val="790015"/>
                </a:solidFill>
              </a:rPr>
              <a:t> of the problem </a:t>
            </a:r>
            <a:r>
              <a:rPr lang="en-US" sz="1800"/>
              <a:t>and </a:t>
            </a:r>
            <a:r>
              <a:rPr lang="en-US" sz="1800">
                <a:solidFill>
                  <a:srgbClr val="790015"/>
                </a:solidFill>
              </a:rPr>
              <a:t>understand why it existed in the first place</a:t>
            </a:r>
            <a:r>
              <a:rPr lang="en-US" sz="1800"/>
              <a:t>. Only then can a permanent solution be chosen and implemented. to make certain the problem will never surface again. </a:t>
            </a:r>
            <a:r>
              <a:rPr lang="en-US" sz="1800">
                <a:solidFill>
                  <a:srgbClr val="005400"/>
                </a:solidFill>
              </a:rPr>
              <a:t>The </a:t>
            </a:r>
            <a:r>
              <a:rPr lang="en-US" sz="1800">
                <a:solidFill>
                  <a:srgbClr val="790015"/>
                </a:solidFill>
              </a:rPr>
              <a:t>root cause </a:t>
            </a:r>
            <a:r>
              <a:rPr lang="en-US" sz="1800">
                <a:solidFill>
                  <a:srgbClr val="005400"/>
                </a:solidFill>
              </a:rPr>
              <a:t>is the reason the problem exists. </a:t>
            </a:r>
            <a:r>
              <a:rPr lang="en-US" sz="1800"/>
              <a:t>When it is corrected or removed from the system, the problem will disappear. It is important to improve our understanding of today's technology to make possible the planning required to achieve quality and productivity breakthroughs for tomorrow and into the future.</a:t>
            </a:r>
          </a:p>
        </p:txBody>
      </p:sp>
    </p:spTree>
  </p:cSld>
  <p:clrMapOvr>
    <a:masterClrMapping/>
  </p:clrMapOvr>
  <p:transition xmlns:p14="http://schemas.microsoft.com/office/powerpoint/2010/main" spd="med" advTm="5000">
    <p:fade/>
    <p:sndAc>
      <p:stSnd>
        <p:snd r:embed="rId3" name="Camera"/>
      </p:stSnd>
    </p:sndAc>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77800" y="184150"/>
            <a:ext cx="8686800" cy="793750"/>
          </a:xfrm>
          <a:noFill/>
          <a:ln/>
        </p:spPr>
        <p:txBody>
          <a:bodyPr/>
          <a:lstStyle/>
          <a:p>
            <a:r>
              <a:rPr lang="en-US"/>
              <a:t>Customer Complaints</a:t>
            </a:r>
          </a:p>
        </p:txBody>
      </p:sp>
      <p:sp>
        <p:nvSpPr>
          <p:cNvPr id="56323" name="Rectangle 3"/>
          <p:cNvSpPr>
            <a:spLocks noGrp="1" noChangeArrowheads="1"/>
          </p:cNvSpPr>
          <p:nvPr>
            <p:ph type="body" idx="1"/>
          </p:nvPr>
        </p:nvSpPr>
        <p:spPr>
          <a:xfrm>
            <a:off x="541338" y="1022350"/>
            <a:ext cx="8094662" cy="5141913"/>
          </a:xfrm>
          <a:noFill/>
          <a:ln/>
        </p:spPr>
        <p:txBody>
          <a:bodyPr/>
          <a:lstStyle/>
          <a:p>
            <a:pPr indent="-3175">
              <a:buFontTx/>
              <a:buNone/>
            </a:pPr>
            <a:r>
              <a:rPr lang="en-US" sz="1900"/>
              <a:t>Many problems arise from </a:t>
            </a:r>
            <a:r>
              <a:rPr lang="en-US" sz="1900">
                <a:solidFill>
                  <a:srgbClr val="790015"/>
                </a:solidFill>
              </a:rPr>
              <a:t>customer complaints</a:t>
            </a:r>
            <a:r>
              <a:rPr lang="en-US" sz="1900"/>
              <a:t>. An </a:t>
            </a:r>
            <a:r>
              <a:rPr lang="en-US" sz="1900">
                <a:solidFill>
                  <a:srgbClr val="790015"/>
                </a:solidFill>
              </a:rPr>
              <a:t>internal</a:t>
            </a:r>
            <a:r>
              <a:rPr lang="en-US" sz="1900"/>
              <a:t> customer’s complaint could involve one department complaining that they cannot use the output of another department. An external customer complaint could involve a customer complaining to a dealer that a transmission ‘shifts funny’.</a:t>
            </a:r>
          </a:p>
          <a:p>
            <a:pPr indent="-3175">
              <a:buFontTx/>
              <a:buNone/>
            </a:pPr>
            <a:r>
              <a:rPr lang="en-US" sz="1900">
                <a:solidFill>
                  <a:srgbClr val="790015"/>
                </a:solidFill>
              </a:rPr>
              <a:t>Frequently the wrong problem is solved </a:t>
            </a:r>
            <a:r>
              <a:rPr lang="en-US" sz="1900">
                <a:solidFill>
                  <a:srgbClr val="00279F"/>
                </a:solidFill>
              </a:rPr>
              <a:t>and the customer complaint is not addressed</a:t>
            </a:r>
            <a:r>
              <a:rPr lang="en-US" sz="1900"/>
              <a:t>. It is very important that the customer complaint be clearly understood. The only method to ensure this is to have </a:t>
            </a:r>
            <a:r>
              <a:rPr lang="en-US" sz="1900">
                <a:solidFill>
                  <a:srgbClr val="790015"/>
                </a:solidFill>
              </a:rPr>
              <a:t>direct customer contact</a:t>
            </a:r>
            <a:r>
              <a:rPr lang="en-US" sz="1900"/>
              <a:t>.</a:t>
            </a:r>
          </a:p>
          <a:p>
            <a:pPr indent="-3175">
              <a:buFontTx/>
              <a:buNone/>
            </a:pPr>
            <a:r>
              <a:rPr lang="en-US" sz="1900"/>
              <a:t>For internal customers, it is advisable to have representatives from the complaining organization as part of the problem solving team. In many cases this approach is the only way a problem can truly be solved.</a:t>
            </a:r>
          </a:p>
          <a:p>
            <a:pPr indent="-3175">
              <a:buFontTx/>
              <a:buNone/>
            </a:pPr>
            <a:r>
              <a:rPr lang="en-US" sz="1900"/>
              <a:t>External customer complaints typically require direct interviews to understand why the customer is not satisfied. It is not unusual for a customer complaint to be misrepresented by a company reporting system that classifies problems in prearranged standard categories.</a:t>
            </a:r>
          </a:p>
        </p:txBody>
      </p:sp>
    </p:spTree>
  </p:cSld>
  <p:clrMapOvr>
    <a:masterClrMapping/>
  </p:clrMapOvr>
  <p:transition xmlns:p14="http://schemas.microsoft.com/office/powerpoint/2010/main" spd="med" advTm="5000">
    <p:fade/>
    <p:sndAc>
      <p:stSnd>
        <p:snd r:embed="rId3" name="Camera"/>
      </p:stSnd>
    </p:sndAc>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11138" y="195263"/>
            <a:ext cx="8686800" cy="793750"/>
          </a:xfrm>
          <a:noFill/>
          <a:ln/>
        </p:spPr>
        <p:txBody>
          <a:bodyPr/>
          <a:lstStyle/>
          <a:p>
            <a:r>
              <a:rPr lang="en-US" sz="3200"/>
              <a:t>Operational Definition of the Problem</a:t>
            </a:r>
          </a:p>
        </p:txBody>
      </p:sp>
      <p:sp>
        <p:nvSpPr>
          <p:cNvPr id="49155" name="Rectangle 3"/>
          <p:cNvSpPr>
            <a:spLocks noGrp="1" noChangeArrowheads="1"/>
          </p:cNvSpPr>
          <p:nvPr>
            <p:ph type="body" idx="1"/>
          </p:nvPr>
        </p:nvSpPr>
        <p:spPr>
          <a:xfrm>
            <a:off x="685800" y="1216025"/>
            <a:ext cx="7772400" cy="5040313"/>
          </a:xfrm>
          <a:noFill/>
          <a:ln/>
        </p:spPr>
        <p:txBody>
          <a:bodyPr/>
          <a:lstStyle/>
          <a:p>
            <a:pPr indent="-3175">
              <a:buFontTx/>
              <a:buNone/>
            </a:pPr>
            <a:r>
              <a:rPr lang="en-US" sz="1900">
                <a:solidFill>
                  <a:srgbClr val="790015"/>
                </a:solidFill>
              </a:rPr>
              <a:t>It is important that the problem be described in terms that have the same meaning to everyone. </a:t>
            </a:r>
            <a:r>
              <a:rPr lang="en-US" sz="1900"/>
              <a:t>This is best achieved through an </a:t>
            </a:r>
            <a:r>
              <a:rPr lang="en-US" sz="1900">
                <a:solidFill>
                  <a:srgbClr val="00279F"/>
                </a:solidFill>
              </a:rPr>
              <a:t>operational definition</a:t>
            </a:r>
            <a:r>
              <a:rPr lang="en-US" sz="1900"/>
              <a:t>. An operational definition consists of </a:t>
            </a:r>
            <a:r>
              <a:rPr lang="en-US" sz="1900">
                <a:solidFill>
                  <a:srgbClr val="005400"/>
                </a:solidFill>
              </a:rPr>
              <a:t>verifiable criteria </a:t>
            </a:r>
            <a:r>
              <a:rPr lang="en-US" sz="1900"/>
              <a:t>that have the </a:t>
            </a:r>
            <a:r>
              <a:rPr lang="en-US" sz="1900">
                <a:solidFill>
                  <a:srgbClr val="790015"/>
                </a:solidFill>
              </a:rPr>
              <a:t>same meaning </a:t>
            </a:r>
            <a:r>
              <a:rPr lang="en-US" sz="1900"/>
              <a:t>to the production workers, manager, customer, engineer, buyer, technician, team members, etc., and are used for past, present and future comparisons and analysis.</a:t>
            </a:r>
          </a:p>
          <a:p>
            <a:pPr indent="-3175">
              <a:lnSpc>
                <a:spcPct val="30000"/>
              </a:lnSpc>
              <a:buFontTx/>
              <a:buNone/>
            </a:pPr>
            <a:endParaRPr lang="en-US" sz="1900"/>
          </a:p>
          <a:p>
            <a:pPr indent="-3175">
              <a:buFontTx/>
              <a:buNone/>
            </a:pPr>
            <a:r>
              <a:rPr lang="en-US" sz="1900"/>
              <a:t>Sometimes problems are mistakenly described in terms of symptoms:</a:t>
            </a:r>
          </a:p>
          <a:p>
            <a:pPr lvl="1">
              <a:buClr>
                <a:srgbClr val="790015"/>
              </a:buClr>
              <a:buSzPct val="80000"/>
              <a:buFontTx/>
              <a:buChar char="∆"/>
            </a:pPr>
            <a:r>
              <a:rPr lang="en-US">
                <a:solidFill>
                  <a:srgbClr val="00279F"/>
                </a:solidFill>
              </a:rPr>
              <a:t>Machine is down due to electrical problem. No backup machine or alternative available.</a:t>
            </a:r>
          </a:p>
          <a:p>
            <a:pPr lvl="1">
              <a:buClr>
                <a:srgbClr val="790015"/>
              </a:buClr>
              <a:buSzPct val="80000"/>
              <a:buFontTx/>
              <a:buChar char="∆"/>
            </a:pPr>
            <a:r>
              <a:rPr lang="en-US">
                <a:solidFill>
                  <a:srgbClr val="00279F"/>
                </a:solidFill>
              </a:rPr>
              <a:t>The scrap rate has increased from “X” date from 3% to 22%.</a:t>
            </a:r>
          </a:p>
          <a:p>
            <a:pPr lvl="1">
              <a:buClr>
                <a:srgbClr val="790015"/>
              </a:buClr>
              <a:buSzPct val="80000"/>
              <a:buFontTx/>
              <a:buChar char="∆"/>
            </a:pPr>
            <a:r>
              <a:rPr lang="en-US">
                <a:solidFill>
                  <a:srgbClr val="00279F"/>
                </a:solidFill>
              </a:rPr>
              <a:t>Customer warranty claims on “X” engine component is 12%.</a:t>
            </a:r>
          </a:p>
          <a:p>
            <a:pPr lvl="1">
              <a:buClr>
                <a:srgbClr val="790015"/>
              </a:buClr>
              <a:buSzPct val="80000"/>
              <a:buFontTx/>
              <a:buChar char="∆"/>
            </a:pPr>
            <a:r>
              <a:rPr lang="en-US">
                <a:solidFill>
                  <a:srgbClr val="00279F"/>
                </a:solidFill>
              </a:rPr>
              <a:t>Failure of durability tests of a transmission component at 50,000 miles will delay launch.</a:t>
            </a:r>
            <a:endParaRPr lang="en-US" sz="2000">
              <a:solidFill>
                <a:srgbClr val="00279F"/>
              </a:solidFill>
            </a:endParaRPr>
          </a:p>
        </p:txBody>
      </p:sp>
    </p:spTree>
  </p:cSld>
  <p:clrMapOvr>
    <a:masterClrMapping/>
  </p:clrMapOvr>
  <p:transition xmlns:p14="http://schemas.microsoft.com/office/powerpoint/2010/main" spd="med" advTm="5000">
    <p:fade/>
    <p:sndAc>
      <p:stSnd>
        <p:snd r:embed="rId3" name="Camera"/>
      </p:stSnd>
    </p:sndAc>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77800" y="173038"/>
            <a:ext cx="8686800" cy="793750"/>
          </a:xfrm>
          <a:noFill/>
          <a:ln/>
        </p:spPr>
        <p:txBody>
          <a:bodyPr/>
          <a:lstStyle/>
          <a:p>
            <a:r>
              <a:rPr lang="en-US"/>
              <a:t>Symptoms vs. Causes</a:t>
            </a:r>
          </a:p>
        </p:txBody>
      </p:sp>
      <p:sp>
        <p:nvSpPr>
          <p:cNvPr id="50179" name="Rectangle 3"/>
          <p:cNvSpPr>
            <a:spLocks noGrp="1" noChangeArrowheads="1"/>
          </p:cNvSpPr>
          <p:nvPr>
            <p:ph type="body" idx="1"/>
          </p:nvPr>
        </p:nvSpPr>
        <p:spPr>
          <a:xfrm>
            <a:off x="685800" y="1171575"/>
            <a:ext cx="7772400" cy="5084763"/>
          </a:xfrm>
          <a:noFill/>
          <a:ln/>
        </p:spPr>
        <p:txBody>
          <a:bodyPr/>
          <a:lstStyle/>
          <a:p>
            <a:pPr indent="-3175">
              <a:buFontTx/>
              <a:buNone/>
            </a:pPr>
            <a:r>
              <a:rPr lang="en-US">
                <a:solidFill>
                  <a:srgbClr val="790015"/>
                </a:solidFill>
              </a:rPr>
              <a:t>It is not uncommon for problems to be reported as symptoms</a:t>
            </a:r>
            <a:r>
              <a:rPr lang="en-US"/>
              <a:t>. </a:t>
            </a:r>
            <a:r>
              <a:rPr lang="en-US">
                <a:solidFill>
                  <a:srgbClr val="00279F"/>
                </a:solidFill>
              </a:rPr>
              <a:t>More examples are: </a:t>
            </a:r>
            <a:r>
              <a:rPr lang="en-US"/>
              <a:t>noise, won’t work, no power, machine down, broken tool, head froze up, contaminated, rough surface, porosity, shortage of parts, rattles, quality problem, worn out, line stopped, not to specification, labour problem, management problem, too much variation, etc.</a:t>
            </a:r>
          </a:p>
          <a:p>
            <a:pPr indent="-3175">
              <a:buFontTx/>
              <a:buNone/>
            </a:pPr>
            <a:endParaRPr lang="en-US"/>
          </a:p>
          <a:p>
            <a:pPr indent="-3175">
              <a:buFontTx/>
              <a:buNone/>
            </a:pPr>
            <a:r>
              <a:rPr lang="en-US"/>
              <a:t>The problem solving team must use a </a:t>
            </a:r>
            <a:r>
              <a:rPr lang="en-US">
                <a:solidFill>
                  <a:srgbClr val="790015"/>
                </a:solidFill>
              </a:rPr>
              <a:t>systematic approach </a:t>
            </a:r>
            <a:r>
              <a:rPr lang="en-US">
                <a:solidFill>
                  <a:srgbClr val="00279F"/>
                </a:solidFill>
              </a:rPr>
              <a:t>to define the </a:t>
            </a:r>
            <a:r>
              <a:rPr lang="en-US">
                <a:solidFill>
                  <a:srgbClr val="790015"/>
                </a:solidFill>
              </a:rPr>
              <a:t>real</a:t>
            </a:r>
            <a:r>
              <a:rPr lang="en-US">
                <a:solidFill>
                  <a:srgbClr val="00279F"/>
                </a:solidFill>
              </a:rPr>
              <a:t> problem </a:t>
            </a:r>
            <a:r>
              <a:rPr lang="en-US"/>
              <a:t>in as much detail as possible. A definition of the problem can best be developed using approaches that organize the facts to get a comparative analysis. These approaches do this by </a:t>
            </a:r>
            <a:r>
              <a:rPr lang="en-US">
                <a:solidFill>
                  <a:srgbClr val="333333"/>
                </a:solidFill>
              </a:rPr>
              <a:t>asking</a:t>
            </a:r>
            <a:r>
              <a:rPr lang="en-US">
                <a:solidFill>
                  <a:srgbClr val="005400"/>
                </a:solidFill>
              </a:rPr>
              <a:t> what ‘</a:t>
            </a:r>
            <a:r>
              <a:rPr lang="en-US">
                <a:solidFill>
                  <a:srgbClr val="790015"/>
                </a:solidFill>
              </a:rPr>
              <a:t>is</a:t>
            </a:r>
            <a:r>
              <a:rPr lang="en-US">
                <a:solidFill>
                  <a:srgbClr val="005400"/>
                </a:solidFill>
              </a:rPr>
              <a:t>’</a:t>
            </a:r>
            <a:r>
              <a:rPr lang="en-US">
                <a:solidFill>
                  <a:srgbClr val="333333"/>
                </a:solidFill>
              </a:rPr>
              <a:t> against </a:t>
            </a:r>
            <a:r>
              <a:rPr lang="en-US">
                <a:solidFill>
                  <a:srgbClr val="005400"/>
                </a:solidFill>
              </a:rPr>
              <a:t>what ‘</a:t>
            </a:r>
            <a:r>
              <a:rPr lang="en-US">
                <a:solidFill>
                  <a:srgbClr val="790015"/>
                </a:solidFill>
              </a:rPr>
              <a:t>is not</a:t>
            </a:r>
            <a:r>
              <a:rPr lang="en-US">
                <a:solidFill>
                  <a:srgbClr val="005400"/>
                </a:solidFill>
              </a:rPr>
              <a:t>’</a:t>
            </a:r>
            <a:r>
              <a:rPr lang="en-US">
                <a:solidFill>
                  <a:schemeClr val="tx2"/>
                </a:solidFill>
              </a:rPr>
              <a:t>.</a:t>
            </a:r>
            <a:r>
              <a:rPr lang="en-US">
                <a:solidFill>
                  <a:srgbClr val="005400"/>
                </a:solidFill>
              </a:rPr>
              <a:t> </a:t>
            </a:r>
            <a:r>
              <a:rPr lang="en-US"/>
              <a:t>Then they draw distinctions from this comparison, testing these against the problem definition and forming a statement or description of the problem which must be resolved.</a:t>
            </a:r>
          </a:p>
        </p:txBody>
      </p:sp>
    </p:spTree>
  </p:cSld>
  <p:clrMapOvr>
    <a:masterClrMapping/>
  </p:clrMapOvr>
  <p:transition xmlns:p14="http://schemas.microsoft.com/office/powerpoint/2010/main" spd="med" advTm="5000">
    <p:fade/>
    <p:sndAc>
      <p:stSnd>
        <p:snd r:embed="rId3" name="Camera"/>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a:noFill/>
          <a:ln/>
        </p:spPr>
        <p:txBody>
          <a:bodyPr/>
          <a:lstStyle/>
          <a:p>
            <a:r>
              <a:rPr lang="en-US"/>
              <a:t>Analysis vs. Action</a:t>
            </a:r>
          </a:p>
        </p:txBody>
      </p:sp>
      <p:sp>
        <p:nvSpPr>
          <p:cNvPr id="481283" name="Rectangle 3"/>
          <p:cNvSpPr>
            <a:spLocks noGrp="1" noChangeArrowheads="1"/>
          </p:cNvSpPr>
          <p:nvPr>
            <p:ph type="body" idx="1"/>
          </p:nvPr>
        </p:nvSpPr>
        <p:spPr>
          <a:xfrm>
            <a:off x="685800" y="1143000"/>
            <a:ext cx="7772400" cy="5029200"/>
          </a:xfrm>
          <a:noFill/>
          <a:ln/>
        </p:spPr>
        <p:txBody>
          <a:bodyPr/>
          <a:lstStyle/>
          <a:p>
            <a:pPr algn="ctr">
              <a:buFontTx/>
              <a:buNone/>
            </a:pPr>
            <a:r>
              <a:rPr lang="en-US"/>
              <a:t>	The ‘disciplines’ which make up the 8-D process are divided into </a:t>
            </a:r>
            <a:r>
              <a:rPr lang="en-US" b="1">
                <a:solidFill>
                  <a:srgbClr val="00279F"/>
                </a:solidFill>
              </a:rPr>
              <a:t>Analysis</a:t>
            </a:r>
            <a:r>
              <a:rPr lang="en-US"/>
              <a:t> and </a:t>
            </a:r>
            <a:r>
              <a:rPr lang="en-US" b="1">
                <a:solidFill>
                  <a:srgbClr val="00279F"/>
                </a:solidFill>
              </a:rPr>
              <a:t>Action</a:t>
            </a:r>
            <a:r>
              <a:rPr lang="en-US"/>
              <a:t> steps.</a:t>
            </a:r>
          </a:p>
          <a:p>
            <a:pPr>
              <a:buFontTx/>
              <a:buNone/>
            </a:pPr>
            <a:r>
              <a:rPr lang="en-US" sz="2400">
                <a:solidFill>
                  <a:srgbClr val="790015"/>
                </a:solidFill>
              </a:rPr>
              <a:t>Analysis Steps</a:t>
            </a:r>
            <a:endParaRPr lang="en-US"/>
          </a:p>
          <a:p>
            <a:pPr lvl="1">
              <a:buClr>
                <a:srgbClr val="790015"/>
              </a:buClr>
              <a:buSzPct val="110000"/>
              <a:buFontTx/>
              <a:buChar char="∆"/>
            </a:pPr>
            <a:r>
              <a:rPr lang="en-US" sz="1600"/>
              <a:t>D2 </a:t>
            </a:r>
            <a:r>
              <a:rPr lang="en-US" sz="1600">
                <a:solidFill>
                  <a:srgbClr val="00279F"/>
                </a:solidFill>
              </a:rPr>
              <a:t>Problem Description Analysis</a:t>
            </a:r>
            <a:r>
              <a:rPr lang="en-US" sz="1600"/>
              <a:t> - A method to organize information about the Symptom into a Problem Description through the use of repeated WHYs.</a:t>
            </a:r>
          </a:p>
          <a:p>
            <a:pPr lvl="1">
              <a:buClr>
                <a:srgbClr val="790015"/>
              </a:buClr>
              <a:buSzPct val="110000"/>
              <a:buFontTx/>
              <a:buChar char="∆"/>
            </a:pPr>
            <a:r>
              <a:rPr lang="en-US" sz="1600"/>
              <a:t>D4 </a:t>
            </a:r>
            <a:r>
              <a:rPr lang="en-US" sz="1600">
                <a:solidFill>
                  <a:srgbClr val="00279F"/>
                </a:solidFill>
              </a:rPr>
              <a:t>Root Cause Analysis</a:t>
            </a:r>
            <a:r>
              <a:rPr lang="en-US" sz="1600"/>
              <a:t> - A process to arrive at Root cause paths.</a:t>
            </a:r>
          </a:p>
          <a:p>
            <a:pPr>
              <a:buFontTx/>
              <a:buNone/>
            </a:pPr>
            <a:r>
              <a:rPr lang="en-US" sz="2400">
                <a:solidFill>
                  <a:srgbClr val="790015"/>
                </a:solidFill>
              </a:rPr>
              <a:t>Action Steps</a:t>
            </a:r>
            <a:endParaRPr lang="en-US"/>
          </a:p>
          <a:p>
            <a:pPr lvl="1">
              <a:buClr>
                <a:srgbClr val="790015"/>
              </a:buClr>
              <a:buSzPct val="110000"/>
              <a:buFontTx/>
              <a:buChar char="∆"/>
            </a:pPr>
            <a:r>
              <a:rPr lang="en-US" sz="1600"/>
              <a:t>D3 </a:t>
            </a:r>
            <a:r>
              <a:rPr lang="en-US" sz="1600">
                <a:solidFill>
                  <a:srgbClr val="00279F"/>
                </a:solidFill>
              </a:rPr>
              <a:t>Containment</a:t>
            </a:r>
            <a:r>
              <a:rPr lang="en-US" sz="1600"/>
              <a:t> - An interim Verified action that will prevent the Symptom from reaching the customer.</a:t>
            </a:r>
          </a:p>
          <a:p>
            <a:pPr lvl="1">
              <a:buClr>
                <a:srgbClr val="790015"/>
              </a:buClr>
              <a:buSzPct val="110000"/>
              <a:buFontTx/>
              <a:buChar char="∆"/>
            </a:pPr>
            <a:r>
              <a:rPr lang="en-US" sz="1600"/>
              <a:t>D5 </a:t>
            </a:r>
            <a:r>
              <a:rPr lang="en-US" sz="1600">
                <a:solidFill>
                  <a:srgbClr val="00279F"/>
                </a:solidFill>
              </a:rPr>
              <a:t>Choose Corrective Action</a:t>
            </a:r>
            <a:r>
              <a:rPr lang="en-US" sz="1600"/>
              <a:t> - The best corrective action which, when implemented in D6, permanently eliminates the Root Cause of the problem.</a:t>
            </a:r>
          </a:p>
          <a:p>
            <a:pPr lvl="1">
              <a:buClr>
                <a:srgbClr val="790015"/>
              </a:buClr>
              <a:buSzPct val="110000"/>
              <a:buFontTx/>
              <a:buChar char="∆"/>
            </a:pPr>
            <a:r>
              <a:rPr lang="en-US" sz="1600"/>
              <a:t>D6 </a:t>
            </a:r>
            <a:r>
              <a:rPr lang="en-US" sz="1600">
                <a:solidFill>
                  <a:srgbClr val="00279F"/>
                </a:solidFill>
              </a:rPr>
              <a:t>Implement Corrective Action</a:t>
            </a:r>
            <a:r>
              <a:rPr lang="en-US" sz="1600"/>
              <a:t> - The best corrective action from D5 that is introduced into the process and Validated over time.</a:t>
            </a:r>
          </a:p>
          <a:p>
            <a:pPr lvl="1">
              <a:buClr>
                <a:srgbClr val="790015"/>
              </a:buClr>
              <a:buSzPct val="110000"/>
              <a:buFontTx/>
              <a:buChar char="∆"/>
            </a:pPr>
            <a:r>
              <a:rPr lang="en-US" sz="1600"/>
              <a:t>D7 </a:t>
            </a:r>
            <a:r>
              <a:rPr lang="en-US" sz="1600">
                <a:solidFill>
                  <a:srgbClr val="00279F"/>
                </a:solidFill>
              </a:rPr>
              <a:t>System Preventive Action</a:t>
            </a:r>
            <a:r>
              <a:rPr lang="en-US" sz="1600"/>
              <a:t> - Actions which address the system that allowed the problem to occur.</a:t>
            </a:r>
          </a:p>
        </p:txBody>
      </p:sp>
    </p:spTree>
  </p:cSld>
  <p:clrMapOvr>
    <a:masterClrMapping/>
  </p:clrMapOvr>
  <p:transition xmlns:p14="http://schemas.microsoft.com/office/powerpoint/2010/main" spd="med" advTm="5000">
    <p:fade/>
    <p:sndAc>
      <p:stSnd>
        <p:snd r:embed="rId3" name="Camera"/>
      </p:stSnd>
    </p:sndAc>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15900" y="214313"/>
            <a:ext cx="8686800" cy="793750"/>
          </a:xfrm>
          <a:noFill/>
          <a:ln/>
        </p:spPr>
        <p:txBody>
          <a:bodyPr/>
          <a:lstStyle/>
          <a:p>
            <a:r>
              <a:rPr lang="en-US"/>
              <a:t>Problem Solving</a:t>
            </a:r>
          </a:p>
        </p:txBody>
      </p:sp>
      <p:sp>
        <p:nvSpPr>
          <p:cNvPr id="51203" name="Rectangle 3"/>
          <p:cNvSpPr>
            <a:spLocks noGrp="1" noChangeArrowheads="1"/>
          </p:cNvSpPr>
          <p:nvPr>
            <p:ph type="body" idx="1"/>
          </p:nvPr>
        </p:nvSpPr>
        <p:spPr>
          <a:xfrm>
            <a:off x="685800" y="1109663"/>
            <a:ext cx="7772400" cy="5146675"/>
          </a:xfrm>
          <a:noFill/>
          <a:ln/>
        </p:spPr>
        <p:txBody>
          <a:bodyPr/>
          <a:lstStyle/>
          <a:p>
            <a:pPr indent="-3175">
              <a:buFontTx/>
              <a:buNone/>
            </a:pPr>
            <a:r>
              <a:rPr lang="en-US" sz="2400"/>
              <a:t>Systematic approaches to problem solving:</a:t>
            </a:r>
            <a:endParaRPr lang="en-US"/>
          </a:p>
          <a:p>
            <a:pPr lvl="1">
              <a:buClr>
                <a:srgbClr val="790015"/>
              </a:buClr>
              <a:buSzPct val="80000"/>
              <a:buFontTx/>
              <a:buChar char="∆"/>
            </a:pPr>
            <a:r>
              <a:rPr lang="en-US">
                <a:solidFill>
                  <a:srgbClr val="00279F"/>
                </a:solidFill>
              </a:rPr>
              <a:t>Business as a System </a:t>
            </a:r>
            <a:r>
              <a:rPr lang="en-US" sz="1600">
                <a:solidFill>
                  <a:srgbClr val="005400"/>
                </a:solidFill>
              </a:rPr>
              <a:t>(Business as a Process)</a:t>
            </a:r>
            <a:endParaRPr lang="en-US">
              <a:solidFill>
                <a:srgbClr val="00279F"/>
              </a:solidFill>
            </a:endParaRPr>
          </a:p>
          <a:p>
            <a:pPr lvl="1">
              <a:buClr>
                <a:srgbClr val="790015"/>
              </a:buClr>
              <a:buSzPct val="80000"/>
              <a:buFontTx/>
              <a:buChar char="∆"/>
            </a:pPr>
            <a:r>
              <a:rPr lang="en-US">
                <a:solidFill>
                  <a:srgbClr val="00279F"/>
                </a:solidFill>
              </a:rPr>
              <a:t>Analytical problem solving</a:t>
            </a:r>
          </a:p>
          <a:p>
            <a:pPr lvl="1">
              <a:buClr>
                <a:srgbClr val="790015"/>
              </a:buClr>
              <a:buSzPct val="80000"/>
              <a:buFontTx/>
              <a:buChar char="∆"/>
            </a:pPr>
            <a:r>
              <a:rPr lang="en-US">
                <a:solidFill>
                  <a:srgbClr val="00279F"/>
                </a:solidFill>
              </a:rPr>
              <a:t>Process flow</a:t>
            </a:r>
            <a:endParaRPr lang="en-US"/>
          </a:p>
          <a:p>
            <a:pPr lvl="1">
              <a:lnSpc>
                <a:spcPct val="40000"/>
              </a:lnSpc>
              <a:buFontTx/>
              <a:buNone/>
            </a:pPr>
            <a:endParaRPr lang="en-US" sz="2000"/>
          </a:p>
          <a:p>
            <a:pPr indent="-3175">
              <a:buFontTx/>
              <a:buNone/>
            </a:pPr>
            <a:r>
              <a:rPr lang="en-US" sz="2400"/>
              <a:t>Problem analysis methodologies:</a:t>
            </a:r>
            <a:endParaRPr lang="en-US" sz="1800"/>
          </a:p>
          <a:p>
            <a:pPr lvl="1">
              <a:buClr>
                <a:srgbClr val="790015"/>
              </a:buClr>
              <a:buSzPct val="80000"/>
              <a:buFontTx/>
              <a:buChar char="∆"/>
            </a:pPr>
            <a:r>
              <a:rPr lang="en-US">
                <a:solidFill>
                  <a:srgbClr val="00279F"/>
                </a:solidFill>
              </a:rPr>
              <a:t>5W2H</a:t>
            </a:r>
          </a:p>
          <a:p>
            <a:pPr lvl="1">
              <a:buClr>
                <a:srgbClr val="790015"/>
              </a:buClr>
              <a:buSzPct val="80000"/>
              <a:buFontTx/>
              <a:buChar char="∆"/>
            </a:pPr>
            <a:r>
              <a:rPr lang="en-US">
                <a:solidFill>
                  <a:srgbClr val="00279F"/>
                </a:solidFill>
              </a:rPr>
              <a:t>Stratification</a:t>
            </a:r>
          </a:p>
          <a:p>
            <a:pPr lvl="1">
              <a:buClr>
                <a:srgbClr val="790015"/>
              </a:buClr>
              <a:buSzPct val="80000"/>
              <a:buFontTx/>
              <a:buChar char="∆"/>
            </a:pPr>
            <a:r>
              <a:rPr lang="en-US">
                <a:solidFill>
                  <a:srgbClr val="00279F"/>
                </a:solidFill>
              </a:rPr>
              <a:t>Comparative analysis</a:t>
            </a:r>
          </a:p>
          <a:p>
            <a:pPr lvl="1">
              <a:buClr>
                <a:srgbClr val="790015"/>
              </a:buClr>
              <a:buSzPct val="80000"/>
              <a:buFontTx/>
              <a:buChar char="∆"/>
            </a:pPr>
            <a:r>
              <a:rPr lang="en-US">
                <a:solidFill>
                  <a:srgbClr val="00279F"/>
                </a:solidFill>
              </a:rPr>
              <a:t>Similarity analysis</a:t>
            </a:r>
            <a:endParaRPr lang="en-US"/>
          </a:p>
          <a:p>
            <a:pPr indent="-3175">
              <a:lnSpc>
                <a:spcPct val="40000"/>
              </a:lnSpc>
              <a:buFontTx/>
              <a:buNone/>
            </a:pPr>
            <a:endParaRPr lang="en-US"/>
          </a:p>
          <a:p>
            <a:pPr indent="-3175">
              <a:buFontTx/>
              <a:buNone/>
            </a:pPr>
            <a:r>
              <a:rPr lang="en-US" sz="2400"/>
              <a:t>Key questions --&gt; 5W’s and 2H’s:</a:t>
            </a:r>
            <a:endParaRPr lang="en-US" sz="1800"/>
          </a:p>
          <a:p>
            <a:pPr lvl="1">
              <a:buClr>
                <a:srgbClr val="790015"/>
              </a:buClr>
              <a:buSzPct val="80000"/>
              <a:buFontTx/>
              <a:buChar char="∆"/>
            </a:pPr>
            <a:r>
              <a:rPr lang="en-US">
                <a:solidFill>
                  <a:srgbClr val="00279F"/>
                </a:solidFill>
              </a:rPr>
              <a:t>Who? What? Where? When? Why? How? How Many?</a:t>
            </a:r>
            <a:endParaRPr lang="en-US"/>
          </a:p>
          <a:p>
            <a:pPr indent="-3175"/>
            <a:endParaRPr lang="en-US" sz="1800"/>
          </a:p>
        </p:txBody>
      </p:sp>
    </p:spTree>
  </p:cSld>
  <p:clrMapOvr>
    <a:masterClrMapping/>
  </p:clrMapOvr>
  <p:transition xmlns:p14="http://schemas.microsoft.com/office/powerpoint/2010/main" spd="med" advTm="5000">
    <p:fade/>
    <p:sndAc>
      <p:stSnd>
        <p:snd r:embed="rId3" name="Camera"/>
      </p:stSnd>
    </p:sndAc>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77800" y="95250"/>
            <a:ext cx="8686800" cy="793750"/>
          </a:xfrm>
          <a:noFill/>
          <a:ln/>
        </p:spPr>
        <p:txBody>
          <a:bodyPr/>
          <a:lstStyle/>
          <a:p>
            <a:r>
              <a:rPr lang="en-US" sz="4000"/>
              <a:t>In-Depth Analysis</a:t>
            </a:r>
          </a:p>
        </p:txBody>
      </p:sp>
      <p:sp>
        <p:nvSpPr>
          <p:cNvPr id="53251" name="Rectangle 3"/>
          <p:cNvSpPr>
            <a:spLocks noGrp="1" noChangeArrowheads="1"/>
          </p:cNvSpPr>
          <p:nvPr>
            <p:ph type="body" idx="1"/>
          </p:nvPr>
        </p:nvSpPr>
        <p:spPr>
          <a:xfrm>
            <a:off x="541338" y="1092200"/>
            <a:ext cx="8094662" cy="5164138"/>
          </a:xfrm>
          <a:noFill/>
          <a:ln/>
        </p:spPr>
        <p:txBody>
          <a:bodyPr/>
          <a:lstStyle/>
          <a:p>
            <a:pPr indent="-3175">
              <a:buFontTx/>
              <a:buNone/>
            </a:pPr>
            <a:r>
              <a:rPr lang="en-US" sz="1800"/>
              <a:t>An in-depth analysis is required to clearly define a problem. There are many examples where the analysis for a complete problem definition results in the solution being identified. The analysis starts with preparation (or review of the existing) </a:t>
            </a:r>
            <a:r>
              <a:rPr lang="en-US" sz="1800">
                <a:solidFill>
                  <a:srgbClr val="790015"/>
                </a:solidFill>
              </a:rPr>
              <a:t>process flow diagram </a:t>
            </a:r>
            <a:r>
              <a:rPr lang="en-US" sz="1800"/>
              <a:t>to define clearly the work process and alternative paths. Team preparation or review ensures that all individuals are familiar with the process. After the flow diagram is reviewed, there are three principle parts of the problem analysis we discussed earlier:</a:t>
            </a:r>
          </a:p>
          <a:p>
            <a:pPr lvl="1">
              <a:lnSpc>
                <a:spcPct val="80000"/>
              </a:lnSpc>
              <a:buClr>
                <a:srgbClr val="790015"/>
              </a:buClr>
              <a:buSzPct val="80000"/>
              <a:buFontTx/>
              <a:buChar char="∆"/>
            </a:pPr>
            <a:r>
              <a:rPr lang="en-US" sz="1600">
                <a:solidFill>
                  <a:srgbClr val="00279F"/>
                </a:solidFill>
              </a:rPr>
              <a:t>5W2H</a:t>
            </a:r>
          </a:p>
          <a:p>
            <a:pPr lvl="1">
              <a:buClr>
                <a:srgbClr val="790015"/>
              </a:buClr>
              <a:buSzPct val="80000"/>
              <a:buFontTx/>
              <a:buChar char="∆"/>
            </a:pPr>
            <a:r>
              <a:rPr lang="en-US" sz="1600">
                <a:solidFill>
                  <a:srgbClr val="00279F"/>
                </a:solidFill>
              </a:rPr>
              <a:t>Stratification</a:t>
            </a:r>
          </a:p>
          <a:p>
            <a:pPr lvl="1">
              <a:buClr>
                <a:srgbClr val="790015"/>
              </a:buClr>
              <a:buSzPct val="80000"/>
              <a:buFontTx/>
              <a:buChar char="∆"/>
            </a:pPr>
            <a:r>
              <a:rPr lang="en-US" sz="1600">
                <a:solidFill>
                  <a:srgbClr val="00279F"/>
                </a:solidFill>
              </a:rPr>
              <a:t>Comparative/Similarity Analysis</a:t>
            </a:r>
            <a:endParaRPr lang="en-US" sz="1600"/>
          </a:p>
          <a:p>
            <a:pPr indent="-3175">
              <a:buFontTx/>
              <a:buNone/>
            </a:pPr>
            <a:r>
              <a:rPr lang="en-US" sz="1800"/>
              <a:t>First, quantify the 5W2H elements. In various problem analysis situations the investigators or problem solving teams must </a:t>
            </a:r>
            <a:r>
              <a:rPr lang="en-US" sz="1800">
                <a:solidFill>
                  <a:srgbClr val="00279F"/>
                </a:solidFill>
              </a:rPr>
              <a:t>continually test </a:t>
            </a:r>
            <a:r>
              <a:rPr lang="en-US" sz="1800"/>
              <a:t>to determine where they are located in the circle of circumstances. If a decision is made, what are the alternatives?</a:t>
            </a:r>
          </a:p>
        </p:txBody>
      </p:sp>
    </p:spTree>
  </p:cSld>
  <p:clrMapOvr>
    <a:masterClrMapping/>
  </p:clrMapOvr>
  <p:transition xmlns:p14="http://schemas.microsoft.com/office/powerpoint/2010/main" spd="med" advTm="5000">
    <p:fade/>
    <p:sndAc>
      <p:stSnd>
        <p:snd r:embed="rId3" name="Camera"/>
      </p:stSnd>
    </p:sndAc>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77800" y="150813"/>
            <a:ext cx="8686800" cy="793750"/>
          </a:xfrm>
          <a:noFill/>
          <a:ln/>
        </p:spPr>
        <p:txBody>
          <a:bodyPr/>
          <a:lstStyle/>
          <a:p>
            <a:r>
              <a:rPr lang="en-US" sz="4000"/>
              <a:t>5W - 2H Analysis</a:t>
            </a:r>
          </a:p>
        </p:txBody>
      </p:sp>
      <p:sp>
        <p:nvSpPr>
          <p:cNvPr id="54275" name="Rectangle 3"/>
          <p:cNvSpPr>
            <a:spLocks noGrp="1" noChangeArrowheads="1"/>
          </p:cNvSpPr>
          <p:nvPr>
            <p:ph type="body" idx="1"/>
          </p:nvPr>
        </p:nvSpPr>
        <p:spPr>
          <a:xfrm>
            <a:off x="541338" y="1092200"/>
            <a:ext cx="8094662" cy="5164138"/>
          </a:xfrm>
          <a:noFill/>
          <a:ln/>
        </p:spPr>
        <p:txBody>
          <a:bodyPr/>
          <a:lstStyle/>
          <a:p>
            <a:pPr indent="-3175">
              <a:buFontTx/>
              <a:buNone/>
              <a:tabLst>
                <a:tab pos="2038350" algn="l"/>
              </a:tabLst>
            </a:pPr>
            <a:r>
              <a:rPr lang="en-US" sz="1800"/>
              <a:t>It is sometimes difficult to define the problem and sort out real differences. The first, most important step, however, it to </a:t>
            </a:r>
            <a:r>
              <a:rPr lang="en-US" sz="1800">
                <a:solidFill>
                  <a:schemeClr val="hlink"/>
                </a:solidFill>
              </a:rPr>
              <a:t>determine that the customer complaint is fully </a:t>
            </a:r>
            <a:r>
              <a:rPr lang="en-US" sz="1800" b="1">
                <a:solidFill>
                  <a:schemeClr val="hlink"/>
                </a:solidFill>
              </a:rPr>
              <a:t>understood</a:t>
            </a:r>
            <a:r>
              <a:rPr lang="en-US" sz="1800"/>
              <a:t>.</a:t>
            </a:r>
          </a:p>
          <a:p>
            <a:pPr indent="-3175">
              <a:buFontTx/>
              <a:buNone/>
              <a:tabLst>
                <a:tab pos="2038350" algn="l"/>
              </a:tabLst>
            </a:pPr>
            <a:r>
              <a:rPr lang="en-US" sz="1600"/>
              <a:t>5W2H</a:t>
            </a:r>
            <a:r>
              <a:rPr lang="en-US" sz="1800"/>
              <a:t> :</a:t>
            </a:r>
          </a:p>
          <a:p>
            <a:pPr lvl="1">
              <a:buClr>
                <a:srgbClr val="00279F"/>
              </a:buClr>
              <a:buSzPct val="80000"/>
              <a:buFontTx/>
              <a:buChar char="∆"/>
              <a:tabLst>
                <a:tab pos="2038350" algn="l"/>
              </a:tabLst>
            </a:pPr>
            <a:r>
              <a:rPr lang="en-US" sz="1600" b="1">
                <a:solidFill>
                  <a:srgbClr val="00279F"/>
                </a:solidFill>
              </a:rPr>
              <a:t>W</a:t>
            </a:r>
            <a:r>
              <a:rPr lang="en-US" sz="1600">
                <a:solidFill>
                  <a:srgbClr val="00279F"/>
                </a:solidFill>
              </a:rPr>
              <a:t>ho</a:t>
            </a:r>
            <a:r>
              <a:rPr lang="en-US" sz="1600"/>
              <a:t>?	</a:t>
            </a:r>
            <a:r>
              <a:rPr lang="en-US" sz="1600">
                <a:solidFill>
                  <a:srgbClr val="00279F"/>
                </a:solidFill>
              </a:rPr>
              <a:t>Identity customers complaining</a:t>
            </a:r>
            <a:endParaRPr lang="en-US" sz="1600"/>
          </a:p>
          <a:p>
            <a:pPr lvl="1">
              <a:buClr>
                <a:srgbClr val="00279F"/>
              </a:buClr>
              <a:buSzPct val="80000"/>
              <a:buFontTx/>
              <a:buChar char="∆"/>
              <a:tabLst>
                <a:tab pos="2038350" algn="l"/>
              </a:tabLst>
            </a:pPr>
            <a:r>
              <a:rPr lang="en-US" sz="1600" b="1">
                <a:solidFill>
                  <a:srgbClr val="00279F"/>
                </a:solidFill>
              </a:rPr>
              <a:t>W</a:t>
            </a:r>
            <a:r>
              <a:rPr lang="en-US" sz="1600">
                <a:solidFill>
                  <a:srgbClr val="00279F"/>
                </a:solidFill>
              </a:rPr>
              <a:t>hat</a:t>
            </a:r>
            <a:r>
              <a:rPr lang="en-US" sz="1600"/>
              <a:t>?	</a:t>
            </a:r>
            <a:r>
              <a:rPr lang="en-US" sz="1600">
                <a:solidFill>
                  <a:srgbClr val="00279F"/>
                </a:solidFill>
              </a:rPr>
              <a:t>Identity the problem adequately and accurately</a:t>
            </a:r>
            <a:endParaRPr lang="en-US" sz="1600"/>
          </a:p>
          <a:p>
            <a:pPr lvl="1">
              <a:buClr>
                <a:srgbClr val="00279F"/>
              </a:buClr>
              <a:buSzPct val="80000"/>
              <a:buFontTx/>
              <a:buChar char="∆"/>
              <a:tabLst>
                <a:tab pos="2038350" algn="l"/>
              </a:tabLst>
            </a:pPr>
            <a:r>
              <a:rPr lang="en-US" sz="1600" b="1">
                <a:solidFill>
                  <a:srgbClr val="00279F"/>
                </a:solidFill>
              </a:rPr>
              <a:t>W</a:t>
            </a:r>
            <a:r>
              <a:rPr lang="en-US" sz="1600">
                <a:solidFill>
                  <a:srgbClr val="00279F"/>
                </a:solidFill>
              </a:rPr>
              <a:t>hen</a:t>
            </a:r>
            <a:r>
              <a:rPr lang="en-US" sz="1600"/>
              <a:t>?	</a:t>
            </a:r>
            <a:r>
              <a:rPr lang="en-US" sz="1600">
                <a:solidFill>
                  <a:srgbClr val="00279F"/>
                </a:solidFill>
              </a:rPr>
              <a:t>Timing - When did the problem start?</a:t>
            </a:r>
            <a:endParaRPr lang="en-US" sz="1600"/>
          </a:p>
          <a:p>
            <a:pPr lvl="1">
              <a:buClr>
                <a:srgbClr val="00279F"/>
              </a:buClr>
              <a:buSzPct val="80000"/>
              <a:buFontTx/>
              <a:buChar char="∆"/>
              <a:tabLst>
                <a:tab pos="2038350" algn="l"/>
              </a:tabLst>
            </a:pPr>
            <a:r>
              <a:rPr lang="en-US" sz="1600" b="1">
                <a:solidFill>
                  <a:srgbClr val="00279F"/>
                </a:solidFill>
              </a:rPr>
              <a:t>W</a:t>
            </a:r>
            <a:r>
              <a:rPr lang="en-US" sz="1600">
                <a:solidFill>
                  <a:srgbClr val="00279F"/>
                </a:solidFill>
              </a:rPr>
              <a:t>here</a:t>
            </a:r>
            <a:r>
              <a:rPr lang="en-US" sz="1600"/>
              <a:t>?	</a:t>
            </a:r>
            <a:r>
              <a:rPr lang="en-US" sz="1600">
                <a:solidFill>
                  <a:srgbClr val="00279F"/>
                </a:solidFill>
              </a:rPr>
              <a:t>Location - Where is it occurring?</a:t>
            </a:r>
            <a:endParaRPr lang="en-US" sz="1600"/>
          </a:p>
          <a:p>
            <a:pPr lvl="1">
              <a:buClr>
                <a:srgbClr val="00279F"/>
              </a:buClr>
              <a:buSzPct val="80000"/>
              <a:buFontTx/>
              <a:buChar char="∆"/>
              <a:tabLst>
                <a:tab pos="2038350" algn="l"/>
              </a:tabLst>
            </a:pPr>
            <a:r>
              <a:rPr lang="en-US" sz="1600" b="1">
                <a:solidFill>
                  <a:srgbClr val="00279F"/>
                </a:solidFill>
              </a:rPr>
              <a:t>W</a:t>
            </a:r>
            <a:r>
              <a:rPr lang="en-US" sz="1600">
                <a:solidFill>
                  <a:srgbClr val="00279F"/>
                </a:solidFill>
              </a:rPr>
              <a:t>hy</a:t>
            </a:r>
            <a:r>
              <a:rPr lang="en-US" sz="1600"/>
              <a:t>?	Identify known explanations</a:t>
            </a:r>
          </a:p>
          <a:p>
            <a:pPr lvl="1">
              <a:buClr>
                <a:schemeClr val="hlink"/>
              </a:buClr>
              <a:buSzPct val="80000"/>
              <a:buFontTx/>
              <a:buChar char="∆"/>
              <a:tabLst>
                <a:tab pos="2038350" algn="l"/>
              </a:tabLst>
            </a:pPr>
            <a:r>
              <a:rPr lang="en-US" sz="1600" b="1">
                <a:solidFill>
                  <a:srgbClr val="790015"/>
                </a:solidFill>
              </a:rPr>
              <a:t>H</a:t>
            </a:r>
            <a:r>
              <a:rPr lang="en-US" sz="1600">
                <a:solidFill>
                  <a:srgbClr val="790015"/>
                </a:solidFill>
              </a:rPr>
              <a:t>ow</a:t>
            </a:r>
            <a:r>
              <a:rPr lang="en-US" sz="1600"/>
              <a:t>?	In what mode or situation did the problem occur?</a:t>
            </a:r>
          </a:p>
          <a:p>
            <a:pPr lvl="1">
              <a:buClr>
                <a:schemeClr val="hlink"/>
              </a:buClr>
              <a:buSzPct val="80000"/>
              <a:buFontTx/>
              <a:buChar char="∆"/>
              <a:tabLst>
                <a:tab pos="2038350" algn="l"/>
              </a:tabLst>
            </a:pPr>
            <a:r>
              <a:rPr lang="en-US" sz="1600" b="1">
                <a:solidFill>
                  <a:srgbClr val="790015"/>
                </a:solidFill>
              </a:rPr>
              <a:t>H</a:t>
            </a:r>
            <a:r>
              <a:rPr lang="en-US" sz="1600">
                <a:solidFill>
                  <a:srgbClr val="790015"/>
                </a:solidFill>
              </a:rPr>
              <a:t>ow Many</a:t>
            </a:r>
            <a:r>
              <a:rPr lang="en-US" sz="1600"/>
              <a:t>?	</a:t>
            </a:r>
            <a:r>
              <a:rPr lang="en-US" sz="1600">
                <a:solidFill>
                  <a:srgbClr val="790015"/>
                </a:solidFill>
              </a:rPr>
              <a:t>Magnitude - Quantify the problem</a:t>
            </a:r>
            <a:endParaRPr lang="en-US" sz="1600"/>
          </a:p>
          <a:p>
            <a:pPr indent="-3175">
              <a:buFontTx/>
              <a:buNone/>
              <a:tabLst>
                <a:tab pos="2038350" algn="l"/>
              </a:tabLst>
            </a:pPr>
            <a:r>
              <a:rPr lang="en-US" sz="1800"/>
              <a:t>To reduce the risk of making wrong decisions, consideration and analysis of potential problems in advance will provide </a:t>
            </a:r>
            <a:r>
              <a:rPr lang="en-US" sz="1800">
                <a:solidFill>
                  <a:srgbClr val="790015"/>
                </a:solidFill>
              </a:rPr>
              <a:t>contingency actions </a:t>
            </a:r>
            <a:r>
              <a:rPr lang="en-US" sz="1800"/>
              <a:t>to maintain control and protect the customer.</a:t>
            </a:r>
          </a:p>
        </p:txBody>
      </p:sp>
      <p:sp>
        <p:nvSpPr>
          <p:cNvPr id="54276" name="Rectangle 4"/>
          <p:cNvSpPr>
            <a:spLocks noChangeArrowheads="1"/>
          </p:cNvSpPr>
          <p:nvPr/>
        </p:nvSpPr>
        <p:spPr bwMode="auto">
          <a:xfrm>
            <a:off x="495300" y="2817813"/>
            <a:ext cx="468313" cy="191452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b="1">
                <a:solidFill>
                  <a:srgbClr val="00279F"/>
                </a:solidFill>
              </a:rPr>
              <a:t>5</a:t>
            </a:r>
          </a:p>
          <a:p>
            <a:pPr algn="ctr" defTabSz="903288"/>
            <a:r>
              <a:rPr lang="en-US" b="1">
                <a:solidFill>
                  <a:srgbClr val="00279F"/>
                </a:solidFill>
              </a:rPr>
              <a:t>W</a:t>
            </a:r>
            <a:endParaRPr lang="en-US" b="1"/>
          </a:p>
          <a:p>
            <a:pPr algn="ctr" defTabSz="903288"/>
            <a:endParaRPr lang="en-US" b="1"/>
          </a:p>
          <a:p>
            <a:pPr algn="ctr" defTabSz="903288"/>
            <a:r>
              <a:rPr lang="en-US" b="1">
                <a:solidFill>
                  <a:srgbClr val="790015"/>
                </a:solidFill>
              </a:rPr>
              <a:t>2</a:t>
            </a:r>
          </a:p>
          <a:p>
            <a:pPr algn="ctr" defTabSz="903288"/>
            <a:r>
              <a:rPr lang="en-US" b="1">
                <a:solidFill>
                  <a:srgbClr val="790015"/>
                </a:solidFill>
              </a:rPr>
              <a:t>H</a:t>
            </a:r>
          </a:p>
        </p:txBody>
      </p:sp>
      <p:sp>
        <p:nvSpPr>
          <p:cNvPr id="54277" name="Line 5"/>
          <p:cNvSpPr>
            <a:spLocks noChangeShapeType="1"/>
          </p:cNvSpPr>
          <p:nvPr/>
        </p:nvSpPr>
        <p:spPr bwMode="auto">
          <a:xfrm flipV="1">
            <a:off x="1073150" y="3890963"/>
            <a:ext cx="5880100" cy="0"/>
          </a:xfrm>
          <a:prstGeom prst="line">
            <a:avLst/>
          </a:prstGeom>
          <a:noFill/>
          <a:ln w="19050">
            <a:solidFill>
              <a:srgbClr val="005400"/>
            </a:solidFill>
            <a:round/>
            <a:headEnd/>
            <a:tailEnd/>
          </a:ln>
          <a:effectLst/>
        </p:spPr>
        <p:txBody>
          <a:bodyPr wrap="none" anchor="ctr">
            <a:prstTxWarp prst="textNoShape">
              <a:avLst/>
            </a:prstTxWarp>
          </a:bodyPr>
          <a:lstStyle/>
          <a:p>
            <a:endParaRPr lang="en-US"/>
          </a:p>
        </p:txBody>
      </p:sp>
    </p:spTree>
  </p:cSld>
  <p:clrMapOvr>
    <a:masterClrMapping/>
  </p:clrMapOvr>
  <p:transition xmlns:p14="http://schemas.microsoft.com/office/powerpoint/2010/main" spd="med" advTm="5000">
    <p:fade/>
    <p:sndAc>
      <p:stSnd>
        <p:snd r:embed="rId3" name="Camera"/>
      </p:stSnd>
    </p:sndAc>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77800" y="184150"/>
            <a:ext cx="8686800" cy="793750"/>
          </a:xfrm>
          <a:noFill/>
          <a:ln/>
        </p:spPr>
        <p:txBody>
          <a:bodyPr/>
          <a:lstStyle/>
          <a:p>
            <a:r>
              <a:rPr lang="en-US"/>
              <a:t>5W - 2H Analysis</a:t>
            </a:r>
          </a:p>
        </p:txBody>
      </p:sp>
      <p:sp>
        <p:nvSpPr>
          <p:cNvPr id="55299" name="Rectangle 3"/>
          <p:cNvSpPr>
            <a:spLocks noGrp="1" noChangeArrowheads="1"/>
          </p:cNvSpPr>
          <p:nvPr>
            <p:ph type="body" idx="1"/>
          </p:nvPr>
        </p:nvSpPr>
        <p:spPr>
          <a:xfrm>
            <a:off x="541338" y="838200"/>
            <a:ext cx="8094662" cy="5570538"/>
          </a:xfrm>
          <a:noFill/>
          <a:ln/>
        </p:spPr>
        <p:txBody>
          <a:bodyPr/>
          <a:lstStyle/>
          <a:p>
            <a:pPr marL="4763" indent="-4763">
              <a:lnSpc>
                <a:spcPct val="20000"/>
              </a:lnSpc>
              <a:buFontTx/>
              <a:buNone/>
              <a:tabLst>
                <a:tab pos="1973263" algn="l"/>
              </a:tabLst>
            </a:pPr>
            <a:endParaRPr lang="en-US"/>
          </a:p>
          <a:p>
            <a:pPr marL="4763" indent="-4763">
              <a:lnSpc>
                <a:spcPct val="30000"/>
              </a:lnSpc>
              <a:buFontTx/>
              <a:buNone/>
              <a:tabLst>
                <a:tab pos="1973263" algn="l"/>
              </a:tabLst>
            </a:pPr>
            <a:endParaRPr lang="en-US"/>
          </a:p>
          <a:p>
            <a:pPr marL="520700" lvl="1" indent="-401638">
              <a:buClr>
                <a:srgbClr val="00279F"/>
              </a:buClr>
              <a:buSzPct val="70000"/>
              <a:buFontTx/>
              <a:buChar char="∆"/>
              <a:tabLst>
                <a:tab pos="1973263" algn="l"/>
              </a:tabLst>
            </a:pPr>
            <a:r>
              <a:rPr lang="en-US" b="1">
                <a:solidFill>
                  <a:schemeClr val="hlink"/>
                </a:solidFill>
              </a:rPr>
              <a:t>W</a:t>
            </a:r>
            <a:r>
              <a:rPr lang="en-US">
                <a:solidFill>
                  <a:schemeClr val="hlink"/>
                </a:solidFill>
              </a:rPr>
              <a:t>ho</a:t>
            </a:r>
            <a:r>
              <a:rPr lang="en-US"/>
              <a:t>? - </a:t>
            </a:r>
            <a:r>
              <a:rPr lang="en-US">
                <a:solidFill>
                  <a:srgbClr val="00279F"/>
                </a:solidFill>
              </a:rPr>
              <a:t>Identity individuals associated with the problem. Characterize customers who are complaining. Which operators are having difficulty?</a:t>
            </a:r>
            <a:endParaRPr lang="en-US"/>
          </a:p>
          <a:p>
            <a:pPr marL="520700" lvl="1" indent="-401638">
              <a:buClr>
                <a:srgbClr val="00279F"/>
              </a:buClr>
              <a:buSzPct val="70000"/>
              <a:buFontTx/>
              <a:buChar char="∆"/>
              <a:tabLst>
                <a:tab pos="1973263" algn="l"/>
              </a:tabLst>
            </a:pPr>
            <a:r>
              <a:rPr lang="en-US" b="1">
                <a:solidFill>
                  <a:schemeClr val="hlink"/>
                </a:solidFill>
              </a:rPr>
              <a:t>W</a:t>
            </a:r>
            <a:r>
              <a:rPr lang="en-US">
                <a:solidFill>
                  <a:schemeClr val="hlink"/>
                </a:solidFill>
              </a:rPr>
              <a:t>hat</a:t>
            </a:r>
            <a:r>
              <a:rPr lang="en-US"/>
              <a:t>? - </a:t>
            </a:r>
            <a:r>
              <a:rPr lang="en-US">
                <a:solidFill>
                  <a:srgbClr val="00279F"/>
                </a:solidFill>
              </a:rPr>
              <a:t>Describe the problem adequately. Does the severity of the problem vary? Are operational definitions clear (e.g. defects)? Is the measurement system repeatable and accurate?</a:t>
            </a:r>
            <a:endParaRPr lang="en-US"/>
          </a:p>
          <a:p>
            <a:pPr marL="520700" lvl="1" indent="-401638">
              <a:buClr>
                <a:srgbClr val="00279F"/>
              </a:buClr>
              <a:buSzPct val="70000"/>
              <a:buFontTx/>
              <a:buChar char="∆"/>
              <a:tabLst>
                <a:tab pos="1973263" algn="l"/>
              </a:tabLst>
            </a:pPr>
            <a:r>
              <a:rPr lang="en-US" b="1">
                <a:solidFill>
                  <a:schemeClr val="hlink"/>
                </a:solidFill>
              </a:rPr>
              <a:t>W</a:t>
            </a:r>
            <a:r>
              <a:rPr lang="en-US">
                <a:solidFill>
                  <a:schemeClr val="hlink"/>
                </a:solidFill>
              </a:rPr>
              <a:t>hen</a:t>
            </a:r>
            <a:r>
              <a:rPr lang="en-US"/>
              <a:t>? - </a:t>
            </a:r>
            <a:r>
              <a:rPr lang="en-US">
                <a:solidFill>
                  <a:srgbClr val="00279F"/>
                </a:solidFill>
              </a:rPr>
              <a:t>Identify the time the problem started and its prevalence in earlier time periods. Do all production shifts experience the same frequency of the problem? What time of year does the problem occur?</a:t>
            </a:r>
            <a:endParaRPr lang="en-US"/>
          </a:p>
          <a:p>
            <a:pPr marL="520700" lvl="1" indent="-401638">
              <a:buClr>
                <a:srgbClr val="00279F"/>
              </a:buClr>
              <a:buSzPct val="70000"/>
              <a:buFontTx/>
              <a:buChar char="∆"/>
              <a:tabLst>
                <a:tab pos="1973263" algn="l"/>
              </a:tabLst>
            </a:pPr>
            <a:r>
              <a:rPr lang="en-US" b="1">
                <a:solidFill>
                  <a:schemeClr val="hlink"/>
                </a:solidFill>
              </a:rPr>
              <a:t>W</a:t>
            </a:r>
            <a:r>
              <a:rPr lang="en-US">
                <a:solidFill>
                  <a:schemeClr val="hlink"/>
                </a:solidFill>
              </a:rPr>
              <a:t>here</a:t>
            </a:r>
            <a:r>
              <a:rPr lang="en-US"/>
              <a:t>? - </a:t>
            </a:r>
            <a:r>
              <a:rPr lang="en-US">
                <a:solidFill>
                  <a:srgbClr val="00279F"/>
                </a:solidFill>
              </a:rPr>
              <a:t>If a defect occurs on a part, where is the defect located? A location check sheet may help. What is the geographic distribution of customer complaints?</a:t>
            </a:r>
            <a:endParaRPr lang="en-US"/>
          </a:p>
          <a:p>
            <a:pPr marL="520700" lvl="1" indent="-401638">
              <a:buClr>
                <a:srgbClr val="00279F"/>
              </a:buClr>
              <a:buSzPct val="70000"/>
              <a:buFontTx/>
              <a:buChar char="∆"/>
              <a:tabLst>
                <a:tab pos="1973263" algn="l"/>
              </a:tabLst>
            </a:pPr>
            <a:r>
              <a:rPr lang="en-US" b="1">
                <a:solidFill>
                  <a:schemeClr val="hlink"/>
                </a:solidFill>
              </a:rPr>
              <a:t>W</a:t>
            </a:r>
            <a:r>
              <a:rPr lang="en-US">
                <a:solidFill>
                  <a:schemeClr val="hlink"/>
                </a:solidFill>
              </a:rPr>
              <a:t>hy</a:t>
            </a:r>
            <a:r>
              <a:rPr lang="en-US"/>
              <a:t>? - </a:t>
            </a:r>
            <a:r>
              <a:rPr lang="en-US">
                <a:solidFill>
                  <a:srgbClr val="00279F"/>
                </a:solidFill>
              </a:rPr>
              <a:t>Any known explanation(s) contributing to the problem should be stated.</a:t>
            </a:r>
            <a:endParaRPr lang="en-US"/>
          </a:p>
          <a:p>
            <a:pPr marL="520700" lvl="1" indent="-401638">
              <a:buClr>
                <a:srgbClr val="714400"/>
              </a:buClr>
              <a:buSzPct val="70000"/>
              <a:buFontTx/>
              <a:buChar char="∆"/>
              <a:tabLst>
                <a:tab pos="1973263" algn="l"/>
              </a:tabLst>
            </a:pPr>
            <a:r>
              <a:rPr lang="en-US" b="1">
                <a:solidFill>
                  <a:srgbClr val="790015"/>
                </a:solidFill>
              </a:rPr>
              <a:t>H</a:t>
            </a:r>
            <a:r>
              <a:rPr lang="en-US">
                <a:solidFill>
                  <a:srgbClr val="790015"/>
                </a:solidFill>
              </a:rPr>
              <a:t>ow</a:t>
            </a:r>
            <a:r>
              <a:rPr lang="en-US"/>
              <a:t>? - In what mode or situation did the problem occur? What procedures were used?</a:t>
            </a:r>
          </a:p>
          <a:p>
            <a:pPr marL="520700" lvl="1" indent="-401638">
              <a:buClr>
                <a:srgbClr val="714400"/>
              </a:buClr>
              <a:buSzPct val="70000"/>
              <a:buFontTx/>
              <a:buChar char="∆"/>
              <a:tabLst>
                <a:tab pos="1973263" algn="l"/>
              </a:tabLst>
            </a:pPr>
            <a:r>
              <a:rPr lang="en-US" b="1">
                <a:solidFill>
                  <a:srgbClr val="790015"/>
                </a:solidFill>
              </a:rPr>
              <a:t>H</a:t>
            </a:r>
            <a:r>
              <a:rPr lang="en-US">
                <a:solidFill>
                  <a:srgbClr val="790015"/>
                </a:solidFill>
              </a:rPr>
              <a:t>ow Many</a:t>
            </a:r>
            <a:r>
              <a:rPr lang="en-US"/>
              <a:t>? - </a:t>
            </a:r>
            <a:r>
              <a:rPr lang="en-US">
                <a:solidFill>
                  <a:schemeClr val="tx2"/>
                </a:solidFill>
              </a:rPr>
              <a:t>What is the extent of the problem? Is the process in statistical control?</a:t>
            </a:r>
          </a:p>
        </p:txBody>
      </p:sp>
      <p:sp>
        <p:nvSpPr>
          <p:cNvPr id="55300" name="Rectangle 4"/>
          <p:cNvSpPr>
            <a:spLocks noChangeArrowheads="1"/>
          </p:cNvSpPr>
          <p:nvPr/>
        </p:nvSpPr>
        <p:spPr bwMode="auto">
          <a:xfrm>
            <a:off x="230188" y="2506663"/>
            <a:ext cx="468312" cy="337502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b="1">
                <a:solidFill>
                  <a:schemeClr val="hlink"/>
                </a:solidFill>
              </a:rPr>
              <a:t>5</a:t>
            </a:r>
          </a:p>
          <a:p>
            <a:pPr algn="ctr" defTabSz="903288"/>
            <a:r>
              <a:rPr lang="en-US" b="1">
                <a:solidFill>
                  <a:schemeClr val="hlink"/>
                </a:solidFill>
              </a:rPr>
              <a:t>W</a:t>
            </a:r>
            <a:endParaRPr lang="en-US" b="1"/>
          </a:p>
          <a:p>
            <a:pPr algn="ctr" defTabSz="903288"/>
            <a:endParaRPr lang="en-US" b="1"/>
          </a:p>
          <a:p>
            <a:pPr algn="ctr" defTabSz="903288"/>
            <a:endParaRPr lang="en-US" b="1"/>
          </a:p>
          <a:p>
            <a:pPr algn="ctr" defTabSz="903288"/>
            <a:endParaRPr lang="en-US" b="1"/>
          </a:p>
          <a:p>
            <a:pPr algn="ctr" defTabSz="903288"/>
            <a:endParaRPr lang="en-US" b="1"/>
          </a:p>
          <a:p>
            <a:pPr algn="ctr" defTabSz="903288"/>
            <a:endParaRPr lang="en-US" b="1"/>
          </a:p>
          <a:p>
            <a:pPr algn="ctr" defTabSz="903288"/>
            <a:r>
              <a:rPr lang="en-US" b="1">
                <a:solidFill>
                  <a:srgbClr val="790015"/>
                </a:solidFill>
              </a:rPr>
              <a:t>2</a:t>
            </a:r>
          </a:p>
          <a:p>
            <a:pPr algn="ctr" defTabSz="903288"/>
            <a:r>
              <a:rPr lang="en-US" b="1">
                <a:solidFill>
                  <a:srgbClr val="790015"/>
                </a:solidFill>
              </a:rPr>
              <a:t>H</a:t>
            </a:r>
          </a:p>
        </p:txBody>
      </p:sp>
      <p:sp>
        <p:nvSpPr>
          <p:cNvPr id="55301" name="Line 5"/>
          <p:cNvSpPr>
            <a:spLocks noChangeShapeType="1"/>
          </p:cNvSpPr>
          <p:nvPr/>
        </p:nvSpPr>
        <p:spPr bwMode="auto">
          <a:xfrm flipV="1">
            <a:off x="1282700" y="5041900"/>
            <a:ext cx="5880100" cy="0"/>
          </a:xfrm>
          <a:prstGeom prst="line">
            <a:avLst/>
          </a:prstGeom>
          <a:noFill/>
          <a:ln w="19050">
            <a:solidFill>
              <a:srgbClr val="005400"/>
            </a:solidFill>
            <a:round/>
            <a:headEnd/>
            <a:tailEnd/>
          </a:ln>
          <a:effectLst/>
        </p:spPr>
        <p:txBody>
          <a:bodyPr wrap="none" anchor="ctr">
            <a:prstTxWarp prst="textNoShape">
              <a:avLst/>
            </a:prstTxWarp>
          </a:bodyPr>
          <a:lstStyle/>
          <a:p>
            <a:endParaRPr lang="en-US"/>
          </a:p>
        </p:txBody>
      </p:sp>
    </p:spTree>
  </p:cSld>
  <p:clrMapOvr>
    <a:masterClrMapping/>
  </p:clrMapOvr>
  <p:transition xmlns:p14="http://schemas.microsoft.com/office/powerpoint/2010/main" spd="med" advTm="5000">
    <p:fade/>
    <p:sndAc>
      <p:stSnd>
        <p:snd r:embed="rId3" name="Camera"/>
      </p:stSnd>
    </p:sndAc>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77800" y="95250"/>
            <a:ext cx="8686800" cy="793750"/>
          </a:xfrm>
          <a:noFill/>
          <a:ln/>
        </p:spPr>
        <p:txBody>
          <a:bodyPr/>
          <a:lstStyle/>
          <a:p>
            <a:r>
              <a:rPr lang="en-US" sz="4000"/>
              <a:t>Stratification Analysis</a:t>
            </a:r>
          </a:p>
        </p:txBody>
      </p:sp>
      <p:sp>
        <p:nvSpPr>
          <p:cNvPr id="57347" name="Rectangle 3"/>
          <p:cNvSpPr>
            <a:spLocks noGrp="1" noChangeArrowheads="1"/>
          </p:cNvSpPr>
          <p:nvPr>
            <p:ph type="body" idx="1"/>
          </p:nvPr>
        </p:nvSpPr>
        <p:spPr>
          <a:xfrm>
            <a:off x="541338" y="998538"/>
            <a:ext cx="8094662" cy="5257800"/>
          </a:xfrm>
          <a:noFill/>
          <a:ln/>
        </p:spPr>
        <p:txBody>
          <a:bodyPr/>
          <a:lstStyle/>
          <a:p>
            <a:pPr marL="3175" indent="-3175">
              <a:buFontTx/>
              <a:buNone/>
            </a:pPr>
            <a:r>
              <a:rPr lang="en-US">
                <a:solidFill>
                  <a:schemeClr val="hlink"/>
                </a:solidFill>
              </a:rPr>
              <a:t>Stratification Analysis </a:t>
            </a:r>
            <a:r>
              <a:rPr lang="en-US"/>
              <a:t>determines the </a:t>
            </a:r>
            <a:r>
              <a:rPr lang="en-US">
                <a:solidFill>
                  <a:srgbClr val="790015"/>
                </a:solidFill>
              </a:rPr>
              <a:t>extent of the problem </a:t>
            </a:r>
            <a:r>
              <a:rPr lang="en-US"/>
              <a:t>for relevant factors.</a:t>
            </a:r>
          </a:p>
          <a:p>
            <a:pPr marL="398463" lvl="1">
              <a:buClr>
                <a:srgbClr val="005400"/>
              </a:buClr>
              <a:buSzPct val="80000"/>
              <a:buFontTx/>
              <a:buChar char="∆"/>
            </a:pPr>
            <a:r>
              <a:rPr lang="en-US">
                <a:solidFill>
                  <a:srgbClr val="00279F"/>
                </a:solidFill>
              </a:rPr>
              <a:t>Is the problem the same for all shifts?</a:t>
            </a:r>
            <a:endParaRPr lang="en-US"/>
          </a:p>
          <a:p>
            <a:pPr marL="398463" lvl="1">
              <a:buClr>
                <a:srgbClr val="005400"/>
              </a:buClr>
              <a:buSzPct val="80000"/>
              <a:buFontTx/>
              <a:buChar char="∆"/>
            </a:pPr>
            <a:r>
              <a:rPr lang="en-US">
                <a:solidFill>
                  <a:srgbClr val="00279F"/>
                </a:solidFill>
              </a:rPr>
              <a:t>Do all machines, spindles, fixtures have the same problem?</a:t>
            </a:r>
          </a:p>
          <a:p>
            <a:pPr marL="398463" lvl="1">
              <a:buClr>
                <a:srgbClr val="005400"/>
              </a:buClr>
              <a:buSzPct val="80000"/>
              <a:buFontTx/>
              <a:buChar char="∆"/>
            </a:pPr>
            <a:r>
              <a:rPr lang="en-US">
                <a:solidFill>
                  <a:srgbClr val="00279F"/>
                </a:solidFill>
              </a:rPr>
              <a:t>Do customers in various age groups or parts of the country have similar problems?</a:t>
            </a:r>
            <a:endParaRPr lang="en-US"/>
          </a:p>
          <a:p>
            <a:pPr marL="3175" indent="-3175">
              <a:buFontTx/>
              <a:buNone/>
            </a:pPr>
            <a:r>
              <a:rPr lang="en-US" sz="1800"/>
              <a:t>The important </a:t>
            </a:r>
            <a:r>
              <a:rPr lang="en-US" sz="1800">
                <a:solidFill>
                  <a:schemeClr val="hlink"/>
                </a:solidFill>
              </a:rPr>
              <a:t>stratification factors </a:t>
            </a:r>
            <a:r>
              <a:rPr lang="en-US" sz="1800">
                <a:solidFill>
                  <a:srgbClr val="005400"/>
                </a:solidFill>
              </a:rPr>
              <a:t>will </a:t>
            </a:r>
            <a:r>
              <a:rPr lang="en-US" sz="1800">
                <a:solidFill>
                  <a:srgbClr val="790015"/>
                </a:solidFill>
              </a:rPr>
              <a:t>vary</a:t>
            </a:r>
            <a:r>
              <a:rPr lang="en-US" sz="1800">
                <a:solidFill>
                  <a:srgbClr val="005400"/>
                </a:solidFill>
              </a:rPr>
              <a:t> with each problem</a:t>
            </a:r>
            <a:r>
              <a:rPr lang="en-US" sz="1800"/>
              <a:t>, but most problems will have several factors. Check sheets can be used to collect data. Essentially this analysis seeks to develop a pareto diagram for the important factors. The hope is that the extent of the problem will not be the same across all factors. The differences can then lead to identifying root cause.</a:t>
            </a:r>
          </a:p>
          <a:p>
            <a:pPr marL="3175" indent="-3175">
              <a:buFontTx/>
              <a:buNone/>
            </a:pPr>
            <a:r>
              <a:rPr lang="en-US" sz="1800"/>
              <a:t>When the </a:t>
            </a:r>
            <a:r>
              <a:rPr lang="en-US" sz="1800">
                <a:solidFill>
                  <a:srgbClr val="00279F"/>
                </a:solidFill>
              </a:rPr>
              <a:t>5W2H</a:t>
            </a:r>
            <a:r>
              <a:rPr lang="en-US" sz="1800"/>
              <a:t> and </a:t>
            </a:r>
            <a:r>
              <a:rPr lang="en-US" sz="1800">
                <a:solidFill>
                  <a:srgbClr val="00279F"/>
                </a:solidFill>
              </a:rPr>
              <a:t>Stratification Analysis</a:t>
            </a:r>
            <a:r>
              <a:rPr lang="en-US" sz="1800"/>
              <a:t> are performed, it is important to consider a number of indicators. For example, </a:t>
            </a:r>
            <a:r>
              <a:rPr lang="en-US" sz="1800">
                <a:solidFill>
                  <a:srgbClr val="005400"/>
                </a:solidFill>
              </a:rPr>
              <a:t>a customer problem identified by warranty claims may also be reflected by various in-plant indicators</a:t>
            </a:r>
            <a:r>
              <a:rPr lang="en-US" sz="1800"/>
              <a:t>. Sometimes, customer surveys may be able to define the problem more clearly. In some cases analysis of the problem can be expedited by correlating different problem indicators to identify the problem clearly.</a:t>
            </a:r>
          </a:p>
        </p:txBody>
      </p:sp>
    </p:spTree>
  </p:cSld>
  <p:clrMapOvr>
    <a:masterClrMapping/>
  </p:clrMapOvr>
  <p:transition xmlns:p14="http://schemas.microsoft.com/office/powerpoint/2010/main" spd="med" advTm="5000">
    <p:fade/>
    <p:sndAc>
      <p:stSnd>
        <p:snd r:embed="rId3" name="Camera"/>
      </p:stSnd>
    </p:sndAc>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77800" y="95250"/>
            <a:ext cx="8686800" cy="793750"/>
          </a:xfrm>
          <a:noFill/>
          <a:ln/>
        </p:spPr>
        <p:txBody>
          <a:bodyPr/>
          <a:lstStyle/>
          <a:p>
            <a:r>
              <a:rPr lang="en-US"/>
              <a:t>Describe the Problem</a:t>
            </a:r>
          </a:p>
        </p:txBody>
      </p:sp>
      <p:sp>
        <p:nvSpPr>
          <p:cNvPr id="58371" name="Rectangle 3"/>
          <p:cNvSpPr>
            <a:spLocks noGrp="1" noChangeArrowheads="1"/>
          </p:cNvSpPr>
          <p:nvPr>
            <p:ph type="body" idx="1"/>
          </p:nvPr>
        </p:nvSpPr>
        <p:spPr>
          <a:xfrm>
            <a:off x="393700" y="1004888"/>
            <a:ext cx="8369300" cy="5089525"/>
          </a:xfrm>
          <a:noFill/>
          <a:ln/>
        </p:spPr>
        <p:txBody>
          <a:bodyPr/>
          <a:lstStyle/>
          <a:p>
            <a:pPr marL="677863" indent="-342900">
              <a:buClr>
                <a:srgbClr val="790015"/>
              </a:buClr>
            </a:pPr>
            <a:r>
              <a:rPr lang="en-US" sz="1600">
                <a:solidFill>
                  <a:srgbClr val="005400"/>
                </a:solidFill>
              </a:rPr>
              <a:t>It has been said that there are </a:t>
            </a:r>
            <a:r>
              <a:rPr lang="en-US" sz="1600">
                <a:solidFill>
                  <a:srgbClr val="790015"/>
                </a:solidFill>
              </a:rPr>
              <a:t>no new problems</a:t>
            </a:r>
            <a:r>
              <a:rPr lang="en-US" sz="1600">
                <a:solidFill>
                  <a:srgbClr val="005400"/>
                </a:solidFill>
              </a:rPr>
              <a:t>, only different manifestations of old problems.</a:t>
            </a:r>
            <a:r>
              <a:rPr lang="en-US" sz="1600">
                <a:solidFill>
                  <a:srgbClr val="790015"/>
                </a:solidFill>
              </a:rPr>
              <a:t> </a:t>
            </a:r>
            <a:r>
              <a:rPr lang="en-US" sz="1600"/>
              <a:t>In problem definition, it is often useful to quantify the problem in similar situations. The criteria to match similar situations will vary with the type of problem. Identifying effective matches and evaluating the presence of the problem provides useful information to generate potential causes and possible problem solutions. If the similarity analysis identifies a comparable situation where the problem does not exist, the analysis can focus on the differences in where the problem is occurring and where it is not occurring.</a:t>
            </a:r>
          </a:p>
          <a:p>
            <a:pPr marL="677863" indent="-342900">
              <a:buClr>
                <a:srgbClr val="790015"/>
              </a:buClr>
            </a:pPr>
            <a:r>
              <a:rPr lang="en-US" sz="1600"/>
              <a:t>Once the 3 types of analysis have been completed, it is sometimes possible to </a:t>
            </a:r>
            <a:r>
              <a:rPr lang="en-US" sz="1600">
                <a:solidFill>
                  <a:schemeClr val="hlink"/>
                </a:solidFill>
              </a:rPr>
              <a:t>divide </a:t>
            </a:r>
            <a:r>
              <a:rPr lang="en-US" sz="1600">
                <a:solidFill>
                  <a:srgbClr val="00279F"/>
                </a:solidFill>
              </a:rPr>
              <a:t>the</a:t>
            </a:r>
            <a:r>
              <a:rPr lang="en-US" sz="1600">
                <a:solidFill>
                  <a:schemeClr val="hlink"/>
                </a:solidFill>
              </a:rPr>
              <a:t> problem </a:t>
            </a:r>
            <a:r>
              <a:rPr lang="en-US" sz="1600">
                <a:solidFill>
                  <a:srgbClr val="00279F"/>
                </a:solidFill>
              </a:rPr>
              <a:t>into</a:t>
            </a:r>
            <a:r>
              <a:rPr lang="en-US" sz="1600">
                <a:solidFill>
                  <a:schemeClr val="hlink"/>
                </a:solidFill>
              </a:rPr>
              <a:t> separate problems</a:t>
            </a:r>
            <a:r>
              <a:rPr lang="en-US" sz="1600"/>
              <a:t>. It is easier to address these smaller problems because fewer root causes are involved. In the ideal case, a single root cause would be responsible for each problem. If the problem is separated, different teams may be required to address each problem.</a:t>
            </a:r>
          </a:p>
          <a:p>
            <a:pPr marL="677863" indent="-342900">
              <a:buClr>
                <a:srgbClr val="790015"/>
              </a:buClr>
            </a:pPr>
            <a:r>
              <a:rPr lang="en-US" sz="1600">
                <a:solidFill>
                  <a:srgbClr val="790015"/>
                </a:solidFill>
              </a:rPr>
              <a:t>All three elements of the problem definition are not used for every problem. </a:t>
            </a:r>
            <a:r>
              <a:rPr lang="en-US" sz="1600"/>
              <a:t>However, collectively the different analyses provide a comprehensible description. You are developing a </a:t>
            </a:r>
            <a:r>
              <a:rPr lang="en-US" sz="1600">
                <a:solidFill>
                  <a:schemeClr val="hlink"/>
                </a:solidFill>
              </a:rPr>
              <a:t>‘</a:t>
            </a:r>
            <a:r>
              <a:rPr lang="en-US" sz="1600" b="1">
                <a:solidFill>
                  <a:schemeClr val="hlink"/>
                </a:solidFill>
              </a:rPr>
              <a:t>specification</a:t>
            </a:r>
            <a:r>
              <a:rPr lang="en-US" sz="1600">
                <a:solidFill>
                  <a:schemeClr val="hlink"/>
                </a:solidFill>
              </a:rPr>
              <a:t>’ </a:t>
            </a:r>
            <a:r>
              <a:rPr lang="en-US" sz="1600">
                <a:solidFill>
                  <a:srgbClr val="005400"/>
                </a:solidFill>
              </a:rPr>
              <a:t>of the problem</a:t>
            </a:r>
            <a:r>
              <a:rPr lang="en-US" sz="1600"/>
              <a:t>.</a:t>
            </a:r>
          </a:p>
        </p:txBody>
      </p:sp>
    </p:spTree>
  </p:cSld>
  <p:clrMapOvr>
    <a:masterClrMapping/>
  </p:clrMapOvr>
  <p:transition xmlns:p14="http://schemas.microsoft.com/office/powerpoint/2010/main" spd="med" advTm="5000">
    <p:fade/>
    <p:sndAc>
      <p:stSnd>
        <p:snd r:embed="rId3" name="Camera"/>
      </p:stSnd>
    </p:sndAc>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1333500" y="1014413"/>
            <a:ext cx="2959100" cy="554037"/>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Establish a </a:t>
            </a:r>
            <a:r>
              <a:rPr lang="en-US" sz="1600">
                <a:solidFill>
                  <a:srgbClr val="00279F"/>
                </a:solidFill>
              </a:rPr>
              <a:t>Database</a:t>
            </a:r>
            <a:endParaRPr lang="en-US" sz="1600"/>
          </a:p>
          <a:p>
            <a:pPr algn="ctr" defTabSz="903288"/>
            <a:r>
              <a:rPr lang="en-US" sz="1600"/>
              <a:t>For The Problem Description</a:t>
            </a:r>
          </a:p>
        </p:txBody>
      </p:sp>
      <p:sp>
        <p:nvSpPr>
          <p:cNvPr id="59395" name="Rectangle 3"/>
          <p:cNvSpPr>
            <a:spLocks noChangeArrowheads="1"/>
          </p:cNvSpPr>
          <p:nvPr/>
        </p:nvSpPr>
        <p:spPr bwMode="auto">
          <a:xfrm>
            <a:off x="922338" y="3222625"/>
            <a:ext cx="3787775" cy="6731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Collect Current and Historical Data As</a:t>
            </a:r>
          </a:p>
          <a:p>
            <a:pPr algn="ctr" defTabSz="903288"/>
            <a:r>
              <a:rPr lang="en-US" sz="1600"/>
              <a:t>Needed to Further Quantify the Problem</a:t>
            </a:r>
          </a:p>
        </p:txBody>
      </p:sp>
      <p:sp>
        <p:nvSpPr>
          <p:cNvPr id="59396" name="Rectangle 4"/>
          <p:cNvSpPr>
            <a:spLocks noChangeArrowheads="1"/>
          </p:cNvSpPr>
          <p:nvPr/>
        </p:nvSpPr>
        <p:spPr bwMode="auto">
          <a:xfrm>
            <a:off x="1255713" y="2071688"/>
            <a:ext cx="3124200" cy="638175"/>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Prepare (Review) Process Flow</a:t>
            </a:r>
          </a:p>
          <a:p>
            <a:pPr algn="ctr" defTabSz="903288"/>
            <a:r>
              <a:rPr lang="en-US" sz="1600"/>
              <a:t>Diagram For All Product Stages</a:t>
            </a:r>
          </a:p>
        </p:txBody>
      </p:sp>
      <p:sp>
        <p:nvSpPr>
          <p:cNvPr id="59401" name="Rectangle 9"/>
          <p:cNvSpPr>
            <a:spLocks noChangeArrowheads="1"/>
          </p:cNvSpPr>
          <p:nvPr/>
        </p:nvSpPr>
        <p:spPr bwMode="auto">
          <a:xfrm>
            <a:off x="5192713" y="3067050"/>
            <a:ext cx="1658937" cy="333375"/>
          </a:xfrm>
          <a:prstGeom prst="rect">
            <a:avLst/>
          </a:prstGeom>
          <a:noFill/>
          <a:ln w="12700">
            <a:noFill/>
            <a:miter lim="800000"/>
            <a:headEnd/>
            <a:tailEnd/>
          </a:ln>
          <a:effectLst/>
        </p:spPr>
        <p:txBody>
          <a:bodyPr wrap="none" lIns="90487" tIns="44450" rIns="90487" bIns="44450">
            <a:prstTxWarp prst="textNoShape">
              <a:avLst/>
            </a:prstTxWarp>
            <a:spAutoFit/>
          </a:bodyPr>
          <a:lstStyle/>
          <a:p>
            <a:pPr defTabSz="903288"/>
            <a:r>
              <a:rPr lang="en-US" sz="1600">
                <a:solidFill>
                  <a:srgbClr val="790015"/>
                </a:solidFill>
              </a:rPr>
              <a:t>No (Action Plan)</a:t>
            </a:r>
          </a:p>
        </p:txBody>
      </p:sp>
      <p:sp>
        <p:nvSpPr>
          <p:cNvPr id="59403" name="Rectangle 11"/>
          <p:cNvSpPr>
            <a:spLocks noChangeArrowheads="1"/>
          </p:cNvSpPr>
          <p:nvPr/>
        </p:nvSpPr>
        <p:spPr bwMode="auto">
          <a:xfrm>
            <a:off x="5249863" y="5845175"/>
            <a:ext cx="3589337" cy="466725"/>
          </a:xfrm>
          <a:prstGeom prst="rect">
            <a:avLst/>
          </a:prstGeom>
          <a:noFill/>
          <a:ln w="25400">
            <a:solidFill>
              <a:schemeClr val="hlink"/>
            </a:solidFill>
            <a:miter lim="800000"/>
            <a:headEnd/>
            <a:tailEnd/>
          </a:ln>
          <a:effectLst/>
        </p:spPr>
        <p:txBody>
          <a:bodyPr wrap="none" lIns="90487" tIns="44450" rIns="90487" bIns="44450" anchor="ctr">
            <a:prstTxWarp prst="textNoShape">
              <a:avLst/>
            </a:prstTxWarp>
          </a:bodyPr>
          <a:lstStyle/>
          <a:p>
            <a:pPr algn="ctr" defTabSz="903288"/>
            <a:r>
              <a:rPr lang="en-US" sz="1600"/>
              <a:t>Implement Interim Corrective Actions</a:t>
            </a:r>
          </a:p>
        </p:txBody>
      </p:sp>
      <p:sp>
        <p:nvSpPr>
          <p:cNvPr id="59404" name="Rectangle 12"/>
          <p:cNvSpPr>
            <a:spLocks noChangeArrowheads="1"/>
          </p:cNvSpPr>
          <p:nvPr/>
        </p:nvSpPr>
        <p:spPr bwMode="auto">
          <a:xfrm>
            <a:off x="1165225" y="4414838"/>
            <a:ext cx="3311525" cy="428625"/>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Can the Problem be Subdivided?</a:t>
            </a:r>
          </a:p>
        </p:txBody>
      </p:sp>
      <p:sp>
        <p:nvSpPr>
          <p:cNvPr id="59405" name="Rectangle 13"/>
          <p:cNvSpPr>
            <a:spLocks noChangeArrowheads="1"/>
          </p:cNvSpPr>
          <p:nvPr/>
        </p:nvSpPr>
        <p:spPr bwMode="auto">
          <a:xfrm>
            <a:off x="1276350" y="5407025"/>
            <a:ext cx="3076575" cy="620713"/>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Describe the Problem in Terms</a:t>
            </a:r>
          </a:p>
          <a:p>
            <a:pPr algn="ctr" defTabSz="903288"/>
            <a:r>
              <a:rPr lang="en-US" sz="1600"/>
              <a:t>of an Operational Definition</a:t>
            </a:r>
          </a:p>
        </p:txBody>
      </p:sp>
      <p:sp>
        <p:nvSpPr>
          <p:cNvPr id="59407" name="Rectangle 15"/>
          <p:cNvSpPr>
            <a:spLocks noChangeArrowheads="1"/>
          </p:cNvSpPr>
          <p:nvPr/>
        </p:nvSpPr>
        <p:spPr bwMode="auto">
          <a:xfrm>
            <a:off x="46038" y="2774950"/>
            <a:ext cx="917575" cy="63817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800" b="1">
                <a:solidFill>
                  <a:schemeClr val="hlink"/>
                </a:solidFill>
              </a:rPr>
              <a:t>Return</a:t>
            </a:r>
          </a:p>
          <a:p>
            <a:pPr algn="ctr" defTabSz="903288"/>
            <a:r>
              <a:rPr lang="en-US" sz="1800" b="1">
                <a:solidFill>
                  <a:schemeClr val="hlink"/>
                </a:solidFill>
              </a:rPr>
              <a:t>to D1</a:t>
            </a:r>
          </a:p>
        </p:txBody>
      </p:sp>
      <p:sp>
        <p:nvSpPr>
          <p:cNvPr id="59408" name="Rectangle 16"/>
          <p:cNvSpPr>
            <a:spLocks noGrp="1" noChangeArrowheads="1"/>
          </p:cNvSpPr>
          <p:nvPr>
            <p:ph type="title"/>
          </p:nvPr>
        </p:nvSpPr>
        <p:spPr>
          <a:xfrm>
            <a:off x="212725" y="93663"/>
            <a:ext cx="8686800" cy="777875"/>
          </a:xfrm>
          <a:noFill/>
          <a:ln/>
        </p:spPr>
        <p:txBody>
          <a:bodyPr/>
          <a:lstStyle/>
          <a:p>
            <a:r>
              <a:rPr lang="en-US" sz="4000"/>
              <a:t>Describe the Problem Flow</a:t>
            </a:r>
          </a:p>
        </p:txBody>
      </p:sp>
      <p:sp>
        <p:nvSpPr>
          <p:cNvPr id="59410" name="Rectangle 18"/>
          <p:cNvSpPr>
            <a:spLocks noChangeArrowheads="1"/>
          </p:cNvSpPr>
          <p:nvPr/>
        </p:nvSpPr>
        <p:spPr bwMode="auto">
          <a:xfrm>
            <a:off x="5500688" y="1006475"/>
            <a:ext cx="3089275" cy="650875"/>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Contact the Customer to Ensure</a:t>
            </a:r>
          </a:p>
          <a:p>
            <a:pPr algn="ctr" defTabSz="903288"/>
            <a:r>
              <a:rPr lang="en-US" sz="1600"/>
              <a:t>Correct Problem Description</a:t>
            </a:r>
          </a:p>
        </p:txBody>
      </p:sp>
      <p:sp>
        <p:nvSpPr>
          <p:cNvPr id="59411" name="Rectangle 19"/>
          <p:cNvSpPr>
            <a:spLocks noChangeArrowheads="1"/>
          </p:cNvSpPr>
          <p:nvPr/>
        </p:nvSpPr>
        <p:spPr bwMode="auto">
          <a:xfrm>
            <a:off x="5573713" y="3516313"/>
            <a:ext cx="2949575" cy="6731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Ask: </a:t>
            </a:r>
            <a:r>
              <a:rPr lang="en-US" sz="1600">
                <a:solidFill>
                  <a:srgbClr val="00279F"/>
                </a:solidFill>
              </a:rPr>
              <a:t>Who, What, When,</a:t>
            </a:r>
          </a:p>
          <a:p>
            <a:pPr algn="ctr" defTabSz="903288"/>
            <a:r>
              <a:rPr lang="en-US" sz="1600">
                <a:solidFill>
                  <a:srgbClr val="00279F"/>
                </a:solidFill>
              </a:rPr>
              <a:t>Where, How, and How Much</a:t>
            </a:r>
            <a:r>
              <a:rPr lang="en-US" sz="1600"/>
              <a:t>? </a:t>
            </a:r>
          </a:p>
        </p:txBody>
      </p:sp>
      <p:sp>
        <p:nvSpPr>
          <p:cNvPr id="59412" name="Rectangle 20"/>
          <p:cNvSpPr>
            <a:spLocks noChangeArrowheads="1"/>
          </p:cNvSpPr>
          <p:nvPr/>
        </p:nvSpPr>
        <p:spPr bwMode="auto">
          <a:xfrm>
            <a:off x="5483225" y="2155825"/>
            <a:ext cx="3124200" cy="839788"/>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Have the Extent and Distribution</a:t>
            </a:r>
          </a:p>
          <a:p>
            <a:pPr algn="ctr" defTabSz="903288"/>
            <a:r>
              <a:rPr lang="en-US" sz="1600"/>
              <a:t>of the Problem been Established</a:t>
            </a:r>
          </a:p>
          <a:p>
            <a:pPr algn="ctr" defTabSz="903288"/>
            <a:r>
              <a:rPr lang="en-US" sz="1600"/>
              <a:t>for All </a:t>
            </a:r>
            <a:r>
              <a:rPr lang="en-US" sz="1600">
                <a:solidFill>
                  <a:srgbClr val="790015"/>
                </a:solidFill>
              </a:rPr>
              <a:t>Stratification</a:t>
            </a:r>
            <a:r>
              <a:rPr lang="en-US" sz="1600"/>
              <a:t> Factors?</a:t>
            </a:r>
          </a:p>
        </p:txBody>
      </p:sp>
      <p:sp>
        <p:nvSpPr>
          <p:cNvPr id="59416" name="Rectangle 24"/>
          <p:cNvSpPr>
            <a:spLocks noChangeArrowheads="1"/>
          </p:cNvSpPr>
          <p:nvPr/>
        </p:nvSpPr>
        <p:spPr bwMode="auto">
          <a:xfrm>
            <a:off x="5387975" y="4673600"/>
            <a:ext cx="3311525" cy="642938"/>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Prepare a Comparative Analysis</a:t>
            </a:r>
          </a:p>
          <a:p>
            <a:pPr algn="ctr" defTabSz="903288"/>
            <a:r>
              <a:rPr lang="en-US" sz="1600"/>
              <a:t>for All Similar Situations</a:t>
            </a:r>
          </a:p>
        </p:txBody>
      </p:sp>
      <p:grpSp>
        <p:nvGrpSpPr>
          <p:cNvPr id="59433" name="Group 41"/>
          <p:cNvGrpSpPr>
            <a:grpSpLocks/>
          </p:cNvGrpSpPr>
          <p:nvPr/>
        </p:nvGrpSpPr>
        <p:grpSpPr bwMode="auto">
          <a:xfrm>
            <a:off x="519113" y="3478213"/>
            <a:ext cx="631825" cy="1157287"/>
            <a:chOff x="327" y="2191"/>
            <a:chExt cx="398" cy="729"/>
          </a:xfrm>
        </p:grpSpPr>
        <p:sp>
          <p:nvSpPr>
            <p:cNvPr id="59406" name="Line 14"/>
            <p:cNvSpPr>
              <a:spLocks noChangeShapeType="1"/>
            </p:cNvSpPr>
            <p:nvPr/>
          </p:nvSpPr>
          <p:spPr bwMode="auto">
            <a:xfrm flipH="1" flipV="1">
              <a:off x="327" y="2191"/>
              <a:ext cx="1" cy="725"/>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59419" name="Line 27"/>
            <p:cNvSpPr>
              <a:spLocks noChangeShapeType="1"/>
            </p:cNvSpPr>
            <p:nvPr/>
          </p:nvSpPr>
          <p:spPr bwMode="auto">
            <a:xfrm flipH="1" flipV="1">
              <a:off x="331" y="2913"/>
              <a:ext cx="394" cy="7"/>
            </a:xfrm>
            <a:prstGeom prst="line">
              <a:avLst/>
            </a:prstGeom>
            <a:noFill/>
            <a:ln w="25400">
              <a:solidFill>
                <a:srgbClr val="790015"/>
              </a:solidFill>
              <a:round/>
              <a:headEnd/>
              <a:tailEnd/>
            </a:ln>
            <a:effectLst/>
          </p:spPr>
          <p:txBody>
            <a:bodyPr wrap="none" anchor="ctr">
              <a:prstTxWarp prst="textNoShape">
                <a:avLst/>
              </a:prstTxWarp>
            </a:bodyPr>
            <a:lstStyle/>
            <a:p>
              <a:endParaRPr lang="en-US"/>
            </a:p>
          </p:txBody>
        </p:sp>
      </p:grpSp>
      <p:cxnSp>
        <p:nvCxnSpPr>
          <p:cNvPr id="59423" name="AutoShape 31"/>
          <p:cNvCxnSpPr>
            <a:cxnSpLocks noChangeShapeType="1"/>
            <a:stCxn id="59412" idx="1"/>
            <a:endCxn id="59395" idx="3"/>
          </p:cNvCxnSpPr>
          <p:nvPr/>
        </p:nvCxnSpPr>
        <p:spPr bwMode="auto">
          <a:xfrm rot="10800000" flipV="1">
            <a:off x="4722813" y="2576513"/>
            <a:ext cx="747712" cy="982662"/>
          </a:xfrm>
          <a:prstGeom prst="bentConnector3">
            <a:avLst>
              <a:gd name="adj1" fmla="val 32694"/>
            </a:avLst>
          </a:prstGeom>
          <a:noFill/>
          <a:ln w="19050">
            <a:solidFill>
              <a:srgbClr val="790015"/>
            </a:solidFill>
            <a:prstDash val="sysDot"/>
            <a:miter lim="800000"/>
            <a:headEnd/>
            <a:tailEnd type="triangle" w="med" len="med"/>
          </a:ln>
          <a:effectLst/>
        </p:spPr>
      </p:cxnSp>
      <p:cxnSp>
        <p:nvCxnSpPr>
          <p:cNvPr id="59425" name="AutoShape 33"/>
          <p:cNvCxnSpPr>
            <a:cxnSpLocks noChangeShapeType="1"/>
            <a:stCxn id="59394" idx="2"/>
            <a:endCxn id="59396" idx="0"/>
          </p:cNvCxnSpPr>
          <p:nvPr/>
        </p:nvCxnSpPr>
        <p:spPr bwMode="auto">
          <a:xfrm>
            <a:off x="2813050" y="1581150"/>
            <a:ext cx="4763" cy="477838"/>
          </a:xfrm>
          <a:prstGeom prst="straightConnector1">
            <a:avLst/>
          </a:prstGeom>
          <a:noFill/>
          <a:ln w="19050">
            <a:solidFill>
              <a:srgbClr val="00279F"/>
            </a:solidFill>
            <a:round/>
            <a:headEnd/>
            <a:tailEnd type="triangle" w="med" len="med"/>
          </a:ln>
          <a:effectLst/>
        </p:spPr>
      </p:cxnSp>
      <p:cxnSp>
        <p:nvCxnSpPr>
          <p:cNvPr id="59426" name="AutoShape 34"/>
          <p:cNvCxnSpPr>
            <a:cxnSpLocks noChangeShapeType="1"/>
            <a:stCxn id="59396" idx="2"/>
            <a:endCxn id="59395" idx="0"/>
          </p:cNvCxnSpPr>
          <p:nvPr/>
        </p:nvCxnSpPr>
        <p:spPr bwMode="auto">
          <a:xfrm flipH="1">
            <a:off x="2816225" y="2722563"/>
            <a:ext cx="1588" cy="487362"/>
          </a:xfrm>
          <a:prstGeom prst="straightConnector1">
            <a:avLst/>
          </a:prstGeom>
          <a:noFill/>
          <a:ln w="19050">
            <a:solidFill>
              <a:srgbClr val="00279F"/>
            </a:solidFill>
            <a:round/>
            <a:headEnd/>
            <a:tailEnd type="triangle" w="med" len="med"/>
          </a:ln>
          <a:effectLst/>
        </p:spPr>
      </p:cxnSp>
      <p:cxnSp>
        <p:nvCxnSpPr>
          <p:cNvPr id="59427" name="AutoShape 35"/>
          <p:cNvCxnSpPr>
            <a:cxnSpLocks noChangeShapeType="1"/>
            <a:stCxn id="59395" idx="2"/>
            <a:endCxn id="59404" idx="0"/>
          </p:cNvCxnSpPr>
          <p:nvPr/>
        </p:nvCxnSpPr>
        <p:spPr bwMode="auto">
          <a:xfrm>
            <a:off x="2816225" y="3908425"/>
            <a:ext cx="4763" cy="493713"/>
          </a:xfrm>
          <a:prstGeom prst="straightConnector1">
            <a:avLst/>
          </a:prstGeom>
          <a:noFill/>
          <a:ln w="19050">
            <a:solidFill>
              <a:srgbClr val="00279F"/>
            </a:solidFill>
            <a:round/>
            <a:headEnd/>
            <a:tailEnd type="triangle" w="med" len="med"/>
          </a:ln>
          <a:effectLst/>
        </p:spPr>
      </p:cxnSp>
      <p:cxnSp>
        <p:nvCxnSpPr>
          <p:cNvPr id="59428" name="AutoShape 36"/>
          <p:cNvCxnSpPr>
            <a:cxnSpLocks noChangeShapeType="1"/>
            <a:stCxn id="59404" idx="2"/>
            <a:endCxn id="59405" idx="0"/>
          </p:cNvCxnSpPr>
          <p:nvPr/>
        </p:nvCxnSpPr>
        <p:spPr bwMode="auto">
          <a:xfrm flipH="1">
            <a:off x="2814638" y="4856163"/>
            <a:ext cx="6350" cy="538162"/>
          </a:xfrm>
          <a:prstGeom prst="straightConnector1">
            <a:avLst/>
          </a:prstGeom>
          <a:noFill/>
          <a:ln w="19050">
            <a:solidFill>
              <a:srgbClr val="00279F"/>
            </a:solidFill>
            <a:round/>
            <a:headEnd/>
            <a:tailEnd type="triangle" w="med" len="med"/>
          </a:ln>
          <a:effectLst/>
        </p:spPr>
      </p:cxnSp>
      <p:cxnSp>
        <p:nvCxnSpPr>
          <p:cNvPr id="59429" name="AutoShape 37"/>
          <p:cNvCxnSpPr>
            <a:cxnSpLocks noChangeShapeType="1"/>
            <a:stCxn id="59410" idx="2"/>
            <a:endCxn id="59412" idx="0"/>
          </p:cNvCxnSpPr>
          <p:nvPr/>
        </p:nvCxnSpPr>
        <p:spPr bwMode="auto">
          <a:xfrm>
            <a:off x="7045325" y="1670050"/>
            <a:ext cx="0" cy="473075"/>
          </a:xfrm>
          <a:prstGeom prst="straightConnector1">
            <a:avLst/>
          </a:prstGeom>
          <a:noFill/>
          <a:ln w="19050">
            <a:solidFill>
              <a:srgbClr val="00279F"/>
            </a:solidFill>
            <a:round/>
            <a:headEnd/>
            <a:tailEnd type="triangle" w="med" len="med"/>
          </a:ln>
          <a:effectLst/>
        </p:spPr>
      </p:cxnSp>
      <p:cxnSp>
        <p:nvCxnSpPr>
          <p:cNvPr id="59430" name="AutoShape 38"/>
          <p:cNvCxnSpPr>
            <a:cxnSpLocks noChangeShapeType="1"/>
            <a:stCxn id="59412" idx="2"/>
            <a:endCxn id="59411" idx="0"/>
          </p:cNvCxnSpPr>
          <p:nvPr/>
        </p:nvCxnSpPr>
        <p:spPr bwMode="auto">
          <a:xfrm>
            <a:off x="7045325" y="3008313"/>
            <a:ext cx="3175" cy="495300"/>
          </a:xfrm>
          <a:prstGeom prst="straightConnector1">
            <a:avLst/>
          </a:prstGeom>
          <a:noFill/>
          <a:ln w="19050">
            <a:solidFill>
              <a:srgbClr val="00279F"/>
            </a:solidFill>
            <a:round/>
            <a:headEnd/>
            <a:tailEnd type="triangle" w="med" len="med"/>
          </a:ln>
          <a:effectLst/>
        </p:spPr>
      </p:cxnSp>
      <p:cxnSp>
        <p:nvCxnSpPr>
          <p:cNvPr id="59431" name="AutoShape 39"/>
          <p:cNvCxnSpPr>
            <a:cxnSpLocks noChangeShapeType="1"/>
            <a:stCxn id="59411" idx="2"/>
            <a:endCxn id="59416" idx="0"/>
          </p:cNvCxnSpPr>
          <p:nvPr/>
        </p:nvCxnSpPr>
        <p:spPr bwMode="auto">
          <a:xfrm flipH="1">
            <a:off x="7043738" y="4202113"/>
            <a:ext cx="4762" cy="458787"/>
          </a:xfrm>
          <a:prstGeom prst="straightConnector1">
            <a:avLst/>
          </a:prstGeom>
          <a:noFill/>
          <a:ln w="19050">
            <a:solidFill>
              <a:srgbClr val="00279F"/>
            </a:solidFill>
            <a:round/>
            <a:headEnd/>
            <a:tailEnd type="triangle" w="med" len="med"/>
          </a:ln>
          <a:effectLst/>
        </p:spPr>
      </p:cxnSp>
      <p:cxnSp>
        <p:nvCxnSpPr>
          <p:cNvPr id="59432" name="AutoShape 40"/>
          <p:cNvCxnSpPr>
            <a:cxnSpLocks noChangeShapeType="1"/>
            <a:stCxn id="59416" idx="2"/>
            <a:endCxn id="59403" idx="0"/>
          </p:cNvCxnSpPr>
          <p:nvPr/>
        </p:nvCxnSpPr>
        <p:spPr bwMode="auto">
          <a:xfrm>
            <a:off x="7043738" y="5329238"/>
            <a:ext cx="1587" cy="503237"/>
          </a:xfrm>
          <a:prstGeom prst="straightConnector1">
            <a:avLst/>
          </a:prstGeom>
          <a:noFill/>
          <a:ln w="19050">
            <a:solidFill>
              <a:srgbClr val="00279F"/>
            </a:solidFill>
            <a:round/>
            <a:headEnd/>
            <a:tailEnd type="triangle" w="med" len="med"/>
          </a:ln>
          <a:effectLst/>
        </p:spPr>
      </p:cxnSp>
      <p:cxnSp>
        <p:nvCxnSpPr>
          <p:cNvPr id="59434" name="AutoShape 42"/>
          <p:cNvCxnSpPr>
            <a:cxnSpLocks noChangeShapeType="1"/>
            <a:stCxn id="59405" idx="3"/>
            <a:endCxn id="59410" idx="1"/>
          </p:cNvCxnSpPr>
          <p:nvPr/>
        </p:nvCxnSpPr>
        <p:spPr bwMode="auto">
          <a:xfrm flipV="1">
            <a:off x="4365625" y="1331913"/>
            <a:ext cx="1122363" cy="4386262"/>
          </a:xfrm>
          <a:prstGeom prst="bentConnector3">
            <a:avLst>
              <a:gd name="adj1" fmla="val 56148"/>
            </a:avLst>
          </a:prstGeom>
          <a:noFill/>
          <a:ln w="19050">
            <a:solidFill>
              <a:srgbClr val="00279F"/>
            </a:solidFill>
            <a:miter lim="800000"/>
            <a:headEnd/>
            <a:tailEnd type="triangle" w="med" len="med"/>
          </a:ln>
          <a:effectLst/>
        </p:spPr>
      </p:cxnSp>
    </p:spTree>
  </p:cSld>
  <p:clrMapOvr>
    <a:masterClrMapping/>
  </p:clrMapOvr>
  <p:transition xmlns:p14="http://schemas.microsoft.com/office/powerpoint/2010/main" spd="med" advTm="5000">
    <p:fade/>
    <p:sndAc>
      <p:stSnd>
        <p:snd r:embed="rId3" name="Camera"/>
      </p:stSnd>
    </p:sndAc>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2676525" y="1331913"/>
            <a:ext cx="3800475" cy="554037"/>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A Drop In Average Weekly Hours</a:t>
            </a:r>
          </a:p>
          <a:p>
            <a:pPr algn="ctr" defTabSz="903288"/>
            <a:r>
              <a:rPr lang="en-US" sz="1600"/>
              <a:t>Worked By Third Shift Employees</a:t>
            </a:r>
          </a:p>
        </p:txBody>
      </p:sp>
      <p:sp>
        <p:nvSpPr>
          <p:cNvPr id="60419" name="Line 3"/>
          <p:cNvSpPr>
            <a:spLocks noChangeShapeType="1"/>
          </p:cNvSpPr>
          <p:nvPr/>
        </p:nvSpPr>
        <p:spPr bwMode="auto">
          <a:xfrm>
            <a:off x="4579938" y="1897063"/>
            <a:ext cx="0" cy="427037"/>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60420" name="Line 4"/>
          <p:cNvSpPr>
            <a:spLocks noChangeShapeType="1"/>
          </p:cNvSpPr>
          <p:nvPr/>
        </p:nvSpPr>
        <p:spPr bwMode="auto">
          <a:xfrm flipH="1">
            <a:off x="1927225" y="4978400"/>
            <a:ext cx="3175" cy="427038"/>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60421" name="Line 5"/>
          <p:cNvSpPr>
            <a:spLocks noChangeShapeType="1"/>
          </p:cNvSpPr>
          <p:nvPr/>
        </p:nvSpPr>
        <p:spPr bwMode="auto">
          <a:xfrm>
            <a:off x="4602163" y="2698750"/>
            <a:ext cx="0" cy="482600"/>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60422" name="Rectangle 6"/>
          <p:cNvSpPr>
            <a:spLocks noChangeArrowheads="1"/>
          </p:cNvSpPr>
          <p:nvPr/>
        </p:nvSpPr>
        <p:spPr bwMode="auto">
          <a:xfrm>
            <a:off x="1298575" y="5384800"/>
            <a:ext cx="1076325" cy="5842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Traffic Jam</a:t>
            </a:r>
          </a:p>
          <a:p>
            <a:pPr algn="ctr" defTabSz="903288"/>
            <a:r>
              <a:rPr lang="en-US" sz="1600"/>
              <a:t>On I-29</a:t>
            </a:r>
          </a:p>
        </p:txBody>
      </p:sp>
      <p:sp>
        <p:nvSpPr>
          <p:cNvPr id="60423" name="Rectangle 7"/>
          <p:cNvSpPr>
            <a:spLocks noGrp="1" noChangeArrowheads="1"/>
          </p:cNvSpPr>
          <p:nvPr>
            <p:ph type="title"/>
          </p:nvPr>
        </p:nvSpPr>
        <p:spPr>
          <a:xfrm>
            <a:off x="212725" y="93663"/>
            <a:ext cx="8686800" cy="777875"/>
          </a:xfrm>
          <a:noFill/>
          <a:ln/>
        </p:spPr>
        <p:txBody>
          <a:bodyPr/>
          <a:lstStyle/>
          <a:p>
            <a:r>
              <a:rPr lang="en-US"/>
              <a:t>Root Cause Analysis</a:t>
            </a:r>
          </a:p>
        </p:txBody>
      </p:sp>
      <p:sp>
        <p:nvSpPr>
          <p:cNvPr id="60424" name="Line 8"/>
          <p:cNvSpPr>
            <a:spLocks noChangeShapeType="1"/>
          </p:cNvSpPr>
          <p:nvPr/>
        </p:nvSpPr>
        <p:spPr bwMode="auto">
          <a:xfrm>
            <a:off x="4597400" y="4478338"/>
            <a:ext cx="0" cy="482600"/>
          </a:xfrm>
          <a:prstGeom prst="line">
            <a:avLst/>
          </a:prstGeom>
          <a:noFill/>
          <a:ln w="25400">
            <a:solidFill>
              <a:srgbClr val="790015"/>
            </a:solidFill>
            <a:round/>
            <a:headEnd/>
            <a:tailEnd/>
          </a:ln>
          <a:effectLst/>
        </p:spPr>
        <p:txBody>
          <a:bodyPr wrap="none" anchor="ctr">
            <a:prstTxWarp prst="textNoShape">
              <a:avLst/>
            </a:prstTxWarp>
          </a:bodyPr>
          <a:lstStyle/>
          <a:p>
            <a:endParaRPr lang="en-US"/>
          </a:p>
        </p:txBody>
      </p:sp>
      <p:sp>
        <p:nvSpPr>
          <p:cNvPr id="60425" name="Line 9"/>
          <p:cNvSpPr>
            <a:spLocks noChangeShapeType="1"/>
          </p:cNvSpPr>
          <p:nvPr/>
        </p:nvSpPr>
        <p:spPr bwMode="auto">
          <a:xfrm>
            <a:off x="4600575" y="3617913"/>
            <a:ext cx="0" cy="500062"/>
          </a:xfrm>
          <a:prstGeom prst="line">
            <a:avLst/>
          </a:prstGeom>
          <a:noFill/>
          <a:ln w="25400">
            <a:solidFill>
              <a:srgbClr val="00279F"/>
            </a:solidFill>
            <a:round/>
            <a:headEnd/>
            <a:tailEnd type="triangle" w="med" len="med"/>
          </a:ln>
          <a:effectLst/>
        </p:spPr>
        <p:txBody>
          <a:bodyPr wrap="none" anchor="ctr">
            <a:prstTxWarp prst="textNoShape">
              <a:avLst/>
            </a:prstTxWarp>
          </a:bodyPr>
          <a:lstStyle/>
          <a:p>
            <a:endParaRPr lang="en-US"/>
          </a:p>
        </p:txBody>
      </p:sp>
      <p:sp>
        <p:nvSpPr>
          <p:cNvPr id="60426" name="Line 10"/>
          <p:cNvSpPr>
            <a:spLocks noChangeShapeType="1"/>
          </p:cNvSpPr>
          <p:nvPr/>
        </p:nvSpPr>
        <p:spPr bwMode="auto">
          <a:xfrm flipH="1">
            <a:off x="1930400" y="4965700"/>
            <a:ext cx="5651500" cy="0"/>
          </a:xfrm>
          <a:prstGeom prst="line">
            <a:avLst/>
          </a:prstGeom>
          <a:noFill/>
          <a:ln w="25400">
            <a:solidFill>
              <a:srgbClr val="790015"/>
            </a:solidFill>
            <a:round/>
            <a:headEnd/>
            <a:tailEnd/>
          </a:ln>
          <a:effectLst/>
        </p:spPr>
        <p:txBody>
          <a:bodyPr wrap="none" anchor="ctr">
            <a:prstTxWarp prst="textNoShape">
              <a:avLst/>
            </a:prstTxWarp>
          </a:bodyPr>
          <a:lstStyle/>
          <a:p>
            <a:endParaRPr lang="en-US"/>
          </a:p>
        </p:txBody>
      </p:sp>
      <p:sp>
        <p:nvSpPr>
          <p:cNvPr id="60427" name="Rectangle 11"/>
          <p:cNvSpPr>
            <a:spLocks noChangeArrowheads="1"/>
          </p:cNvSpPr>
          <p:nvPr/>
        </p:nvSpPr>
        <p:spPr bwMode="auto">
          <a:xfrm>
            <a:off x="3965575" y="2352675"/>
            <a:ext cx="1228725" cy="352425"/>
          </a:xfrm>
          <a:prstGeom prst="rect">
            <a:avLst/>
          </a:prstGeom>
          <a:noFill/>
          <a:ln w="25400">
            <a:solidFill>
              <a:schemeClr val="hlink"/>
            </a:solidFill>
            <a:miter lim="800000"/>
            <a:headEnd/>
            <a:tailEnd/>
          </a:ln>
          <a:effectLst/>
        </p:spPr>
        <p:txBody>
          <a:bodyPr wrap="none" lIns="90487" tIns="44450" rIns="90487" bIns="44450" anchor="ctr">
            <a:prstTxWarp prst="textNoShape">
              <a:avLst/>
            </a:prstTxWarp>
          </a:bodyPr>
          <a:lstStyle/>
          <a:p>
            <a:pPr algn="ctr" defTabSz="903288"/>
            <a:r>
              <a:rPr lang="en-US" sz="1600"/>
              <a:t>WHY?</a:t>
            </a:r>
          </a:p>
        </p:txBody>
      </p:sp>
      <p:sp>
        <p:nvSpPr>
          <p:cNvPr id="60428" name="Rectangle 12"/>
          <p:cNvSpPr>
            <a:spLocks noChangeArrowheads="1"/>
          </p:cNvSpPr>
          <p:nvPr/>
        </p:nvSpPr>
        <p:spPr bwMode="auto">
          <a:xfrm>
            <a:off x="2689225" y="3198813"/>
            <a:ext cx="3800475" cy="395287"/>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The Employees Are Arriving Late</a:t>
            </a:r>
          </a:p>
        </p:txBody>
      </p:sp>
      <p:sp>
        <p:nvSpPr>
          <p:cNvPr id="60429" name="Rectangle 13"/>
          <p:cNvSpPr>
            <a:spLocks noChangeArrowheads="1"/>
          </p:cNvSpPr>
          <p:nvPr/>
        </p:nvSpPr>
        <p:spPr bwMode="auto">
          <a:xfrm>
            <a:off x="3978275" y="4130675"/>
            <a:ext cx="1228725" cy="352425"/>
          </a:xfrm>
          <a:prstGeom prst="rect">
            <a:avLst/>
          </a:prstGeom>
          <a:noFill/>
          <a:ln w="25400">
            <a:solidFill>
              <a:schemeClr val="hlink"/>
            </a:solidFill>
            <a:miter lim="800000"/>
            <a:headEnd/>
            <a:tailEnd/>
          </a:ln>
          <a:effectLst/>
        </p:spPr>
        <p:txBody>
          <a:bodyPr wrap="none" lIns="90487" tIns="44450" rIns="90487" bIns="44450" anchor="ctr">
            <a:prstTxWarp prst="textNoShape">
              <a:avLst/>
            </a:prstTxWarp>
          </a:bodyPr>
          <a:lstStyle/>
          <a:p>
            <a:pPr algn="ctr" defTabSz="903288"/>
            <a:r>
              <a:rPr lang="en-US" sz="1600"/>
              <a:t>WHY?</a:t>
            </a:r>
          </a:p>
        </p:txBody>
      </p:sp>
      <p:sp>
        <p:nvSpPr>
          <p:cNvPr id="60430" name="Rectangle 14"/>
          <p:cNvSpPr>
            <a:spLocks noChangeArrowheads="1"/>
          </p:cNvSpPr>
          <p:nvPr/>
        </p:nvSpPr>
        <p:spPr bwMode="auto">
          <a:xfrm>
            <a:off x="2682875" y="5384800"/>
            <a:ext cx="1076325" cy="5842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Buses</a:t>
            </a:r>
          </a:p>
          <a:p>
            <a:pPr algn="ctr" defTabSz="903288"/>
            <a:r>
              <a:rPr lang="en-US" sz="1600"/>
              <a:t>Late</a:t>
            </a:r>
          </a:p>
        </p:txBody>
      </p:sp>
      <p:sp>
        <p:nvSpPr>
          <p:cNvPr id="60431" name="Rectangle 15"/>
          <p:cNvSpPr>
            <a:spLocks noChangeArrowheads="1"/>
          </p:cNvSpPr>
          <p:nvPr/>
        </p:nvSpPr>
        <p:spPr bwMode="auto">
          <a:xfrm>
            <a:off x="4008438" y="5384800"/>
            <a:ext cx="1076325" cy="8255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Not</a:t>
            </a:r>
          </a:p>
          <a:p>
            <a:pPr algn="ctr" defTabSz="903288"/>
            <a:r>
              <a:rPr lang="en-US" sz="1600"/>
              <a:t>Enough</a:t>
            </a:r>
          </a:p>
          <a:p>
            <a:pPr algn="ctr" defTabSz="903288"/>
            <a:r>
              <a:rPr lang="en-US" sz="1600"/>
              <a:t>Parking</a:t>
            </a:r>
          </a:p>
        </p:txBody>
      </p:sp>
      <p:sp>
        <p:nvSpPr>
          <p:cNvPr id="60432" name="Rectangle 16"/>
          <p:cNvSpPr>
            <a:spLocks noChangeArrowheads="1"/>
          </p:cNvSpPr>
          <p:nvPr/>
        </p:nvSpPr>
        <p:spPr bwMode="auto">
          <a:xfrm>
            <a:off x="6937375" y="5384800"/>
            <a:ext cx="1279525" cy="5842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Road</a:t>
            </a:r>
          </a:p>
          <a:p>
            <a:pPr algn="ctr" defTabSz="903288"/>
            <a:r>
              <a:rPr lang="en-US" sz="1600"/>
              <a:t>Construction</a:t>
            </a:r>
          </a:p>
        </p:txBody>
      </p:sp>
      <p:sp>
        <p:nvSpPr>
          <p:cNvPr id="60433" name="Rectangle 17"/>
          <p:cNvSpPr>
            <a:spLocks noChangeArrowheads="1"/>
          </p:cNvSpPr>
          <p:nvPr/>
        </p:nvSpPr>
        <p:spPr bwMode="auto">
          <a:xfrm>
            <a:off x="5387975" y="5384800"/>
            <a:ext cx="1279525" cy="584200"/>
          </a:xfrm>
          <a:prstGeom prst="rect">
            <a:avLst/>
          </a:prstGeom>
          <a:noFill/>
          <a:ln w="25400">
            <a:solidFill>
              <a:srgbClr val="005400"/>
            </a:solidFill>
            <a:miter lim="800000"/>
            <a:headEnd/>
            <a:tailEnd/>
          </a:ln>
          <a:effectLst/>
        </p:spPr>
        <p:txBody>
          <a:bodyPr wrap="none" lIns="90487" tIns="44450" rIns="90487" bIns="44450" anchor="ctr">
            <a:prstTxWarp prst="textNoShape">
              <a:avLst/>
            </a:prstTxWarp>
          </a:bodyPr>
          <a:lstStyle/>
          <a:p>
            <a:pPr algn="ctr" defTabSz="903288"/>
            <a:r>
              <a:rPr lang="en-US" sz="1600"/>
              <a:t>Bad Weather</a:t>
            </a:r>
          </a:p>
        </p:txBody>
      </p:sp>
      <p:sp>
        <p:nvSpPr>
          <p:cNvPr id="60434" name="Line 18"/>
          <p:cNvSpPr>
            <a:spLocks noChangeShapeType="1"/>
          </p:cNvSpPr>
          <p:nvPr/>
        </p:nvSpPr>
        <p:spPr bwMode="auto">
          <a:xfrm flipH="1">
            <a:off x="3273425" y="4991100"/>
            <a:ext cx="3175" cy="427038"/>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60435" name="Line 19"/>
          <p:cNvSpPr>
            <a:spLocks noChangeShapeType="1"/>
          </p:cNvSpPr>
          <p:nvPr/>
        </p:nvSpPr>
        <p:spPr bwMode="auto">
          <a:xfrm flipH="1">
            <a:off x="4594225" y="4978400"/>
            <a:ext cx="3175" cy="427038"/>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60436" name="Line 20"/>
          <p:cNvSpPr>
            <a:spLocks noChangeShapeType="1"/>
          </p:cNvSpPr>
          <p:nvPr/>
        </p:nvSpPr>
        <p:spPr bwMode="auto">
          <a:xfrm flipH="1">
            <a:off x="6016625" y="4991100"/>
            <a:ext cx="3175" cy="427038"/>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60437" name="Line 21"/>
          <p:cNvSpPr>
            <a:spLocks noChangeShapeType="1"/>
          </p:cNvSpPr>
          <p:nvPr/>
        </p:nvSpPr>
        <p:spPr bwMode="auto">
          <a:xfrm>
            <a:off x="7581900" y="4978400"/>
            <a:ext cx="7938" cy="427038"/>
          </a:xfrm>
          <a:prstGeom prst="line">
            <a:avLst/>
          </a:prstGeom>
          <a:noFill/>
          <a:ln w="25400">
            <a:solidFill>
              <a:srgbClr val="790015"/>
            </a:solidFill>
            <a:round/>
            <a:headEnd/>
            <a:tailEnd type="triangle" w="med" len="med"/>
          </a:ln>
          <a:effectLst/>
        </p:spPr>
        <p:txBody>
          <a:bodyPr wrap="none" anchor="ctr">
            <a:prstTxWarp prst="textNoShape">
              <a:avLst/>
            </a:prstTxWarp>
          </a:bodyPr>
          <a:lstStyle/>
          <a:p>
            <a:endParaRPr lang="en-US"/>
          </a:p>
        </p:txBody>
      </p:sp>
      <p:sp>
        <p:nvSpPr>
          <p:cNvPr id="60438" name="Rectangle 22"/>
          <p:cNvSpPr>
            <a:spLocks noChangeArrowheads="1"/>
          </p:cNvSpPr>
          <p:nvPr/>
        </p:nvSpPr>
        <p:spPr bwMode="auto">
          <a:xfrm>
            <a:off x="1390650" y="1416050"/>
            <a:ext cx="1222375" cy="363538"/>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800" b="1">
                <a:solidFill>
                  <a:schemeClr val="hlink"/>
                </a:solidFill>
              </a:rPr>
              <a:t>Symptom</a:t>
            </a:r>
          </a:p>
        </p:txBody>
      </p:sp>
      <p:sp>
        <p:nvSpPr>
          <p:cNvPr id="60439" name="Rectangle 23"/>
          <p:cNvSpPr>
            <a:spLocks noChangeArrowheads="1"/>
          </p:cNvSpPr>
          <p:nvPr/>
        </p:nvSpPr>
        <p:spPr bwMode="auto">
          <a:xfrm>
            <a:off x="52388" y="5348288"/>
            <a:ext cx="1157287" cy="72707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chemeClr val="hlink"/>
                </a:solidFill>
              </a:rPr>
              <a:t>Initial</a:t>
            </a:r>
          </a:p>
          <a:p>
            <a:pPr algn="ctr" defTabSz="903288"/>
            <a:r>
              <a:rPr lang="en-US" sz="1400">
                <a:solidFill>
                  <a:schemeClr val="hlink"/>
                </a:solidFill>
              </a:rPr>
              <a:t>Problem</a:t>
            </a:r>
          </a:p>
          <a:p>
            <a:pPr algn="ctr" defTabSz="903288"/>
            <a:r>
              <a:rPr lang="en-US" sz="1400">
                <a:solidFill>
                  <a:schemeClr val="hlink"/>
                </a:solidFill>
              </a:rPr>
              <a:t>Descriptions</a:t>
            </a:r>
          </a:p>
        </p:txBody>
      </p:sp>
    </p:spTree>
  </p:cSld>
  <p:clrMapOvr>
    <a:masterClrMapping/>
  </p:clrMapOvr>
  <p:transition xmlns:p14="http://schemas.microsoft.com/office/powerpoint/2010/main" spd="med" advTm="5000">
    <p:fade/>
    <p:sndAc>
      <p:stSnd>
        <p:snd r:embed="rId3" name="Camera"/>
      </p:stSnd>
    </p:sndAc>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28600" y="228600"/>
            <a:ext cx="8686800" cy="546100"/>
          </a:xfrm>
          <a:noFill/>
          <a:ln/>
        </p:spPr>
        <p:txBody>
          <a:bodyPr/>
          <a:lstStyle/>
          <a:p>
            <a:r>
              <a:rPr lang="en-US" sz="3200"/>
              <a:t>Investigative / Tracking Charts</a:t>
            </a:r>
          </a:p>
        </p:txBody>
      </p:sp>
      <p:sp>
        <p:nvSpPr>
          <p:cNvPr id="61446" name="Rectangle 6"/>
          <p:cNvSpPr>
            <a:spLocks noChangeArrowheads="1"/>
          </p:cNvSpPr>
          <p:nvPr/>
        </p:nvSpPr>
        <p:spPr bwMode="auto">
          <a:xfrm>
            <a:off x="927100" y="4889500"/>
            <a:ext cx="3017838" cy="514350"/>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400">
                <a:solidFill>
                  <a:schemeClr val="hlink"/>
                </a:solidFill>
              </a:rPr>
              <a:t>Pareto - Used To Assess The ‘WHY’s and for Tracking</a:t>
            </a:r>
          </a:p>
        </p:txBody>
      </p:sp>
      <p:sp>
        <p:nvSpPr>
          <p:cNvPr id="61445" name="Rectangle 5"/>
          <p:cNvSpPr>
            <a:spLocks noChangeArrowheads="1"/>
          </p:cNvSpPr>
          <p:nvPr/>
        </p:nvSpPr>
        <p:spPr bwMode="auto">
          <a:xfrm>
            <a:off x="5483225" y="4754563"/>
            <a:ext cx="3352800" cy="30162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r" defTabSz="903288"/>
            <a:r>
              <a:rPr lang="en-US" sz="1400">
                <a:solidFill>
                  <a:schemeClr val="hlink"/>
                </a:solidFill>
              </a:rPr>
              <a:t>Paynter Chart - Used To Track Progress</a:t>
            </a:r>
          </a:p>
        </p:txBody>
      </p:sp>
      <p:graphicFrame>
        <p:nvGraphicFramePr>
          <p:cNvPr id="61447" name="Object 7"/>
          <p:cNvGraphicFramePr>
            <a:graphicFrameLocks noChangeAspect="1"/>
          </p:cNvGraphicFramePr>
          <p:nvPr/>
        </p:nvGraphicFramePr>
        <p:xfrm>
          <a:off x="4356100" y="4999038"/>
          <a:ext cx="4457700" cy="1270000"/>
        </p:xfrm>
        <a:graphic>
          <a:graphicData uri="http://schemas.openxmlformats.org/presentationml/2006/ole">
            <mc:AlternateContent xmlns:mc="http://schemas.openxmlformats.org/markup-compatibility/2006">
              <mc:Choice xmlns:v="urn:schemas-microsoft-com:vml" Requires="v">
                <p:oleObj spid="_x0000_s61464" name="Worksheet" r:id="rId5" imgW="4457700" imgH="1270000" progId="Excel.Sheet.8">
                  <p:embed/>
                </p:oleObj>
              </mc:Choice>
              <mc:Fallback>
                <p:oleObj name="Worksheet" r:id="rId5" imgW="4457700" imgH="1270000" progId="Excel.Sheet.8">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6100" y="4999038"/>
                        <a:ext cx="4457700" cy="127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456" name="Object 16"/>
          <p:cNvGraphicFramePr>
            <a:graphicFrameLocks noChangeAspect="1"/>
          </p:cNvGraphicFramePr>
          <p:nvPr/>
        </p:nvGraphicFramePr>
        <p:xfrm>
          <a:off x="171450" y="917575"/>
          <a:ext cx="5589588" cy="3937000"/>
        </p:xfrm>
        <a:graphic>
          <a:graphicData uri="http://schemas.openxmlformats.org/presentationml/2006/ole">
            <mc:AlternateContent xmlns:mc="http://schemas.openxmlformats.org/markup-compatibility/2006">
              <mc:Choice xmlns:v="urn:schemas-microsoft-com:vml" Requires="v">
                <p:oleObj spid="_x0000_s61465" name="Worksheet" r:id="rId7" imgW="5588000" imgH="3937000" progId="Excel.Sheet.8">
                  <p:embed/>
                </p:oleObj>
              </mc:Choice>
              <mc:Fallback>
                <p:oleObj name="Worksheet" r:id="rId7" imgW="5588000" imgH="3937000" progId="Excel.Sheet.8">
                  <p:embed/>
                  <p:pic>
                    <p:nvPicPr>
                      <p:cNvPr id="0"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450" y="917575"/>
                        <a:ext cx="5589588"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spd="med" advTm="5000">
    <p:fade/>
    <p:sndAc>
      <p:stSnd>
        <p:snd r:embed="rId4" name="Camera"/>
      </p:stSnd>
    </p:sndAc>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28600" y="195263"/>
            <a:ext cx="8686800" cy="914400"/>
          </a:xfrm>
          <a:noFill/>
          <a:ln/>
        </p:spPr>
        <p:txBody>
          <a:bodyPr/>
          <a:lstStyle/>
          <a:p>
            <a:r>
              <a:rPr lang="en-US">
                <a:solidFill>
                  <a:srgbClr val="790015"/>
                </a:solidFill>
              </a:rPr>
              <a:t>Is</a:t>
            </a:r>
            <a:r>
              <a:rPr lang="en-US"/>
              <a:t> / </a:t>
            </a:r>
            <a:r>
              <a:rPr lang="en-US">
                <a:solidFill>
                  <a:srgbClr val="790015"/>
                </a:solidFill>
              </a:rPr>
              <a:t>Is Not</a:t>
            </a:r>
            <a:r>
              <a:rPr lang="en-US"/>
              <a:t> Questions</a:t>
            </a:r>
          </a:p>
        </p:txBody>
      </p:sp>
      <p:sp>
        <p:nvSpPr>
          <p:cNvPr id="62467" name="Rectangle 3"/>
          <p:cNvSpPr>
            <a:spLocks noChangeArrowheads="1"/>
          </p:cNvSpPr>
          <p:nvPr/>
        </p:nvSpPr>
        <p:spPr bwMode="auto">
          <a:xfrm>
            <a:off x="5270500" y="6237288"/>
            <a:ext cx="3238500" cy="301625"/>
          </a:xfrm>
          <a:prstGeom prst="rect">
            <a:avLst/>
          </a:prstGeom>
          <a:noFill/>
          <a:ln w="12700">
            <a:noFill/>
            <a:miter lim="800000"/>
            <a:headEnd/>
            <a:tailEnd/>
          </a:ln>
          <a:effectLst/>
        </p:spPr>
        <p:txBody>
          <a:bodyPr wrap="none" lIns="90487" tIns="44450" rIns="90487" bIns="44450">
            <a:prstTxWarp prst="textNoShape">
              <a:avLst/>
            </a:prstTxWarp>
            <a:spAutoFit/>
          </a:bodyPr>
          <a:lstStyle/>
          <a:p>
            <a:pPr algn="ctr" defTabSz="903288"/>
            <a:r>
              <a:rPr lang="en-US" sz="1400">
                <a:solidFill>
                  <a:schemeClr val="hlink"/>
                </a:solidFill>
              </a:rPr>
              <a:t>NOTE: Every Question May Not Apply!</a:t>
            </a:r>
          </a:p>
        </p:txBody>
      </p:sp>
      <p:graphicFrame>
        <p:nvGraphicFramePr>
          <p:cNvPr id="62469" name="Object 5"/>
          <p:cNvGraphicFramePr>
            <a:graphicFrameLocks noChangeAspect="1"/>
          </p:cNvGraphicFramePr>
          <p:nvPr/>
        </p:nvGraphicFramePr>
        <p:xfrm>
          <a:off x="50800" y="908050"/>
          <a:ext cx="9043988" cy="5195888"/>
        </p:xfrm>
        <a:graphic>
          <a:graphicData uri="http://schemas.openxmlformats.org/presentationml/2006/ole">
            <mc:AlternateContent xmlns:mc="http://schemas.openxmlformats.org/markup-compatibility/2006">
              <mc:Choice xmlns:v="urn:schemas-microsoft-com:vml" Requires="v">
                <p:oleObj spid="_x0000_s62474" name="Worksheet" r:id="rId5" imgW="9042400" imgH="5194300" progId="Excel.Sheet.8">
                  <p:embed/>
                </p:oleObj>
              </mc:Choice>
              <mc:Fallback>
                <p:oleObj name="Worksheet" r:id="rId5" imgW="9042400" imgH="5194300" progId="Excel.Sheet.8">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00" y="908050"/>
                        <a:ext cx="9043988" cy="519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spd="med" advTm="5000">
    <p:fade/>
    <p:sndAc>
      <p:stSnd>
        <p:snd r:embed="rId4" name="Camera"/>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p:txBody>
          <a:bodyPr/>
          <a:lstStyle/>
          <a:p>
            <a:r>
              <a:rPr lang="en-US"/>
              <a:t>Process Tools</a:t>
            </a:r>
          </a:p>
        </p:txBody>
      </p:sp>
      <p:sp>
        <p:nvSpPr>
          <p:cNvPr id="419843" name="Text Box 3"/>
          <p:cNvSpPr txBox="1">
            <a:spLocks noChangeArrowheads="1"/>
          </p:cNvSpPr>
          <p:nvPr/>
        </p:nvSpPr>
        <p:spPr bwMode="auto">
          <a:xfrm>
            <a:off x="1431925" y="1030288"/>
            <a:ext cx="793750" cy="457200"/>
          </a:xfrm>
          <a:prstGeom prst="rect">
            <a:avLst/>
          </a:prstGeom>
          <a:noFill/>
          <a:ln w="12700">
            <a:noFill/>
            <a:miter lim="800000"/>
            <a:headEnd/>
            <a:tailEnd/>
          </a:ln>
          <a:effectLst/>
        </p:spPr>
        <p:txBody>
          <a:bodyPr wrap="none">
            <a:prstTxWarp prst="textNoShape">
              <a:avLst/>
            </a:prstTxWarp>
            <a:spAutoFit/>
          </a:bodyPr>
          <a:lstStyle/>
          <a:p>
            <a:r>
              <a:rPr lang="en-US"/>
              <a:t>Past</a:t>
            </a:r>
          </a:p>
        </p:txBody>
      </p:sp>
      <p:sp>
        <p:nvSpPr>
          <p:cNvPr id="419844" name="Text Box 4"/>
          <p:cNvSpPr txBox="1">
            <a:spLocks noChangeArrowheads="1"/>
          </p:cNvSpPr>
          <p:nvPr/>
        </p:nvSpPr>
        <p:spPr bwMode="auto">
          <a:xfrm>
            <a:off x="3954463" y="1030288"/>
            <a:ext cx="1235075" cy="457200"/>
          </a:xfrm>
          <a:prstGeom prst="rect">
            <a:avLst/>
          </a:prstGeom>
          <a:noFill/>
          <a:ln w="12700">
            <a:noFill/>
            <a:miter lim="800000"/>
            <a:headEnd/>
            <a:tailEnd/>
          </a:ln>
          <a:effectLst/>
        </p:spPr>
        <p:txBody>
          <a:bodyPr wrap="none">
            <a:prstTxWarp prst="textNoShape">
              <a:avLst/>
            </a:prstTxWarp>
            <a:spAutoFit/>
          </a:bodyPr>
          <a:lstStyle/>
          <a:p>
            <a:r>
              <a:rPr lang="en-US"/>
              <a:t>Present</a:t>
            </a:r>
          </a:p>
        </p:txBody>
      </p:sp>
      <p:sp>
        <p:nvSpPr>
          <p:cNvPr id="419845" name="Text Box 5"/>
          <p:cNvSpPr txBox="1">
            <a:spLocks noChangeArrowheads="1"/>
          </p:cNvSpPr>
          <p:nvPr/>
        </p:nvSpPr>
        <p:spPr bwMode="auto">
          <a:xfrm>
            <a:off x="6734175" y="1030288"/>
            <a:ext cx="1065213" cy="457200"/>
          </a:xfrm>
          <a:prstGeom prst="rect">
            <a:avLst/>
          </a:prstGeom>
          <a:noFill/>
          <a:ln w="12700">
            <a:noFill/>
            <a:miter lim="800000"/>
            <a:headEnd/>
            <a:tailEnd/>
          </a:ln>
          <a:effectLst/>
        </p:spPr>
        <p:txBody>
          <a:bodyPr wrap="none">
            <a:prstTxWarp prst="textNoShape">
              <a:avLst/>
            </a:prstTxWarp>
            <a:spAutoFit/>
          </a:bodyPr>
          <a:lstStyle/>
          <a:p>
            <a:r>
              <a:rPr lang="en-US"/>
              <a:t>Future</a:t>
            </a:r>
          </a:p>
        </p:txBody>
      </p:sp>
      <p:sp>
        <p:nvSpPr>
          <p:cNvPr id="419846" name="Text Box 6"/>
          <p:cNvSpPr txBox="1">
            <a:spLocks noChangeArrowheads="1"/>
          </p:cNvSpPr>
          <p:nvPr/>
        </p:nvSpPr>
        <p:spPr bwMode="auto">
          <a:xfrm>
            <a:off x="803275" y="1527175"/>
            <a:ext cx="2200275" cy="701675"/>
          </a:xfrm>
          <a:prstGeom prst="rect">
            <a:avLst/>
          </a:prstGeom>
          <a:noFill/>
          <a:ln w="12700">
            <a:noFill/>
            <a:miter lim="800000"/>
            <a:headEnd/>
            <a:tailEnd/>
          </a:ln>
          <a:effectLst/>
        </p:spPr>
        <p:txBody>
          <a:bodyPr>
            <a:prstTxWarp prst="textNoShape">
              <a:avLst/>
            </a:prstTxWarp>
            <a:spAutoFit/>
          </a:bodyPr>
          <a:lstStyle/>
          <a:p>
            <a:pPr algn="ctr"/>
            <a:r>
              <a:rPr lang="en-US" sz="2000" i="1">
                <a:solidFill>
                  <a:srgbClr val="005400"/>
                </a:solidFill>
              </a:rPr>
              <a:t>Problem Solving / Analysis</a:t>
            </a:r>
            <a:endParaRPr lang="en-US" sz="2000">
              <a:solidFill>
                <a:srgbClr val="005400"/>
              </a:solidFill>
            </a:endParaRPr>
          </a:p>
        </p:txBody>
      </p:sp>
      <p:sp>
        <p:nvSpPr>
          <p:cNvPr id="419847" name="Text Box 7"/>
          <p:cNvSpPr txBox="1">
            <a:spLocks noChangeArrowheads="1"/>
          </p:cNvSpPr>
          <p:nvPr/>
        </p:nvSpPr>
        <p:spPr bwMode="auto">
          <a:xfrm>
            <a:off x="3427413" y="1527175"/>
            <a:ext cx="2289175" cy="701675"/>
          </a:xfrm>
          <a:prstGeom prst="rect">
            <a:avLst/>
          </a:prstGeom>
          <a:noFill/>
          <a:ln w="12700">
            <a:noFill/>
            <a:miter lim="800000"/>
            <a:headEnd/>
            <a:tailEnd/>
          </a:ln>
          <a:effectLst/>
        </p:spPr>
        <p:txBody>
          <a:bodyPr wrap="none">
            <a:prstTxWarp prst="textNoShape">
              <a:avLst/>
            </a:prstTxWarp>
            <a:spAutoFit/>
          </a:bodyPr>
          <a:lstStyle/>
          <a:p>
            <a:pPr algn="ctr"/>
            <a:r>
              <a:rPr lang="en-US" sz="2000" i="1">
                <a:solidFill>
                  <a:srgbClr val="005400"/>
                </a:solidFill>
              </a:rPr>
              <a:t>Decision Making /</a:t>
            </a:r>
          </a:p>
          <a:p>
            <a:pPr algn="ctr"/>
            <a:r>
              <a:rPr lang="en-US" sz="2000" i="1">
                <a:solidFill>
                  <a:srgbClr val="005400"/>
                </a:solidFill>
              </a:rPr>
              <a:t>Concerns Analysis</a:t>
            </a:r>
            <a:endParaRPr lang="en-US" sz="2000">
              <a:solidFill>
                <a:srgbClr val="005400"/>
              </a:solidFill>
            </a:endParaRPr>
          </a:p>
        </p:txBody>
      </p:sp>
      <p:sp>
        <p:nvSpPr>
          <p:cNvPr id="419848" name="Text Box 8"/>
          <p:cNvSpPr txBox="1">
            <a:spLocks noChangeArrowheads="1"/>
          </p:cNvSpPr>
          <p:nvPr/>
        </p:nvSpPr>
        <p:spPr bwMode="auto">
          <a:xfrm>
            <a:off x="6169025" y="1527175"/>
            <a:ext cx="2414588" cy="701675"/>
          </a:xfrm>
          <a:prstGeom prst="rect">
            <a:avLst/>
          </a:prstGeom>
          <a:noFill/>
          <a:ln w="12700">
            <a:noFill/>
            <a:miter lim="800000"/>
            <a:headEnd/>
            <a:tailEnd/>
          </a:ln>
          <a:effectLst/>
        </p:spPr>
        <p:txBody>
          <a:bodyPr wrap="none">
            <a:prstTxWarp prst="textNoShape">
              <a:avLst/>
            </a:prstTxWarp>
            <a:spAutoFit/>
          </a:bodyPr>
          <a:lstStyle/>
          <a:p>
            <a:pPr algn="ctr"/>
            <a:r>
              <a:rPr lang="en-US" sz="2000" i="1">
                <a:solidFill>
                  <a:srgbClr val="005400"/>
                </a:solidFill>
              </a:rPr>
              <a:t>Planning and</a:t>
            </a:r>
          </a:p>
          <a:p>
            <a:pPr algn="ctr"/>
            <a:r>
              <a:rPr lang="en-US" sz="2000" i="1">
                <a:solidFill>
                  <a:srgbClr val="005400"/>
                </a:solidFill>
              </a:rPr>
              <a:t>Problem Prevention</a:t>
            </a:r>
            <a:endParaRPr lang="en-US" sz="2000">
              <a:solidFill>
                <a:srgbClr val="005400"/>
              </a:solidFill>
            </a:endParaRPr>
          </a:p>
        </p:txBody>
      </p:sp>
      <p:sp>
        <p:nvSpPr>
          <p:cNvPr id="419849" name="AutoShape 9"/>
          <p:cNvSpPr>
            <a:spLocks noChangeArrowheads="1"/>
          </p:cNvSpPr>
          <p:nvPr/>
        </p:nvSpPr>
        <p:spPr bwMode="auto">
          <a:xfrm>
            <a:off x="4170363" y="2333625"/>
            <a:ext cx="784225" cy="588963"/>
          </a:xfrm>
          <a:prstGeom prst="downArrowCallout">
            <a:avLst>
              <a:gd name="adj1" fmla="val 33288"/>
              <a:gd name="adj2" fmla="val 33288"/>
              <a:gd name="adj3" fmla="val 16667"/>
              <a:gd name="adj4" fmla="val 66667"/>
            </a:avLst>
          </a:prstGeom>
          <a:solidFill>
            <a:srgbClr val="F8F9CF"/>
          </a:solidFill>
          <a:ln w="12700">
            <a:solidFill>
              <a:schemeClr val="tx1"/>
            </a:solidFill>
            <a:miter lim="800000"/>
            <a:headEnd/>
            <a:tailEnd/>
          </a:ln>
          <a:effectLst/>
        </p:spPr>
        <p:txBody>
          <a:bodyPr wrap="none" anchor="ctr">
            <a:prstTxWarp prst="textNoShape">
              <a:avLst/>
            </a:prstTxWarp>
          </a:bodyPr>
          <a:lstStyle/>
          <a:p>
            <a:pPr algn="ctr"/>
            <a:r>
              <a:rPr lang="en-US"/>
              <a:t>D0</a:t>
            </a:r>
          </a:p>
        </p:txBody>
      </p:sp>
      <p:sp>
        <p:nvSpPr>
          <p:cNvPr id="419850" name="AutoShape 10"/>
          <p:cNvSpPr>
            <a:spLocks noChangeArrowheads="1"/>
          </p:cNvSpPr>
          <p:nvPr/>
        </p:nvSpPr>
        <p:spPr bwMode="auto">
          <a:xfrm>
            <a:off x="3879850" y="3155950"/>
            <a:ext cx="1027113" cy="393700"/>
          </a:xfrm>
          <a:prstGeom prst="leftArrowCallout">
            <a:avLst>
              <a:gd name="adj1" fmla="val 25000"/>
              <a:gd name="adj2" fmla="val 25000"/>
              <a:gd name="adj3" fmla="val 43481"/>
              <a:gd name="adj4" fmla="val 66667"/>
            </a:avLst>
          </a:prstGeom>
          <a:solidFill>
            <a:srgbClr val="F8F9CF"/>
          </a:solidFill>
          <a:ln w="12700">
            <a:solidFill>
              <a:schemeClr val="tx1"/>
            </a:solidFill>
            <a:miter lim="800000"/>
            <a:headEnd/>
            <a:tailEnd/>
          </a:ln>
          <a:effectLst/>
        </p:spPr>
        <p:txBody>
          <a:bodyPr wrap="none" anchor="ctr">
            <a:prstTxWarp prst="textNoShape">
              <a:avLst/>
            </a:prstTxWarp>
          </a:bodyPr>
          <a:lstStyle/>
          <a:p>
            <a:pPr algn="ctr"/>
            <a:r>
              <a:rPr lang="en-US"/>
              <a:t>D1</a:t>
            </a:r>
          </a:p>
        </p:txBody>
      </p:sp>
      <p:sp>
        <p:nvSpPr>
          <p:cNvPr id="419851" name="AutoShape 11"/>
          <p:cNvSpPr>
            <a:spLocks noChangeArrowheads="1"/>
          </p:cNvSpPr>
          <p:nvPr/>
        </p:nvSpPr>
        <p:spPr bwMode="auto">
          <a:xfrm>
            <a:off x="1520825" y="3622675"/>
            <a:ext cx="971550" cy="390525"/>
          </a:xfrm>
          <a:prstGeom prst="rightArrowCallout">
            <a:avLst>
              <a:gd name="adj1" fmla="val 25000"/>
              <a:gd name="adj2" fmla="val 25000"/>
              <a:gd name="adj3" fmla="val 41463"/>
              <a:gd name="adj4" fmla="val 66667"/>
            </a:avLst>
          </a:prstGeom>
          <a:solidFill>
            <a:srgbClr val="F8F9CF"/>
          </a:solidFill>
          <a:ln w="12700">
            <a:solidFill>
              <a:schemeClr val="tx1"/>
            </a:solidFill>
            <a:miter lim="800000"/>
            <a:headEnd/>
            <a:tailEnd/>
          </a:ln>
          <a:effectLst/>
        </p:spPr>
        <p:txBody>
          <a:bodyPr wrap="none" anchor="ctr">
            <a:prstTxWarp prst="textNoShape">
              <a:avLst/>
            </a:prstTxWarp>
          </a:bodyPr>
          <a:lstStyle/>
          <a:p>
            <a:pPr algn="ctr"/>
            <a:r>
              <a:rPr lang="en-US"/>
              <a:t>D2</a:t>
            </a:r>
          </a:p>
        </p:txBody>
      </p:sp>
      <p:sp>
        <p:nvSpPr>
          <p:cNvPr id="419852" name="AutoShape 12"/>
          <p:cNvSpPr>
            <a:spLocks noChangeArrowheads="1"/>
          </p:cNvSpPr>
          <p:nvPr/>
        </p:nvSpPr>
        <p:spPr bwMode="auto">
          <a:xfrm>
            <a:off x="3883025" y="4048125"/>
            <a:ext cx="1027113" cy="371475"/>
          </a:xfrm>
          <a:prstGeom prst="leftArrowCallout">
            <a:avLst>
              <a:gd name="adj1" fmla="val 25000"/>
              <a:gd name="adj2" fmla="val 25000"/>
              <a:gd name="adj3" fmla="val 46083"/>
              <a:gd name="adj4" fmla="val 66667"/>
            </a:avLst>
          </a:prstGeom>
          <a:solidFill>
            <a:srgbClr val="F8F9CF"/>
          </a:solidFill>
          <a:ln w="12700">
            <a:solidFill>
              <a:schemeClr val="tx1"/>
            </a:solidFill>
            <a:miter lim="800000"/>
            <a:headEnd/>
            <a:tailEnd/>
          </a:ln>
          <a:effectLst/>
        </p:spPr>
        <p:txBody>
          <a:bodyPr wrap="none" anchor="ctr">
            <a:prstTxWarp prst="textNoShape">
              <a:avLst/>
            </a:prstTxWarp>
          </a:bodyPr>
          <a:lstStyle/>
          <a:p>
            <a:pPr algn="ctr"/>
            <a:r>
              <a:rPr lang="en-US"/>
              <a:t>D3</a:t>
            </a:r>
          </a:p>
        </p:txBody>
      </p:sp>
      <p:sp>
        <p:nvSpPr>
          <p:cNvPr id="419854" name="AutoShape 14"/>
          <p:cNvSpPr>
            <a:spLocks noChangeArrowheads="1"/>
          </p:cNvSpPr>
          <p:nvPr/>
        </p:nvSpPr>
        <p:spPr bwMode="auto">
          <a:xfrm>
            <a:off x="1533525" y="4451350"/>
            <a:ext cx="971550" cy="427038"/>
          </a:xfrm>
          <a:prstGeom prst="rightArrowCallout">
            <a:avLst>
              <a:gd name="adj1" fmla="val 25000"/>
              <a:gd name="adj2" fmla="val 25000"/>
              <a:gd name="adj3" fmla="val 37918"/>
              <a:gd name="adj4" fmla="val 66667"/>
            </a:avLst>
          </a:prstGeom>
          <a:solidFill>
            <a:srgbClr val="F8F9CF"/>
          </a:solidFill>
          <a:ln w="12700">
            <a:solidFill>
              <a:schemeClr val="tx1"/>
            </a:solidFill>
            <a:miter lim="800000"/>
            <a:headEnd/>
            <a:tailEnd/>
          </a:ln>
          <a:effectLst/>
        </p:spPr>
        <p:txBody>
          <a:bodyPr wrap="none" anchor="ctr">
            <a:prstTxWarp prst="textNoShape">
              <a:avLst/>
            </a:prstTxWarp>
          </a:bodyPr>
          <a:lstStyle/>
          <a:p>
            <a:pPr algn="ctr"/>
            <a:r>
              <a:rPr lang="en-US"/>
              <a:t>D4</a:t>
            </a:r>
          </a:p>
        </p:txBody>
      </p:sp>
      <p:sp>
        <p:nvSpPr>
          <p:cNvPr id="419855" name="AutoShape 15"/>
          <p:cNvSpPr>
            <a:spLocks noChangeArrowheads="1"/>
          </p:cNvSpPr>
          <p:nvPr/>
        </p:nvSpPr>
        <p:spPr bwMode="auto">
          <a:xfrm>
            <a:off x="4233863" y="4905375"/>
            <a:ext cx="969962" cy="404813"/>
          </a:xfrm>
          <a:prstGeom prst="rightArrowCallout">
            <a:avLst>
              <a:gd name="adj1" fmla="val 25000"/>
              <a:gd name="adj2" fmla="val 25000"/>
              <a:gd name="adj3" fmla="val 39935"/>
              <a:gd name="adj4" fmla="val 66667"/>
            </a:avLst>
          </a:prstGeom>
          <a:solidFill>
            <a:srgbClr val="F8F9CF"/>
          </a:solidFill>
          <a:ln w="12700">
            <a:solidFill>
              <a:schemeClr val="tx1"/>
            </a:solidFill>
            <a:miter lim="800000"/>
            <a:headEnd/>
            <a:tailEnd/>
          </a:ln>
          <a:effectLst/>
        </p:spPr>
        <p:txBody>
          <a:bodyPr wrap="none" anchor="ctr">
            <a:prstTxWarp prst="textNoShape">
              <a:avLst/>
            </a:prstTxWarp>
          </a:bodyPr>
          <a:lstStyle/>
          <a:p>
            <a:pPr algn="ctr"/>
            <a:r>
              <a:rPr lang="en-US"/>
              <a:t>D5</a:t>
            </a:r>
          </a:p>
        </p:txBody>
      </p:sp>
      <p:sp>
        <p:nvSpPr>
          <p:cNvPr id="419856" name="AutoShape 16"/>
          <p:cNvSpPr>
            <a:spLocks noChangeArrowheads="1"/>
          </p:cNvSpPr>
          <p:nvPr/>
        </p:nvSpPr>
        <p:spPr bwMode="auto">
          <a:xfrm>
            <a:off x="6867525" y="4911725"/>
            <a:ext cx="784225" cy="588963"/>
          </a:xfrm>
          <a:prstGeom prst="downArrowCallout">
            <a:avLst>
              <a:gd name="adj1" fmla="val 33288"/>
              <a:gd name="adj2" fmla="val 33288"/>
              <a:gd name="adj3" fmla="val 16667"/>
              <a:gd name="adj4" fmla="val 66667"/>
            </a:avLst>
          </a:prstGeom>
          <a:solidFill>
            <a:srgbClr val="F8F9CF"/>
          </a:solidFill>
          <a:ln w="12700">
            <a:solidFill>
              <a:schemeClr val="tx1"/>
            </a:solidFill>
            <a:miter lim="800000"/>
            <a:headEnd/>
            <a:tailEnd/>
          </a:ln>
          <a:effectLst/>
        </p:spPr>
        <p:txBody>
          <a:bodyPr wrap="none" anchor="ctr">
            <a:prstTxWarp prst="textNoShape">
              <a:avLst/>
            </a:prstTxWarp>
          </a:bodyPr>
          <a:lstStyle/>
          <a:p>
            <a:pPr algn="ctr"/>
            <a:r>
              <a:rPr lang="en-US"/>
              <a:t>D6</a:t>
            </a:r>
          </a:p>
        </p:txBody>
      </p:sp>
      <p:sp>
        <p:nvSpPr>
          <p:cNvPr id="419857" name="AutoShape 17"/>
          <p:cNvSpPr>
            <a:spLocks noChangeArrowheads="1"/>
          </p:cNvSpPr>
          <p:nvPr/>
        </p:nvSpPr>
        <p:spPr bwMode="auto">
          <a:xfrm>
            <a:off x="6572250" y="5762625"/>
            <a:ext cx="1027113" cy="474663"/>
          </a:xfrm>
          <a:prstGeom prst="leftArrowCallout">
            <a:avLst>
              <a:gd name="adj1" fmla="val 25000"/>
              <a:gd name="adj2" fmla="val 25000"/>
              <a:gd name="adj3" fmla="val 36065"/>
              <a:gd name="adj4" fmla="val 66667"/>
            </a:avLst>
          </a:prstGeom>
          <a:solidFill>
            <a:srgbClr val="F8F9CF"/>
          </a:solidFill>
          <a:ln w="12700">
            <a:solidFill>
              <a:schemeClr val="tx1"/>
            </a:solidFill>
            <a:miter lim="800000"/>
            <a:headEnd/>
            <a:tailEnd/>
          </a:ln>
          <a:effectLst/>
        </p:spPr>
        <p:txBody>
          <a:bodyPr wrap="none" anchor="ctr">
            <a:prstTxWarp prst="textNoShape">
              <a:avLst/>
            </a:prstTxWarp>
          </a:bodyPr>
          <a:lstStyle/>
          <a:p>
            <a:pPr algn="ctr"/>
            <a:r>
              <a:rPr lang="en-US"/>
              <a:t>D7</a:t>
            </a:r>
          </a:p>
        </p:txBody>
      </p:sp>
      <p:sp>
        <p:nvSpPr>
          <p:cNvPr id="419858" name="AutoShape 18"/>
          <p:cNvSpPr>
            <a:spLocks noChangeArrowheads="1"/>
          </p:cNvSpPr>
          <p:nvPr/>
        </p:nvSpPr>
        <p:spPr bwMode="auto">
          <a:xfrm>
            <a:off x="4213225" y="5784850"/>
            <a:ext cx="715963" cy="427038"/>
          </a:xfrm>
          <a:prstGeom prst="flowChartProcess">
            <a:avLst/>
          </a:prstGeom>
          <a:solidFill>
            <a:srgbClr val="F8F9CF"/>
          </a:solidFill>
          <a:ln w="12700">
            <a:solidFill>
              <a:schemeClr val="tx1"/>
            </a:solidFill>
            <a:miter lim="800000"/>
            <a:headEnd/>
            <a:tailEnd/>
          </a:ln>
          <a:effectLst/>
        </p:spPr>
        <p:txBody>
          <a:bodyPr wrap="none" anchor="ctr">
            <a:prstTxWarp prst="textNoShape">
              <a:avLst/>
            </a:prstTxWarp>
          </a:bodyPr>
          <a:lstStyle/>
          <a:p>
            <a:pPr algn="ctr"/>
            <a:r>
              <a:rPr lang="en-US"/>
              <a:t>D8</a:t>
            </a:r>
          </a:p>
        </p:txBody>
      </p:sp>
      <p:cxnSp>
        <p:nvCxnSpPr>
          <p:cNvPr id="419859" name="AutoShape 19"/>
          <p:cNvCxnSpPr>
            <a:cxnSpLocks noChangeShapeType="1"/>
            <a:stCxn id="419855" idx="3"/>
            <a:endCxn id="419856" idx="1"/>
          </p:cNvCxnSpPr>
          <p:nvPr/>
        </p:nvCxnSpPr>
        <p:spPr bwMode="auto">
          <a:xfrm>
            <a:off x="5203825" y="5108575"/>
            <a:ext cx="1663700" cy="0"/>
          </a:xfrm>
          <a:prstGeom prst="straightConnector1">
            <a:avLst/>
          </a:prstGeom>
          <a:noFill/>
          <a:ln w="12700">
            <a:solidFill>
              <a:schemeClr val="tx1"/>
            </a:solidFill>
            <a:round/>
            <a:headEnd/>
            <a:tailEnd type="triangle" w="med" len="med"/>
          </a:ln>
          <a:effectLst/>
        </p:spPr>
      </p:cxnSp>
      <p:cxnSp>
        <p:nvCxnSpPr>
          <p:cNvPr id="419860" name="AutoShape 20"/>
          <p:cNvCxnSpPr>
            <a:cxnSpLocks noChangeShapeType="1"/>
            <a:stCxn id="419856" idx="2"/>
            <a:endCxn id="419857" idx="0"/>
          </p:cNvCxnSpPr>
          <p:nvPr/>
        </p:nvCxnSpPr>
        <p:spPr bwMode="auto">
          <a:xfrm flipH="1">
            <a:off x="7256463" y="5500688"/>
            <a:ext cx="3175" cy="261937"/>
          </a:xfrm>
          <a:prstGeom prst="straightConnector1">
            <a:avLst/>
          </a:prstGeom>
          <a:noFill/>
          <a:ln w="12700">
            <a:solidFill>
              <a:schemeClr val="tx1"/>
            </a:solidFill>
            <a:round/>
            <a:headEnd/>
            <a:tailEnd type="triangle" w="med" len="med"/>
          </a:ln>
          <a:effectLst/>
        </p:spPr>
      </p:cxnSp>
      <p:cxnSp>
        <p:nvCxnSpPr>
          <p:cNvPr id="419861" name="AutoShape 21"/>
          <p:cNvCxnSpPr>
            <a:cxnSpLocks noChangeShapeType="1"/>
            <a:stCxn id="419857" idx="1"/>
            <a:endCxn id="419858" idx="3"/>
          </p:cNvCxnSpPr>
          <p:nvPr/>
        </p:nvCxnSpPr>
        <p:spPr bwMode="auto">
          <a:xfrm flipH="1" flipV="1">
            <a:off x="4929188" y="5999163"/>
            <a:ext cx="1643062" cy="1587"/>
          </a:xfrm>
          <a:prstGeom prst="straightConnector1">
            <a:avLst/>
          </a:prstGeom>
          <a:noFill/>
          <a:ln w="12700">
            <a:solidFill>
              <a:schemeClr val="tx1"/>
            </a:solidFill>
            <a:round/>
            <a:headEnd/>
            <a:tailEnd type="triangle" w="med" len="med"/>
          </a:ln>
          <a:effectLst/>
        </p:spPr>
      </p:cxnSp>
      <p:cxnSp>
        <p:nvCxnSpPr>
          <p:cNvPr id="419862" name="AutoShape 22"/>
          <p:cNvCxnSpPr>
            <a:cxnSpLocks noChangeShapeType="1"/>
            <a:stCxn id="419849" idx="2"/>
            <a:endCxn id="419850" idx="0"/>
          </p:cNvCxnSpPr>
          <p:nvPr/>
        </p:nvCxnSpPr>
        <p:spPr bwMode="auto">
          <a:xfrm>
            <a:off x="4562475" y="2922588"/>
            <a:ext cx="1588" cy="233362"/>
          </a:xfrm>
          <a:prstGeom prst="straightConnector1">
            <a:avLst/>
          </a:prstGeom>
          <a:noFill/>
          <a:ln w="12700">
            <a:solidFill>
              <a:schemeClr val="tx1"/>
            </a:solidFill>
            <a:round/>
            <a:headEnd/>
            <a:tailEnd type="triangle" w="med" len="med"/>
          </a:ln>
          <a:effectLst/>
        </p:spPr>
      </p:cxnSp>
      <p:sp>
        <p:nvSpPr>
          <p:cNvPr id="419867" name="Line 27"/>
          <p:cNvSpPr>
            <a:spLocks noChangeShapeType="1"/>
          </p:cNvSpPr>
          <p:nvPr/>
        </p:nvSpPr>
        <p:spPr bwMode="auto">
          <a:xfrm>
            <a:off x="3151188" y="1281113"/>
            <a:ext cx="0" cy="4803775"/>
          </a:xfrm>
          <a:prstGeom prst="line">
            <a:avLst/>
          </a:prstGeom>
          <a:noFill/>
          <a:ln w="19050">
            <a:solidFill>
              <a:srgbClr val="790015"/>
            </a:solidFill>
            <a:prstDash val="sysDot"/>
            <a:round/>
            <a:headEnd/>
            <a:tailEnd/>
          </a:ln>
          <a:effectLst/>
        </p:spPr>
        <p:txBody>
          <a:bodyPr wrap="none" anchor="ctr">
            <a:prstTxWarp prst="textNoShape">
              <a:avLst/>
            </a:prstTxWarp>
          </a:bodyPr>
          <a:lstStyle/>
          <a:p>
            <a:endParaRPr lang="en-US"/>
          </a:p>
        </p:txBody>
      </p:sp>
      <p:sp>
        <p:nvSpPr>
          <p:cNvPr id="419868" name="Line 28"/>
          <p:cNvSpPr>
            <a:spLocks noChangeShapeType="1"/>
          </p:cNvSpPr>
          <p:nvPr/>
        </p:nvSpPr>
        <p:spPr bwMode="auto">
          <a:xfrm>
            <a:off x="5924550" y="1284288"/>
            <a:ext cx="0" cy="4803775"/>
          </a:xfrm>
          <a:prstGeom prst="line">
            <a:avLst/>
          </a:prstGeom>
          <a:noFill/>
          <a:ln w="19050">
            <a:solidFill>
              <a:srgbClr val="790015"/>
            </a:solidFill>
            <a:prstDash val="sysDot"/>
            <a:round/>
            <a:headEnd/>
            <a:tailEnd/>
          </a:ln>
          <a:effectLst/>
        </p:spPr>
        <p:txBody>
          <a:bodyPr wrap="none" anchor="ctr">
            <a:prstTxWarp prst="textNoShape">
              <a:avLst/>
            </a:prstTxWarp>
          </a:bodyPr>
          <a:lstStyle/>
          <a:p>
            <a:endParaRPr lang="en-US"/>
          </a:p>
        </p:txBody>
      </p:sp>
      <p:cxnSp>
        <p:nvCxnSpPr>
          <p:cNvPr id="419870" name="AutoShape 30"/>
          <p:cNvCxnSpPr>
            <a:cxnSpLocks noChangeShapeType="1"/>
            <a:stCxn id="419851" idx="3"/>
            <a:endCxn id="419852" idx="0"/>
          </p:cNvCxnSpPr>
          <p:nvPr/>
        </p:nvCxnSpPr>
        <p:spPr bwMode="auto">
          <a:xfrm>
            <a:off x="2492375" y="3817938"/>
            <a:ext cx="2074863" cy="230187"/>
          </a:xfrm>
          <a:prstGeom prst="bentConnector2">
            <a:avLst/>
          </a:prstGeom>
          <a:noFill/>
          <a:ln w="12700">
            <a:solidFill>
              <a:schemeClr val="tx1"/>
            </a:solidFill>
            <a:miter lim="800000"/>
            <a:headEnd/>
            <a:tailEnd type="triangle" w="med" len="med"/>
          </a:ln>
          <a:effectLst/>
        </p:spPr>
      </p:cxnSp>
      <p:cxnSp>
        <p:nvCxnSpPr>
          <p:cNvPr id="419871" name="AutoShape 31"/>
          <p:cNvCxnSpPr>
            <a:cxnSpLocks noChangeShapeType="1"/>
            <a:stCxn id="419850" idx="1"/>
            <a:endCxn id="419851" idx="0"/>
          </p:cNvCxnSpPr>
          <p:nvPr/>
        </p:nvCxnSpPr>
        <p:spPr bwMode="auto">
          <a:xfrm rot="10800000" flipV="1">
            <a:off x="1844675" y="3352800"/>
            <a:ext cx="2035175" cy="269875"/>
          </a:xfrm>
          <a:prstGeom prst="bentConnector2">
            <a:avLst/>
          </a:prstGeom>
          <a:noFill/>
          <a:ln w="12700">
            <a:solidFill>
              <a:schemeClr val="tx1"/>
            </a:solidFill>
            <a:miter lim="800000"/>
            <a:headEnd/>
            <a:tailEnd type="triangle" w="med" len="med"/>
          </a:ln>
          <a:effectLst/>
        </p:spPr>
      </p:cxnSp>
      <p:cxnSp>
        <p:nvCxnSpPr>
          <p:cNvPr id="419872" name="AutoShape 32"/>
          <p:cNvCxnSpPr>
            <a:cxnSpLocks noChangeShapeType="1"/>
            <a:stCxn id="419852" idx="1"/>
            <a:endCxn id="419854" idx="0"/>
          </p:cNvCxnSpPr>
          <p:nvPr/>
        </p:nvCxnSpPr>
        <p:spPr bwMode="auto">
          <a:xfrm rot="10800000" flipV="1">
            <a:off x="1857375" y="4233863"/>
            <a:ext cx="2025650" cy="217487"/>
          </a:xfrm>
          <a:prstGeom prst="bentConnector2">
            <a:avLst/>
          </a:prstGeom>
          <a:noFill/>
          <a:ln w="12700">
            <a:solidFill>
              <a:schemeClr val="tx1"/>
            </a:solidFill>
            <a:miter lim="800000"/>
            <a:headEnd/>
            <a:tailEnd type="triangle" w="med" len="med"/>
          </a:ln>
          <a:effectLst/>
        </p:spPr>
      </p:cxnSp>
      <p:cxnSp>
        <p:nvCxnSpPr>
          <p:cNvPr id="419873" name="AutoShape 33"/>
          <p:cNvCxnSpPr>
            <a:cxnSpLocks noChangeShapeType="1"/>
            <a:stCxn id="419854" idx="3"/>
            <a:endCxn id="419855" idx="0"/>
          </p:cNvCxnSpPr>
          <p:nvPr/>
        </p:nvCxnSpPr>
        <p:spPr bwMode="auto">
          <a:xfrm>
            <a:off x="2505075" y="4665663"/>
            <a:ext cx="2052638" cy="239712"/>
          </a:xfrm>
          <a:prstGeom prst="bentConnector2">
            <a:avLst/>
          </a:prstGeom>
          <a:noFill/>
          <a:ln w="12700">
            <a:solidFill>
              <a:schemeClr val="tx1"/>
            </a:solidFill>
            <a:miter lim="800000"/>
            <a:headEnd/>
            <a:tailEnd type="triangle" w="med" len="med"/>
          </a:ln>
          <a:effectLst/>
        </p:spPr>
      </p:cxnSp>
      <p:sp>
        <p:nvSpPr>
          <p:cNvPr id="419874" name="Text Box 34"/>
          <p:cNvSpPr txBox="1">
            <a:spLocks noChangeArrowheads="1"/>
          </p:cNvSpPr>
          <p:nvPr/>
        </p:nvSpPr>
        <p:spPr bwMode="auto">
          <a:xfrm>
            <a:off x="4940300" y="3186113"/>
            <a:ext cx="1898650" cy="304800"/>
          </a:xfrm>
          <a:prstGeom prst="rect">
            <a:avLst/>
          </a:prstGeom>
          <a:solidFill>
            <a:schemeClr val="bg1"/>
          </a:solidFill>
          <a:ln w="12700">
            <a:noFill/>
            <a:miter lim="800000"/>
            <a:headEnd/>
            <a:tailEnd/>
          </a:ln>
          <a:effectLst/>
        </p:spPr>
        <p:txBody>
          <a:bodyPr wrap="none">
            <a:prstTxWarp prst="textNoShape">
              <a:avLst/>
            </a:prstTxWarp>
            <a:spAutoFit/>
          </a:bodyPr>
          <a:lstStyle/>
          <a:p>
            <a:r>
              <a:rPr lang="en-US" sz="1400" b="1" i="1">
                <a:solidFill>
                  <a:srgbClr val="00279F"/>
                </a:solidFill>
              </a:rPr>
              <a:t>Use Team Approach</a:t>
            </a:r>
          </a:p>
        </p:txBody>
      </p:sp>
      <p:sp>
        <p:nvSpPr>
          <p:cNvPr id="419875" name="Text Box 35"/>
          <p:cNvSpPr txBox="1">
            <a:spLocks noChangeArrowheads="1"/>
          </p:cNvSpPr>
          <p:nvPr/>
        </p:nvSpPr>
        <p:spPr bwMode="auto">
          <a:xfrm>
            <a:off x="138113" y="3568700"/>
            <a:ext cx="1336675" cy="517525"/>
          </a:xfrm>
          <a:prstGeom prst="rect">
            <a:avLst/>
          </a:prstGeom>
          <a:solidFill>
            <a:schemeClr val="bg1"/>
          </a:solidFill>
          <a:ln w="12700">
            <a:noFill/>
            <a:miter lim="800000"/>
            <a:headEnd/>
            <a:tailEnd/>
          </a:ln>
          <a:effectLst/>
        </p:spPr>
        <p:txBody>
          <a:bodyPr>
            <a:prstTxWarp prst="textNoShape">
              <a:avLst/>
            </a:prstTxWarp>
            <a:spAutoFit/>
          </a:bodyPr>
          <a:lstStyle/>
          <a:p>
            <a:pPr algn="r"/>
            <a:r>
              <a:rPr lang="en-US" sz="1400" b="1" i="1">
                <a:solidFill>
                  <a:srgbClr val="00279F"/>
                </a:solidFill>
              </a:rPr>
              <a:t>Describe The Problem</a:t>
            </a:r>
          </a:p>
        </p:txBody>
      </p:sp>
      <p:sp>
        <p:nvSpPr>
          <p:cNvPr id="419876" name="Text Box 36"/>
          <p:cNvSpPr txBox="1">
            <a:spLocks noChangeArrowheads="1"/>
          </p:cNvSpPr>
          <p:nvPr/>
        </p:nvSpPr>
        <p:spPr bwMode="auto">
          <a:xfrm>
            <a:off x="323850" y="4425950"/>
            <a:ext cx="1168400" cy="517525"/>
          </a:xfrm>
          <a:prstGeom prst="rect">
            <a:avLst/>
          </a:prstGeom>
          <a:solidFill>
            <a:schemeClr val="bg1"/>
          </a:solidFill>
          <a:ln w="12700">
            <a:noFill/>
            <a:miter lim="800000"/>
            <a:headEnd/>
            <a:tailEnd/>
          </a:ln>
          <a:effectLst/>
        </p:spPr>
        <p:txBody>
          <a:bodyPr wrap="none">
            <a:prstTxWarp prst="textNoShape">
              <a:avLst/>
            </a:prstTxWarp>
            <a:spAutoFit/>
          </a:bodyPr>
          <a:lstStyle/>
          <a:p>
            <a:pPr algn="r"/>
            <a:r>
              <a:rPr lang="en-US" sz="1400" b="1" i="1">
                <a:solidFill>
                  <a:srgbClr val="00279F"/>
                </a:solidFill>
              </a:rPr>
              <a:t>Root Cause</a:t>
            </a:r>
          </a:p>
          <a:p>
            <a:pPr algn="r"/>
            <a:r>
              <a:rPr lang="en-US" sz="1400" b="1" i="1">
                <a:solidFill>
                  <a:srgbClr val="00279F"/>
                </a:solidFill>
              </a:rPr>
              <a:t>Analysis</a:t>
            </a:r>
          </a:p>
        </p:txBody>
      </p:sp>
      <p:sp>
        <p:nvSpPr>
          <p:cNvPr id="419877" name="Text Box 37"/>
          <p:cNvSpPr txBox="1">
            <a:spLocks noChangeArrowheads="1"/>
          </p:cNvSpPr>
          <p:nvPr/>
        </p:nvSpPr>
        <p:spPr bwMode="auto">
          <a:xfrm>
            <a:off x="4929188" y="4087813"/>
            <a:ext cx="2724150" cy="304800"/>
          </a:xfrm>
          <a:prstGeom prst="rect">
            <a:avLst/>
          </a:prstGeom>
          <a:solidFill>
            <a:schemeClr val="bg1"/>
          </a:solidFill>
          <a:ln w="12700">
            <a:noFill/>
            <a:miter lim="800000"/>
            <a:headEnd/>
            <a:tailEnd/>
          </a:ln>
          <a:effectLst/>
        </p:spPr>
        <p:txBody>
          <a:bodyPr wrap="none">
            <a:prstTxWarp prst="textNoShape">
              <a:avLst/>
            </a:prstTxWarp>
            <a:spAutoFit/>
          </a:bodyPr>
          <a:lstStyle/>
          <a:p>
            <a:r>
              <a:rPr lang="en-US" sz="1400" b="1" i="1">
                <a:solidFill>
                  <a:srgbClr val="00279F"/>
                </a:solidFill>
              </a:rPr>
              <a:t>Containment (Interim) </a:t>
            </a:r>
            <a:r>
              <a:rPr lang="en-US" sz="1400" b="1" i="1">
                <a:solidFill>
                  <a:srgbClr val="790015"/>
                </a:solidFill>
              </a:rPr>
              <a:t>Actions</a:t>
            </a:r>
            <a:endParaRPr lang="en-US" sz="1400" b="1" i="1">
              <a:solidFill>
                <a:srgbClr val="00279F"/>
              </a:solidFill>
            </a:endParaRPr>
          </a:p>
        </p:txBody>
      </p:sp>
      <p:sp>
        <p:nvSpPr>
          <p:cNvPr id="419878" name="Text Box 38"/>
          <p:cNvSpPr txBox="1">
            <a:spLocks noChangeArrowheads="1"/>
          </p:cNvSpPr>
          <p:nvPr/>
        </p:nvSpPr>
        <p:spPr bwMode="auto">
          <a:xfrm>
            <a:off x="2244725" y="4856163"/>
            <a:ext cx="1930400" cy="517525"/>
          </a:xfrm>
          <a:prstGeom prst="rect">
            <a:avLst/>
          </a:prstGeom>
          <a:solidFill>
            <a:schemeClr val="bg1"/>
          </a:solidFill>
          <a:ln w="12700">
            <a:noFill/>
            <a:miter lim="800000"/>
            <a:headEnd/>
            <a:tailEnd/>
          </a:ln>
          <a:effectLst/>
        </p:spPr>
        <p:txBody>
          <a:bodyPr>
            <a:prstTxWarp prst="textNoShape">
              <a:avLst/>
            </a:prstTxWarp>
            <a:spAutoFit/>
          </a:bodyPr>
          <a:lstStyle/>
          <a:p>
            <a:pPr algn="r"/>
            <a:r>
              <a:rPr lang="en-US" sz="1400" b="1" i="1">
                <a:solidFill>
                  <a:srgbClr val="00279F"/>
                </a:solidFill>
              </a:rPr>
              <a:t>Choose/Verify Corrective </a:t>
            </a:r>
            <a:r>
              <a:rPr lang="en-US" sz="1400" b="1" i="1">
                <a:solidFill>
                  <a:srgbClr val="790015"/>
                </a:solidFill>
              </a:rPr>
              <a:t>Action(s)</a:t>
            </a:r>
            <a:endParaRPr lang="en-US" sz="1400" b="1" i="1">
              <a:solidFill>
                <a:srgbClr val="00279F"/>
              </a:solidFill>
            </a:endParaRPr>
          </a:p>
        </p:txBody>
      </p:sp>
      <p:sp>
        <p:nvSpPr>
          <p:cNvPr id="419879" name="Text Box 39"/>
          <p:cNvSpPr txBox="1">
            <a:spLocks noChangeArrowheads="1"/>
          </p:cNvSpPr>
          <p:nvPr/>
        </p:nvSpPr>
        <p:spPr bwMode="auto">
          <a:xfrm>
            <a:off x="2794000" y="5764213"/>
            <a:ext cx="1365250" cy="517525"/>
          </a:xfrm>
          <a:prstGeom prst="rect">
            <a:avLst/>
          </a:prstGeom>
          <a:solidFill>
            <a:schemeClr val="bg1"/>
          </a:solidFill>
          <a:ln w="12700">
            <a:noFill/>
            <a:miter lim="800000"/>
            <a:headEnd/>
            <a:tailEnd/>
          </a:ln>
          <a:effectLst/>
        </p:spPr>
        <p:txBody>
          <a:bodyPr>
            <a:prstTxWarp prst="textNoShape">
              <a:avLst/>
            </a:prstTxWarp>
            <a:spAutoFit/>
          </a:bodyPr>
          <a:lstStyle/>
          <a:p>
            <a:pPr algn="r"/>
            <a:r>
              <a:rPr lang="en-US" sz="1400" b="1" i="1">
                <a:solidFill>
                  <a:srgbClr val="00279F"/>
                </a:solidFill>
              </a:rPr>
              <a:t>Congratulate the Team</a:t>
            </a:r>
          </a:p>
        </p:txBody>
      </p:sp>
      <p:sp>
        <p:nvSpPr>
          <p:cNvPr id="419880" name="Text Box 40"/>
          <p:cNvSpPr txBox="1">
            <a:spLocks noChangeArrowheads="1"/>
          </p:cNvSpPr>
          <p:nvPr/>
        </p:nvSpPr>
        <p:spPr bwMode="auto">
          <a:xfrm>
            <a:off x="7689850" y="4622800"/>
            <a:ext cx="1316038" cy="942975"/>
          </a:xfrm>
          <a:prstGeom prst="rect">
            <a:avLst/>
          </a:prstGeom>
          <a:solidFill>
            <a:schemeClr val="bg1"/>
          </a:solidFill>
          <a:ln w="12700">
            <a:noFill/>
            <a:miter lim="800000"/>
            <a:headEnd/>
            <a:tailEnd/>
          </a:ln>
          <a:effectLst/>
        </p:spPr>
        <p:txBody>
          <a:bodyPr>
            <a:prstTxWarp prst="textNoShape">
              <a:avLst/>
            </a:prstTxWarp>
            <a:spAutoFit/>
          </a:bodyPr>
          <a:lstStyle/>
          <a:p>
            <a:r>
              <a:rPr lang="en-US" sz="1400" b="1" i="1">
                <a:solidFill>
                  <a:srgbClr val="00279F"/>
                </a:solidFill>
              </a:rPr>
              <a:t>Implement Permanent Corrective </a:t>
            </a:r>
            <a:r>
              <a:rPr lang="en-US" sz="1400" b="1" i="1">
                <a:solidFill>
                  <a:srgbClr val="790015"/>
                </a:solidFill>
              </a:rPr>
              <a:t>Action</a:t>
            </a:r>
            <a:endParaRPr lang="en-US" sz="1400" b="1" i="1">
              <a:solidFill>
                <a:srgbClr val="00279F"/>
              </a:solidFill>
            </a:endParaRPr>
          </a:p>
        </p:txBody>
      </p:sp>
      <p:sp>
        <p:nvSpPr>
          <p:cNvPr id="419881" name="Text Box 41"/>
          <p:cNvSpPr txBox="1">
            <a:spLocks noChangeArrowheads="1"/>
          </p:cNvSpPr>
          <p:nvPr/>
        </p:nvSpPr>
        <p:spPr bwMode="auto">
          <a:xfrm>
            <a:off x="7645400" y="5756275"/>
            <a:ext cx="1270000" cy="730250"/>
          </a:xfrm>
          <a:prstGeom prst="rect">
            <a:avLst/>
          </a:prstGeom>
          <a:solidFill>
            <a:schemeClr val="bg1"/>
          </a:solidFill>
          <a:ln w="12700">
            <a:noFill/>
            <a:miter lim="800000"/>
            <a:headEnd/>
            <a:tailEnd/>
          </a:ln>
          <a:effectLst/>
        </p:spPr>
        <p:txBody>
          <a:bodyPr>
            <a:prstTxWarp prst="textNoShape">
              <a:avLst/>
            </a:prstTxWarp>
            <a:spAutoFit/>
          </a:bodyPr>
          <a:lstStyle/>
          <a:p>
            <a:r>
              <a:rPr lang="en-US" sz="1400" b="1" i="1">
                <a:solidFill>
                  <a:srgbClr val="00279F"/>
                </a:solidFill>
              </a:rPr>
              <a:t>Prevent Recurrence </a:t>
            </a:r>
            <a:r>
              <a:rPr lang="en-US" sz="1400" b="1" i="1">
                <a:solidFill>
                  <a:srgbClr val="790015"/>
                </a:solidFill>
              </a:rPr>
              <a:t>Action</a:t>
            </a:r>
            <a:endParaRPr lang="en-US" sz="1400" b="1" i="1">
              <a:solidFill>
                <a:srgbClr val="00279F"/>
              </a:solidFill>
            </a:endParaRPr>
          </a:p>
        </p:txBody>
      </p:sp>
    </p:spTree>
  </p:cSld>
  <p:clrMapOvr>
    <a:masterClrMapping/>
  </p:clrMapOvr>
  <p:transition xmlns:p14="http://schemas.microsoft.com/office/powerpoint/2010/main" spd="med" advTm="5000">
    <p:fade/>
    <p:sndAc>
      <p:stSnd>
        <p:snd r:embed="rId3" name="Camera"/>
      </p:stSnd>
    </p:sndAc>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noFill/>
          <a:ln/>
        </p:spPr>
        <p:txBody>
          <a:bodyPr/>
          <a:lstStyle/>
          <a:p>
            <a:r>
              <a:rPr lang="en-US"/>
              <a:t>Is / Is Not Example</a:t>
            </a:r>
          </a:p>
        </p:txBody>
      </p:sp>
      <p:graphicFrame>
        <p:nvGraphicFramePr>
          <p:cNvPr id="63491" name="Object 3"/>
          <p:cNvGraphicFramePr>
            <a:graphicFrameLocks/>
          </p:cNvGraphicFramePr>
          <p:nvPr/>
        </p:nvGraphicFramePr>
        <p:xfrm>
          <a:off x="2471738" y="1016000"/>
          <a:ext cx="4213225" cy="5411788"/>
        </p:xfrm>
        <a:graphic>
          <a:graphicData uri="http://schemas.openxmlformats.org/presentationml/2006/ole">
            <mc:AlternateContent xmlns:mc="http://schemas.openxmlformats.org/markup-compatibility/2006">
              <mc:Choice xmlns:v="urn:schemas-microsoft-com:vml" Requires="v">
                <p:oleObj spid="_x0000_s63496" name="Worksheet" r:id="rId5" imgW="4241800" imgH="5448300" progId="Excel.Sheet.5">
                  <p:embed/>
                </p:oleObj>
              </mc:Choice>
              <mc:Fallback>
                <p:oleObj name="Worksheet" r:id="rId5" imgW="4241800" imgH="5448300" progId="Excel.Sheet.5">
                  <p:embed/>
                  <p:pic>
                    <p:nvPicPr>
                      <p:cNvPr id="0" name="Picture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1738" y="1016000"/>
                        <a:ext cx="4213225" cy="541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spd="med" advTm="5000">
    <p:fade/>
    <p:sndAc>
      <p:stSnd>
        <p:snd r:embed="rId4" name="Camera"/>
      </p:stSnd>
    </p:sndAc>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noFill/>
          <a:ln/>
        </p:spPr>
        <p:txBody>
          <a:bodyPr/>
          <a:lstStyle/>
          <a:p>
            <a:r>
              <a:rPr lang="en-US"/>
              <a:t>Timing Plan</a:t>
            </a:r>
          </a:p>
        </p:txBody>
      </p:sp>
      <p:sp>
        <p:nvSpPr>
          <p:cNvPr id="64515" name="Rectangle 3"/>
          <p:cNvSpPr>
            <a:spLocks noGrp="1" noChangeArrowheads="1"/>
          </p:cNvSpPr>
          <p:nvPr>
            <p:ph type="body" idx="1"/>
          </p:nvPr>
        </p:nvSpPr>
        <p:spPr>
          <a:xfrm>
            <a:off x="635000" y="1181100"/>
            <a:ext cx="7772400" cy="4876800"/>
          </a:xfrm>
          <a:noFill/>
          <a:ln/>
        </p:spPr>
        <p:txBody>
          <a:bodyPr/>
          <a:lstStyle/>
          <a:p>
            <a:pPr marL="0" indent="0">
              <a:buFontTx/>
              <a:buNone/>
            </a:pPr>
            <a:r>
              <a:rPr lang="en-US" sz="2400"/>
              <a:t>Depends upon</a:t>
            </a:r>
          </a:p>
          <a:p>
            <a:pPr lvl="1" indent="-282575">
              <a:buClr>
                <a:srgbClr val="790015"/>
              </a:buClr>
              <a:buFontTx/>
              <a:buChar char="•"/>
            </a:pPr>
            <a:r>
              <a:rPr lang="en-US" sz="2000"/>
              <a:t>Product </a:t>
            </a:r>
            <a:r>
              <a:rPr lang="en-US" sz="2000">
                <a:solidFill>
                  <a:schemeClr val="hlink"/>
                </a:solidFill>
              </a:rPr>
              <a:t>complexity</a:t>
            </a:r>
            <a:endParaRPr lang="en-US" sz="2000"/>
          </a:p>
          <a:p>
            <a:pPr lvl="1" indent="-282575">
              <a:buClr>
                <a:srgbClr val="790015"/>
              </a:buClr>
              <a:buFontTx/>
              <a:buChar char="•"/>
            </a:pPr>
            <a:r>
              <a:rPr lang="en-US" sz="2000"/>
              <a:t>Customer </a:t>
            </a:r>
            <a:r>
              <a:rPr lang="en-US" sz="2000">
                <a:solidFill>
                  <a:schemeClr val="hlink"/>
                </a:solidFill>
              </a:rPr>
              <a:t>expectations</a:t>
            </a:r>
            <a:endParaRPr lang="en-US" sz="2000"/>
          </a:p>
          <a:p>
            <a:pPr marL="0" indent="0">
              <a:buFontTx/>
              <a:buNone/>
            </a:pPr>
            <a:r>
              <a:rPr lang="en-US" sz="2400"/>
              <a:t>Team plan for</a:t>
            </a:r>
          </a:p>
          <a:p>
            <a:pPr lvl="1" indent="-282575">
              <a:buClr>
                <a:srgbClr val="790015"/>
              </a:buClr>
              <a:buFontTx/>
              <a:buChar char="•"/>
            </a:pPr>
            <a:r>
              <a:rPr lang="en-US" sz="2000"/>
              <a:t>Training</a:t>
            </a:r>
          </a:p>
          <a:p>
            <a:pPr lvl="1" indent="-282575">
              <a:buClr>
                <a:srgbClr val="790015"/>
              </a:buClr>
              <a:buFontTx/>
              <a:buChar char="•"/>
            </a:pPr>
            <a:r>
              <a:rPr lang="en-US" sz="2000"/>
              <a:t>Event</a:t>
            </a:r>
          </a:p>
          <a:p>
            <a:pPr lvl="1" indent="-282575">
              <a:buClr>
                <a:srgbClr val="790015"/>
              </a:buClr>
              <a:buFontTx/>
              <a:buChar char="•"/>
            </a:pPr>
            <a:r>
              <a:rPr lang="en-US" sz="2000"/>
              <a:t>Action</a:t>
            </a:r>
          </a:p>
          <a:p>
            <a:pPr marL="0" indent="0">
              <a:buFontTx/>
              <a:buNone/>
            </a:pPr>
            <a:r>
              <a:rPr lang="en-US" sz="2400"/>
              <a:t>Framework for </a:t>
            </a:r>
            <a:r>
              <a:rPr lang="en-US" sz="2400">
                <a:solidFill>
                  <a:srgbClr val="005400"/>
                </a:solidFill>
              </a:rPr>
              <a:t>tracking</a:t>
            </a:r>
            <a:endParaRPr lang="en-US" sz="2400"/>
          </a:p>
          <a:p>
            <a:pPr marL="0" indent="0">
              <a:buFontTx/>
              <a:buNone/>
            </a:pPr>
            <a:r>
              <a:rPr lang="en-US" sz="2400"/>
              <a:t>Basis for </a:t>
            </a:r>
            <a:r>
              <a:rPr lang="en-US" sz="2400">
                <a:solidFill>
                  <a:srgbClr val="005400"/>
                </a:solidFill>
              </a:rPr>
              <a:t>status reporting</a:t>
            </a:r>
            <a:endParaRPr lang="en-US" sz="2400"/>
          </a:p>
          <a:p>
            <a:pPr marL="0" indent="0">
              <a:buFontTx/>
              <a:buNone/>
            </a:pPr>
            <a:r>
              <a:rPr lang="en-US" sz="2400"/>
              <a:t>Prepare a </a:t>
            </a:r>
            <a:r>
              <a:rPr lang="en-US" sz="2400">
                <a:solidFill>
                  <a:srgbClr val="00279F"/>
                </a:solidFill>
              </a:rPr>
              <a:t>timing chart </a:t>
            </a:r>
            <a:r>
              <a:rPr lang="en-US" sz="2400"/>
              <a:t>using available project or similar software</a:t>
            </a:r>
          </a:p>
        </p:txBody>
      </p:sp>
      <p:pic>
        <p:nvPicPr>
          <p:cNvPr id="64516" name="Picture 4"/>
          <p:cNvPicPr>
            <a:picLocks noChangeArrowheads="1"/>
          </p:cNvPicPr>
          <p:nvPr/>
        </p:nvPicPr>
        <p:blipFill>
          <a:blip r:embed="rId4"/>
          <a:srcRect/>
          <a:stretch>
            <a:fillRect/>
          </a:stretch>
        </p:blipFill>
        <p:spPr bwMode="auto">
          <a:xfrm>
            <a:off x="6078538" y="1571625"/>
            <a:ext cx="1201737" cy="1189038"/>
          </a:xfrm>
          <a:prstGeom prst="rect">
            <a:avLst/>
          </a:prstGeom>
          <a:noFill/>
          <a:ln w="12700">
            <a:noFill/>
            <a:miter lim="800000"/>
            <a:headEnd/>
            <a:tailEnd/>
          </a:ln>
          <a:effectLst/>
        </p:spPr>
      </p:pic>
      <p:sp>
        <p:nvSpPr>
          <p:cNvPr id="64517" name="Rectangle 5"/>
          <p:cNvSpPr>
            <a:spLocks noChangeArrowheads="1"/>
          </p:cNvSpPr>
          <p:nvPr/>
        </p:nvSpPr>
        <p:spPr bwMode="auto">
          <a:xfrm>
            <a:off x="5072063" y="2968625"/>
            <a:ext cx="3378200" cy="638175"/>
          </a:xfrm>
          <a:prstGeom prst="rect">
            <a:avLst/>
          </a:prstGeom>
          <a:noFill/>
          <a:ln w="12700">
            <a:noFill/>
            <a:miter lim="800000"/>
            <a:headEnd/>
            <a:tailEnd/>
          </a:ln>
          <a:effectLst/>
        </p:spPr>
        <p:txBody>
          <a:bodyPr lIns="90487" tIns="44450" rIns="90487" bIns="44450">
            <a:prstTxWarp prst="textNoShape">
              <a:avLst/>
            </a:prstTxWarp>
            <a:spAutoFit/>
          </a:bodyPr>
          <a:lstStyle/>
          <a:p>
            <a:pPr algn="ctr" defTabSz="903288"/>
            <a:r>
              <a:rPr lang="en-US" sz="1800" b="1">
                <a:solidFill>
                  <a:srgbClr val="00279F"/>
                </a:solidFill>
              </a:rPr>
              <a:t>Do NOT Under Estimate the Importance of </a:t>
            </a:r>
            <a:r>
              <a:rPr lang="en-US" sz="1800" b="1">
                <a:solidFill>
                  <a:schemeClr val="hlink"/>
                </a:solidFill>
              </a:rPr>
              <a:t>Timing</a:t>
            </a:r>
            <a:r>
              <a:rPr lang="en-US" sz="1800" b="1">
                <a:solidFill>
                  <a:srgbClr val="00279F"/>
                </a:solidFill>
              </a:rPr>
              <a:t>!</a:t>
            </a:r>
          </a:p>
        </p:txBody>
      </p:sp>
    </p:spTree>
  </p:cSld>
  <p:clrMapOvr>
    <a:masterClrMapping/>
  </p:clrMapOvr>
  <p:transition xmlns:p14="http://schemas.microsoft.com/office/powerpoint/2010/main" spd="med" advTm="5000">
    <p:fade/>
    <p:sndAc>
      <p:stSnd>
        <p:snd r:embed="rId3" name="Camera"/>
      </p:stSnd>
    </p:sndAc>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a:xfrm>
            <a:off x="685800" y="1058863"/>
            <a:ext cx="7772400" cy="5113337"/>
          </a:xfrm>
          <a:noFill/>
          <a:ln/>
        </p:spPr>
        <p:txBody>
          <a:bodyPr/>
          <a:lstStyle/>
          <a:p>
            <a:pPr algn="ctr">
              <a:buFontTx/>
              <a:buNone/>
            </a:pPr>
            <a:r>
              <a:rPr lang="en-US" sz="2400">
                <a:solidFill>
                  <a:schemeClr val="hlink"/>
                </a:solidFill>
              </a:rPr>
              <a:t>Phase I</a:t>
            </a:r>
            <a:endParaRPr lang="en-US"/>
          </a:p>
          <a:p>
            <a:r>
              <a:rPr lang="en-US" sz="1800"/>
              <a:t>State the symptom, extent and consequence of the problem.</a:t>
            </a:r>
          </a:p>
          <a:p>
            <a:r>
              <a:rPr lang="en-US" sz="1800"/>
              <a:t>Prepare / Review process flow diagram.</a:t>
            </a:r>
          </a:p>
          <a:p>
            <a:r>
              <a:rPr lang="en-US" sz="1800"/>
              <a:t>Start an Action Plan to define the problem. Identify Who will do What by When.</a:t>
            </a:r>
            <a:endParaRPr lang="en-US"/>
          </a:p>
          <a:p>
            <a:pPr algn="ctr">
              <a:buFontTx/>
              <a:buNone/>
            </a:pPr>
            <a:r>
              <a:rPr lang="en-US" sz="2400">
                <a:solidFill>
                  <a:schemeClr val="hlink"/>
                </a:solidFill>
              </a:rPr>
              <a:t>Phase II</a:t>
            </a:r>
            <a:endParaRPr lang="en-US"/>
          </a:p>
          <a:p>
            <a:r>
              <a:rPr lang="en-US" sz="1800"/>
              <a:t>Identify Who, What, Where, When, Why, How and How Much.</a:t>
            </a:r>
          </a:p>
          <a:p>
            <a:r>
              <a:rPr lang="en-US" sz="1800"/>
              <a:t>Qualify the extent of the problem to help identify relevant stratification factors.</a:t>
            </a:r>
          </a:p>
          <a:p>
            <a:r>
              <a:rPr lang="en-US" sz="1800"/>
              <a:t>Evaluate similar situations where the problem might be expected to occur.</a:t>
            </a:r>
          </a:p>
          <a:p>
            <a:r>
              <a:rPr lang="en-US" sz="1800"/>
              <a:t>Use all available indicators. Be creative about these.</a:t>
            </a:r>
          </a:p>
          <a:p>
            <a:r>
              <a:rPr lang="en-US" sz="1800"/>
              <a:t>Subdivide the problem into natural problem groups.</a:t>
            </a:r>
          </a:p>
        </p:txBody>
      </p:sp>
      <p:sp>
        <p:nvSpPr>
          <p:cNvPr id="67587" name="Rectangle 3"/>
          <p:cNvSpPr>
            <a:spLocks noGrp="1" noChangeArrowheads="1"/>
          </p:cNvSpPr>
          <p:nvPr>
            <p:ph type="title"/>
          </p:nvPr>
        </p:nvSpPr>
        <p:spPr>
          <a:xfrm>
            <a:off x="212725" y="93663"/>
            <a:ext cx="8686800" cy="777875"/>
          </a:xfrm>
          <a:noFill/>
          <a:ln/>
        </p:spPr>
        <p:txBody>
          <a:bodyPr/>
          <a:lstStyle/>
          <a:p>
            <a:r>
              <a:rPr lang="en-US" sz="4000"/>
              <a:t>Describe the Problem Phases</a:t>
            </a:r>
          </a:p>
        </p:txBody>
      </p:sp>
    </p:spTree>
  </p:cSld>
  <p:clrMapOvr>
    <a:masterClrMapping/>
  </p:clrMapOvr>
  <p:transition xmlns:p14="http://schemas.microsoft.com/office/powerpoint/2010/main" spd="med" advTm="5000">
    <p:fade/>
    <p:sndAc>
      <p:stSnd>
        <p:snd r:embed="rId3" name="Camera"/>
      </p:stSnd>
    </p:sndAc>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a:xfrm>
            <a:off x="650875" y="1130300"/>
            <a:ext cx="4294188" cy="5164138"/>
          </a:xfrm>
          <a:noFill/>
          <a:ln/>
        </p:spPr>
        <p:txBody>
          <a:bodyPr/>
          <a:lstStyle/>
          <a:p>
            <a:pPr algn="ctr">
              <a:buFontTx/>
              <a:buNone/>
            </a:pPr>
            <a:r>
              <a:rPr lang="en-US" sz="2800">
                <a:solidFill>
                  <a:srgbClr val="790015"/>
                </a:solidFill>
              </a:rPr>
              <a:t>Questions</a:t>
            </a:r>
          </a:p>
          <a:p>
            <a:pPr algn="ctr">
              <a:lnSpc>
                <a:spcPct val="50000"/>
              </a:lnSpc>
              <a:buFontTx/>
              <a:buNone/>
            </a:pPr>
            <a:r>
              <a:rPr lang="en-US" sz="2400">
                <a:solidFill>
                  <a:srgbClr val="714400"/>
                </a:solidFill>
              </a:rPr>
              <a:t>What Type of Problem Is It?</a:t>
            </a:r>
            <a:endParaRPr lang="en-US" sz="2400"/>
          </a:p>
          <a:p>
            <a:r>
              <a:rPr lang="en-US">
                <a:solidFill>
                  <a:srgbClr val="00279F"/>
                </a:solidFill>
              </a:rPr>
              <a:t>Field complaint</a:t>
            </a:r>
          </a:p>
          <a:p>
            <a:r>
              <a:rPr lang="en-US">
                <a:solidFill>
                  <a:srgbClr val="00279F"/>
                </a:solidFill>
              </a:rPr>
              <a:t>Quality improvement</a:t>
            </a:r>
          </a:p>
          <a:p>
            <a:r>
              <a:rPr lang="en-US">
                <a:solidFill>
                  <a:srgbClr val="00279F"/>
                </a:solidFill>
              </a:rPr>
              <a:t>Manufacturing improvement</a:t>
            </a:r>
          </a:p>
          <a:p>
            <a:r>
              <a:rPr lang="en-US">
                <a:solidFill>
                  <a:srgbClr val="00279F"/>
                </a:solidFill>
              </a:rPr>
              <a:t>Component design</a:t>
            </a:r>
          </a:p>
          <a:p>
            <a:r>
              <a:rPr lang="en-US">
                <a:solidFill>
                  <a:srgbClr val="00279F"/>
                </a:solidFill>
              </a:rPr>
              <a:t>Labour / Personnel</a:t>
            </a:r>
          </a:p>
          <a:p>
            <a:r>
              <a:rPr lang="en-US">
                <a:solidFill>
                  <a:srgbClr val="00279F"/>
                </a:solidFill>
              </a:rPr>
              <a:t>Supplier / Vendor</a:t>
            </a:r>
          </a:p>
          <a:p>
            <a:r>
              <a:rPr lang="en-US">
                <a:solidFill>
                  <a:srgbClr val="00279F"/>
                </a:solidFill>
              </a:rPr>
              <a:t>Cost improvement</a:t>
            </a:r>
          </a:p>
          <a:p>
            <a:r>
              <a:rPr lang="en-US">
                <a:solidFill>
                  <a:srgbClr val="00279F"/>
                </a:solidFill>
              </a:rPr>
              <a:t>Solution implementation</a:t>
            </a:r>
          </a:p>
          <a:p>
            <a:r>
              <a:rPr lang="en-US">
                <a:solidFill>
                  <a:srgbClr val="00279F"/>
                </a:solidFill>
              </a:rPr>
              <a:t>Cross functional</a:t>
            </a:r>
          </a:p>
          <a:p>
            <a:r>
              <a:rPr lang="en-US">
                <a:solidFill>
                  <a:srgbClr val="00279F"/>
                </a:solidFill>
              </a:rPr>
              <a:t>Research</a:t>
            </a:r>
          </a:p>
          <a:p>
            <a:r>
              <a:rPr lang="en-US">
                <a:solidFill>
                  <a:srgbClr val="00279F"/>
                </a:solidFill>
              </a:rPr>
              <a:t>Safety</a:t>
            </a:r>
          </a:p>
        </p:txBody>
      </p:sp>
      <p:sp>
        <p:nvSpPr>
          <p:cNvPr id="68611" name="Rectangle 3"/>
          <p:cNvSpPr>
            <a:spLocks noGrp="1" noChangeArrowheads="1"/>
          </p:cNvSpPr>
          <p:nvPr>
            <p:ph type="title"/>
          </p:nvPr>
        </p:nvSpPr>
        <p:spPr>
          <a:xfrm>
            <a:off x="228600" y="106363"/>
            <a:ext cx="8686800" cy="866775"/>
          </a:xfrm>
          <a:noFill/>
          <a:ln/>
        </p:spPr>
        <p:txBody>
          <a:bodyPr/>
          <a:lstStyle/>
          <a:p>
            <a:r>
              <a:rPr lang="en-US" sz="4000"/>
              <a:t>Describe the Problem Questions</a:t>
            </a:r>
          </a:p>
        </p:txBody>
      </p:sp>
      <p:sp>
        <p:nvSpPr>
          <p:cNvPr id="68612" name="Rectangle 4"/>
          <p:cNvSpPr>
            <a:spLocks noChangeArrowheads="1"/>
          </p:cNvSpPr>
          <p:nvPr/>
        </p:nvSpPr>
        <p:spPr bwMode="auto">
          <a:xfrm>
            <a:off x="4962525" y="1181100"/>
            <a:ext cx="3929063" cy="5164138"/>
          </a:xfrm>
          <a:prstGeom prst="rect">
            <a:avLst/>
          </a:prstGeom>
          <a:noFill/>
          <a:ln w="12700">
            <a:noFill/>
            <a:miter lim="800000"/>
            <a:headEnd/>
            <a:tailEnd/>
          </a:ln>
          <a:effectLst/>
        </p:spPr>
        <p:txBody>
          <a:bodyPr lIns="90487" tIns="44450" rIns="90487" bIns="44450">
            <a:prstTxWarp prst="textNoShape">
              <a:avLst/>
            </a:prstTxWarp>
          </a:bodyPr>
          <a:lstStyle/>
          <a:p>
            <a:pPr marL="338138" indent="-338138" algn="ctr" defTabSz="903288">
              <a:spcBef>
                <a:spcPct val="25000"/>
              </a:spcBef>
            </a:pPr>
            <a:r>
              <a:rPr lang="en-US" sz="2700">
                <a:solidFill>
                  <a:srgbClr val="790015"/>
                </a:solidFill>
              </a:rPr>
              <a:t>Other Questions</a:t>
            </a:r>
            <a:endParaRPr lang="en-US"/>
          </a:p>
          <a:p>
            <a:pPr marL="338138" indent="-338138" defTabSz="903288">
              <a:spcBef>
                <a:spcPct val="25000"/>
              </a:spcBef>
              <a:buFontTx/>
              <a:buChar char="•"/>
            </a:pPr>
            <a:r>
              <a:rPr lang="en-US" sz="2000">
                <a:solidFill>
                  <a:srgbClr val="005400"/>
                </a:solidFill>
              </a:rPr>
              <a:t>Can you list all of the resources and documents which might help you specify the problem more exactly?</a:t>
            </a:r>
          </a:p>
          <a:p>
            <a:pPr marL="338138" indent="-338138" defTabSz="903288">
              <a:spcBef>
                <a:spcPct val="25000"/>
              </a:spcBef>
              <a:buFontTx/>
              <a:buChar char="•"/>
            </a:pPr>
            <a:r>
              <a:rPr lang="en-US" sz="2000">
                <a:solidFill>
                  <a:srgbClr val="005400"/>
                </a:solidFill>
              </a:rPr>
              <a:t>Do you have more than 1 problem? Can this situation be separated into smaller parts?</a:t>
            </a:r>
            <a:endParaRPr lang="en-US" sz="2000"/>
          </a:p>
          <a:p>
            <a:pPr marL="338138" indent="-338138" algn="ctr" defTabSz="903288">
              <a:spcBef>
                <a:spcPct val="25000"/>
              </a:spcBef>
            </a:pPr>
            <a:r>
              <a:rPr lang="en-US" sz="2700">
                <a:solidFill>
                  <a:srgbClr val="790015"/>
                </a:solidFill>
              </a:rPr>
              <a:t>Is / Is Not</a:t>
            </a:r>
            <a:endParaRPr lang="en-US" sz="2000"/>
          </a:p>
          <a:p>
            <a:pPr marL="338138" indent="-338138" defTabSz="903288">
              <a:spcBef>
                <a:spcPct val="25000"/>
              </a:spcBef>
              <a:buFontTx/>
              <a:buChar char="•"/>
            </a:pPr>
            <a:r>
              <a:rPr lang="en-US" sz="2000"/>
              <a:t>Is there any evidence this problem surfaced before?</a:t>
            </a:r>
          </a:p>
        </p:txBody>
      </p:sp>
    </p:spTree>
  </p:cSld>
  <p:clrMapOvr>
    <a:masterClrMapping/>
  </p:clrMapOvr>
  <p:transition xmlns:p14="http://schemas.microsoft.com/office/powerpoint/2010/main" spd="med" advTm="5000">
    <p:fade/>
    <p:sndAc>
      <p:stSnd>
        <p:snd r:embed="rId3" name="Camera"/>
      </p:stSnd>
    </p:sndAc>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60338" y="214313"/>
            <a:ext cx="8686800" cy="793750"/>
          </a:xfrm>
          <a:noFill/>
          <a:ln/>
        </p:spPr>
        <p:txBody>
          <a:bodyPr/>
          <a:lstStyle/>
          <a:p>
            <a:r>
              <a:rPr lang="en-US"/>
              <a:t>Describe the Problem - 5W-2H</a:t>
            </a:r>
          </a:p>
        </p:txBody>
      </p:sp>
      <p:sp>
        <p:nvSpPr>
          <p:cNvPr id="69635" name="Rectangle 3"/>
          <p:cNvSpPr>
            <a:spLocks noGrp="1" noChangeArrowheads="1"/>
          </p:cNvSpPr>
          <p:nvPr>
            <p:ph type="body" idx="1"/>
          </p:nvPr>
        </p:nvSpPr>
        <p:spPr>
          <a:xfrm>
            <a:off x="388938" y="1165225"/>
            <a:ext cx="8348662" cy="4972050"/>
          </a:xfrm>
          <a:noFill/>
          <a:ln/>
        </p:spPr>
        <p:txBody>
          <a:bodyPr/>
          <a:lstStyle/>
          <a:p>
            <a:pPr indent="-3175">
              <a:buFontTx/>
              <a:buNone/>
            </a:pPr>
            <a:r>
              <a:rPr lang="en-US" sz="2800">
                <a:solidFill>
                  <a:srgbClr val="790015"/>
                </a:solidFill>
              </a:rPr>
              <a:t>Who, What, When, Where, Why, How, How Many</a:t>
            </a:r>
            <a:endParaRPr lang="en-US" sz="2400"/>
          </a:p>
          <a:p>
            <a:pPr lvl="1">
              <a:buClr>
                <a:srgbClr val="00279F"/>
              </a:buClr>
              <a:buSzPct val="80000"/>
              <a:buFontTx/>
              <a:buChar char="†"/>
            </a:pPr>
            <a:r>
              <a:rPr lang="en-US" sz="2000"/>
              <a:t>What is the extent of the problem?</a:t>
            </a:r>
          </a:p>
          <a:p>
            <a:pPr lvl="1">
              <a:buClr>
                <a:srgbClr val="00279F"/>
              </a:buClr>
              <a:buSzPct val="80000"/>
              <a:buFontTx/>
              <a:buChar char="†"/>
            </a:pPr>
            <a:r>
              <a:rPr lang="en-US" sz="2000"/>
              <a:t>Has the problem been increasing, decreasing or remaining constant?</a:t>
            </a:r>
          </a:p>
          <a:p>
            <a:pPr lvl="1">
              <a:buClr>
                <a:srgbClr val="00279F"/>
              </a:buClr>
              <a:buSzPct val="80000"/>
              <a:buFontTx/>
              <a:buChar char="†"/>
            </a:pPr>
            <a:r>
              <a:rPr lang="en-US" sz="2000"/>
              <a:t>Is the process stable?</a:t>
            </a:r>
          </a:p>
          <a:p>
            <a:pPr lvl="1">
              <a:buClr>
                <a:srgbClr val="00279F"/>
              </a:buClr>
              <a:buSzPct val="80000"/>
              <a:buFontTx/>
              <a:buChar char="†"/>
            </a:pPr>
            <a:r>
              <a:rPr lang="en-US" sz="2000"/>
              <a:t>What indicators are available to quantify the problem?</a:t>
            </a:r>
          </a:p>
          <a:p>
            <a:pPr lvl="1">
              <a:buClr>
                <a:srgbClr val="00279F"/>
              </a:buClr>
              <a:buSzPct val="80000"/>
              <a:buFontTx/>
              <a:buChar char="†"/>
            </a:pPr>
            <a:r>
              <a:rPr lang="en-US" sz="2000"/>
              <a:t>Can you determine the severity of the problem? Can you determine the various ‘costs’ of the problem? Can you express the cost in percentages, dollars, pieces, etc.?</a:t>
            </a:r>
          </a:p>
          <a:p>
            <a:pPr lvl="1">
              <a:buClr>
                <a:srgbClr val="00279F"/>
              </a:buClr>
              <a:buSzPct val="80000"/>
              <a:buFontTx/>
              <a:buChar char="†"/>
            </a:pPr>
            <a:r>
              <a:rPr lang="en-US" sz="2000"/>
              <a:t>Do we have the physical evidence on the problem in hand?</a:t>
            </a:r>
          </a:p>
          <a:p>
            <a:pPr lvl="1">
              <a:buClr>
                <a:srgbClr val="00279F"/>
              </a:buClr>
              <a:buSzPct val="80000"/>
              <a:buFontTx/>
              <a:buChar char="†"/>
            </a:pPr>
            <a:r>
              <a:rPr lang="en-US" sz="2000"/>
              <a:t>Have all sources of problem indicators been identified and are they being utilized?</a:t>
            </a:r>
          </a:p>
          <a:p>
            <a:pPr lvl="1">
              <a:buClr>
                <a:srgbClr val="00279F"/>
              </a:buClr>
              <a:buSzPct val="80000"/>
              <a:buFontTx/>
              <a:buChar char="†"/>
            </a:pPr>
            <a:r>
              <a:rPr lang="en-US" sz="2000"/>
              <a:t>Have failed parts been analyzed in detail?</a:t>
            </a:r>
            <a:endParaRPr lang="en-US"/>
          </a:p>
        </p:txBody>
      </p:sp>
    </p:spTree>
  </p:cSld>
  <p:clrMapOvr>
    <a:masterClrMapping/>
  </p:clrMapOvr>
  <p:transition xmlns:p14="http://schemas.microsoft.com/office/powerpoint/2010/main" spd="med" advTm="5000">
    <p:fade/>
    <p:sndAc>
      <p:stSnd>
        <p:snd r:embed="rId3" name="Camera"/>
      </p:stSnd>
    </p:sndAc>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60338" y="214313"/>
            <a:ext cx="8686800" cy="793750"/>
          </a:xfrm>
          <a:noFill/>
          <a:ln/>
        </p:spPr>
        <p:txBody>
          <a:bodyPr/>
          <a:lstStyle/>
          <a:p>
            <a:r>
              <a:rPr lang="en-US" sz="4000"/>
              <a:t>Customer Terms / Symptoms</a:t>
            </a:r>
          </a:p>
        </p:txBody>
      </p:sp>
      <p:sp>
        <p:nvSpPr>
          <p:cNvPr id="70659" name="Rectangle 3"/>
          <p:cNvSpPr>
            <a:spLocks noGrp="1" noChangeArrowheads="1"/>
          </p:cNvSpPr>
          <p:nvPr>
            <p:ph type="body" idx="1"/>
          </p:nvPr>
        </p:nvSpPr>
        <p:spPr>
          <a:xfrm>
            <a:off x="388938" y="1336675"/>
            <a:ext cx="8348662" cy="4538663"/>
          </a:xfrm>
          <a:noFill/>
          <a:ln/>
        </p:spPr>
        <p:txBody>
          <a:bodyPr/>
          <a:lstStyle/>
          <a:p>
            <a:pPr lvl="1">
              <a:buClr>
                <a:srgbClr val="005400"/>
              </a:buClr>
              <a:buSzPct val="80000"/>
              <a:buFontTx/>
              <a:buChar char="∆"/>
            </a:pPr>
            <a:r>
              <a:rPr lang="en-US" sz="2400"/>
              <a:t>Who is the customer?</a:t>
            </a:r>
          </a:p>
          <a:p>
            <a:pPr lvl="1">
              <a:buClr>
                <a:srgbClr val="005400"/>
              </a:buClr>
              <a:buSzPct val="80000"/>
              <a:buFontTx/>
              <a:buChar char="∆"/>
            </a:pPr>
            <a:r>
              <a:rPr lang="en-US" sz="2400"/>
              <a:t>Is there more than 1 customer? If so, which customer first identified the problem?</a:t>
            </a:r>
          </a:p>
          <a:p>
            <a:pPr lvl="1">
              <a:buClr>
                <a:srgbClr val="005400"/>
              </a:buClr>
              <a:buSzPct val="80000"/>
              <a:buFontTx/>
              <a:buChar char="∆"/>
            </a:pPr>
            <a:r>
              <a:rPr lang="en-US" sz="2400"/>
              <a:t>To whom was the problem reported in the customer’s organization?</a:t>
            </a:r>
          </a:p>
          <a:p>
            <a:pPr lvl="1">
              <a:buClr>
                <a:srgbClr val="005400"/>
              </a:buClr>
              <a:buSzPct val="80000"/>
              <a:buFontTx/>
              <a:buChar char="∆"/>
            </a:pPr>
            <a:r>
              <a:rPr lang="en-US" sz="2400"/>
              <a:t>What is the problem definition in customer terms?</a:t>
            </a:r>
          </a:p>
          <a:p>
            <a:pPr lvl="1">
              <a:buClr>
                <a:srgbClr val="005400"/>
              </a:buClr>
              <a:buSzPct val="80000"/>
              <a:buFontTx/>
              <a:buChar char="∆"/>
            </a:pPr>
            <a:r>
              <a:rPr lang="en-US" sz="2400"/>
              <a:t>What is the problem definition in YOUR terms?</a:t>
            </a:r>
          </a:p>
          <a:p>
            <a:pPr lvl="1">
              <a:buClr>
                <a:srgbClr val="005400"/>
              </a:buClr>
              <a:buSzPct val="80000"/>
              <a:buFontTx/>
              <a:buChar char="∆"/>
            </a:pPr>
            <a:r>
              <a:rPr lang="en-US" sz="2400"/>
              <a:t>Have we verified the problem with on-site visits with the customer?</a:t>
            </a:r>
          </a:p>
        </p:txBody>
      </p:sp>
    </p:spTree>
  </p:cSld>
  <p:clrMapOvr>
    <a:masterClrMapping/>
  </p:clrMapOvr>
  <p:transition xmlns:p14="http://schemas.microsoft.com/office/powerpoint/2010/main" spd="med" advTm="5000">
    <p:fade/>
    <p:sndAc>
      <p:stSnd>
        <p:snd r:embed="rId3" name="Camera"/>
      </p:stSnd>
    </p:sndAc>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noFill/>
          <a:ln/>
        </p:spPr>
        <p:txBody>
          <a:bodyPr/>
          <a:lstStyle/>
          <a:p>
            <a:r>
              <a:rPr lang="en-US" sz="3000">
                <a:solidFill>
                  <a:srgbClr val="790015"/>
                </a:solidFill>
              </a:rPr>
              <a:t>Understanding Your Processes and Systems</a:t>
            </a:r>
          </a:p>
        </p:txBody>
      </p:sp>
      <p:sp>
        <p:nvSpPr>
          <p:cNvPr id="71683" name="Rectangle 3"/>
          <p:cNvSpPr>
            <a:spLocks noGrp="1" noChangeArrowheads="1"/>
          </p:cNvSpPr>
          <p:nvPr>
            <p:ph type="body" idx="1"/>
          </p:nvPr>
        </p:nvSpPr>
        <p:spPr>
          <a:xfrm>
            <a:off x="685800" y="1331913"/>
            <a:ext cx="7772400" cy="4840287"/>
          </a:xfrm>
          <a:noFill/>
          <a:ln/>
        </p:spPr>
        <p:txBody>
          <a:bodyPr/>
          <a:lstStyle/>
          <a:p>
            <a:pPr algn="ctr">
              <a:buFontTx/>
              <a:buNone/>
            </a:pPr>
            <a:r>
              <a:rPr lang="en-US" sz="2800">
                <a:solidFill>
                  <a:schemeClr val="hlink"/>
                </a:solidFill>
              </a:rPr>
              <a:t>Use a Process Flow Chart!</a:t>
            </a:r>
            <a:endParaRPr lang="en-US" sz="2400" b="1">
              <a:solidFill>
                <a:srgbClr val="00279F"/>
              </a:solidFill>
            </a:endParaRPr>
          </a:p>
          <a:p>
            <a:pPr>
              <a:buFontTx/>
              <a:buNone/>
            </a:pPr>
            <a:endParaRPr lang="en-US" sz="2400" b="1">
              <a:solidFill>
                <a:srgbClr val="00279F"/>
              </a:solidFill>
            </a:endParaRPr>
          </a:p>
          <a:p>
            <a:pPr>
              <a:buFontTx/>
              <a:buNone/>
            </a:pPr>
            <a:r>
              <a:rPr lang="en-US" sz="2400" b="1">
                <a:solidFill>
                  <a:srgbClr val="00279F"/>
                </a:solidFill>
              </a:rPr>
              <a:t>Because:</a:t>
            </a:r>
            <a:endParaRPr lang="en-US" sz="2400"/>
          </a:p>
          <a:p>
            <a:r>
              <a:rPr lang="en-US" sz="2400"/>
              <a:t>You want to </a:t>
            </a:r>
            <a:r>
              <a:rPr lang="en-US" sz="2400">
                <a:solidFill>
                  <a:srgbClr val="005400"/>
                </a:solidFill>
              </a:rPr>
              <a:t>understand your current process.</a:t>
            </a:r>
            <a:endParaRPr lang="en-US" sz="2400"/>
          </a:p>
          <a:p>
            <a:r>
              <a:rPr lang="en-US" sz="2400"/>
              <a:t>You are looking for </a:t>
            </a:r>
            <a:r>
              <a:rPr lang="en-US" sz="2400">
                <a:solidFill>
                  <a:srgbClr val="005400"/>
                </a:solidFill>
              </a:rPr>
              <a:t>opportunities to improve.</a:t>
            </a:r>
            <a:endParaRPr lang="en-US" sz="2400"/>
          </a:p>
          <a:p>
            <a:r>
              <a:rPr lang="en-US" sz="2400"/>
              <a:t>You want to </a:t>
            </a:r>
            <a:r>
              <a:rPr lang="en-US" sz="2400">
                <a:solidFill>
                  <a:srgbClr val="005400"/>
                </a:solidFill>
              </a:rPr>
              <a:t>illustrate a potential solution.</a:t>
            </a:r>
            <a:endParaRPr lang="en-US" sz="2400"/>
          </a:p>
          <a:p>
            <a:r>
              <a:rPr lang="en-US" sz="2400"/>
              <a:t>You have improved a process and want to </a:t>
            </a:r>
            <a:r>
              <a:rPr lang="en-US" sz="2400">
                <a:solidFill>
                  <a:srgbClr val="005400"/>
                </a:solidFill>
              </a:rPr>
              <a:t>document the new process</a:t>
            </a:r>
            <a:r>
              <a:rPr lang="en-US" sz="2400"/>
              <a:t>.</a:t>
            </a:r>
            <a:endParaRPr lang="en-US" sz="2400">
              <a:solidFill>
                <a:schemeClr val="hlink"/>
              </a:solidFill>
            </a:endParaRPr>
          </a:p>
        </p:txBody>
      </p:sp>
    </p:spTree>
  </p:cSld>
  <p:clrMapOvr>
    <a:masterClrMapping/>
  </p:clrMapOvr>
  <p:transition xmlns:p14="http://schemas.microsoft.com/office/powerpoint/2010/main" spd="med" advTm="5000">
    <p:fade/>
    <p:sndAc>
      <p:stSnd>
        <p:snd r:embed="rId3" name="Camera"/>
      </p:stSnd>
    </p:sndAc>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p:txBody>
          <a:bodyPr/>
          <a:lstStyle/>
          <a:p>
            <a:r>
              <a:rPr lang="en-US" sz="3200"/>
              <a:t>Production Cause and Effects Diagram</a:t>
            </a:r>
          </a:p>
        </p:txBody>
      </p:sp>
      <p:pic>
        <p:nvPicPr>
          <p:cNvPr id="492547" name="Picture 3"/>
          <p:cNvPicPr>
            <a:picLocks noChangeAspect="1" noChangeArrowheads="1"/>
          </p:cNvPicPr>
          <p:nvPr/>
        </p:nvPicPr>
        <p:blipFill>
          <a:blip r:embed="rId4"/>
          <a:srcRect/>
          <a:stretch>
            <a:fillRect/>
          </a:stretch>
        </p:blipFill>
        <p:spPr bwMode="auto">
          <a:xfrm>
            <a:off x="1171575" y="1289050"/>
            <a:ext cx="6962775" cy="4878388"/>
          </a:xfrm>
          <a:prstGeom prst="rect">
            <a:avLst/>
          </a:prstGeom>
          <a:noFill/>
          <a:ln w="12700">
            <a:noFill/>
            <a:miter lim="800000"/>
            <a:headEnd/>
            <a:tailEnd/>
          </a:ln>
          <a:effectLst/>
        </p:spPr>
      </p:pic>
    </p:spTree>
  </p:cSld>
  <p:clrMapOvr>
    <a:masterClrMapping/>
  </p:clrMapOvr>
  <p:transition xmlns:p14="http://schemas.microsoft.com/office/powerpoint/2010/main" spd="med" advTm="5000">
    <p:fade/>
    <p:sndAc>
      <p:stSnd>
        <p:snd r:embed="rId3" name="Camera"/>
      </p:stSnd>
    </p:sndAc>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lstStyle/>
          <a:p>
            <a:r>
              <a:rPr lang="en-US" sz="3200"/>
              <a:t>Service Cause and Effects Diagram</a:t>
            </a:r>
          </a:p>
        </p:txBody>
      </p:sp>
      <p:pic>
        <p:nvPicPr>
          <p:cNvPr id="494595" name="Picture 3"/>
          <p:cNvPicPr>
            <a:picLocks noChangeAspect="1" noChangeArrowheads="1"/>
          </p:cNvPicPr>
          <p:nvPr/>
        </p:nvPicPr>
        <p:blipFill>
          <a:blip r:embed="rId4"/>
          <a:srcRect/>
          <a:stretch>
            <a:fillRect/>
          </a:stretch>
        </p:blipFill>
        <p:spPr bwMode="auto">
          <a:xfrm>
            <a:off x="1625600" y="1306513"/>
            <a:ext cx="5969000" cy="4152900"/>
          </a:xfrm>
          <a:prstGeom prst="rect">
            <a:avLst/>
          </a:prstGeom>
          <a:noFill/>
          <a:ln w="12700">
            <a:noFill/>
            <a:miter lim="800000"/>
            <a:headEnd/>
            <a:tailEnd/>
          </a:ln>
          <a:effectLst/>
        </p:spPr>
      </p:pic>
      <p:sp>
        <p:nvSpPr>
          <p:cNvPr id="494596" name="Text Box 4"/>
          <p:cNvSpPr txBox="1">
            <a:spLocks noChangeArrowheads="1"/>
          </p:cNvSpPr>
          <p:nvPr/>
        </p:nvSpPr>
        <p:spPr bwMode="auto">
          <a:xfrm>
            <a:off x="2309813" y="5716588"/>
            <a:ext cx="184150" cy="304800"/>
          </a:xfrm>
          <a:prstGeom prst="rect">
            <a:avLst/>
          </a:prstGeom>
          <a:noFill/>
          <a:ln w="12700">
            <a:noFill/>
            <a:miter lim="800000"/>
            <a:headEnd/>
            <a:tailEnd/>
          </a:ln>
          <a:effectLst/>
        </p:spPr>
        <p:txBody>
          <a:bodyPr wrap="none">
            <a:prstTxWarp prst="textNoShape">
              <a:avLst/>
            </a:prstTxWarp>
            <a:spAutoFit/>
          </a:bodyPr>
          <a:lstStyle/>
          <a:p>
            <a:endParaRPr lang="en-US" sz="1400">
              <a:latin typeface="Times" charset="0"/>
            </a:endParaRPr>
          </a:p>
        </p:txBody>
      </p:sp>
    </p:spTree>
  </p:cSld>
  <p:clrMapOvr>
    <a:masterClrMapping/>
  </p:clrMapOvr>
  <p:transition xmlns:p14="http://schemas.microsoft.com/office/powerpoint/2010/main" spd="med" advTm="5000">
    <p:fade/>
    <p:sndAc>
      <p:stSnd>
        <p:snd r:embed="rId3" name="Camera"/>
      </p:stSnd>
    </p:sndAc>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p:txBody>
          <a:bodyPr/>
          <a:lstStyle/>
          <a:p>
            <a:r>
              <a:rPr lang="en-US"/>
              <a:t>Flow Charting</a:t>
            </a:r>
          </a:p>
        </p:txBody>
      </p:sp>
      <p:pic>
        <p:nvPicPr>
          <p:cNvPr id="487427" name="Picture 3"/>
          <p:cNvPicPr>
            <a:picLocks noChangeAspect="1" noChangeArrowheads="1"/>
          </p:cNvPicPr>
          <p:nvPr/>
        </p:nvPicPr>
        <p:blipFill>
          <a:blip r:embed="rId4"/>
          <a:srcRect/>
          <a:stretch>
            <a:fillRect/>
          </a:stretch>
        </p:blipFill>
        <p:spPr bwMode="auto">
          <a:xfrm>
            <a:off x="898525" y="1795463"/>
            <a:ext cx="2379663" cy="736600"/>
          </a:xfrm>
          <a:prstGeom prst="rect">
            <a:avLst/>
          </a:prstGeom>
          <a:noFill/>
          <a:ln w="12700">
            <a:noFill/>
            <a:miter lim="800000"/>
            <a:headEnd/>
            <a:tailEnd/>
          </a:ln>
          <a:effectLst/>
        </p:spPr>
      </p:pic>
      <p:pic>
        <p:nvPicPr>
          <p:cNvPr id="487428" name="Picture 4"/>
          <p:cNvPicPr>
            <a:picLocks noChangeAspect="1" noChangeArrowheads="1"/>
          </p:cNvPicPr>
          <p:nvPr/>
        </p:nvPicPr>
        <p:blipFill>
          <a:blip r:embed="rId5"/>
          <a:srcRect/>
          <a:stretch>
            <a:fillRect/>
          </a:stretch>
        </p:blipFill>
        <p:spPr bwMode="auto">
          <a:xfrm>
            <a:off x="4152900" y="1801813"/>
            <a:ext cx="3814763" cy="833437"/>
          </a:xfrm>
          <a:prstGeom prst="rect">
            <a:avLst/>
          </a:prstGeom>
          <a:noFill/>
          <a:ln w="12700">
            <a:noFill/>
            <a:miter lim="800000"/>
            <a:headEnd/>
            <a:tailEnd/>
          </a:ln>
          <a:effectLst/>
        </p:spPr>
      </p:pic>
      <p:pic>
        <p:nvPicPr>
          <p:cNvPr id="487429" name="Picture 5"/>
          <p:cNvPicPr>
            <a:picLocks noChangeAspect="1" noChangeArrowheads="1"/>
          </p:cNvPicPr>
          <p:nvPr/>
        </p:nvPicPr>
        <p:blipFill>
          <a:blip r:embed="rId6"/>
          <a:srcRect/>
          <a:stretch>
            <a:fillRect/>
          </a:stretch>
        </p:blipFill>
        <p:spPr bwMode="auto">
          <a:xfrm>
            <a:off x="2619375" y="3522663"/>
            <a:ext cx="3559175" cy="2443162"/>
          </a:xfrm>
          <a:prstGeom prst="rect">
            <a:avLst/>
          </a:prstGeom>
          <a:noFill/>
          <a:ln w="12700">
            <a:noFill/>
            <a:miter lim="800000"/>
            <a:headEnd/>
            <a:tailEnd/>
          </a:ln>
          <a:effectLst/>
        </p:spPr>
      </p:pic>
      <p:cxnSp>
        <p:nvCxnSpPr>
          <p:cNvPr id="487430" name="AutoShape 6"/>
          <p:cNvCxnSpPr>
            <a:cxnSpLocks noChangeShapeType="1"/>
            <a:stCxn id="0" idx="3"/>
            <a:endCxn id="0" idx="1"/>
          </p:cNvCxnSpPr>
          <p:nvPr/>
        </p:nvCxnSpPr>
        <p:spPr bwMode="auto">
          <a:xfrm flipH="1">
            <a:off x="2619375" y="2219325"/>
            <a:ext cx="5348288" cy="2525713"/>
          </a:xfrm>
          <a:prstGeom prst="bentConnector5">
            <a:avLst>
              <a:gd name="adj1" fmla="val -4273"/>
              <a:gd name="adj2" fmla="val 43995"/>
              <a:gd name="adj3" fmla="val 104273"/>
            </a:avLst>
          </a:prstGeom>
          <a:noFill/>
          <a:ln w="12700">
            <a:solidFill>
              <a:schemeClr val="tx1"/>
            </a:solidFill>
            <a:miter lim="800000"/>
            <a:headEnd/>
            <a:tailEnd type="triangle" w="med" len="med"/>
          </a:ln>
          <a:effectLst/>
        </p:spPr>
      </p:cxnSp>
      <p:sp>
        <p:nvSpPr>
          <p:cNvPr id="487431" name="Text Box 7"/>
          <p:cNvSpPr txBox="1">
            <a:spLocks noChangeArrowheads="1"/>
          </p:cNvSpPr>
          <p:nvPr/>
        </p:nvSpPr>
        <p:spPr bwMode="auto">
          <a:xfrm>
            <a:off x="623888" y="1646238"/>
            <a:ext cx="909637" cy="274637"/>
          </a:xfrm>
          <a:prstGeom prst="rect">
            <a:avLst/>
          </a:prstGeom>
          <a:noFill/>
          <a:ln w="12700">
            <a:noFill/>
            <a:miter lim="800000"/>
            <a:headEnd/>
            <a:tailEnd/>
          </a:ln>
          <a:effectLst/>
        </p:spPr>
        <p:txBody>
          <a:bodyPr wrap="none">
            <a:prstTxWarp prst="textNoShape">
              <a:avLst/>
            </a:prstTxWarp>
            <a:spAutoFit/>
          </a:bodyPr>
          <a:lstStyle/>
          <a:p>
            <a:r>
              <a:rPr lang="en-US" sz="1200">
                <a:solidFill>
                  <a:srgbClr val="00279F"/>
                </a:solidFill>
              </a:rPr>
              <a:t>Purchased</a:t>
            </a:r>
          </a:p>
        </p:txBody>
      </p:sp>
      <p:sp>
        <p:nvSpPr>
          <p:cNvPr id="487432" name="Text Box 8"/>
          <p:cNvSpPr txBox="1">
            <a:spLocks noChangeArrowheads="1"/>
          </p:cNvSpPr>
          <p:nvPr/>
        </p:nvSpPr>
        <p:spPr bwMode="auto">
          <a:xfrm>
            <a:off x="671513" y="2465388"/>
            <a:ext cx="928687" cy="274637"/>
          </a:xfrm>
          <a:prstGeom prst="rect">
            <a:avLst/>
          </a:prstGeom>
          <a:noFill/>
          <a:ln w="12700">
            <a:noFill/>
            <a:miter lim="800000"/>
            <a:headEnd/>
            <a:tailEnd/>
          </a:ln>
          <a:effectLst/>
        </p:spPr>
        <p:txBody>
          <a:bodyPr wrap="none">
            <a:prstTxWarp prst="textNoShape">
              <a:avLst/>
            </a:prstTxWarp>
            <a:spAutoFit/>
          </a:bodyPr>
          <a:lstStyle/>
          <a:p>
            <a:r>
              <a:rPr lang="en-US" sz="1200">
                <a:solidFill>
                  <a:srgbClr val="00279F"/>
                </a:solidFill>
              </a:rPr>
              <a:t>Zinc Ingots</a:t>
            </a:r>
          </a:p>
        </p:txBody>
      </p:sp>
      <p:sp>
        <p:nvSpPr>
          <p:cNvPr id="487433" name="Text Box 9"/>
          <p:cNvSpPr txBox="1">
            <a:spLocks noChangeArrowheads="1"/>
          </p:cNvSpPr>
          <p:nvPr/>
        </p:nvSpPr>
        <p:spPr bwMode="auto">
          <a:xfrm>
            <a:off x="1792288" y="1649413"/>
            <a:ext cx="715962" cy="274637"/>
          </a:xfrm>
          <a:prstGeom prst="rect">
            <a:avLst/>
          </a:prstGeom>
          <a:noFill/>
          <a:ln w="12700">
            <a:noFill/>
            <a:miter lim="800000"/>
            <a:headEnd/>
            <a:tailEnd/>
          </a:ln>
          <a:effectLst/>
        </p:spPr>
        <p:txBody>
          <a:bodyPr wrap="none">
            <a:prstTxWarp prst="textNoShape">
              <a:avLst/>
            </a:prstTxWarp>
            <a:spAutoFit/>
          </a:bodyPr>
          <a:lstStyle/>
          <a:p>
            <a:r>
              <a:rPr lang="en-US" sz="1200">
                <a:solidFill>
                  <a:srgbClr val="00279F"/>
                </a:solidFill>
              </a:rPr>
              <a:t>Storage</a:t>
            </a:r>
          </a:p>
        </p:txBody>
      </p:sp>
      <p:sp>
        <p:nvSpPr>
          <p:cNvPr id="487434" name="Text Box 10"/>
          <p:cNvSpPr txBox="1">
            <a:spLocks noChangeArrowheads="1"/>
          </p:cNvSpPr>
          <p:nvPr/>
        </p:nvSpPr>
        <p:spPr bwMode="auto">
          <a:xfrm>
            <a:off x="1701800" y="2479675"/>
            <a:ext cx="960438" cy="274638"/>
          </a:xfrm>
          <a:prstGeom prst="rect">
            <a:avLst/>
          </a:prstGeom>
          <a:noFill/>
          <a:ln w="12700">
            <a:noFill/>
            <a:miter lim="800000"/>
            <a:headEnd/>
            <a:tailEnd/>
          </a:ln>
          <a:effectLst/>
        </p:spPr>
        <p:txBody>
          <a:bodyPr wrap="none">
            <a:prstTxWarp prst="textNoShape">
              <a:avLst/>
            </a:prstTxWarp>
            <a:spAutoFit/>
          </a:bodyPr>
          <a:lstStyle/>
          <a:p>
            <a:r>
              <a:rPr lang="en-US" sz="1200">
                <a:solidFill>
                  <a:srgbClr val="00279F"/>
                </a:solidFill>
              </a:rPr>
              <a:t>Warehouse</a:t>
            </a:r>
          </a:p>
        </p:txBody>
      </p:sp>
      <p:sp>
        <p:nvSpPr>
          <p:cNvPr id="487435" name="Text Box 11"/>
          <p:cNvSpPr txBox="1">
            <a:spLocks noChangeArrowheads="1"/>
          </p:cNvSpPr>
          <p:nvPr/>
        </p:nvSpPr>
        <p:spPr bwMode="auto">
          <a:xfrm>
            <a:off x="2833688" y="1595438"/>
            <a:ext cx="412750" cy="274637"/>
          </a:xfrm>
          <a:prstGeom prst="rect">
            <a:avLst/>
          </a:prstGeom>
          <a:noFill/>
          <a:ln w="12700">
            <a:noFill/>
            <a:miter lim="800000"/>
            <a:headEnd/>
            <a:tailEnd/>
          </a:ln>
          <a:effectLst/>
        </p:spPr>
        <p:txBody>
          <a:bodyPr wrap="none">
            <a:prstTxWarp prst="textNoShape">
              <a:avLst/>
            </a:prstTxWarp>
            <a:spAutoFit/>
          </a:bodyPr>
          <a:lstStyle/>
          <a:p>
            <a:r>
              <a:rPr lang="en-US" sz="1200">
                <a:solidFill>
                  <a:srgbClr val="00279F"/>
                </a:solidFill>
              </a:rPr>
              <a:t>QC</a:t>
            </a:r>
          </a:p>
        </p:txBody>
      </p:sp>
      <p:sp>
        <p:nvSpPr>
          <p:cNvPr id="487436" name="Text Box 12"/>
          <p:cNvSpPr txBox="1">
            <a:spLocks noChangeArrowheads="1"/>
          </p:cNvSpPr>
          <p:nvPr/>
        </p:nvSpPr>
        <p:spPr bwMode="auto">
          <a:xfrm>
            <a:off x="2543175" y="2479675"/>
            <a:ext cx="1001713" cy="639763"/>
          </a:xfrm>
          <a:prstGeom prst="rect">
            <a:avLst/>
          </a:prstGeom>
          <a:noFill/>
          <a:ln w="12700">
            <a:noFill/>
            <a:miter lim="800000"/>
            <a:headEnd/>
            <a:tailEnd/>
          </a:ln>
          <a:effectLst/>
        </p:spPr>
        <p:txBody>
          <a:bodyPr>
            <a:prstTxWarp prst="textNoShape">
              <a:avLst/>
            </a:prstTxWarp>
            <a:spAutoFit/>
          </a:bodyPr>
          <a:lstStyle/>
          <a:p>
            <a:pPr algn="ctr"/>
            <a:r>
              <a:rPr lang="en-US" sz="1200">
                <a:solidFill>
                  <a:srgbClr val="00279F"/>
                </a:solidFill>
              </a:rPr>
              <a:t>Statistical Sampling Inspection</a:t>
            </a:r>
          </a:p>
        </p:txBody>
      </p:sp>
      <p:sp>
        <p:nvSpPr>
          <p:cNvPr id="487437" name="Text Box 13"/>
          <p:cNvSpPr txBox="1">
            <a:spLocks noChangeArrowheads="1"/>
          </p:cNvSpPr>
          <p:nvPr/>
        </p:nvSpPr>
        <p:spPr bwMode="auto">
          <a:xfrm>
            <a:off x="3908425" y="2574925"/>
            <a:ext cx="1001713" cy="457200"/>
          </a:xfrm>
          <a:prstGeom prst="rect">
            <a:avLst/>
          </a:prstGeom>
          <a:noFill/>
          <a:ln w="12700">
            <a:noFill/>
            <a:miter lim="800000"/>
            <a:headEnd/>
            <a:tailEnd/>
          </a:ln>
          <a:effectLst/>
        </p:spPr>
        <p:txBody>
          <a:bodyPr>
            <a:prstTxWarp prst="textNoShape">
              <a:avLst/>
            </a:prstTxWarp>
            <a:spAutoFit/>
          </a:bodyPr>
          <a:lstStyle/>
          <a:p>
            <a:pPr algn="ctr"/>
            <a:r>
              <a:rPr lang="en-US" sz="1200">
                <a:solidFill>
                  <a:srgbClr val="00279F"/>
                </a:solidFill>
              </a:rPr>
              <a:t>Electric Furnace</a:t>
            </a:r>
          </a:p>
        </p:txBody>
      </p:sp>
      <p:sp>
        <p:nvSpPr>
          <p:cNvPr id="487438" name="Text Box 14"/>
          <p:cNvSpPr txBox="1">
            <a:spLocks noChangeArrowheads="1"/>
          </p:cNvSpPr>
          <p:nvPr/>
        </p:nvSpPr>
        <p:spPr bwMode="auto">
          <a:xfrm>
            <a:off x="4613275" y="1120775"/>
            <a:ext cx="2216150" cy="366713"/>
          </a:xfrm>
          <a:prstGeom prst="rect">
            <a:avLst/>
          </a:prstGeom>
          <a:noFill/>
          <a:ln w="12700">
            <a:noFill/>
            <a:miter lim="800000"/>
            <a:headEnd/>
            <a:tailEnd/>
          </a:ln>
          <a:effectLst/>
        </p:spPr>
        <p:txBody>
          <a:bodyPr wrap="none">
            <a:prstTxWarp prst="textNoShape">
              <a:avLst/>
            </a:prstTxWarp>
            <a:spAutoFit/>
          </a:bodyPr>
          <a:lstStyle/>
          <a:p>
            <a:r>
              <a:rPr lang="en-US" sz="1800">
                <a:solidFill>
                  <a:srgbClr val="005400"/>
                </a:solidFill>
              </a:rPr>
              <a:t>Die Cast Production</a:t>
            </a:r>
          </a:p>
        </p:txBody>
      </p:sp>
      <p:sp>
        <p:nvSpPr>
          <p:cNvPr id="487439" name="Text Box 15"/>
          <p:cNvSpPr txBox="1">
            <a:spLocks noChangeArrowheads="1"/>
          </p:cNvSpPr>
          <p:nvPr/>
        </p:nvSpPr>
        <p:spPr bwMode="auto">
          <a:xfrm>
            <a:off x="4743450" y="2568575"/>
            <a:ext cx="1001713" cy="639763"/>
          </a:xfrm>
          <a:prstGeom prst="rect">
            <a:avLst/>
          </a:prstGeom>
          <a:noFill/>
          <a:ln w="12700">
            <a:noFill/>
            <a:miter lim="800000"/>
            <a:headEnd/>
            <a:tailEnd/>
          </a:ln>
          <a:effectLst/>
        </p:spPr>
        <p:txBody>
          <a:bodyPr>
            <a:prstTxWarp prst="textNoShape">
              <a:avLst/>
            </a:prstTxWarp>
            <a:spAutoFit/>
          </a:bodyPr>
          <a:lstStyle/>
          <a:p>
            <a:pPr algn="ctr"/>
            <a:r>
              <a:rPr lang="en-US" sz="1200">
                <a:solidFill>
                  <a:srgbClr val="00279F"/>
                </a:solidFill>
              </a:rPr>
              <a:t>Molten Metal Carriers</a:t>
            </a:r>
          </a:p>
        </p:txBody>
      </p:sp>
      <p:sp>
        <p:nvSpPr>
          <p:cNvPr id="487440" name="Text Box 16"/>
          <p:cNvSpPr txBox="1">
            <a:spLocks noChangeArrowheads="1"/>
          </p:cNvSpPr>
          <p:nvPr/>
        </p:nvSpPr>
        <p:spPr bwMode="auto">
          <a:xfrm>
            <a:off x="5595938" y="2581275"/>
            <a:ext cx="1001712" cy="457200"/>
          </a:xfrm>
          <a:prstGeom prst="rect">
            <a:avLst/>
          </a:prstGeom>
          <a:noFill/>
          <a:ln w="12700">
            <a:noFill/>
            <a:miter lim="800000"/>
            <a:headEnd/>
            <a:tailEnd/>
          </a:ln>
          <a:effectLst/>
        </p:spPr>
        <p:txBody>
          <a:bodyPr>
            <a:prstTxWarp prst="textNoShape">
              <a:avLst/>
            </a:prstTxWarp>
            <a:spAutoFit/>
          </a:bodyPr>
          <a:lstStyle/>
          <a:p>
            <a:pPr algn="ctr"/>
            <a:r>
              <a:rPr lang="en-US" sz="1200">
                <a:solidFill>
                  <a:srgbClr val="00279F"/>
                </a:solidFill>
              </a:rPr>
              <a:t>Die Cast Machines</a:t>
            </a:r>
          </a:p>
        </p:txBody>
      </p:sp>
      <p:sp>
        <p:nvSpPr>
          <p:cNvPr id="487441" name="Text Box 17"/>
          <p:cNvSpPr txBox="1">
            <a:spLocks noChangeArrowheads="1"/>
          </p:cNvSpPr>
          <p:nvPr/>
        </p:nvSpPr>
        <p:spPr bwMode="auto">
          <a:xfrm>
            <a:off x="5586413" y="1671638"/>
            <a:ext cx="1001712" cy="274637"/>
          </a:xfrm>
          <a:prstGeom prst="rect">
            <a:avLst/>
          </a:prstGeom>
          <a:noFill/>
          <a:ln w="12700">
            <a:noFill/>
            <a:miter lim="800000"/>
            <a:headEnd/>
            <a:tailEnd/>
          </a:ln>
          <a:effectLst/>
        </p:spPr>
        <p:txBody>
          <a:bodyPr>
            <a:prstTxWarp prst="textNoShape">
              <a:avLst/>
            </a:prstTxWarp>
            <a:spAutoFit/>
          </a:bodyPr>
          <a:lstStyle/>
          <a:p>
            <a:pPr algn="ctr"/>
            <a:r>
              <a:rPr lang="en-US" sz="1200">
                <a:solidFill>
                  <a:srgbClr val="00279F"/>
                </a:solidFill>
              </a:rPr>
              <a:t>Molding</a:t>
            </a:r>
          </a:p>
        </p:txBody>
      </p:sp>
      <p:sp>
        <p:nvSpPr>
          <p:cNvPr id="487442" name="Text Box 18"/>
          <p:cNvSpPr txBox="1">
            <a:spLocks noChangeArrowheads="1"/>
          </p:cNvSpPr>
          <p:nvPr/>
        </p:nvSpPr>
        <p:spPr bwMode="auto">
          <a:xfrm>
            <a:off x="7261225" y="1812925"/>
            <a:ext cx="1001713" cy="274638"/>
          </a:xfrm>
          <a:prstGeom prst="rect">
            <a:avLst/>
          </a:prstGeom>
          <a:noFill/>
          <a:ln w="12700">
            <a:noFill/>
            <a:miter lim="800000"/>
            <a:headEnd/>
            <a:tailEnd/>
          </a:ln>
          <a:effectLst/>
        </p:spPr>
        <p:txBody>
          <a:bodyPr>
            <a:prstTxWarp prst="textNoShape">
              <a:avLst/>
            </a:prstTxWarp>
            <a:spAutoFit/>
          </a:bodyPr>
          <a:lstStyle/>
          <a:p>
            <a:pPr algn="ctr"/>
            <a:r>
              <a:rPr lang="en-US" sz="1200">
                <a:solidFill>
                  <a:srgbClr val="00279F"/>
                </a:solidFill>
              </a:rPr>
              <a:t>Buffing</a:t>
            </a:r>
          </a:p>
        </p:txBody>
      </p:sp>
      <p:sp>
        <p:nvSpPr>
          <p:cNvPr id="487443" name="Text Box 19"/>
          <p:cNvSpPr txBox="1">
            <a:spLocks noChangeArrowheads="1"/>
          </p:cNvSpPr>
          <p:nvPr/>
        </p:nvSpPr>
        <p:spPr bwMode="auto">
          <a:xfrm>
            <a:off x="7239000" y="2511425"/>
            <a:ext cx="1001713" cy="639763"/>
          </a:xfrm>
          <a:prstGeom prst="rect">
            <a:avLst/>
          </a:prstGeom>
          <a:noFill/>
          <a:ln w="12700">
            <a:noFill/>
            <a:miter lim="800000"/>
            <a:headEnd/>
            <a:tailEnd/>
          </a:ln>
          <a:effectLst/>
        </p:spPr>
        <p:txBody>
          <a:bodyPr>
            <a:prstTxWarp prst="textNoShape">
              <a:avLst/>
            </a:prstTxWarp>
            <a:spAutoFit/>
          </a:bodyPr>
          <a:lstStyle/>
          <a:p>
            <a:pPr algn="ctr"/>
            <a:r>
              <a:rPr lang="en-US" sz="1200">
                <a:solidFill>
                  <a:srgbClr val="00279F"/>
                </a:solidFill>
              </a:rPr>
              <a:t>Remove Coping Line &amp; Burrs</a:t>
            </a:r>
          </a:p>
        </p:txBody>
      </p:sp>
      <p:sp>
        <p:nvSpPr>
          <p:cNvPr id="487444" name="Text Box 20"/>
          <p:cNvSpPr txBox="1">
            <a:spLocks noChangeArrowheads="1"/>
          </p:cNvSpPr>
          <p:nvPr/>
        </p:nvSpPr>
        <p:spPr bwMode="auto">
          <a:xfrm>
            <a:off x="412750" y="4610100"/>
            <a:ext cx="1847850" cy="641350"/>
          </a:xfrm>
          <a:prstGeom prst="rect">
            <a:avLst/>
          </a:prstGeom>
          <a:noFill/>
          <a:ln w="12700">
            <a:noFill/>
            <a:miter lim="800000"/>
            <a:headEnd/>
            <a:tailEnd/>
          </a:ln>
          <a:effectLst/>
        </p:spPr>
        <p:txBody>
          <a:bodyPr>
            <a:prstTxWarp prst="textNoShape">
              <a:avLst/>
            </a:prstTxWarp>
            <a:spAutoFit/>
          </a:bodyPr>
          <a:lstStyle/>
          <a:p>
            <a:pPr algn="ctr"/>
            <a:r>
              <a:rPr lang="en-US" sz="1800">
                <a:solidFill>
                  <a:srgbClr val="005400"/>
                </a:solidFill>
              </a:rPr>
              <a:t>Finishing Department</a:t>
            </a:r>
          </a:p>
        </p:txBody>
      </p:sp>
      <p:sp>
        <p:nvSpPr>
          <p:cNvPr id="487445" name="Line 21"/>
          <p:cNvSpPr>
            <a:spLocks noChangeShapeType="1"/>
          </p:cNvSpPr>
          <p:nvPr/>
        </p:nvSpPr>
        <p:spPr bwMode="auto">
          <a:xfrm flipV="1">
            <a:off x="3394075" y="4179888"/>
            <a:ext cx="346075" cy="300037"/>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487446" name="Line 22"/>
          <p:cNvSpPr>
            <a:spLocks noChangeShapeType="1"/>
          </p:cNvSpPr>
          <p:nvPr/>
        </p:nvSpPr>
        <p:spPr bwMode="auto">
          <a:xfrm>
            <a:off x="3267075" y="4929188"/>
            <a:ext cx="612775" cy="32385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487447" name="Line 23"/>
          <p:cNvSpPr>
            <a:spLocks noChangeShapeType="1"/>
          </p:cNvSpPr>
          <p:nvPr/>
        </p:nvSpPr>
        <p:spPr bwMode="auto">
          <a:xfrm>
            <a:off x="1558925" y="2332038"/>
            <a:ext cx="276225"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487448" name="Line 24"/>
          <p:cNvSpPr>
            <a:spLocks noChangeShapeType="1"/>
          </p:cNvSpPr>
          <p:nvPr/>
        </p:nvSpPr>
        <p:spPr bwMode="auto">
          <a:xfrm>
            <a:off x="2459038" y="2251075"/>
            <a:ext cx="277812"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487449" name="Line 25"/>
          <p:cNvSpPr>
            <a:spLocks noChangeShapeType="1"/>
          </p:cNvSpPr>
          <p:nvPr/>
        </p:nvSpPr>
        <p:spPr bwMode="auto">
          <a:xfrm>
            <a:off x="3348038" y="2297113"/>
            <a:ext cx="681037"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487450" name="Text Box 26"/>
          <p:cNvSpPr txBox="1">
            <a:spLocks noChangeArrowheads="1"/>
          </p:cNvSpPr>
          <p:nvPr/>
        </p:nvSpPr>
        <p:spPr bwMode="auto">
          <a:xfrm>
            <a:off x="3309938" y="4564063"/>
            <a:ext cx="354012" cy="274637"/>
          </a:xfrm>
          <a:prstGeom prst="rect">
            <a:avLst/>
          </a:prstGeom>
          <a:noFill/>
          <a:ln w="12700">
            <a:noFill/>
            <a:miter lim="800000"/>
            <a:headEnd/>
            <a:tailEnd/>
          </a:ln>
          <a:effectLst/>
        </p:spPr>
        <p:txBody>
          <a:bodyPr wrap="none">
            <a:prstTxWarp prst="textNoShape">
              <a:avLst/>
            </a:prstTxWarp>
            <a:spAutoFit/>
          </a:bodyPr>
          <a:lstStyle/>
          <a:p>
            <a:r>
              <a:rPr lang="en-US" sz="1200">
                <a:solidFill>
                  <a:srgbClr val="00279F"/>
                </a:solidFill>
              </a:rPr>
              <a:t>Or</a:t>
            </a:r>
          </a:p>
        </p:txBody>
      </p:sp>
      <p:sp>
        <p:nvSpPr>
          <p:cNvPr id="487451" name="Text Box 27"/>
          <p:cNvSpPr txBox="1">
            <a:spLocks noChangeArrowheads="1"/>
          </p:cNvSpPr>
          <p:nvPr/>
        </p:nvSpPr>
        <p:spPr bwMode="auto">
          <a:xfrm>
            <a:off x="2965450" y="5213350"/>
            <a:ext cx="828675" cy="457200"/>
          </a:xfrm>
          <a:prstGeom prst="rect">
            <a:avLst/>
          </a:prstGeom>
          <a:noFill/>
          <a:ln w="12700">
            <a:noFill/>
            <a:miter lim="800000"/>
            <a:headEnd/>
            <a:tailEnd/>
          </a:ln>
          <a:effectLst/>
        </p:spPr>
        <p:txBody>
          <a:bodyPr>
            <a:prstTxWarp prst="textNoShape">
              <a:avLst/>
            </a:prstTxWarp>
            <a:spAutoFit/>
          </a:bodyPr>
          <a:lstStyle/>
          <a:p>
            <a:pPr algn="ctr"/>
            <a:r>
              <a:rPr lang="en-US" sz="1200">
                <a:solidFill>
                  <a:srgbClr val="00279F"/>
                </a:solidFill>
              </a:rPr>
              <a:t>Painting Process</a:t>
            </a:r>
          </a:p>
        </p:txBody>
      </p:sp>
      <p:sp>
        <p:nvSpPr>
          <p:cNvPr id="487452" name="Text Box 28"/>
          <p:cNvSpPr txBox="1">
            <a:spLocks noChangeArrowheads="1"/>
          </p:cNvSpPr>
          <p:nvPr/>
        </p:nvSpPr>
        <p:spPr bwMode="auto">
          <a:xfrm>
            <a:off x="2874963" y="3725863"/>
            <a:ext cx="828675" cy="457200"/>
          </a:xfrm>
          <a:prstGeom prst="rect">
            <a:avLst/>
          </a:prstGeom>
          <a:noFill/>
          <a:ln w="12700">
            <a:noFill/>
            <a:miter lim="800000"/>
            <a:headEnd/>
            <a:tailEnd/>
          </a:ln>
          <a:effectLst/>
        </p:spPr>
        <p:txBody>
          <a:bodyPr>
            <a:prstTxWarp prst="textNoShape">
              <a:avLst/>
            </a:prstTxWarp>
            <a:spAutoFit/>
          </a:bodyPr>
          <a:lstStyle/>
          <a:p>
            <a:pPr algn="ctr"/>
            <a:r>
              <a:rPr lang="en-US" sz="1200">
                <a:solidFill>
                  <a:srgbClr val="00279F"/>
                </a:solidFill>
              </a:rPr>
              <a:t>Plating Process</a:t>
            </a:r>
          </a:p>
        </p:txBody>
      </p:sp>
      <p:sp>
        <p:nvSpPr>
          <p:cNvPr id="487453" name="Text Box 29"/>
          <p:cNvSpPr txBox="1">
            <a:spLocks noChangeArrowheads="1"/>
          </p:cNvSpPr>
          <p:nvPr/>
        </p:nvSpPr>
        <p:spPr bwMode="auto">
          <a:xfrm>
            <a:off x="3648075" y="3495675"/>
            <a:ext cx="828675" cy="457200"/>
          </a:xfrm>
          <a:prstGeom prst="rect">
            <a:avLst/>
          </a:prstGeom>
          <a:noFill/>
          <a:ln w="12700">
            <a:noFill/>
            <a:miter lim="800000"/>
            <a:headEnd/>
            <a:tailEnd/>
          </a:ln>
          <a:effectLst/>
        </p:spPr>
        <p:txBody>
          <a:bodyPr>
            <a:prstTxWarp prst="textNoShape">
              <a:avLst/>
            </a:prstTxWarp>
            <a:spAutoFit/>
          </a:bodyPr>
          <a:lstStyle/>
          <a:p>
            <a:pPr algn="ctr"/>
            <a:r>
              <a:rPr lang="en-US" sz="1200">
                <a:solidFill>
                  <a:srgbClr val="00279F"/>
                </a:solidFill>
              </a:rPr>
              <a:t>Rack &amp; Pre-Plate</a:t>
            </a:r>
          </a:p>
        </p:txBody>
      </p:sp>
      <p:sp>
        <p:nvSpPr>
          <p:cNvPr id="487454" name="Text Box 30"/>
          <p:cNvSpPr txBox="1">
            <a:spLocks noChangeArrowheads="1"/>
          </p:cNvSpPr>
          <p:nvPr/>
        </p:nvSpPr>
        <p:spPr bwMode="auto">
          <a:xfrm>
            <a:off x="4470400" y="3341688"/>
            <a:ext cx="828675" cy="639762"/>
          </a:xfrm>
          <a:prstGeom prst="rect">
            <a:avLst/>
          </a:prstGeom>
          <a:noFill/>
          <a:ln w="12700">
            <a:noFill/>
            <a:miter lim="800000"/>
            <a:headEnd/>
            <a:tailEnd/>
          </a:ln>
          <a:effectLst/>
        </p:spPr>
        <p:txBody>
          <a:bodyPr>
            <a:prstTxWarp prst="textNoShape">
              <a:avLst/>
            </a:prstTxWarp>
            <a:spAutoFit/>
          </a:bodyPr>
          <a:lstStyle/>
          <a:p>
            <a:pPr algn="ctr"/>
            <a:r>
              <a:rPr lang="en-US" sz="1200">
                <a:solidFill>
                  <a:srgbClr val="00279F"/>
                </a:solidFill>
              </a:rPr>
              <a:t>Nickel-Chrome Plate</a:t>
            </a:r>
          </a:p>
        </p:txBody>
      </p:sp>
      <p:sp>
        <p:nvSpPr>
          <p:cNvPr id="487455" name="Text Box 31"/>
          <p:cNvSpPr txBox="1">
            <a:spLocks noChangeArrowheads="1"/>
          </p:cNvSpPr>
          <p:nvPr/>
        </p:nvSpPr>
        <p:spPr bwMode="auto">
          <a:xfrm>
            <a:off x="5303838" y="3481388"/>
            <a:ext cx="828675" cy="457200"/>
          </a:xfrm>
          <a:prstGeom prst="rect">
            <a:avLst/>
          </a:prstGeom>
          <a:noFill/>
          <a:ln w="12700">
            <a:noFill/>
            <a:miter lim="800000"/>
            <a:headEnd/>
            <a:tailEnd/>
          </a:ln>
          <a:effectLst/>
        </p:spPr>
        <p:txBody>
          <a:bodyPr>
            <a:prstTxWarp prst="textNoShape">
              <a:avLst/>
            </a:prstTxWarp>
            <a:spAutoFit/>
          </a:bodyPr>
          <a:lstStyle/>
          <a:p>
            <a:pPr algn="ctr"/>
            <a:r>
              <a:rPr lang="en-US" sz="1200">
                <a:solidFill>
                  <a:srgbClr val="00279F"/>
                </a:solidFill>
              </a:rPr>
              <a:t>Brass Plate</a:t>
            </a:r>
          </a:p>
        </p:txBody>
      </p:sp>
      <p:sp>
        <p:nvSpPr>
          <p:cNvPr id="487456" name="Text Box 32"/>
          <p:cNvSpPr txBox="1">
            <a:spLocks noChangeArrowheads="1"/>
          </p:cNvSpPr>
          <p:nvPr/>
        </p:nvSpPr>
        <p:spPr bwMode="auto">
          <a:xfrm>
            <a:off x="3667125" y="4291013"/>
            <a:ext cx="828675" cy="639762"/>
          </a:xfrm>
          <a:prstGeom prst="rect">
            <a:avLst/>
          </a:prstGeom>
          <a:noFill/>
          <a:ln w="12700">
            <a:noFill/>
            <a:miter lim="800000"/>
            <a:headEnd/>
            <a:tailEnd/>
          </a:ln>
          <a:effectLst/>
        </p:spPr>
        <p:txBody>
          <a:bodyPr>
            <a:prstTxWarp prst="textNoShape">
              <a:avLst/>
            </a:prstTxWarp>
            <a:spAutoFit/>
          </a:bodyPr>
          <a:lstStyle/>
          <a:p>
            <a:pPr algn="ctr"/>
            <a:r>
              <a:rPr lang="en-US" sz="1200">
                <a:solidFill>
                  <a:srgbClr val="00279F"/>
                </a:solidFill>
              </a:rPr>
              <a:t>Electro-Dip Clean</a:t>
            </a:r>
          </a:p>
        </p:txBody>
      </p:sp>
      <p:sp>
        <p:nvSpPr>
          <p:cNvPr id="487457" name="Text Box 33"/>
          <p:cNvSpPr txBox="1">
            <a:spLocks noChangeArrowheads="1"/>
          </p:cNvSpPr>
          <p:nvPr/>
        </p:nvSpPr>
        <p:spPr bwMode="auto">
          <a:xfrm>
            <a:off x="4578350" y="4570413"/>
            <a:ext cx="1441450" cy="457200"/>
          </a:xfrm>
          <a:prstGeom prst="rect">
            <a:avLst/>
          </a:prstGeom>
          <a:noFill/>
          <a:ln w="12700">
            <a:noFill/>
            <a:miter lim="800000"/>
            <a:headEnd/>
            <a:tailEnd/>
          </a:ln>
          <a:effectLst/>
        </p:spPr>
        <p:txBody>
          <a:bodyPr>
            <a:prstTxWarp prst="textNoShape">
              <a:avLst/>
            </a:prstTxWarp>
            <a:spAutoFit/>
          </a:bodyPr>
          <a:lstStyle/>
          <a:p>
            <a:pPr algn="ctr"/>
            <a:r>
              <a:rPr lang="en-US" sz="1200">
                <a:solidFill>
                  <a:srgbClr val="00279F"/>
                </a:solidFill>
              </a:rPr>
              <a:t>Electro-Plate (Liquid Process)</a:t>
            </a:r>
          </a:p>
        </p:txBody>
      </p:sp>
    </p:spTree>
  </p:cSld>
  <p:clrMapOvr>
    <a:masterClrMapping/>
  </p:clrMapOvr>
  <p:transition xmlns:p14="http://schemas.microsoft.com/office/powerpoint/2010/main" spd="med" advTm="5000">
    <p:fade/>
    <p:sndAc>
      <p:stSnd>
        <p:snd r:embed="rId3" name="Camera"/>
      </p:stSnd>
    </p:sndAc>
  </p:transition>
</p:sld>
</file>

<file path=ppt/theme/theme1.xml><?xml version="1.0" encoding="utf-8"?>
<a:theme xmlns:a="http://schemas.openxmlformats.org/drawingml/2006/main" name="untitled 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Cayman_1400C:Microsoft Office:Microsoft PowerPoint 4:</Template>
  <TotalTime>2997</TotalTime>
  <Pages>165</Pages>
  <Words>19781</Words>
  <Application>Microsoft Macintosh PowerPoint</Application>
  <PresentationFormat>Letter Paper (8.5x11 in)</PresentationFormat>
  <Paragraphs>2552</Paragraphs>
  <Slides>246</Slides>
  <Notes>241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246</vt:i4>
      </vt:variant>
    </vt:vector>
  </HeadingPairs>
  <TitlesOfParts>
    <vt:vector size="250" baseType="lpstr">
      <vt:lpstr>untitled 1</vt:lpstr>
      <vt:lpstr>Worksheet</vt:lpstr>
      <vt:lpstr>Microsoft ClipArt Gallery</vt:lpstr>
      <vt:lpstr>Document</vt:lpstr>
      <vt:lpstr>The 8-D Methodology</vt:lpstr>
      <vt:lpstr>Don’t Let This Happen To YOU!</vt:lpstr>
      <vt:lpstr>Origins: Mil-Std 1520</vt:lpstr>
      <vt:lpstr>The Target &amp; Goal</vt:lpstr>
      <vt:lpstr>The 8-D System</vt:lpstr>
      <vt:lpstr>Typical Investigation Time Line</vt:lpstr>
      <vt:lpstr>A Nonconformance Database</vt:lpstr>
      <vt:lpstr>Analysis vs. Action</vt:lpstr>
      <vt:lpstr>Process Tools</vt:lpstr>
      <vt:lpstr>Process Tools</vt:lpstr>
      <vt:lpstr>Recommended Statistical Courses</vt:lpstr>
      <vt:lpstr>Statistical Tools</vt:lpstr>
      <vt:lpstr>Statistical Tools 1</vt:lpstr>
      <vt:lpstr>Statistical Tools 2</vt:lpstr>
      <vt:lpstr>Universe, Populations &amp; Samples</vt:lpstr>
      <vt:lpstr>Interpreting Statistics</vt:lpstr>
      <vt:lpstr>Interpreting Statistics</vt:lpstr>
      <vt:lpstr>Interpreting Statistics</vt:lpstr>
      <vt:lpstr>PowerPoint Presentation</vt:lpstr>
      <vt:lpstr>Normal Distribution (Bell Curve)</vt:lpstr>
      <vt:lpstr>Standard Deviation - A Measure of Dispersion</vt:lpstr>
      <vt:lpstr>Basic Terms</vt:lpstr>
      <vt:lpstr>Standard Deviation</vt:lpstr>
      <vt:lpstr>PowerPoint Presentation</vt:lpstr>
      <vt:lpstr>PowerPoint Presentation</vt:lpstr>
      <vt:lpstr>D0 Problem Identified</vt:lpstr>
      <vt:lpstr>Where Was The Problem Identified?</vt:lpstr>
      <vt:lpstr>Typical Top Level Operations Flowchart</vt:lpstr>
      <vt:lpstr>PowerPoint Presentation</vt:lpstr>
      <vt:lpstr>Early Process Flow Diagram</vt:lpstr>
      <vt:lpstr>Where Was The Problem Discovered?</vt:lpstr>
      <vt:lpstr>Where Did The Problem Escape?</vt:lpstr>
      <vt:lpstr>White Space Issues</vt:lpstr>
      <vt:lpstr>Asking Why.   How Far?   Where Do I Look?</vt:lpstr>
      <vt:lpstr>Design Block Diagram Example</vt:lpstr>
      <vt:lpstr>PowerPoint Presentation</vt:lpstr>
      <vt:lpstr>Failure Modes In Measurement Systems</vt:lpstr>
      <vt:lpstr>Process Variation</vt:lpstr>
      <vt:lpstr>Distributions From Variation</vt:lpstr>
      <vt:lpstr>Process Variation</vt:lpstr>
      <vt:lpstr>Causes of Variation</vt:lpstr>
      <vt:lpstr>Facts About Causes of Variation</vt:lpstr>
      <vt:lpstr>Tampering - Process Variation</vt:lpstr>
      <vt:lpstr>Structural Variation</vt:lpstr>
      <vt:lpstr>Problem vs. Symptom</vt:lpstr>
      <vt:lpstr>When An 8-D Is Necessary</vt:lpstr>
      <vt:lpstr>When An 8-D Is Necessary</vt:lpstr>
      <vt:lpstr>When An 8-D Is Necessary</vt:lpstr>
      <vt:lpstr>Verification vs. Validation</vt:lpstr>
      <vt:lpstr>Investigative Questions</vt:lpstr>
      <vt:lpstr>Investigative Questions</vt:lpstr>
      <vt:lpstr>D1 Use Team Approach</vt:lpstr>
      <vt:lpstr>The 8-D System</vt:lpstr>
      <vt:lpstr>Team Approach</vt:lpstr>
      <vt:lpstr>Establishing A Team (Flow)</vt:lpstr>
      <vt:lpstr>The Team - Basics</vt:lpstr>
      <vt:lpstr>Brainstorming</vt:lpstr>
      <vt:lpstr>How To Brainstorm</vt:lpstr>
      <vt:lpstr> Individual vs. Group Brainstorming</vt:lpstr>
      <vt:lpstr>Define Scope Of Team</vt:lpstr>
      <vt:lpstr>Natural Work Group vs. Team</vt:lpstr>
      <vt:lpstr>Team Structure</vt:lpstr>
      <vt:lpstr>Team Organization</vt:lpstr>
      <vt:lpstr>Decision Making Criteria / Model</vt:lpstr>
      <vt:lpstr>Roles In A Team</vt:lpstr>
      <vt:lpstr>Inputs To Team</vt:lpstr>
      <vt:lpstr>Team Goals</vt:lpstr>
      <vt:lpstr>Basic Team Rules</vt:lpstr>
      <vt:lpstr>Team Meeting Responsibility</vt:lpstr>
      <vt:lpstr>Team-to-Team Communication</vt:lpstr>
      <vt:lpstr>Successful Teams</vt:lpstr>
      <vt:lpstr>Team Check List</vt:lpstr>
      <vt:lpstr>D2 Describe The Problem</vt:lpstr>
      <vt:lpstr>The 8-D System</vt:lpstr>
      <vt:lpstr>Describe the Problem</vt:lpstr>
      <vt:lpstr>Describe the Problem</vt:lpstr>
      <vt:lpstr>Customer Complaints</vt:lpstr>
      <vt:lpstr>Operational Definition of the Problem</vt:lpstr>
      <vt:lpstr>Symptoms vs. Causes</vt:lpstr>
      <vt:lpstr>Problem Solving</vt:lpstr>
      <vt:lpstr>In-Depth Analysis</vt:lpstr>
      <vt:lpstr>5W - 2H Analysis</vt:lpstr>
      <vt:lpstr>5W - 2H Analysis</vt:lpstr>
      <vt:lpstr>Stratification Analysis</vt:lpstr>
      <vt:lpstr>Describe the Problem</vt:lpstr>
      <vt:lpstr>Describe the Problem Flow</vt:lpstr>
      <vt:lpstr>Root Cause Analysis</vt:lpstr>
      <vt:lpstr>Investigative / Tracking Charts</vt:lpstr>
      <vt:lpstr>Is / Is Not Questions</vt:lpstr>
      <vt:lpstr>Is / Is Not Example</vt:lpstr>
      <vt:lpstr>Timing Plan</vt:lpstr>
      <vt:lpstr>Describe the Problem Phases</vt:lpstr>
      <vt:lpstr>Describe the Problem Questions</vt:lpstr>
      <vt:lpstr>Describe the Problem - 5W-2H</vt:lpstr>
      <vt:lpstr>Customer Terms / Symptoms</vt:lpstr>
      <vt:lpstr>Understanding Your Processes and Systems</vt:lpstr>
      <vt:lpstr>Production Cause and Effects Diagram</vt:lpstr>
      <vt:lpstr>Service Cause and Effects Diagram</vt:lpstr>
      <vt:lpstr>Flow Charting</vt:lpstr>
      <vt:lpstr>Creating a Process Flow Chart</vt:lpstr>
      <vt:lpstr>Creating a Process Flow Chart</vt:lpstr>
      <vt:lpstr>Early Process Flow Diagram</vt:lpstr>
      <vt:lpstr>GM Example Process Flow Chart</vt:lpstr>
      <vt:lpstr>Basic Flow Chart Example</vt:lpstr>
      <vt:lpstr>Basic Flow Chart Example</vt:lpstr>
      <vt:lpstr>Control Plan Example (GM)</vt:lpstr>
      <vt:lpstr>FMEAs - Predicting Failure &amp; Problems</vt:lpstr>
      <vt:lpstr>Describe The Problem Check List</vt:lpstr>
      <vt:lpstr>D3 Containment</vt:lpstr>
      <vt:lpstr>The 8-D System</vt:lpstr>
      <vt:lpstr>Implement and Verify Interim (Containment) Actions</vt:lpstr>
      <vt:lpstr>Contain Symptom Flow</vt:lpstr>
      <vt:lpstr>Containment Actions Objective</vt:lpstr>
      <vt:lpstr>Containment Actions</vt:lpstr>
      <vt:lpstr>Containment Actions</vt:lpstr>
      <vt:lpstr>Containment Actions</vt:lpstr>
      <vt:lpstr>Typical 8-D Time Line</vt:lpstr>
      <vt:lpstr>Containment Actions</vt:lpstr>
      <vt:lpstr>Containment Actions Flow</vt:lpstr>
      <vt:lpstr>Verifying Containment Actions - Pilot Runs</vt:lpstr>
      <vt:lpstr>Containment Actions Verification Questions</vt:lpstr>
      <vt:lpstr>Contain Symptom Check List</vt:lpstr>
      <vt:lpstr>D4 Define Root Cause(s)</vt:lpstr>
      <vt:lpstr>The 8-D System</vt:lpstr>
      <vt:lpstr>Define and Verify Root Cause(s)</vt:lpstr>
      <vt:lpstr>Root Cause Of A Failure</vt:lpstr>
      <vt:lpstr>Two Root Causes</vt:lpstr>
      <vt:lpstr>Initial Data Evaluation</vt:lpstr>
      <vt:lpstr>Initial Data Evaluation</vt:lpstr>
      <vt:lpstr>Initial Data Evaluation</vt:lpstr>
      <vt:lpstr>Interpreting Control Charts</vt:lpstr>
      <vt:lpstr>Interpreting Control Charts</vt:lpstr>
      <vt:lpstr>Interpreting Control Charts</vt:lpstr>
      <vt:lpstr>Interpreting Control Charts</vt:lpstr>
      <vt:lpstr>Interpreting Control Charts</vt:lpstr>
      <vt:lpstr>Interpreting Control Charts</vt:lpstr>
      <vt:lpstr>Interpreting Control Charts</vt:lpstr>
      <vt:lpstr>Interpreting Control Charts</vt:lpstr>
      <vt:lpstr>Interpreting Control Charts</vt:lpstr>
      <vt:lpstr>Control Chart Analysis Reaction</vt:lpstr>
      <vt:lpstr>Control Chart Analysis Reaction</vt:lpstr>
      <vt:lpstr>Define and Verify Root Cause(s)</vt:lpstr>
      <vt:lpstr>Define and Verify Root Cause(s)</vt:lpstr>
      <vt:lpstr>Define and Verify Root Cause(s)</vt:lpstr>
      <vt:lpstr>Define and Verify Root Cause(s)</vt:lpstr>
      <vt:lpstr>Hypothesis Generation</vt:lpstr>
      <vt:lpstr>Six Steps Of Investigation</vt:lpstr>
      <vt:lpstr>Define and Verify Root Cause(s)</vt:lpstr>
      <vt:lpstr>Define and Verify Root Cause(s)</vt:lpstr>
      <vt:lpstr>Identify Alternate Solutions</vt:lpstr>
      <vt:lpstr>Define and Verify Root Cause(s)</vt:lpstr>
      <vt:lpstr>Define and Verify Root Cause(s)</vt:lpstr>
      <vt:lpstr>Define and Verify Root Cause(s)</vt:lpstr>
      <vt:lpstr>Identify Potential Causes - Cause &amp; Effects Diagram</vt:lpstr>
      <vt:lpstr>Analyze Potential Causes - Validate Root Cause</vt:lpstr>
      <vt:lpstr>Potential Causes - Some Questions</vt:lpstr>
      <vt:lpstr>Analyze What Has Changed</vt:lpstr>
      <vt:lpstr>Data and Root Causes</vt:lpstr>
      <vt:lpstr>Product - Process Assumptions</vt:lpstr>
      <vt:lpstr>Errors 1</vt:lpstr>
      <vt:lpstr>Errors 2</vt:lpstr>
      <vt:lpstr>Errors 3</vt:lpstr>
      <vt:lpstr>Process Failure Causes</vt:lpstr>
      <vt:lpstr>Process Control Examples</vt:lpstr>
      <vt:lpstr>The Poka-Yoke System</vt:lpstr>
      <vt:lpstr>We have Quality Problems!</vt:lpstr>
      <vt:lpstr>We Have a Quality Problem!</vt:lpstr>
      <vt:lpstr>Section One</vt:lpstr>
      <vt:lpstr>Poka Yoke Defined</vt:lpstr>
      <vt:lpstr>Process vs. Operation</vt:lpstr>
      <vt:lpstr>Operation &amp; Process</vt:lpstr>
      <vt:lpstr>Categories of the Process Function</vt:lpstr>
      <vt:lpstr>Categories of the Operation Function</vt:lpstr>
      <vt:lpstr>5 Elements of Production</vt:lpstr>
      <vt:lpstr>Defining The 5 Elements</vt:lpstr>
      <vt:lpstr>Changes in the Elements</vt:lpstr>
      <vt:lpstr>4 Process Phenomena's</vt:lpstr>
      <vt:lpstr>Shigeo Shingo’s Five Questions</vt:lpstr>
      <vt:lpstr>Section Two</vt:lpstr>
      <vt:lpstr>Reasons Why We Don’t Need Poka Yoke</vt:lpstr>
      <vt:lpstr>Separating Error From Defect</vt:lpstr>
      <vt:lpstr>Causes of Defects</vt:lpstr>
      <vt:lpstr>Levels of Defects</vt:lpstr>
      <vt:lpstr>Section Three</vt:lpstr>
      <vt:lpstr>Inspection Philosophies</vt:lpstr>
      <vt:lpstr>3 Methods of Inspection</vt:lpstr>
      <vt:lpstr>Judgment Inspection</vt:lpstr>
      <vt:lpstr>SPC Inspection</vt:lpstr>
      <vt:lpstr>Source &amp; Sequential Inspection</vt:lpstr>
      <vt:lpstr>Section Four</vt:lpstr>
      <vt:lpstr>Production Efficiency &amp; Waste</vt:lpstr>
      <vt:lpstr>Types of Waste</vt:lpstr>
      <vt:lpstr>Cost Contributing to Waste</vt:lpstr>
      <vt:lpstr>Section 5</vt:lpstr>
      <vt:lpstr>Shingo’s Method</vt:lpstr>
      <vt:lpstr>Poka Yoke Devices, Systems &amp; Inspection</vt:lpstr>
      <vt:lpstr>Poka Yoke Devices, Systems &amp; Inspection</vt:lpstr>
      <vt:lpstr>Every Day Examples</vt:lpstr>
      <vt:lpstr>Electrical Polarity Poka Yokes</vt:lpstr>
      <vt:lpstr>Floppy Disk Poke-Yokes</vt:lpstr>
      <vt:lpstr>Poka Yoke Devices, Systems &amp; Inspection</vt:lpstr>
      <vt:lpstr>Section 6</vt:lpstr>
      <vt:lpstr>Organizing Systems for Zero Defects</vt:lpstr>
      <vt:lpstr>Questions to Ask About Present Systems</vt:lpstr>
      <vt:lpstr>D5 Choose, Implement &amp; Verify Corrective Actions</vt:lpstr>
      <vt:lpstr>The 8-D System</vt:lpstr>
      <vt:lpstr>Choose, Implement &amp; Verify CA Objective</vt:lpstr>
      <vt:lpstr>Choose, Implement &amp; Verify Corrective Actions</vt:lpstr>
      <vt:lpstr>Choose, Implement &amp; Verify Corrective Actions</vt:lpstr>
      <vt:lpstr>Choose, Implement &amp; Verify Corrective Actions</vt:lpstr>
      <vt:lpstr>Choose, Implement &amp; Verify Corrective Actions</vt:lpstr>
      <vt:lpstr>Choose, Implement &amp; Verify Corrective Actions</vt:lpstr>
      <vt:lpstr>Confirmation Questions</vt:lpstr>
      <vt:lpstr>Verification Questions</vt:lpstr>
      <vt:lpstr>Corrective Actions Check List</vt:lpstr>
      <vt:lpstr>D6 Implement Permanent Corrective Actions</vt:lpstr>
      <vt:lpstr>The 8-D System</vt:lpstr>
      <vt:lpstr>Implement Permanent CA Objective</vt:lpstr>
      <vt:lpstr>Implement Permanent Corrective Actions</vt:lpstr>
      <vt:lpstr>Implement Permanent Corrective Actions</vt:lpstr>
      <vt:lpstr>Implement Permanent Corrective Actions</vt:lpstr>
      <vt:lpstr>Implement Permanent Corrective Actions Flow</vt:lpstr>
      <vt:lpstr>Implement Permanent Corrective Actions Flow</vt:lpstr>
      <vt:lpstr>Validation Evidence</vt:lpstr>
      <vt:lpstr>Corrective Action Questions</vt:lpstr>
      <vt:lpstr>Ongoing Controls - Questions</vt:lpstr>
      <vt:lpstr>Forecast Outcome</vt:lpstr>
      <vt:lpstr>Implement CA and Verify Over Time Check List</vt:lpstr>
      <vt:lpstr>D7 Prevent Recurrence</vt:lpstr>
      <vt:lpstr>The 8-D System</vt:lpstr>
      <vt:lpstr>Prevent Recurrence Objective</vt:lpstr>
      <vt:lpstr>Prevent Recurrence</vt:lpstr>
      <vt:lpstr>Prevent Recurrence</vt:lpstr>
      <vt:lpstr>Prevent Recurrence</vt:lpstr>
      <vt:lpstr>Prevent Recurrence</vt:lpstr>
      <vt:lpstr>Prevent Recurrence Flow</vt:lpstr>
      <vt:lpstr>Prevent Recurrence Questions</vt:lpstr>
      <vt:lpstr>Prevent System Problems Check List</vt:lpstr>
      <vt:lpstr>D8 Congratulate Your Team</vt:lpstr>
      <vt:lpstr>The 8-D System</vt:lpstr>
      <vt:lpstr>Congratulate the Team</vt:lpstr>
      <vt:lpstr>Congratulate Your Team</vt:lpstr>
      <vt:lpstr>Congratulate Your Team</vt:lpstr>
      <vt:lpstr>Congratulate Your Team Flow</vt:lpstr>
      <vt:lpstr>Congratulate Your Team Objective &amp; Questions</vt:lpstr>
      <vt:lpstr>Congratulate Your Team Check List</vt:lpstr>
    </vt:vector>
  </TitlesOfParts>
  <Company>Cayman Business Systems - 513 777-3394</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8-D Problem Solving</dc:title>
  <dc:subject>8-D Problem Solving</dc:subject>
  <dc:creator>Marc Smith</dc:creator>
  <cp:keywords>8-D Problem Solving Corrective Action</cp:keywords>
  <dc:description/>
  <cp:lastModifiedBy>Marc Smith</cp:lastModifiedBy>
  <cp:revision>804</cp:revision>
  <cp:lastPrinted>2001-02-21T00:42:32Z</cp:lastPrinted>
  <dcterms:created xsi:type="dcterms:W3CDTF">2011-06-30T12:28:16Z</dcterms:created>
  <dcterms:modified xsi:type="dcterms:W3CDTF">2017-06-06T19:59:21Z</dcterms:modified>
</cp:coreProperties>
</file>