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3.bin" ContentType="application/vnd.openxmlformats-officedocument.oleObject"/>
  <Override PartName="/ppt/notesSlides/notesSlide8.xml" ContentType="application/vnd.openxmlformats-officedocument.presentationml.notesSlide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9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0.xml" ContentType="application/vnd.openxmlformats-officedocument.presentationml.notesSlide+xml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83" r:id="rId2"/>
    <p:sldId id="484" r:id="rId3"/>
    <p:sldId id="485" r:id="rId4"/>
    <p:sldId id="486" r:id="rId5"/>
    <p:sldId id="487" r:id="rId6"/>
    <p:sldId id="488" r:id="rId7"/>
    <p:sldId id="489" r:id="rId8"/>
    <p:sldId id="490" r:id="rId9"/>
    <p:sldId id="491" r:id="rId10"/>
    <p:sldId id="492" r:id="rId11"/>
    <p:sldId id="493" r:id="rId12"/>
    <p:sldId id="521" r:id="rId13"/>
    <p:sldId id="494" r:id="rId14"/>
  </p:sldIdLst>
  <p:sldSz cx="9144000" cy="6858000" type="letter"/>
  <p:notesSz cx="6858000" cy="91170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3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00"/>
    <a:srgbClr val="CC0099"/>
    <a:srgbClr val="FFFF00"/>
    <a:srgbClr val="0033CC"/>
    <a:srgbClr val="180674"/>
    <a:srgbClr val="0000FF"/>
    <a:srgbClr val="FFCC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>
        <p:scale>
          <a:sx n="100" d="100"/>
          <a:sy n="100" d="100"/>
        </p:scale>
        <p:origin x="-680" y="-856"/>
      </p:cViewPr>
      <p:guideLst>
        <p:guide orient="horz" pos="2648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4152"/>
    </p:cViewPr>
  </p:sorterViewPr>
  <p:notesViewPr>
    <p:cSldViewPr snapToGrid="0">
      <p:cViewPr>
        <p:scale>
          <a:sx n="100" d="100"/>
          <a:sy n="100" d="100"/>
        </p:scale>
        <p:origin x="-666" y="2178"/>
      </p:cViewPr>
      <p:guideLst>
        <p:guide orient="horz" pos="284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51175" y="8685213"/>
            <a:ext cx="757238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7397" tIns="44493" rIns="87397" bIns="44493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US" sz="1200"/>
              <a:t>Page </a:t>
            </a:r>
            <a:fld id="{E802DE57-FBAE-8448-BB94-EDD799564A44}" type="slidenum">
              <a:rPr lang="en-US" sz="1200"/>
              <a:pPr algn="ctr" defTabSz="868363">
                <a:lnSpc>
                  <a:spcPct val="90000"/>
                </a:lnSpc>
              </a:pPr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4421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51175" y="8685213"/>
            <a:ext cx="757238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7397" tIns="44493" rIns="87397" bIns="44493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US" sz="1200"/>
              <a:t>Page </a:t>
            </a:r>
            <a:fld id="{D6C9EE3F-2D58-4B45-90C8-991C76163A35}" type="slidenum">
              <a:rPr lang="en-US" sz="1200"/>
              <a:pPr algn="ctr" defTabSz="868363">
                <a:lnSpc>
                  <a:spcPct val="90000"/>
                </a:lnSpc>
              </a:pPr>
              <a:t>‹#›</a:t>
            </a:fld>
            <a:endParaRPr lang="en-US" sz="1200"/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458913" y="379413"/>
            <a:ext cx="4019550" cy="30146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38200" y="3571875"/>
            <a:ext cx="5029200" cy="501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576" tIns="44493" rIns="90576" bIns="44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4707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115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lnSpc>
        <a:spcPct val="115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lnSpc>
        <a:spcPct val="115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lnSpc>
        <a:spcPct val="115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lnSpc>
        <a:spcPct val="115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10.v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2.v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5.v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7.v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646488"/>
            <a:ext cx="5029200" cy="4786312"/>
          </a:xfrm>
          <a:ln/>
        </p:spPr>
        <p:txBody>
          <a:bodyPr/>
          <a:lstStyle/>
          <a:p>
            <a:endParaRPr lang="en-US" i="1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 cap="flat"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4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571875"/>
            <a:ext cx="5029200" cy="5011738"/>
          </a:xfrm>
          <a:ln/>
        </p:spPr>
        <p:txBody>
          <a:bodyPr/>
          <a:lstStyle/>
          <a:p>
            <a:endParaRPr lang="en-US" i="1"/>
          </a:p>
        </p:txBody>
      </p:sp>
      <p:graphicFrame>
        <p:nvGraphicFramePr>
          <p:cNvPr id="64410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872163" y="2051050"/>
          <a:ext cx="59848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103" name="Document" r:id="rId4" imgW="598320" imgH="372960" progId="Word.Document.8">
                  <p:embed/>
                </p:oleObj>
              </mc:Choice>
              <mc:Fallback>
                <p:oleObj name="Document" r:id="rId4" imgW="598320" imgH="372960" progId="Word.Document.8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163" y="2051050"/>
                        <a:ext cx="59848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699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646488"/>
            <a:ext cx="5029200" cy="4786312"/>
          </a:xfrm>
          <a:ln/>
        </p:spPr>
        <p:txBody>
          <a:bodyPr/>
          <a:lstStyle/>
          <a:p>
            <a:endParaRPr lang="en-US" i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646488"/>
            <a:ext cx="5029200" cy="4786312"/>
          </a:xfrm>
          <a:ln/>
        </p:spPr>
        <p:txBody>
          <a:bodyPr/>
          <a:lstStyle/>
          <a:p>
            <a:endParaRPr lang="en-US" i="1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 cap="flat"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571875"/>
            <a:ext cx="5029200" cy="5011738"/>
          </a:xfrm>
          <a:ln/>
        </p:spPr>
        <p:txBody>
          <a:bodyPr/>
          <a:lstStyle/>
          <a:p>
            <a:endParaRPr lang="en-US" i="1"/>
          </a:p>
        </p:txBody>
      </p:sp>
      <p:graphicFrame>
        <p:nvGraphicFramePr>
          <p:cNvPr id="62976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870575" y="2051050"/>
          <a:ext cx="598488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67" name="Document" r:id="rId4" imgW="598320" imgH="372960" progId="Word.Document.8">
                  <p:embed/>
                </p:oleObj>
              </mc:Choice>
              <mc:Fallback>
                <p:oleObj name="Document" r:id="rId4" imgW="598320" imgH="372960" progId="Word.Document.8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0575" y="2051050"/>
                        <a:ext cx="598488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699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646488"/>
            <a:ext cx="5029200" cy="4786312"/>
          </a:xfrm>
          <a:ln/>
        </p:spPr>
        <p:txBody>
          <a:bodyPr/>
          <a:lstStyle/>
          <a:p>
            <a:endParaRPr lang="en-US" i="1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646488"/>
            <a:ext cx="5029200" cy="4786312"/>
          </a:xfrm>
          <a:ln/>
        </p:spPr>
        <p:txBody>
          <a:bodyPr/>
          <a:lstStyle/>
          <a:p>
            <a:endParaRPr lang="en-US" i="1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646488"/>
            <a:ext cx="5029200" cy="4786312"/>
          </a:xfrm>
          <a:ln/>
        </p:spPr>
        <p:txBody>
          <a:bodyPr/>
          <a:lstStyle/>
          <a:p>
            <a:endParaRPr lang="en-US" i="1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0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 cap="flat"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571875"/>
            <a:ext cx="5029200" cy="5011738"/>
          </a:xfrm>
          <a:ln/>
        </p:spPr>
        <p:txBody>
          <a:bodyPr/>
          <a:lstStyle/>
          <a:p>
            <a:endParaRPr lang="en-US" i="1"/>
          </a:p>
        </p:txBody>
      </p:sp>
      <p:graphicFrame>
        <p:nvGraphicFramePr>
          <p:cNvPr id="64000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872163" y="2051050"/>
          <a:ext cx="59848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007" name="Document" r:id="rId4" imgW="598320" imgH="372960" progId="Word.Document.8">
                  <p:embed/>
                </p:oleObj>
              </mc:Choice>
              <mc:Fallback>
                <p:oleObj name="Document" r:id="rId4" imgW="598320" imgH="372960" progId="Word.Document.8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163" y="2051050"/>
                        <a:ext cx="59848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699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0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9350" y="684213"/>
            <a:ext cx="4559300" cy="3419475"/>
          </a:xfrm>
          <a:ln cap="flat"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4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571875"/>
            <a:ext cx="5029200" cy="5011738"/>
          </a:xfrm>
          <a:ln/>
        </p:spPr>
        <p:txBody>
          <a:bodyPr/>
          <a:lstStyle/>
          <a:p>
            <a:endParaRPr lang="en-US" i="1"/>
          </a:p>
        </p:txBody>
      </p:sp>
      <p:graphicFrame>
        <p:nvGraphicFramePr>
          <p:cNvPr id="64205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872163" y="2051050"/>
          <a:ext cx="59848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055" name="Document" r:id="rId4" imgW="598320" imgH="372960" progId="Word.Document.8">
                  <p:embed/>
                </p:oleObj>
              </mc:Choice>
              <mc:Fallback>
                <p:oleObj name="Document" r:id="rId4" imgW="598320" imgH="372960" progId="Word.Document.8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163" y="2051050"/>
                        <a:ext cx="59848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699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1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70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2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724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2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39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2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692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449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9475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175625" y="678180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165100" y="165100"/>
            <a:ext cx="8739188" cy="6375400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  <a:ea typeface="+mn-ea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ea typeface="+mn-ea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+mn-ea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+mn-ea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+mn-ea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+mn-ea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7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ChangeArrowheads="1"/>
          </p:cNvSpPr>
          <p:nvPr/>
        </p:nvSpPr>
        <p:spPr bwMode="auto">
          <a:xfrm>
            <a:off x="2446338" y="2435225"/>
            <a:ext cx="488632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endParaRPr lang="en-US" sz="3200"/>
          </a:p>
        </p:txBody>
      </p:sp>
      <p:sp>
        <p:nvSpPr>
          <p:cNvPr id="622595" name="Rectangle 3"/>
          <p:cNvSpPr>
            <a:spLocks noChangeArrowheads="1"/>
          </p:cNvSpPr>
          <p:nvPr/>
        </p:nvSpPr>
        <p:spPr bwMode="auto">
          <a:xfrm>
            <a:off x="1954213" y="3190875"/>
            <a:ext cx="6046787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4400" b="1"/>
              <a:t>   LAYERED AUDITS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06400"/>
            <a:ext cx="1562100" cy="417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   </a:t>
            </a:r>
            <a:r>
              <a:rPr lang="en-US" sz="1600">
                <a:solidFill>
                  <a:srgbClr val="114FFB"/>
                </a:solidFill>
              </a:rPr>
              <a:t>(Example)</a:t>
            </a:r>
            <a:endParaRPr lang="en-US"/>
          </a:p>
        </p:txBody>
      </p:sp>
      <p:graphicFrame>
        <p:nvGraphicFramePr>
          <p:cNvPr id="638979" name="Object 3"/>
          <p:cNvGraphicFramePr>
            <a:graphicFrameLocks noChangeAspect="1"/>
          </p:cNvGraphicFramePr>
          <p:nvPr/>
        </p:nvGraphicFramePr>
        <p:xfrm>
          <a:off x="1016000" y="1079500"/>
          <a:ext cx="6667500" cy="490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965" name="Document" r:id="rId4" imgW="6671160" imgH="4905360" progId="Word.Document.8">
                  <p:embed/>
                </p:oleObj>
              </mc:Choice>
              <mc:Fallback>
                <p:oleObj name="Document" r:id="rId4" imgW="6671160" imgH="490536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079500"/>
                        <a:ext cx="6667500" cy="490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 spd="slow">
    <p:zoom dir="in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1026" name="Object 2"/>
          <p:cNvGraphicFramePr>
            <a:graphicFrameLocks noChangeAspect="1"/>
          </p:cNvGraphicFramePr>
          <p:nvPr/>
        </p:nvGraphicFramePr>
        <p:xfrm>
          <a:off x="1206500" y="1066800"/>
          <a:ext cx="6275388" cy="579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3013" name="Document" r:id="rId4" imgW="6276240" imgH="5791320" progId="Word.Document.8">
                  <p:embed/>
                </p:oleObj>
              </mc:Choice>
              <mc:Fallback>
                <p:oleObj name="Document" r:id="rId4" imgW="6276240" imgH="579132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066800"/>
                        <a:ext cx="6275388" cy="579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1027" name="Text Box 3"/>
          <p:cNvSpPr txBox="1">
            <a:spLocks noChangeArrowheads="1"/>
          </p:cNvSpPr>
          <p:nvPr/>
        </p:nvSpPr>
        <p:spPr bwMode="auto">
          <a:xfrm>
            <a:off x="811213" y="473075"/>
            <a:ext cx="16383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>
                <a:solidFill>
                  <a:srgbClr val="114FFB"/>
                </a:solidFill>
              </a:rPr>
              <a:t>(Example)</a:t>
            </a:r>
            <a:endParaRPr lang="en-US" sz="2400" b="1" u="sng"/>
          </a:p>
        </p:txBody>
      </p:sp>
    </p:spTree>
  </p:cSld>
  <p:clrMapOvr>
    <a:masterClrMapping/>
  </p:clrMapOvr>
  <p:transition xmlns:p14="http://schemas.microsoft.com/office/powerpoint/2010/main" spd="slow">
    <p:zoom dir="in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27100" y="393700"/>
            <a:ext cx="1752600" cy="417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0000FF"/>
                </a:solidFill>
              </a:rPr>
              <a:t>(Example)</a:t>
            </a:r>
          </a:p>
        </p:txBody>
      </p:sp>
      <p:graphicFrame>
        <p:nvGraphicFramePr>
          <p:cNvPr id="727045" name="Object 5"/>
          <p:cNvGraphicFramePr>
            <a:graphicFrameLocks noChangeAspect="1"/>
          </p:cNvGraphicFramePr>
          <p:nvPr/>
        </p:nvGraphicFramePr>
        <p:xfrm>
          <a:off x="644525" y="1531938"/>
          <a:ext cx="7924800" cy="429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48" name="Document" r:id="rId3" imgW="5641920" imgH="2982960" progId="Word.Document.8">
                  <p:embed/>
                </p:oleObj>
              </mc:Choice>
              <mc:Fallback>
                <p:oleObj name="Document" r:id="rId3" imgW="5641920" imgH="298296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1531938"/>
                        <a:ext cx="7924800" cy="429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336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>
                <a:solidFill>
                  <a:srgbClr val="114FFB"/>
                </a:solidFill>
              </a:rPr>
              <a:t>(Example)</a:t>
            </a:r>
            <a:endParaRPr lang="en-US"/>
          </a:p>
        </p:txBody>
      </p:sp>
      <p:graphicFrame>
        <p:nvGraphicFramePr>
          <p:cNvPr id="716882" name="Object 1106"/>
          <p:cNvGraphicFramePr>
            <a:graphicFrameLocks noGrp="1" noChangeAspect="1"/>
          </p:cNvGraphicFramePr>
          <p:nvPr>
            <p:ph idx="1"/>
          </p:nvPr>
        </p:nvGraphicFramePr>
        <p:xfrm>
          <a:off x="352425" y="852488"/>
          <a:ext cx="8137525" cy="569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86" name="Worksheet" r:id="rId4" imgW="7743749" imgH="5972251" progId="Excel.Sheet.8">
                  <p:embed/>
                </p:oleObj>
              </mc:Choice>
              <mc:Fallback>
                <p:oleObj name="Worksheet" r:id="rId4" imgW="7743749" imgH="5972251" progId="Excel.Sheet.8">
                  <p:embed/>
                  <p:pic>
                    <p:nvPicPr>
                      <p:cNvPr id="0" name="Object 11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852488"/>
                        <a:ext cx="8137525" cy="569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  <a:ext uri="{FAA26D3D-D897-4be2-8F04-BA451C77F1D7}">
                          <ma14:placeholderFlag xmlns:ma14="http://schemas.microsoft.com/office/mac/drawingml/2011/main" val="1"/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 spd="slow">
    <p:zoom dir="in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Text Box 2"/>
          <p:cNvSpPr txBox="1">
            <a:spLocks noChangeArrowheads="1"/>
          </p:cNvSpPr>
          <p:nvPr/>
        </p:nvSpPr>
        <p:spPr bwMode="auto">
          <a:xfrm>
            <a:off x="914400" y="762000"/>
            <a:ext cx="15367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 b="1" u="sng"/>
              <a:t>PURPOSE:</a:t>
            </a:r>
            <a:r>
              <a:rPr lang="en-US" sz="1600" b="1"/>
              <a:t> </a:t>
            </a:r>
          </a:p>
        </p:txBody>
      </p:sp>
      <p:sp>
        <p:nvSpPr>
          <p:cNvPr id="624643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7761288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/>
              <a:t>To provide a system to:</a:t>
            </a:r>
          </a:p>
          <a:p>
            <a:r>
              <a:rPr lang="en-US" sz="2000"/>
              <a:t>	 -  verify compliance to the documented process</a:t>
            </a:r>
          </a:p>
          <a:p>
            <a:r>
              <a:rPr lang="en-US" sz="2000"/>
              <a:t>	 -  instill discipline</a:t>
            </a:r>
          </a:p>
          <a:p>
            <a:r>
              <a:rPr lang="en-US" sz="2000"/>
              <a:t>	 -  improve communication</a:t>
            </a:r>
          </a:p>
          <a:p>
            <a:r>
              <a:rPr lang="en-US" sz="2000"/>
              <a:t>	 -  improve overall quality</a:t>
            </a:r>
          </a:p>
        </p:txBody>
      </p:sp>
      <p:sp>
        <p:nvSpPr>
          <p:cNvPr id="624644" name="Rectangle 4"/>
          <p:cNvSpPr>
            <a:spLocks noChangeArrowheads="1"/>
          </p:cNvSpPr>
          <p:nvPr/>
        </p:nvSpPr>
        <p:spPr bwMode="auto">
          <a:xfrm>
            <a:off x="863600" y="4699000"/>
            <a:ext cx="246221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 b="1" u="sng"/>
              <a:t>RESPONSIBILITY:</a:t>
            </a:r>
            <a:endParaRPr lang="en-US" sz="2000" b="1"/>
          </a:p>
        </p:txBody>
      </p:sp>
      <p:sp>
        <p:nvSpPr>
          <p:cNvPr id="624645" name="Rectangle 5"/>
          <p:cNvSpPr>
            <a:spLocks noChangeArrowheads="1"/>
          </p:cNvSpPr>
          <p:nvPr/>
        </p:nvSpPr>
        <p:spPr bwMode="auto">
          <a:xfrm>
            <a:off x="977900" y="2728913"/>
            <a:ext cx="14732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 b="1" u="sng"/>
              <a:t>SCOPE:</a:t>
            </a:r>
            <a:endParaRPr lang="en-US" sz="2000" b="1"/>
          </a:p>
        </p:txBody>
      </p:sp>
      <p:sp>
        <p:nvSpPr>
          <p:cNvPr id="624646" name="Text Box 6"/>
          <p:cNvSpPr txBox="1">
            <a:spLocks noChangeArrowheads="1"/>
          </p:cNvSpPr>
          <p:nvPr/>
        </p:nvSpPr>
        <p:spPr bwMode="auto">
          <a:xfrm>
            <a:off x="1906588" y="3133725"/>
            <a:ext cx="51308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 sz="1800"/>
              <a:t>  Assembly Area</a:t>
            </a:r>
          </a:p>
          <a:p>
            <a:pPr>
              <a:buFontTx/>
              <a:buChar char="•"/>
            </a:pPr>
            <a:r>
              <a:rPr lang="en-US" sz="1800"/>
              <a:t>  Manufacturing Operations</a:t>
            </a:r>
          </a:p>
          <a:p>
            <a:pPr>
              <a:buFontTx/>
              <a:buChar char="•"/>
            </a:pPr>
            <a:r>
              <a:rPr lang="en-US" sz="1800"/>
              <a:t>  Shipping/Receiving</a:t>
            </a:r>
          </a:p>
          <a:p>
            <a:pPr>
              <a:buFontTx/>
              <a:buChar char="•"/>
            </a:pPr>
            <a:r>
              <a:rPr lang="en-US" sz="1800"/>
              <a:t>  Repair/Rework Area</a:t>
            </a:r>
          </a:p>
          <a:p>
            <a:pPr>
              <a:buFontTx/>
              <a:buChar char="•"/>
            </a:pPr>
            <a:r>
              <a:rPr lang="en-US" sz="1800"/>
              <a:t>  All Operations and other support functions</a:t>
            </a:r>
          </a:p>
        </p:txBody>
      </p:sp>
      <p:sp>
        <p:nvSpPr>
          <p:cNvPr id="624647" name="Text Box 7"/>
          <p:cNvSpPr txBox="1">
            <a:spLocks noChangeArrowheads="1"/>
          </p:cNvSpPr>
          <p:nvPr/>
        </p:nvSpPr>
        <p:spPr bwMode="auto">
          <a:xfrm>
            <a:off x="1931988" y="5130800"/>
            <a:ext cx="551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 sz="1800"/>
              <a:t>    Single Ownership</a:t>
            </a:r>
          </a:p>
          <a:p>
            <a:r>
              <a:rPr lang="en-US" sz="1800"/>
              <a:t>	-  Plant Manager</a:t>
            </a:r>
          </a:p>
          <a:p>
            <a:pPr>
              <a:buFontTx/>
              <a:buChar char="•"/>
            </a:pPr>
            <a:r>
              <a:rPr lang="en-US" sz="1800"/>
              <a:t>  Supported By</a:t>
            </a:r>
          </a:p>
          <a:p>
            <a:r>
              <a:rPr lang="en-US" sz="1800"/>
              <a:t>	-  Quality Manager</a:t>
            </a:r>
          </a:p>
        </p:txBody>
      </p:sp>
      <p:sp>
        <p:nvSpPr>
          <p:cNvPr id="624648" name="Text Box 8"/>
          <p:cNvSpPr txBox="1">
            <a:spLocks noChangeArrowheads="1"/>
          </p:cNvSpPr>
          <p:nvPr/>
        </p:nvSpPr>
        <p:spPr bwMode="auto">
          <a:xfrm>
            <a:off x="2982913" y="292100"/>
            <a:ext cx="24161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/>
              <a:t>LAYERED AUDITS</a:t>
            </a: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Text Box 2"/>
          <p:cNvSpPr txBox="1">
            <a:spLocks noChangeArrowheads="1"/>
          </p:cNvSpPr>
          <p:nvPr/>
        </p:nvSpPr>
        <p:spPr bwMode="auto">
          <a:xfrm>
            <a:off x="493713" y="698500"/>
            <a:ext cx="23145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/>
              <a:t>REQUIREMENTS:</a:t>
            </a:r>
            <a:endParaRPr lang="en-US" sz="2000" b="1"/>
          </a:p>
        </p:txBody>
      </p:sp>
      <p:sp>
        <p:nvSpPr>
          <p:cNvPr id="626691" name="Text Box 3"/>
          <p:cNvSpPr txBox="1">
            <a:spLocks noChangeArrowheads="1"/>
          </p:cNvSpPr>
          <p:nvPr/>
        </p:nvSpPr>
        <p:spPr bwMode="auto">
          <a:xfrm>
            <a:off x="246063" y="1384300"/>
            <a:ext cx="8553450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 sz="2000"/>
              <a:t>  Layered Audits shall  be conducted for manufacturing and  </a:t>
            </a:r>
          </a:p>
          <a:p>
            <a:r>
              <a:rPr lang="en-US" sz="2000"/>
              <a:t>   assembly of high risk items at a minimum of once per shift.</a:t>
            </a:r>
          </a:p>
          <a:p>
            <a:endParaRPr lang="en-US" sz="2000"/>
          </a:p>
          <a:p>
            <a:pPr>
              <a:buFontTx/>
              <a:buChar char="•"/>
            </a:pPr>
            <a:r>
              <a:rPr lang="en-US" sz="2000"/>
              <a:t>  Frequency of Layered Audits based on production volume or level of risk  </a:t>
            </a:r>
          </a:p>
          <a:p>
            <a:r>
              <a:rPr lang="en-US" sz="2000"/>
              <a:t>   associated with process.</a:t>
            </a:r>
          </a:p>
          <a:p>
            <a:endParaRPr lang="en-US" sz="2000"/>
          </a:p>
          <a:p>
            <a:pPr>
              <a:buFontTx/>
              <a:buChar char="•"/>
            </a:pPr>
            <a:r>
              <a:rPr lang="en-US" sz="2000"/>
              <a:t>  Layered Audits supplement ongoing control plan and job instruction </a:t>
            </a:r>
          </a:p>
          <a:p>
            <a:r>
              <a:rPr lang="en-US" sz="2000"/>
              <a:t>   checks.</a:t>
            </a:r>
          </a:p>
          <a:p>
            <a:endParaRPr lang="en-US" sz="2000"/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000"/>
              <a:t>  A check list of high risk items to be verified during Layered Audits</a:t>
            </a:r>
          </a:p>
          <a:p>
            <a:pPr>
              <a:lnSpc>
                <a:spcPct val="95000"/>
              </a:lnSpc>
            </a:pPr>
            <a:r>
              <a:rPr lang="en-US" sz="2000"/>
              <a:t>   shall be established.</a:t>
            </a:r>
          </a:p>
          <a:p>
            <a:endParaRPr lang="en-US" sz="2000"/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000"/>
              <a:t>  Elements should be considered in developing the check list. </a:t>
            </a:r>
            <a:r>
              <a:rPr lang="en-US" sz="2000">
                <a:solidFill>
                  <a:srgbClr val="0000FF"/>
                </a:solidFill>
              </a:rPr>
              <a:t>(Example)</a:t>
            </a: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8738" name="Object 2"/>
          <p:cNvGraphicFramePr>
            <a:graphicFrameLocks noChangeAspect="1"/>
          </p:cNvGraphicFramePr>
          <p:nvPr/>
        </p:nvGraphicFramePr>
        <p:xfrm>
          <a:off x="1343025" y="1341438"/>
          <a:ext cx="7554913" cy="483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76" name="Document" r:id="rId4" imgW="5486400" imgH="3220920" progId="Word.Document.8">
                  <p:embed/>
                </p:oleObj>
              </mc:Choice>
              <mc:Fallback>
                <p:oleObj name="Document" r:id="rId4" imgW="5486400" imgH="322092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1341438"/>
                        <a:ext cx="7554913" cy="483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8739" name="Text Box 3"/>
          <p:cNvSpPr txBox="1">
            <a:spLocks noChangeArrowheads="1"/>
          </p:cNvSpPr>
          <p:nvPr/>
        </p:nvSpPr>
        <p:spPr bwMode="auto">
          <a:xfrm>
            <a:off x="1039813" y="638175"/>
            <a:ext cx="1309687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b="1" u="sng"/>
              <a:t>Elements</a:t>
            </a:r>
            <a:endParaRPr lang="en-US" sz="2000"/>
          </a:p>
        </p:txBody>
      </p:sp>
      <p:sp>
        <p:nvSpPr>
          <p:cNvPr id="628740" name="Text Box 4"/>
          <p:cNvSpPr txBox="1">
            <a:spLocks noChangeArrowheads="1"/>
          </p:cNvSpPr>
          <p:nvPr/>
        </p:nvSpPr>
        <p:spPr bwMode="auto">
          <a:xfrm>
            <a:off x="6335713" y="381000"/>
            <a:ext cx="13382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solidFill>
                  <a:srgbClr val="114FFB"/>
                </a:solidFill>
              </a:rPr>
              <a:t>(Example)</a:t>
            </a:r>
            <a:endParaRPr lang="en-US" sz="200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ChangeArrowheads="1"/>
          </p:cNvSpPr>
          <p:nvPr/>
        </p:nvSpPr>
        <p:spPr bwMode="auto">
          <a:xfrm>
            <a:off x="2446338" y="2435225"/>
            <a:ext cx="488632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endParaRPr lang="en-US" sz="3200"/>
          </a:p>
        </p:txBody>
      </p:sp>
      <p:sp>
        <p:nvSpPr>
          <p:cNvPr id="630787" name="Text Box 3"/>
          <p:cNvSpPr txBox="1">
            <a:spLocks noChangeArrowheads="1"/>
          </p:cNvSpPr>
          <p:nvPr/>
        </p:nvSpPr>
        <p:spPr bwMode="auto">
          <a:xfrm>
            <a:off x="1739900" y="1181100"/>
            <a:ext cx="17938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endParaRPr lang="en-US" sz="2000"/>
          </a:p>
        </p:txBody>
      </p:sp>
      <p:sp>
        <p:nvSpPr>
          <p:cNvPr id="630788" name="Text Box 4"/>
          <p:cNvSpPr txBox="1">
            <a:spLocks noChangeArrowheads="1"/>
          </p:cNvSpPr>
          <p:nvPr/>
        </p:nvSpPr>
        <p:spPr bwMode="auto">
          <a:xfrm>
            <a:off x="622300" y="812800"/>
            <a:ext cx="37671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/>
              <a:t>REQUIREMENTS (continued):</a:t>
            </a:r>
            <a:endParaRPr lang="en-US" sz="2000" b="1"/>
          </a:p>
        </p:txBody>
      </p:sp>
      <p:sp>
        <p:nvSpPr>
          <p:cNvPr id="630789" name="Text Box 5"/>
          <p:cNvSpPr txBox="1">
            <a:spLocks noChangeArrowheads="1"/>
          </p:cNvSpPr>
          <p:nvPr/>
        </p:nvSpPr>
        <p:spPr bwMode="auto">
          <a:xfrm>
            <a:off x="887413" y="1612900"/>
            <a:ext cx="7696200" cy="435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1143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buFontTx/>
              <a:buChar char="•"/>
            </a:pPr>
            <a:r>
              <a:rPr lang="en-US" sz="2000">
                <a:latin typeface="Arial" charset="0"/>
              </a:rPr>
              <a:t>  Layered Audits results shall be recorded.</a:t>
            </a:r>
          </a:p>
          <a:p>
            <a:pPr lvl="1"/>
            <a:r>
              <a:rPr lang="en-US" sz="2000">
                <a:latin typeface="Arial" charset="0"/>
              </a:rPr>
              <a:t>  </a:t>
            </a:r>
          </a:p>
          <a:p>
            <a:pPr lvl="1">
              <a:buFontTx/>
              <a:buChar char="•"/>
            </a:pPr>
            <a:r>
              <a:rPr lang="en-US" sz="2000">
                <a:latin typeface="Arial" charset="0"/>
              </a:rPr>
              <a:t>  Non-conformities shall be addressed immediately</a:t>
            </a:r>
          </a:p>
          <a:p>
            <a:pPr lvl="1"/>
            <a:endParaRPr lang="en-US" sz="2000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000">
                <a:latin typeface="Arial" charset="0"/>
              </a:rPr>
              <a:t>  Reaction plan(s) for non-conformities detected during Layered </a:t>
            </a:r>
          </a:p>
          <a:p>
            <a:pPr lvl="1"/>
            <a:r>
              <a:rPr lang="en-US" sz="2000">
                <a:latin typeface="Arial" charset="0"/>
              </a:rPr>
              <a:t>   Audits shall be documented and available for use.</a:t>
            </a:r>
          </a:p>
          <a:p>
            <a:pPr lvl="1"/>
            <a:endParaRPr lang="en-US" sz="2000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000">
                <a:latin typeface="Arial" charset="0"/>
              </a:rPr>
              <a:t>  Corrective actions shall be documented.</a:t>
            </a:r>
          </a:p>
          <a:p>
            <a:pPr lvl="1"/>
            <a:endParaRPr lang="en-US" sz="2000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000">
                <a:latin typeface="Arial" charset="0"/>
              </a:rPr>
              <a:t>  Results shall be summarized and reviewed by the </a:t>
            </a:r>
          </a:p>
          <a:p>
            <a:pPr lvl="1"/>
            <a:r>
              <a:rPr lang="en-US" sz="2000">
                <a:latin typeface="Arial" charset="0"/>
              </a:rPr>
              <a:t>   manufacturing site leadership.</a:t>
            </a:r>
          </a:p>
          <a:p>
            <a:pPr lvl="1"/>
            <a:endParaRPr lang="en-US" sz="2000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000">
                <a:latin typeface="Arial" charset="0"/>
              </a:rPr>
              <a:t>  Layered Audit documentation shall be compiled in the </a:t>
            </a:r>
          </a:p>
          <a:p>
            <a:pPr lvl="1"/>
            <a:r>
              <a:rPr lang="en-US" sz="2000">
                <a:latin typeface="Arial" charset="0"/>
              </a:rPr>
              <a:t>   </a:t>
            </a:r>
            <a:r>
              <a:rPr lang="en-US" sz="2000" b="1">
                <a:latin typeface="Arial" charset="0"/>
              </a:rPr>
              <a:t>Lessons Learned</a:t>
            </a:r>
            <a:r>
              <a:rPr lang="en-US" sz="2000">
                <a:latin typeface="Arial" charset="0"/>
              </a:rPr>
              <a:t> (key strategy) database.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Rectangle 2"/>
          <p:cNvSpPr>
            <a:spLocks noChangeArrowheads="1"/>
          </p:cNvSpPr>
          <p:nvPr/>
        </p:nvSpPr>
        <p:spPr bwMode="auto">
          <a:xfrm>
            <a:off x="2446338" y="2435225"/>
            <a:ext cx="488632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endParaRPr lang="en-US" sz="3200"/>
          </a:p>
        </p:txBody>
      </p:sp>
      <p:sp>
        <p:nvSpPr>
          <p:cNvPr id="632835" name="Text Box 3"/>
          <p:cNvSpPr txBox="1">
            <a:spLocks noChangeArrowheads="1"/>
          </p:cNvSpPr>
          <p:nvPr/>
        </p:nvSpPr>
        <p:spPr bwMode="auto">
          <a:xfrm>
            <a:off x="622300" y="660400"/>
            <a:ext cx="37671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/>
              <a:t>REQUIREMENTS (continued):</a:t>
            </a:r>
            <a:endParaRPr lang="en-US" sz="2000" b="1"/>
          </a:p>
        </p:txBody>
      </p:sp>
      <p:sp>
        <p:nvSpPr>
          <p:cNvPr id="632836" name="Text Box 4"/>
          <p:cNvSpPr txBox="1">
            <a:spLocks noChangeArrowheads="1"/>
          </p:cNvSpPr>
          <p:nvPr/>
        </p:nvSpPr>
        <p:spPr bwMode="auto">
          <a:xfrm>
            <a:off x="2233613" y="2044700"/>
            <a:ext cx="1809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endParaRPr lang="en-US" sz="2000"/>
          </a:p>
        </p:txBody>
      </p:sp>
      <p:sp>
        <p:nvSpPr>
          <p:cNvPr id="632837" name="Text Box 5"/>
          <p:cNvSpPr txBox="1">
            <a:spLocks noChangeArrowheads="1"/>
          </p:cNvSpPr>
          <p:nvPr/>
        </p:nvSpPr>
        <p:spPr bwMode="auto">
          <a:xfrm>
            <a:off x="546100" y="1574800"/>
            <a:ext cx="7685088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 sz="2000"/>
              <a:t>  Customer used features shall be identified, listed and checked in </a:t>
            </a:r>
          </a:p>
          <a:p>
            <a:r>
              <a:rPr lang="en-US" sz="2000"/>
              <a:t>   the manufacturing process with emphasis on:</a:t>
            </a:r>
          </a:p>
          <a:p>
            <a:endParaRPr lang="en-US" sz="2000"/>
          </a:p>
          <a:p>
            <a:r>
              <a:rPr lang="en-US" sz="2000"/>
              <a:t>		-  Supplier pass through features</a:t>
            </a:r>
          </a:p>
          <a:p>
            <a:r>
              <a:rPr lang="en-US" sz="2000"/>
              <a:t>		-  Mounting (holes, taps, etc.)</a:t>
            </a:r>
          </a:p>
          <a:p>
            <a:r>
              <a:rPr lang="en-US" sz="2000"/>
              <a:t>		-  Electrical connections/connectors</a:t>
            </a:r>
          </a:p>
          <a:p>
            <a:r>
              <a:rPr lang="en-US" sz="2000"/>
              <a:t>		-  Mounting surfaces</a:t>
            </a:r>
          </a:p>
          <a:p>
            <a:r>
              <a:rPr lang="en-US" sz="2000"/>
              <a:t>		-  Clearances</a:t>
            </a:r>
          </a:p>
          <a:p>
            <a:r>
              <a:rPr lang="en-US" sz="2000"/>
              <a:t>		-  Missing/wrong brackets</a:t>
            </a:r>
          </a:p>
          <a:p>
            <a:r>
              <a:rPr lang="en-US" sz="2000"/>
              <a:t>		-  Incorrect parts</a:t>
            </a:r>
          </a:p>
          <a:p>
            <a:r>
              <a:rPr lang="en-US" sz="2000"/>
              <a:t>		-  Others as identified by customer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ChangeArrowheads="1"/>
          </p:cNvSpPr>
          <p:nvPr/>
        </p:nvSpPr>
        <p:spPr bwMode="auto">
          <a:xfrm>
            <a:off x="2446338" y="2435225"/>
            <a:ext cx="488632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endParaRPr lang="en-US" sz="3200"/>
          </a:p>
        </p:txBody>
      </p:sp>
      <p:sp>
        <p:nvSpPr>
          <p:cNvPr id="634883" name="Text Box 3"/>
          <p:cNvSpPr txBox="1">
            <a:spLocks noChangeArrowheads="1"/>
          </p:cNvSpPr>
          <p:nvPr/>
        </p:nvSpPr>
        <p:spPr bwMode="auto">
          <a:xfrm>
            <a:off x="531813" y="660400"/>
            <a:ext cx="3767137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/>
              <a:t>REQUIREMENTS (continued):</a:t>
            </a:r>
            <a:endParaRPr lang="en-US" sz="2000" b="1"/>
          </a:p>
        </p:txBody>
      </p:sp>
      <p:sp>
        <p:nvSpPr>
          <p:cNvPr id="634884" name="Text Box 4"/>
          <p:cNvSpPr txBox="1">
            <a:spLocks noChangeArrowheads="1"/>
          </p:cNvSpPr>
          <p:nvPr/>
        </p:nvSpPr>
        <p:spPr bwMode="auto">
          <a:xfrm>
            <a:off x="544513" y="1473200"/>
            <a:ext cx="7900987" cy="298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 sz="2000"/>
              <a:t>  The following is an example of a Layered Audit with three levels</a:t>
            </a:r>
          </a:p>
          <a:p>
            <a:r>
              <a:rPr lang="en-US" sz="2000"/>
              <a:t>    of management involved in the process:</a:t>
            </a:r>
          </a:p>
          <a:p>
            <a:pPr>
              <a:lnSpc>
                <a:spcPct val="150000"/>
              </a:lnSpc>
            </a:pPr>
            <a:r>
              <a:rPr lang="en-US" sz="2000"/>
              <a:t>	-  The manufacturing supervisor shall verify </a:t>
            </a:r>
            <a:r>
              <a:rPr lang="en-US" sz="2000">
                <a:solidFill>
                  <a:srgbClr val="0000FF"/>
                </a:solidFill>
              </a:rPr>
              <a:t>(daily)</a:t>
            </a:r>
            <a:r>
              <a:rPr lang="en-US" sz="2000"/>
              <a:t> all quality </a:t>
            </a:r>
          </a:p>
          <a:p>
            <a:r>
              <a:rPr lang="en-US" sz="2000"/>
              <a:t>   	    documentation is completed by operators.  </a:t>
            </a:r>
          </a:p>
          <a:p>
            <a:pPr>
              <a:lnSpc>
                <a:spcPct val="150000"/>
              </a:lnSpc>
            </a:pPr>
            <a:r>
              <a:rPr lang="en-US" sz="2000"/>
              <a:t>	-  The manufacturing area manager shall verify </a:t>
            </a:r>
            <a:r>
              <a:rPr lang="en-US" sz="2000">
                <a:solidFill>
                  <a:srgbClr val="0000FF"/>
                </a:solidFill>
              </a:rPr>
              <a:t>(weekly)</a:t>
            </a:r>
            <a:r>
              <a:rPr lang="en-US" sz="2000"/>
              <a:t> that </a:t>
            </a:r>
          </a:p>
          <a:p>
            <a:r>
              <a:rPr lang="en-US" sz="2000"/>
              <a:t>   	    supervisor verification is being completed. </a:t>
            </a:r>
          </a:p>
          <a:p>
            <a:pPr>
              <a:lnSpc>
                <a:spcPct val="150000"/>
              </a:lnSpc>
            </a:pPr>
            <a:r>
              <a:rPr lang="en-US" sz="2000"/>
              <a:t>	-  Site leadership shall conduct layered audits at a 	   </a:t>
            </a:r>
          </a:p>
          <a:p>
            <a:r>
              <a:rPr lang="en-US" sz="2000"/>
              <a:t>    	    frequency defined locally.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Rectangle 2"/>
          <p:cNvSpPr>
            <a:spLocks noChangeArrowheads="1"/>
          </p:cNvSpPr>
          <p:nvPr/>
        </p:nvSpPr>
        <p:spPr bwMode="auto">
          <a:xfrm>
            <a:off x="2857500" y="1701800"/>
            <a:ext cx="5791200" cy="3352800"/>
          </a:xfrm>
          <a:prstGeom prst="rect">
            <a:avLst/>
          </a:prstGeom>
          <a:solidFill>
            <a:srgbClr val="B2B2B2">
              <a:alpha val="92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31" name="Rectangle 3"/>
          <p:cNvSpPr>
            <a:spLocks noChangeArrowheads="1"/>
          </p:cNvSpPr>
          <p:nvPr>
            <p:ph type="title"/>
          </p:nvPr>
        </p:nvSpPr>
        <p:spPr bwMode="auto">
          <a:xfrm>
            <a:off x="901700" y="228600"/>
            <a:ext cx="6670675" cy="330200"/>
          </a:xfrm>
          <a:solidFill>
            <a:schemeClr val="accent2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600" b="0">
                <a:solidFill>
                  <a:schemeClr val="bg1"/>
                </a:solidFill>
                <a:latin typeface="Comic Sans MS" charset="0"/>
              </a:rPr>
              <a:t>QUALITY ELEMENT: LAYERED AUDIT</a:t>
            </a:r>
            <a:endParaRPr lang="en-US" sz="1200" b="0">
              <a:solidFill>
                <a:schemeClr val="bg1"/>
              </a:solidFill>
              <a:latin typeface="Comic Sans MS" charset="0"/>
            </a:endParaRPr>
          </a:p>
        </p:txBody>
      </p:sp>
      <p:sp>
        <p:nvSpPr>
          <p:cNvPr id="636932" name="Rectangle 4"/>
          <p:cNvSpPr>
            <a:spLocks noChangeArrowheads="1"/>
          </p:cNvSpPr>
          <p:nvPr>
            <p:ph type="body" idx="1"/>
          </p:nvPr>
        </p:nvSpPr>
        <p:spPr bwMode="auto">
          <a:xfrm flipH="1" flipV="1">
            <a:off x="8686800" y="6126163"/>
            <a:ext cx="152400" cy="1222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endParaRPr lang="en-US" sz="500"/>
          </a:p>
        </p:txBody>
      </p:sp>
      <p:sp>
        <p:nvSpPr>
          <p:cNvPr id="636933" name="Rectangle 5"/>
          <p:cNvSpPr>
            <a:spLocks noChangeArrowheads="1"/>
          </p:cNvSpPr>
          <p:nvPr/>
        </p:nvSpPr>
        <p:spPr bwMode="auto">
          <a:xfrm>
            <a:off x="254000" y="749300"/>
            <a:ext cx="2590800" cy="3200400"/>
          </a:xfrm>
          <a:prstGeom prst="rect">
            <a:avLst/>
          </a:prstGeom>
          <a:solidFill>
            <a:srgbClr val="B2B2B2">
              <a:alpha val="92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34" name="Rectangle 6"/>
          <p:cNvSpPr>
            <a:spLocks noChangeArrowheads="1"/>
          </p:cNvSpPr>
          <p:nvPr/>
        </p:nvSpPr>
        <p:spPr bwMode="auto">
          <a:xfrm>
            <a:off x="381000" y="876300"/>
            <a:ext cx="2362200" cy="457200"/>
          </a:xfrm>
          <a:prstGeom prst="rect">
            <a:avLst/>
          </a:prstGeom>
          <a:solidFill>
            <a:srgbClr val="FF0000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bg1"/>
                </a:solidFill>
                <a:latin typeface="Comic Sans MS" charset="0"/>
              </a:rPr>
              <a:t>REACTION (Special Cause</a:t>
            </a:r>
          </a:p>
        </p:txBody>
      </p:sp>
      <p:sp>
        <p:nvSpPr>
          <p:cNvPr id="636935" name="Rectangle 7"/>
          <p:cNvSpPr>
            <a:spLocks noChangeArrowheads="1"/>
          </p:cNvSpPr>
          <p:nvPr/>
        </p:nvSpPr>
        <p:spPr bwMode="auto">
          <a:xfrm>
            <a:off x="406400" y="1549400"/>
            <a:ext cx="2209800" cy="381000"/>
          </a:xfrm>
          <a:prstGeom prst="rect">
            <a:avLst/>
          </a:prstGeom>
          <a:solidFill>
            <a:srgbClr val="FFFF66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latin typeface="Comic Sans MS" charset="0"/>
              </a:rPr>
              <a:t>CUSTOMER CONCERNS</a:t>
            </a:r>
          </a:p>
        </p:txBody>
      </p:sp>
      <p:sp>
        <p:nvSpPr>
          <p:cNvPr id="636936" name="Rectangle 8"/>
          <p:cNvSpPr>
            <a:spLocks noChangeArrowheads="1"/>
          </p:cNvSpPr>
          <p:nvPr/>
        </p:nvSpPr>
        <p:spPr bwMode="auto">
          <a:xfrm>
            <a:off x="406400" y="1930400"/>
            <a:ext cx="2209800" cy="685800"/>
          </a:xfrm>
          <a:prstGeom prst="rect">
            <a:avLst/>
          </a:prstGeom>
          <a:solidFill>
            <a:schemeClr val="bg1">
              <a:alpha val="92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 b="1" u="sng">
                <a:solidFill>
                  <a:schemeClr val="accent2"/>
                </a:solidFill>
                <a:latin typeface="Comic Sans MS" charset="0"/>
              </a:rPr>
              <a:t>External- PRR</a:t>
            </a:r>
            <a:r>
              <a:rPr lang="ja-JP" altLang="en-US" sz="1200" b="1" u="sng">
                <a:solidFill>
                  <a:schemeClr val="accent2"/>
                </a:solidFill>
                <a:latin typeface="Arial"/>
              </a:rPr>
              <a:t>’</a:t>
            </a:r>
            <a:r>
              <a:rPr lang="en-US" sz="1200" b="1" u="sng">
                <a:solidFill>
                  <a:schemeClr val="accent2"/>
                </a:solidFill>
                <a:latin typeface="Comic Sans MS" charset="0"/>
              </a:rPr>
              <a:t>s, etc</a:t>
            </a:r>
          </a:p>
          <a:p>
            <a:pPr algn="ctr"/>
            <a:endParaRPr lang="en-US" sz="1200">
              <a:latin typeface="Comic Sans MS" charset="0"/>
            </a:endParaRPr>
          </a:p>
          <a:p>
            <a:pPr algn="ctr"/>
            <a:r>
              <a:rPr lang="en-US" sz="1200" b="1" u="sng">
                <a:solidFill>
                  <a:schemeClr val="accent2"/>
                </a:solidFill>
                <a:latin typeface="Comic Sans MS" charset="0"/>
              </a:rPr>
              <a:t>Internal</a:t>
            </a:r>
            <a:endParaRPr lang="en-US" sz="1200">
              <a:latin typeface="Comic Sans MS" charset="0"/>
            </a:endParaRPr>
          </a:p>
        </p:txBody>
      </p:sp>
      <p:sp>
        <p:nvSpPr>
          <p:cNvPr id="636937" name="Line 9"/>
          <p:cNvSpPr>
            <a:spLocks noChangeShapeType="1"/>
          </p:cNvSpPr>
          <p:nvPr/>
        </p:nvSpPr>
        <p:spPr bwMode="auto">
          <a:xfrm flipH="1">
            <a:off x="1409700" y="2616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38" name="Rectangle 10"/>
          <p:cNvSpPr>
            <a:spLocks noChangeArrowheads="1"/>
          </p:cNvSpPr>
          <p:nvPr/>
        </p:nvSpPr>
        <p:spPr bwMode="auto">
          <a:xfrm>
            <a:off x="444500" y="2857500"/>
            <a:ext cx="2209800" cy="533400"/>
          </a:xfrm>
          <a:prstGeom prst="rect">
            <a:avLst/>
          </a:prstGeom>
          <a:solidFill>
            <a:srgbClr val="FFFF66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latin typeface="Comic Sans MS" charset="0"/>
              </a:rPr>
              <a:t>8 STEP Corrective </a:t>
            </a:r>
          </a:p>
          <a:p>
            <a:pPr algn="ctr"/>
            <a:r>
              <a:rPr lang="en-US" sz="1400" b="1">
                <a:latin typeface="Comic Sans MS" charset="0"/>
              </a:rPr>
              <a:t>Action</a:t>
            </a:r>
          </a:p>
        </p:txBody>
      </p:sp>
      <p:sp>
        <p:nvSpPr>
          <p:cNvPr id="636939" name="Rectangle 11"/>
          <p:cNvSpPr>
            <a:spLocks noChangeArrowheads="1"/>
          </p:cNvSpPr>
          <p:nvPr/>
        </p:nvSpPr>
        <p:spPr bwMode="auto">
          <a:xfrm>
            <a:off x="444500" y="3352800"/>
            <a:ext cx="2209800" cy="457200"/>
          </a:xfrm>
          <a:prstGeom prst="rect">
            <a:avLst/>
          </a:prstGeom>
          <a:solidFill>
            <a:schemeClr val="bg1">
              <a:alpha val="92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latin typeface="Times New Roman" charset="0"/>
              </a:rPr>
              <a:t>-</a:t>
            </a:r>
            <a:r>
              <a:rPr lang="en-US" sz="1200">
                <a:latin typeface="Comic Sans MS" charset="0"/>
              </a:rPr>
              <a:t>12:15p.m. Report outs</a:t>
            </a:r>
          </a:p>
          <a:p>
            <a:pPr algn="ctr"/>
            <a:r>
              <a:rPr lang="en-US" sz="1200">
                <a:latin typeface="Comic Sans MS" charset="0"/>
              </a:rPr>
              <a:t>-Fast  Response</a:t>
            </a:r>
          </a:p>
        </p:txBody>
      </p:sp>
      <p:sp>
        <p:nvSpPr>
          <p:cNvPr id="636941" name="Rectangle 13"/>
          <p:cNvSpPr>
            <a:spLocks noChangeArrowheads="1"/>
          </p:cNvSpPr>
          <p:nvPr/>
        </p:nvSpPr>
        <p:spPr bwMode="auto">
          <a:xfrm>
            <a:off x="3073400" y="2857500"/>
            <a:ext cx="457200" cy="1524000"/>
          </a:xfrm>
          <a:prstGeom prst="rect">
            <a:avLst/>
          </a:prstGeom>
          <a:solidFill>
            <a:schemeClr val="accent2">
              <a:alpha val="92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charset="0"/>
              </a:rPr>
              <a:t>P.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Times New Roman" charset="0"/>
              </a:rPr>
              <a:t>F.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Times New Roman" charset="0"/>
              </a:rPr>
              <a:t>M.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Times New Roman" charset="0"/>
              </a:rPr>
              <a:t>E.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Times New Roman" charset="0"/>
              </a:rPr>
              <a:t>A</a:t>
            </a:r>
            <a:r>
              <a:rPr lang="en-US" sz="2400">
                <a:solidFill>
                  <a:schemeClr val="bg1"/>
                </a:solidFill>
                <a:latin typeface="Times New Roman" charset="0"/>
              </a:rPr>
              <a:t>.</a:t>
            </a:r>
          </a:p>
        </p:txBody>
      </p:sp>
      <p:sp>
        <p:nvSpPr>
          <p:cNvPr id="636942" name="Rectangle 14"/>
          <p:cNvSpPr>
            <a:spLocks noChangeArrowheads="1"/>
          </p:cNvSpPr>
          <p:nvPr/>
        </p:nvSpPr>
        <p:spPr bwMode="auto">
          <a:xfrm>
            <a:off x="4000500" y="2895600"/>
            <a:ext cx="1905000" cy="533400"/>
          </a:xfrm>
          <a:prstGeom prst="rect">
            <a:avLst/>
          </a:prstGeom>
          <a:solidFill>
            <a:srgbClr val="FFFF66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latin typeface="Comic Sans MS" charset="0"/>
              </a:rPr>
              <a:t>CONTROL PLANS</a:t>
            </a:r>
          </a:p>
        </p:txBody>
      </p:sp>
      <p:sp>
        <p:nvSpPr>
          <p:cNvPr id="636943" name="Rectangle 15"/>
          <p:cNvSpPr>
            <a:spLocks noChangeArrowheads="1"/>
          </p:cNvSpPr>
          <p:nvPr/>
        </p:nvSpPr>
        <p:spPr bwMode="auto">
          <a:xfrm>
            <a:off x="4000500" y="3340100"/>
            <a:ext cx="1905000" cy="457200"/>
          </a:xfrm>
          <a:prstGeom prst="rect">
            <a:avLst/>
          </a:prstGeom>
          <a:solidFill>
            <a:schemeClr val="bg1">
              <a:alpha val="92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200">
              <a:latin typeface="Comic Sans MS" charset="0"/>
            </a:endParaRPr>
          </a:p>
          <a:p>
            <a:pPr algn="ctr"/>
            <a:r>
              <a:rPr lang="en-US" sz="1200">
                <a:latin typeface="Comic Sans MS" charset="0"/>
              </a:rPr>
              <a:t>What</a:t>
            </a:r>
            <a:r>
              <a:rPr lang="ja-JP" altLang="en-US" sz="1200">
                <a:latin typeface="Arial"/>
              </a:rPr>
              <a:t>’</a:t>
            </a:r>
            <a:r>
              <a:rPr lang="en-US" sz="1200">
                <a:latin typeface="Comic Sans MS" charset="0"/>
              </a:rPr>
              <a:t>s critical to</a:t>
            </a:r>
          </a:p>
          <a:p>
            <a:pPr algn="ctr"/>
            <a:r>
              <a:rPr lang="en-US" sz="1200">
                <a:latin typeface="Comic Sans MS" charset="0"/>
              </a:rPr>
              <a:t>the process?</a:t>
            </a:r>
          </a:p>
          <a:p>
            <a:pPr algn="ctr"/>
            <a:endParaRPr lang="en-US" sz="1200">
              <a:latin typeface="Comic Sans MS" charset="0"/>
            </a:endParaRPr>
          </a:p>
        </p:txBody>
      </p:sp>
      <p:sp>
        <p:nvSpPr>
          <p:cNvPr id="636944" name="Rectangle 16"/>
          <p:cNvSpPr>
            <a:spLocks noChangeArrowheads="1"/>
          </p:cNvSpPr>
          <p:nvPr/>
        </p:nvSpPr>
        <p:spPr bwMode="auto">
          <a:xfrm>
            <a:off x="3619500" y="1473200"/>
            <a:ext cx="1752600" cy="457200"/>
          </a:xfrm>
          <a:prstGeom prst="rect">
            <a:avLst/>
          </a:prstGeom>
          <a:solidFill>
            <a:srgbClr val="FFFF66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 b="1">
                <a:latin typeface="Comic Sans MS" charset="0"/>
              </a:rPr>
              <a:t>PFMEA</a:t>
            </a:r>
          </a:p>
          <a:p>
            <a:pPr algn="ctr"/>
            <a:r>
              <a:rPr lang="en-US" sz="1200" b="1">
                <a:latin typeface="Comic Sans MS" charset="0"/>
              </a:rPr>
              <a:t>RPN REDUCTION</a:t>
            </a:r>
            <a:endParaRPr lang="en-US" sz="1400">
              <a:latin typeface="Comic Sans MS" charset="0"/>
            </a:endParaRPr>
          </a:p>
        </p:txBody>
      </p:sp>
      <p:sp>
        <p:nvSpPr>
          <p:cNvPr id="636945" name="Rectangle 17"/>
          <p:cNvSpPr>
            <a:spLocks noChangeArrowheads="1"/>
          </p:cNvSpPr>
          <p:nvPr/>
        </p:nvSpPr>
        <p:spPr bwMode="auto">
          <a:xfrm>
            <a:off x="3619500" y="1892300"/>
            <a:ext cx="1752600" cy="673100"/>
          </a:xfrm>
          <a:prstGeom prst="rect">
            <a:avLst/>
          </a:prstGeom>
          <a:solidFill>
            <a:schemeClr val="bg1">
              <a:alpha val="92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200">
              <a:latin typeface="Comic Sans MS" charset="0"/>
            </a:endParaRPr>
          </a:p>
          <a:p>
            <a:pPr algn="ctr"/>
            <a:r>
              <a:rPr lang="en-US" sz="1200">
                <a:latin typeface="Comic Sans MS" charset="0"/>
              </a:rPr>
              <a:t>TEAMS</a:t>
            </a:r>
          </a:p>
          <a:p>
            <a:pPr algn="ctr"/>
            <a:r>
              <a:rPr lang="en-US" sz="1200">
                <a:latin typeface="Comic Sans MS" charset="0"/>
              </a:rPr>
              <a:t>Cross Functional</a:t>
            </a:r>
          </a:p>
          <a:p>
            <a:pPr algn="ctr"/>
            <a:r>
              <a:rPr lang="en-US" sz="1200">
                <a:latin typeface="Comic Sans MS" charset="0"/>
              </a:rPr>
              <a:t>Shainin</a:t>
            </a:r>
          </a:p>
          <a:p>
            <a:pPr algn="ctr"/>
            <a:endParaRPr lang="en-US" sz="1200">
              <a:latin typeface="Comic Sans MS" charset="0"/>
            </a:endParaRPr>
          </a:p>
        </p:txBody>
      </p:sp>
      <p:sp>
        <p:nvSpPr>
          <p:cNvPr id="636946" name="Line 18"/>
          <p:cNvSpPr>
            <a:spLocks noChangeShapeType="1"/>
          </p:cNvSpPr>
          <p:nvPr/>
        </p:nvSpPr>
        <p:spPr bwMode="auto">
          <a:xfrm>
            <a:off x="4468813" y="259238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47" name="Line 19"/>
          <p:cNvSpPr>
            <a:spLocks noChangeShapeType="1"/>
          </p:cNvSpPr>
          <p:nvPr/>
        </p:nvSpPr>
        <p:spPr bwMode="auto">
          <a:xfrm>
            <a:off x="4787900" y="37973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48" name="Rectangle 20"/>
          <p:cNvSpPr>
            <a:spLocks noChangeArrowheads="1"/>
          </p:cNvSpPr>
          <p:nvPr/>
        </p:nvSpPr>
        <p:spPr bwMode="auto">
          <a:xfrm>
            <a:off x="3962400" y="4114800"/>
            <a:ext cx="1981200" cy="533400"/>
          </a:xfrm>
          <a:prstGeom prst="rect">
            <a:avLst/>
          </a:prstGeom>
          <a:solidFill>
            <a:srgbClr val="FFFF66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latin typeface="Comic Sans MS" charset="0"/>
              </a:rPr>
              <a:t>JOB INSTRUCTIONS</a:t>
            </a:r>
            <a:endParaRPr lang="en-US" sz="1400">
              <a:latin typeface="Comic Sans MS" charset="0"/>
            </a:endParaRPr>
          </a:p>
        </p:txBody>
      </p:sp>
      <p:sp>
        <p:nvSpPr>
          <p:cNvPr id="636949" name="Rectangle 21"/>
          <p:cNvSpPr>
            <a:spLocks noChangeArrowheads="1"/>
          </p:cNvSpPr>
          <p:nvPr/>
        </p:nvSpPr>
        <p:spPr bwMode="auto">
          <a:xfrm>
            <a:off x="3962400" y="4622800"/>
            <a:ext cx="1981200" cy="609600"/>
          </a:xfrm>
          <a:prstGeom prst="rect">
            <a:avLst/>
          </a:prstGeom>
          <a:solidFill>
            <a:schemeClr val="bg1">
              <a:alpha val="92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200">
              <a:latin typeface="Comic Sans MS" charset="0"/>
            </a:endParaRPr>
          </a:p>
          <a:p>
            <a:pPr algn="ctr"/>
            <a:r>
              <a:rPr lang="en-US" sz="1200">
                <a:latin typeface="Comic Sans MS" charset="0"/>
              </a:rPr>
              <a:t>-Standardized Work</a:t>
            </a:r>
          </a:p>
          <a:p>
            <a:pPr algn="ctr"/>
            <a:endParaRPr lang="en-US" sz="1200">
              <a:latin typeface="Comic Sans MS" charset="0"/>
            </a:endParaRPr>
          </a:p>
          <a:p>
            <a:pPr algn="ctr"/>
            <a:endParaRPr lang="en-US" sz="1200">
              <a:latin typeface="Comic Sans MS" charset="0"/>
            </a:endParaRPr>
          </a:p>
        </p:txBody>
      </p:sp>
      <p:sp>
        <p:nvSpPr>
          <p:cNvPr id="636950" name="Line 22"/>
          <p:cNvSpPr>
            <a:spLocks noChangeShapeType="1"/>
          </p:cNvSpPr>
          <p:nvPr/>
        </p:nvSpPr>
        <p:spPr bwMode="auto">
          <a:xfrm>
            <a:off x="5105400" y="5257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51" name="Line 23"/>
          <p:cNvSpPr>
            <a:spLocks noChangeShapeType="1"/>
          </p:cNvSpPr>
          <p:nvPr/>
        </p:nvSpPr>
        <p:spPr bwMode="auto">
          <a:xfrm flipV="1">
            <a:off x="5106988" y="5715000"/>
            <a:ext cx="11191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52" name="Line 24"/>
          <p:cNvSpPr>
            <a:spLocks noChangeShapeType="1"/>
          </p:cNvSpPr>
          <p:nvPr/>
        </p:nvSpPr>
        <p:spPr bwMode="auto">
          <a:xfrm flipV="1">
            <a:off x="6213475" y="1827213"/>
            <a:ext cx="0" cy="3884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53" name="Line 25"/>
          <p:cNvSpPr>
            <a:spLocks noChangeShapeType="1"/>
          </p:cNvSpPr>
          <p:nvPr/>
        </p:nvSpPr>
        <p:spPr bwMode="auto">
          <a:xfrm>
            <a:off x="6210300" y="18288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54" name="Line 26"/>
          <p:cNvSpPr>
            <a:spLocks noChangeShapeType="1"/>
          </p:cNvSpPr>
          <p:nvPr/>
        </p:nvSpPr>
        <p:spPr bwMode="auto">
          <a:xfrm>
            <a:off x="7416800" y="18161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55" name="Rectangle 27"/>
          <p:cNvSpPr>
            <a:spLocks noChangeArrowheads="1"/>
          </p:cNvSpPr>
          <p:nvPr/>
        </p:nvSpPr>
        <p:spPr bwMode="auto">
          <a:xfrm>
            <a:off x="6464300" y="2374900"/>
            <a:ext cx="2133600" cy="457200"/>
          </a:xfrm>
          <a:prstGeom prst="rect">
            <a:avLst/>
          </a:prstGeom>
          <a:solidFill>
            <a:srgbClr val="FFFF66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latin typeface="Comic Sans MS" charset="0"/>
              </a:rPr>
              <a:t>AUDIT THE PROCESS</a:t>
            </a:r>
          </a:p>
        </p:txBody>
      </p:sp>
      <p:sp>
        <p:nvSpPr>
          <p:cNvPr id="636956" name="Rectangle 28"/>
          <p:cNvSpPr>
            <a:spLocks noChangeArrowheads="1"/>
          </p:cNvSpPr>
          <p:nvPr/>
        </p:nvSpPr>
        <p:spPr bwMode="auto">
          <a:xfrm>
            <a:off x="6464300" y="2832100"/>
            <a:ext cx="2133600" cy="685800"/>
          </a:xfrm>
          <a:prstGeom prst="rect">
            <a:avLst/>
          </a:prstGeom>
          <a:solidFill>
            <a:schemeClr val="bg1">
              <a:alpha val="92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Tx/>
              <a:buChar char="-"/>
            </a:pPr>
            <a:r>
              <a:rPr lang="en-US" sz="1200">
                <a:latin typeface="Comic Sans MS" charset="0"/>
              </a:rPr>
              <a:t>Formal Line item document</a:t>
            </a:r>
          </a:p>
          <a:p>
            <a:pPr algn="ctr">
              <a:buFontTx/>
              <a:buChar char="-"/>
            </a:pPr>
            <a:r>
              <a:rPr lang="en-US" sz="1200">
                <a:latin typeface="Comic Sans MS" charset="0"/>
              </a:rPr>
              <a:t>-Items Checked daily</a:t>
            </a:r>
          </a:p>
          <a:p>
            <a:pPr algn="ctr">
              <a:buFontTx/>
              <a:buChar char="-"/>
            </a:pPr>
            <a:r>
              <a:rPr lang="en-US" sz="1200">
                <a:latin typeface="Comic Sans MS" charset="0"/>
              </a:rPr>
              <a:t>- Is the system working</a:t>
            </a:r>
            <a:r>
              <a:rPr lang="en-US" sz="1200">
                <a:latin typeface="Times New Roman" charset="0"/>
              </a:rPr>
              <a:t>?</a:t>
            </a:r>
          </a:p>
        </p:txBody>
      </p:sp>
      <p:sp>
        <p:nvSpPr>
          <p:cNvPr id="636957" name="Rectangle 29"/>
          <p:cNvSpPr>
            <a:spLocks noChangeArrowheads="1"/>
          </p:cNvSpPr>
          <p:nvPr/>
        </p:nvSpPr>
        <p:spPr bwMode="auto">
          <a:xfrm>
            <a:off x="6413500" y="4241800"/>
            <a:ext cx="2209800" cy="1981200"/>
          </a:xfrm>
          <a:prstGeom prst="rect">
            <a:avLst/>
          </a:prstGeom>
          <a:solidFill>
            <a:schemeClr val="bg1">
              <a:alpha val="92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58" name="Rectangle 30"/>
          <p:cNvSpPr>
            <a:spLocks noChangeArrowheads="1"/>
          </p:cNvSpPr>
          <p:nvPr/>
        </p:nvSpPr>
        <p:spPr bwMode="auto">
          <a:xfrm>
            <a:off x="6565900" y="3797300"/>
            <a:ext cx="2133600" cy="457200"/>
          </a:xfrm>
          <a:prstGeom prst="rect">
            <a:avLst/>
          </a:prstGeom>
          <a:solidFill>
            <a:srgbClr val="FFFF66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latin typeface="Comic Sans MS" charset="0"/>
              </a:rPr>
              <a:t>AUDIT % COMPLIANCE</a:t>
            </a:r>
          </a:p>
        </p:txBody>
      </p:sp>
      <p:sp>
        <p:nvSpPr>
          <p:cNvPr id="636959" name="Rectangle 31"/>
          <p:cNvSpPr>
            <a:spLocks noChangeArrowheads="1"/>
          </p:cNvSpPr>
          <p:nvPr/>
        </p:nvSpPr>
        <p:spPr bwMode="auto">
          <a:xfrm>
            <a:off x="6565900" y="4241800"/>
            <a:ext cx="2133600" cy="838200"/>
          </a:xfrm>
          <a:prstGeom prst="rect">
            <a:avLst/>
          </a:prstGeom>
          <a:solidFill>
            <a:schemeClr val="bg1">
              <a:alpha val="92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>
              <a:latin typeface="Comic Sans MS" charset="0"/>
            </a:endParaRPr>
          </a:p>
          <a:p>
            <a:pPr algn="ctr"/>
            <a:r>
              <a:rPr lang="en-US" sz="1600" b="1">
                <a:latin typeface="Comic Sans MS" charset="0"/>
              </a:rPr>
              <a:t>-</a:t>
            </a:r>
            <a:r>
              <a:rPr lang="en-US" sz="1200">
                <a:latin typeface="Comic Sans MS" charset="0"/>
              </a:rPr>
              <a:t>Data Collection</a:t>
            </a:r>
          </a:p>
          <a:p>
            <a:pPr algn="ctr"/>
            <a:r>
              <a:rPr lang="en-US" sz="1200">
                <a:latin typeface="Comic Sans MS" charset="0"/>
              </a:rPr>
              <a:t>-Participation</a:t>
            </a:r>
          </a:p>
          <a:p>
            <a:pPr algn="ctr"/>
            <a:r>
              <a:rPr lang="en-US" sz="1200">
                <a:latin typeface="Comic Sans MS" charset="0"/>
              </a:rPr>
              <a:t>-Responsiveness</a:t>
            </a:r>
          </a:p>
          <a:p>
            <a:pPr algn="ctr"/>
            <a:r>
              <a:rPr lang="en-US" sz="1200">
                <a:latin typeface="Comic Sans MS" charset="0"/>
              </a:rPr>
              <a:t>-Integrity</a:t>
            </a:r>
          </a:p>
          <a:p>
            <a:pPr algn="ctr"/>
            <a:endParaRPr lang="en-US" sz="1200">
              <a:latin typeface="Comic Sans MS" charset="0"/>
            </a:endParaRPr>
          </a:p>
        </p:txBody>
      </p:sp>
      <p:sp>
        <p:nvSpPr>
          <p:cNvPr id="636960" name="Line 32"/>
          <p:cNvSpPr>
            <a:spLocks noChangeShapeType="1"/>
          </p:cNvSpPr>
          <p:nvPr/>
        </p:nvSpPr>
        <p:spPr bwMode="auto">
          <a:xfrm>
            <a:off x="7607300" y="35306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61" name="Line 33"/>
          <p:cNvSpPr>
            <a:spLocks noChangeShapeType="1"/>
          </p:cNvSpPr>
          <p:nvPr/>
        </p:nvSpPr>
        <p:spPr bwMode="auto">
          <a:xfrm>
            <a:off x="7556500" y="5105400"/>
            <a:ext cx="0" cy="26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62" name="Rectangle 34"/>
          <p:cNvSpPr>
            <a:spLocks noChangeArrowheads="1"/>
          </p:cNvSpPr>
          <p:nvPr/>
        </p:nvSpPr>
        <p:spPr bwMode="auto">
          <a:xfrm>
            <a:off x="6464300" y="5372100"/>
            <a:ext cx="2057400" cy="381000"/>
          </a:xfrm>
          <a:prstGeom prst="rect">
            <a:avLst/>
          </a:prstGeom>
          <a:solidFill>
            <a:srgbClr val="FFFF66">
              <a:alpha val="92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latin typeface="Comic Sans MS" charset="0"/>
              </a:rPr>
              <a:t>RESULTS</a:t>
            </a:r>
          </a:p>
        </p:txBody>
      </p:sp>
      <p:sp>
        <p:nvSpPr>
          <p:cNvPr id="636963" name="Rectangle 35"/>
          <p:cNvSpPr>
            <a:spLocks noChangeArrowheads="1"/>
          </p:cNvSpPr>
          <p:nvPr/>
        </p:nvSpPr>
        <p:spPr bwMode="auto">
          <a:xfrm>
            <a:off x="6464300" y="5753100"/>
            <a:ext cx="20447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B2B2">
                    <a:alpha val="92999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latin typeface="Comic Sans MS" charset="0"/>
              </a:rPr>
              <a:t>-Quality Improved</a:t>
            </a:r>
          </a:p>
          <a:p>
            <a:pPr algn="ctr"/>
            <a:r>
              <a:rPr lang="en-US" sz="1200">
                <a:latin typeface="Comic Sans MS" charset="0"/>
              </a:rPr>
              <a:t>-Quality Stabilized</a:t>
            </a:r>
          </a:p>
        </p:txBody>
      </p:sp>
      <p:sp>
        <p:nvSpPr>
          <p:cNvPr id="636964" name="Line 36"/>
          <p:cNvSpPr>
            <a:spLocks noChangeShapeType="1"/>
          </p:cNvSpPr>
          <p:nvPr/>
        </p:nvSpPr>
        <p:spPr bwMode="auto">
          <a:xfrm>
            <a:off x="3556000" y="34671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65" name="Rectangle 37"/>
          <p:cNvSpPr>
            <a:spLocks noChangeArrowheads="1"/>
          </p:cNvSpPr>
          <p:nvPr/>
        </p:nvSpPr>
        <p:spPr bwMode="auto">
          <a:xfrm>
            <a:off x="3556000" y="939800"/>
            <a:ext cx="2362200" cy="381000"/>
          </a:xfrm>
          <a:prstGeom prst="rect">
            <a:avLst/>
          </a:prstGeom>
          <a:solidFill>
            <a:srgbClr val="FF0000">
              <a:alpha val="92999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bg1"/>
                </a:solidFill>
                <a:latin typeface="Comic Sans MS" charset="0"/>
              </a:rPr>
              <a:t>Prevention (Common Cause)</a:t>
            </a:r>
          </a:p>
        </p:txBody>
      </p:sp>
      <p:sp>
        <p:nvSpPr>
          <p:cNvPr id="636966" name="Text Box 38"/>
          <p:cNvSpPr txBox="1">
            <a:spLocks noChangeArrowheads="1"/>
          </p:cNvSpPr>
          <p:nvPr/>
        </p:nvSpPr>
        <p:spPr bwMode="auto">
          <a:xfrm>
            <a:off x="6956425" y="614363"/>
            <a:ext cx="1527175" cy="74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1800">
                <a:solidFill>
                  <a:srgbClr val="114FFB"/>
                </a:solidFill>
              </a:rPr>
              <a:t>Example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1800">
                <a:solidFill>
                  <a:srgbClr val="114FFB"/>
                </a:solidFill>
              </a:rPr>
              <a:t>GMPT model</a:t>
            </a:r>
            <a:endParaRPr lang="en-US" sz="1800"/>
          </a:p>
        </p:txBody>
      </p:sp>
      <p:sp>
        <p:nvSpPr>
          <p:cNvPr id="636967" name="Line 39"/>
          <p:cNvSpPr>
            <a:spLocks noChangeShapeType="1"/>
          </p:cNvSpPr>
          <p:nvPr/>
        </p:nvSpPr>
        <p:spPr bwMode="auto">
          <a:xfrm>
            <a:off x="2636838" y="33607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Text Box 2"/>
          <p:cNvSpPr txBox="1">
            <a:spLocks noChangeArrowheads="1"/>
          </p:cNvSpPr>
          <p:nvPr/>
        </p:nvSpPr>
        <p:spPr bwMode="auto">
          <a:xfrm>
            <a:off x="1295400" y="457200"/>
            <a:ext cx="55324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LAYERED AUDIT MATRIX  </a:t>
            </a:r>
            <a:r>
              <a:rPr lang="en-US" sz="2400" b="1">
                <a:solidFill>
                  <a:srgbClr val="114FFB"/>
                </a:solidFill>
              </a:rPr>
              <a:t>(Example)</a:t>
            </a:r>
            <a:endParaRPr lang="en-US" sz="2400" b="1"/>
          </a:p>
        </p:txBody>
      </p:sp>
      <p:graphicFrame>
        <p:nvGraphicFramePr>
          <p:cNvPr id="637955" name="Object 3"/>
          <p:cNvGraphicFramePr>
            <a:graphicFrameLocks noChangeAspect="1"/>
          </p:cNvGraphicFramePr>
          <p:nvPr/>
        </p:nvGraphicFramePr>
        <p:xfrm>
          <a:off x="836613" y="1063625"/>
          <a:ext cx="6726237" cy="536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8958" name="Worksheet" r:id="rId3" imgW="5962802" imgH="7991551" progId="Excel.Sheet.8">
                  <p:embed/>
                </p:oleObj>
              </mc:Choice>
              <mc:Fallback>
                <p:oleObj name="Worksheet" r:id="rId3" imgW="5962802" imgH="7991551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3" y="1063625"/>
                        <a:ext cx="6726237" cy="536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w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Iw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Iw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w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w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w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w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w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w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Pages>32</Pages>
  <Words>394</Words>
  <Application>Microsoft Macintosh PowerPoint</Application>
  <PresentationFormat>Letter Paper (8.5x11 in)</PresentationFormat>
  <Paragraphs>120</Paragraphs>
  <Slides>13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Times New Roman</vt:lpstr>
      <vt:lpstr>Arial</vt:lpstr>
      <vt:lpstr>Comic Sans MS</vt:lpstr>
      <vt:lpstr>Iw1</vt:lpstr>
      <vt:lpstr>Microsoft Word Document</vt:lpstr>
      <vt:lpstr>Microsoft Excel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QUALITY ELEMENT: LAYERED AUDIT</vt:lpstr>
      <vt:lpstr>PowerPoint Presentation</vt:lpstr>
      <vt:lpstr>   (Example)</vt:lpstr>
      <vt:lpstr>PowerPoint Presentation</vt:lpstr>
      <vt:lpstr>(Example)</vt:lpstr>
      <vt:lpstr>(Example)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SYSTEMS BASICS</dc:title>
  <dc:subject/>
  <dc:creator/>
  <cp:keywords/>
  <dc:description/>
  <cp:lastModifiedBy>Marc Smith</cp:lastModifiedBy>
  <cp:revision>212</cp:revision>
  <cp:lastPrinted>2003-01-22T21:24:42Z</cp:lastPrinted>
  <dcterms:created xsi:type="dcterms:W3CDTF">1998-10-23T01:27:57Z</dcterms:created>
  <dcterms:modified xsi:type="dcterms:W3CDTF">2016-07-08T20:52:06Z</dcterms:modified>
  <cp:category/>
</cp:coreProperties>
</file>