
<file path=[Content_Types].xml><?xml version="1.0" encoding="utf-8"?>
<Types xmlns="http://schemas.openxmlformats.org/package/2006/content-types">
  <Override PartName="/ppt/slides/slide14.xml" ContentType="application/vnd.openxmlformats-officedocument.presentationml.slide+xml"/>
  <Override PartName="/ppt/slideLayouts/slideLayout8.xml" ContentType="application/vnd.openxmlformats-officedocument.presentationml.slideLayout+xml"/>
  <Override PartName="/ppt/slides/slide33.xml" ContentType="application/vnd.openxmlformats-officedocument.presentationml.slide+xml"/>
  <Default Extension="bin" ContentType="application/vnd.openxmlformats-officedocument.presentationml.printerSettings"/>
  <Override PartName="/ppt/notesSlides/notesSlide30.xml" ContentType="application/vnd.openxmlformats-officedocument.presentationml.notesSlide+xml"/>
  <Override PartName="/ppt/notesSlides/notesSlide13.xml" ContentType="application/vnd.openxmlformats-officedocument.presentationml.notesSlide+xml"/>
  <Override PartName="/ppt/notesSlides/notesSlide29.xml" ContentType="application/vnd.openxmlformats-officedocument.presentationml.notesSlide+xml"/>
  <Override PartName="/ppt/notesSlides/notesSlide2.xml" ContentType="application/vnd.openxmlformats-officedocument.presentationml.notesSlide+xml"/>
  <Override PartName="/ppt/slides/slide18.xml" ContentType="application/vnd.openxmlformats-officedocument.presentationml.slide+xml"/>
  <Override PartName="/ppt/slides/slide37.xml" ContentType="application/vnd.openxmlformats-officedocument.presentationml.slide+xml"/>
  <Override PartName="/ppt/slides/slide3.xml" ContentType="application/vnd.openxmlformats-officedocument.presentationml.slide+xml"/>
  <Override PartName="/ppt/notesSlides/notesSlide34.xml" ContentType="application/vnd.openxmlformats-officedocument.presentationml.notesSlide+xml"/>
  <Override PartName="/ppt/slideLayouts/slideLayout1.xml" ContentType="application/vnd.openxmlformats-officedocument.presentationml.slideLayout+xml"/>
  <Override PartName="/ppt/slides/slide23.xml" ContentType="application/vnd.openxmlformats-officedocument.presentationml.slide+xml"/>
  <Override PartName="/ppt/slides/slide42.xml" ContentType="application/vnd.openxmlformats-officedocument.presentationml.slide+xml"/>
  <Override PartName="/ppt/theme/theme1.xml" ContentType="application/vnd.openxmlformats-officedocument.theme+xml"/>
  <Override PartName="/ppt/slideLayouts/slideLayout10.xml" ContentType="application/vnd.openxmlformats-officedocument.presentationml.slideLayout+xml"/>
  <Override PartName="/ppt/notesSlides/notesSlide17.xml" ContentType="application/vnd.openxmlformats-officedocument.presentationml.notesSlide+xml"/>
  <Override PartName="/ppt/notesSlides/notesSlide36.xml" ContentType="application/vnd.openxmlformats-officedocument.presentationml.notesSlide+xml"/>
  <Override PartName="/ppt/notesSlides/notesSlide6.xml" ContentType="application/vnd.openxmlformats-officedocument.presentationml.notesSlide+xml"/>
  <Override PartName="/ppt/notesSlides/notesSlide22.xml" ContentType="application/vnd.openxmlformats-officedocument.presentationml.notesSlide+xml"/>
  <Override PartName="/ppt/slides/slide7.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27.xml" ContentType="application/vnd.openxmlformats-officedocument.presentationml.slide+xml"/>
  <Override PartName="/ppt/slides/slide11.xml" ContentType="application/vnd.openxmlformats-officedocument.presentationml.slide+xml"/>
  <Override PartName="/ppt/slides/slide46.xml" ContentType="application/vnd.openxmlformats-officedocument.presentationml.slide+xml"/>
  <Override PartName="/ppt/notesSlides/notesSlide41.xml" ContentType="application/vnd.openxmlformats-officedocument.presentationml.notesSlide+xml"/>
  <Override PartName="/ppt/notesSlides/notesSlide8.xml" ContentType="application/vnd.openxmlformats-officedocument.presentationml.notesSlide+xml"/>
  <Override PartName="/ppt/notesSlides/notesSlide26.xml" ContentType="application/vnd.openxmlformats-officedocument.presentationml.notesSlide+xml"/>
  <Override PartName="/ppt/notesSlides/notesSlide45.xml" ContentType="application/vnd.openxmlformats-officedocument.presentationml.notes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15.xml" ContentType="application/vnd.openxmlformats-officedocument.presentationml.slide+xml"/>
  <Override PartName="/ppt/notesSlides/notesSlide31.xml" ContentType="application/vnd.openxmlformats-officedocument.presentationml.notesSlide+xml"/>
  <Override PartName="/ppt/slides/slide20.xml" ContentType="application/vnd.openxmlformats-officedocument.presentationml.slide+xml"/>
  <Override PartName="/ppt/presProps.xml" ContentType="application/vnd.openxmlformats-officedocument.presentationml.presProps+xml"/>
  <Override PartName="/ppt/notesSlides/notesSlide14.xml" ContentType="application/vnd.openxmlformats-officedocument.presentationml.notesSlide+xml"/>
  <Override PartName="/ppt/notesSlides/notesSlide3.xml" ContentType="application/vnd.openxmlformats-officedocument.presentationml.notesSlide+xml"/>
  <Override PartName="/ppt/slides/slide19.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notesSlides/notesSlide35.xml" ContentType="application/vnd.openxmlformats-officedocument.presentationml.notesSlide+xml"/>
  <Override PartName="/ppt/slideLayouts/slideLayout2.xml" ContentType="application/vnd.openxmlformats-officedocument.presentationml.slideLayout+xml"/>
  <Override PartName="/ppt/slides/slide24.xml" ContentType="application/vnd.openxmlformats-officedocument.presentationml.slide+xml"/>
  <Override PartName="/ppt/slides/slide43.xml" ContentType="application/vnd.openxmlformats-officedocument.presentationml.slide+xml"/>
  <Override PartName="/ppt/theme/theme2.xml" ContentType="application/vnd.openxmlformats-officedocument.theme+xml"/>
  <Override PartName="/ppt/handoutMasters/handoutMaster1.xml" ContentType="application/vnd.openxmlformats-officedocument.presentationml.handoutMaster+xml"/>
  <Override PartName="/ppt/slideLayouts/slideLayout11.xml" ContentType="application/vnd.openxmlformats-officedocument.presentationml.slideLayout+xml"/>
  <Override PartName="/ppt/notesSlides/notesSlide18.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Default Extension="jpeg" ContentType="image/jpeg"/>
  <Override PartName="/ppt/notesSlides/notesSlide23.xml" ContentType="application/vnd.openxmlformats-officedocument.presentationml.notesSlide+xml"/>
  <Override PartName="/ppt/slides/slide8.xml" ContentType="application/vnd.openxmlformats-officedocument.presentationml.slide+xml"/>
  <Override PartName="/ppt/slides/slide12.xml" ContentType="application/vnd.openxmlformats-officedocument.presentationml.slide+xml"/>
  <Override PartName="/ppt/notesSlides/notesSlide42.xml" ContentType="application/vnd.openxmlformats-officedocument.presentationml.notesSlide+xml"/>
  <Override PartName="/ppt/slides/slide28.xml" ContentType="application/vnd.openxmlformats-officedocument.presentationml.slide+xml"/>
  <Override PartName="/ppt/slideLayouts/slideLayout6.xml" ContentType="application/vnd.openxmlformats-officedocument.presentationml.slideLayout+xml"/>
  <Override PartName="/ppt/slides/slide31.xml" ContentType="application/vnd.openxmlformats-officedocument.presentationml.slide+xml"/>
  <Override PartName="/ppt/notesSlides/notesSlide9.xml" ContentType="application/vnd.openxmlformats-officedocument.presentationml.notesSlide+xml"/>
  <Override PartName="/ppt/notesSlides/notesSlide11.xml" ContentType="application/vnd.openxmlformats-officedocument.presentationml.notesSlide+xml"/>
  <Default Extension="rels" ContentType="application/vnd.openxmlformats-package.relationships+xml"/>
  <Override PartName="/ppt/notesSlides/notesSlide27.xml" ContentType="application/vnd.openxmlformats-officedocument.presentationml.notesSlide+xml"/>
  <Override PartName="/ppt/notesSlides/notesSlide46.xml" ContentType="application/vnd.openxmlformats-officedocument.presentationml.notesSlide+xml"/>
  <Override PartName="/ppt/slides/slide16.xml" ContentType="application/vnd.openxmlformats-officedocument.presentationml.slide+xml"/>
  <Override PartName="/ppt/slides/slide35.xml" ContentType="application/vnd.openxmlformats-officedocument.presentationml.slide+xml"/>
  <Override PartName="/ppt/slides/slide1.xml" ContentType="application/vnd.openxmlformats-officedocument.presentationml.slide+xml"/>
  <Override PartName="/ppt/notesSlides/notesSlide32.xml" ContentType="application/vnd.openxmlformats-officedocument.presentationml.notesSlide+xml"/>
  <Override PartName="/ppt/slides/slide21.xml" ContentType="application/vnd.openxmlformats-officedocument.presentationml.slide+xml"/>
  <Override PartName="/ppt/slides/slide40.xml" ContentType="application/vnd.openxmlformats-officedocument.presentationml.slide+xml"/>
  <Override PartName="/ppt/notesSlides/notesSlide15.xml" ContentType="application/vnd.openxmlformats-officedocument.presentationml.notesSlide+xml"/>
  <Override PartName="/ppt/notesSlides/notesSlide4.xml" ContentType="application/vnd.openxmlformats-officedocument.presentationml.notesSlide+xml"/>
  <Override PartName="/ppt/slides/slide39.xml" ContentType="application/vnd.openxmlformats-officedocument.presentationml.slide+xml"/>
  <Override PartName="/ppt/notesSlides/notesSlide20.xml" ContentType="application/vnd.openxmlformats-officedocument.presentationml.notes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s/slide25.xml" ContentType="application/vnd.openxmlformats-officedocument.presentationml.slide+xml"/>
  <Override PartName="/ppt/slides/slide44.xml" ContentType="application/vnd.openxmlformats-officedocument.presentationml.slide+xml"/>
  <Override PartName="/ppt/theme/theme3.xml" ContentType="application/vnd.openxmlformats-officedocument.theme+xml"/>
  <Override PartName="/ppt/notesSlides/notesSlide19.xml" ContentType="application/vnd.openxmlformats-officedocument.presentationml.notesSlide+xml"/>
  <Override PartName="/ppt/notesSlides/notesSlide38.xml" ContentType="application/vnd.openxmlformats-officedocument.presentationml.notesSlide+xml"/>
  <Override PartName="/ppt/notesSlides/notesSlide24.xml" ContentType="application/vnd.openxmlformats-officedocument.presentationml.notesSlide+xml"/>
  <Override PartName="/ppt/slides/slide9.xml" ContentType="application/vnd.openxmlformats-officedocument.presentationml.slide+xml"/>
  <Override PartName="/ppt/slides/slide13.xml" ContentType="application/vnd.openxmlformats-officedocument.presentationml.slide+xml"/>
  <Default Extension="xml" ContentType="application/xml"/>
  <Override PartName="/ppt/tableStyles.xml" ContentType="application/vnd.openxmlformats-officedocument.presentationml.tableStyles+xml"/>
  <Override PartName="/ppt/notesSlides/notesSlide43.xml" ContentType="application/vnd.openxmlformats-officedocument.presentationml.notesSlide+xml"/>
  <Override PartName="/ppt/notesSlides/notesSlide10.xml" ContentType="application/vnd.openxmlformats-officedocument.presentationml.notesSlide+xml"/>
  <Override PartName="/ppt/slideLayouts/slideLayout7.xml" ContentType="application/vnd.openxmlformats-officedocument.presentationml.slideLayout+xml"/>
  <Override PartName="/ppt/slides/slide32.xml" ContentType="application/vnd.openxmlformats-officedocument.presentationml.slide+xml"/>
  <Override PartName="/ppt/slides/slide29.xml" ContentType="application/vnd.openxmlformats-officedocument.presentationml.slide+xml"/>
  <Override PartName="/ppt/viewProps.xml" ContentType="application/vnd.openxmlformats-officedocument.presentationml.viewProps+xml"/>
  <Override PartName="/docProps/app.xml" ContentType="application/vnd.openxmlformats-officedocument.extended-properties+xml"/>
  <Override PartName="/ppt/notesMasters/notesMaster1.xml" ContentType="application/vnd.openxmlformats-officedocument.presentationml.notesMaster+xml"/>
  <Override PartName="/ppt/notesSlides/notesSlide12.xml" ContentType="application/vnd.openxmlformats-officedocument.presentationml.notesSlide+xml"/>
  <Override PartName="/ppt/notesSlides/notesSlide28.xml" ContentType="application/vnd.openxmlformats-officedocument.presentationml.notesSlide+xml"/>
  <Override PartName="/ppt/notesSlides/notesSlide1.xml" ContentType="application/vnd.openxmlformats-officedocument.presentationml.notesSlide+xml"/>
  <Override PartName="/ppt/slides/slide17.xml" ContentType="application/vnd.openxmlformats-officedocument.presentationml.slide+xml"/>
  <Override PartName="/ppt/slides/slide36.xml" ContentType="application/vnd.openxmlformats-officedocument.presentationml.slide+xml"/>
  <Override PartName="/ppt/presentation.xml" ContentType="application/vnd.openxmlformats-officedocument.presentationml.presentation.main+xml"/>
  <Override PartName="/ppt/slides/slide2.xml" ContentType="application/vnd.openxmlformats-officedocument.presentationml.slide+xml"/>
  <Override PartName="/ppt/notesSlides/notesSlide33.xml" ContentType="application/vnd.openxmlformats-officedocument.presentationml.notesSlide+xml"/>
  <Override PartName="/ppt/slides/slide22.xml" ContentType="application/vnd.openxmlformats-officedocument.presentationml.slide+xml"/>
  <Override PartName="/ppt/slides/slide41.xml" ContentType="application/vnd.openxmlformats-officedocument.presentationml.slide+xml"/>
  <Override PartName="/ppt/notesSlides/notesSlide16.xml" ContentType="application/vnd.openxmlformats-officedocument.presentationml.notesSlide+xml"/>
  <Override PartName="/ppt/notesSlides/notesSlide5.xml" ContentType="application/vnd.openxmlformats-officedocument.presentationml.notesSlide+xml"/>
  <Override PartName="/ppt/notesSlides/notesSlide21.xml" ContentType="application/vnd.openxmlformats-officedocument.presentationml.notesSlide+xml"/>
  <Override PartName="/ppt/notesSlides/notesSlide40.xml" ContentType="application/vnd.openxmlformats-officedocument.presentationml.notesSlide+xml"/>
  <Override PartName="/ppt/slideLayouts/slideLayout4.xml" ContentType="application/vnd.openxmlformats-officedocument.presentationml.slideLayout+xml"/>
  <Override PartName="/ppt/slides/slide10.xml" ContentType="application/vnd.openxmlformats-officedocument.presentationml.slide+xml"/>
  <Override PartName="/ppt/slides/slide26.xml" ContentType="application/vnd.openxmlformats-officedocument.presentationml.slide+xml"/>
  <Override PartName="/ppt/slides/slide45.xml" ContentType="application/vnd.openxmlformats-officedocument.presentationml.slide+xml"/>
  <Override PartName="/ppt/slides/slide6.xml" ContentType="application/vnd.openxmlformats-officedocument.presentationml.slide+xml"/>
  <Default Extension="pdf" ContentType="application/pdf"/>
  <Override PartName="/ppt/notesSlides/notesSlide39.xml" ContentType="application/vnd.openxmlformats-officedocument.presentationml.notesSlide+xml"/>
  <Default Extension="png" ContentType="image/png"/>
  <Override PartName="/ppt/notesSlides/notesSlide25.xml" ContentType="application/vnd.openxmlformats-officedocument.presentationml.notesSlide+xml"/>
  <Override PartName="/ppt/notesSlides/notesSlide44.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50" r:id="rId1"/>
  </p:sldMasterIdLst>
  <p:notesMasterIdLst>
    <p:notesMasterId r:id="rId48"/>
  </p:notesMasterIdLst>
  <p:handoutMasterIdLst>
    <p:handoutMasterId r:id="rId49"/>
  </p:handoutMasterIdLst>
  <p:sldIdLst>
    <p:sldId id="318" r:id="rId2"/>
    <p:sldId id="319" r:id="rId3"/>
    <p:sldId id="320" r:id="rId4"/>
    <p:sldId id="283" r:id="rId5"/>
    <p:sldId id="301" r:id="rId6"/>
    <p:sldId id="328" r:id="rId7"/>
    <p:sldId id="329" r:id="rId8"/>
    <p:sldId id="330" r:id="rId9"/>
    <p:sldId id="299" r:id="rId10"/>
    <p:sldId id="300" r:id="rId11"/>
    <p:sldId id="286" r:id="rId12"/>
    <p:sldId id="289" r:id="rId13"/>
    <p:sldId id="297" r:id="rId14"/>
    <p:sldId id="268" r:id="rId15"/>
    <p:sldId id="331" r:id="rId16"/>
    <p:sldId id="332" r:id="rId17"/>
    <p:sldId id="284" r:id="rId18"/>
    <p:sldId id="303" r:id="rId19"/>
    <p:sldId id="304" r:id="rId20"/>
    <p:sldId id="305" r:id="rId21"/>
    <p:sldId id="308" r:id="rId22"/>
    <p:sldId id="309" r:id="rId23"/>
    <p:sldId id="310" r:id="rId24"/>
    <p:sldId id="311" r:id="rId25"/>
    <p:sldId id="312" r:id="rId26"/>
    <p:sldId id="313" r:id="rId27"/>
    <p:sldId id="314" r:id="rId28"/>
    <p:sldId id="307" r:id="rId29"/>
    <p:sldId id="272" r:id="rId30"/>
    <p:sldId id="277" r:id="rId31"/>
    <p:sldId id="316" r:id="rId32"/>
    <p:sldId id="317" r:id="rId33"/>
    <p:sldId id="306" r:id="rId34"/>
    <p:sldId id="298" r:id="rId35"/>
    <p:sldId id="271" r:id="rId36"/>
    <p:sldId id="274" r:id="rId37"/>
    <p:sldId id="321" r:id="rId38"/>
    <p:sldId id="302" r:id="rId39"/>
    <p:sldId id="322" r:id="rId40"/>
    <p:sldId id="323" r:id="rId41"/>
    <p:sldId id="324" r:id="rId42"/>
    <p:sldId id="325" r:id="rId43"/>
    <p:sldId id="326" r:id="rId44"/>
    <p:sldId id="327" r:id="rId45"/>
    <p:sldId id="315" r:id="rId46"/>
    <p:sldId id="275" r:id="rId47"/>
  </p:sldIdLst>
  <p:sldSz cx="9144000" cy="6858000" type="letter"/>
  <p:notesSz cx="6858000" cy="91567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1200" kern="1200">
        <a:solidFill>
          <a:schemeClr val="tx1"/>
        </a:solidFill>
        <a:latin typeface="Arial" charset="0"/>
        <a:ea typeface="+mn-ea"/>
        <a:cs typeface="+mn-cs"/>
      </a:defRPr>
    </a:lvl1pPr>
    <a:lvl2pPr marL="457200" algn="l" rtl="0" eaLnBrk="0" fontAlgn="base" hangingPunct="0">
      <a:spcBef>
        <a:spcPct val="0"/>
      </a:spcBef>
      <a:spcAft>
        <a:spcPct val="0"/>
      </a:spcAft>
      <a:defRPr sz="1200" kern="1200">
        <a:solidFill>
          <a:schemeClr val="tx1"/>
        </a:solidFill>
        <a:latin typeface="Arial" charset="0"/>
        <a:ea typeface="+mn-ea"/>
        <a:cs typeface="+mn-cs"/>
      </a:defRPr>
    </a:lvl2pPr>
    <a:lvl3pPr marL="914400" algn="l" rtl="0" eaLnBrk="0" fontAlgn="base" hangingPunct="0">
      <a:spcBef>
        <a:spcPct val="0"/>
      </a:spcBef>
      <a:spcAft>
        <a:spcPct val="0"/>
      </a:spcAft>
      <a:defRPr sz="1200" kern="1200">
        <a:solidFill>
          <a:schemeClr val="tx1"/>
        </a:solidFill>
        <a:latin typeface="Arial" charset="0"/>
        <a:ea typeface="+mn-ea"/>
        <a:cs typeface="+mn-cs"/>
      </a:defRPr>
    </a:lvl3pPr>
    <a:lvl4pPr marL="1371600" algn="l" rtl="0" eaLnBrk="0" fontAlgn="base" hangingPunct="0">
      <a:spcBef>
        <a:spcPct val="0"/>
      </a:spcBef>
      <a:spcAft>
        <a:spcPct val="0"/>
      </a:spcAft>
      <a:defRPr sz="1200" kern="1200">
        <a:solidFill>
          <a:schemeClr val="tx1"/>
        </a:solidFill>
        <a:latin typeface="Arial" charset="0"/>
        <a:ea typeface="+mn-ea"/>
        <a:cs typeface="+mn-cs"/>
      </a:defRPr>
    </a:lvl4pPr>
    <a:lvl5pPr marL="1828800" algn="l" rtl="0" eaLnBrk="0" fontAlgn="base" hangingPunct="0">
      <a:spcBef>
        <a:spcPct val="0"/>
      </a:spcBef>
      <a:spcAft>
        <a:spcPct val="0"/>
      </a:spcAft>
      <a:defRPr sz="1200" kern="1200">
        <a:solidFill>
          <a:schemeClr val="tx1"/>
        </a:solidFill>
        <a:latin typeface="Arial" charset="0"/>
        <a:ea typeface="+mn-ea"/>
        <a:cs typeface="+mn-cs"/>
      </a:defRPr>
    </a:lvl5pPr>
    <a:lvl6pPr marL="2286000" algn="l" defTabSz="457200" rtl="0" eaLnBrk="1" latinLnBrk="0" hangingPunct="1">
      <a:defRPr sz="1200" kern="1200">
        <a:solidFill>
          <a:schemeClr val="tx1"/>
        </a:solidFill>
        <a:latin typeface="Arial" charset="0"/>
        <a:ea typeface="+mn-ea"/>
        <a:cs typeface="+mn-cs"/>
      </a:defRPr>
    </a:lvl6pPr>
    <a:lvl7pPr marL="2743200" algn="l" defTabSz="457200" rtl="0" eaLnBrk="1" latinLnBrk="0" hangingPunct="1">
      <a:defRPr sz="1200" kern="1200">
        <a:solidFill>
          <a:schemeClr val="tx1"/>
        </a:solidFill>
        <a:latin typeface="Arial" charset="0"/>
        <a:ea typeface="+mn-ea"/>
        <a:cs typeface="+mn-cs"/>
      </a:defRPr>
    </a:lvl7pPr>
    <a:lvl8pPr marL="3200400" algn="l" defTabSz="457200" rtl="0" eaLnBrk="1" latinLnBrk="0" hangingPunct="1">
      <a:defRPr sz="1200" kern="1200">
        <a:solidFill>
          <a:schemeClr val="tx1"/>
        </a:solidFill>
        <a:latin typeface="Arial" charset="0"/>
        <a:ea typeface="+mn-ea"/>
        <a:cs typeface="+mn-cs"/>
      </a:defRPr>
    </a:lvl8pPr>
    <a:lvl9pPr marL="3657600" algn="l" defTabSz="457200" rtl="0" eaLnBrk="1" latinLnBrk="0" hangingPunct="1">
      <a:defRPr sz="1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showPr showNarration="1" useTimings="0">
    <p:present/>
    <p:sldAll/>
    <p:penClr>
      <a:schemeClr val="tx1"/>
    </p:penClr>
  </p:showPr>
  <p:clrMru>
    <a:srgbClr val="FF0000"/>
    <a:srgbClr val="75056A"/>
    <a:srgbClr val="D2E521"/>
    <a:srgbClr val="000000"/>
    <a:srgbClr val="00279F"/>
    <a:srgbClr val="005400"/>
    <a:srgbClr val="79001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32787"/>
    <p:restoredTop sz="90929"/>
  </p:normalViewPr>
  <p:slideViewPr>
    <p:cSldViewPr>
      <p:cViewPr>
        <p:scale>
          <a:sx n="100" d="100"/>
          <a:sy n="100" d="100"/>
        </p:scale>
        <p:origin x="-2272" y="-856"/>
      </p:cViewPr>
      <p:guideLst>
        <p:guide orient="horz" pos="768"/>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4400" y="-832"/>
      </p:cViewPr>
      <p:guideLst>
        <p:guide orient="horz" pos="2884"/>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printerSettings" Target="printerSettings/printerSettings1.bin"/><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notesMaster" Target="notesMasters/notesMaster1.xml"/><Relationship Id="rId4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5861050" y="8686800"/>
            <a:ext cx="619125" cy="225425"/>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900">
                <a:solidFill>
                  <a:srgbClr val="00279F"/>
                </a:solidFill>
              </a:rPr>
              <a:t>Page </a:t>
            </a:r>
            <a:fld id="{760B7D33-B066-A54A-83F5-49F3806F6C1A}" type="slidenum">
              <a:rPr lang="en-US" sz="900">
                <a:solidFill>
                  <a:srgbClr val="00279F"/>
                </a:solidFill>
              </a:rPr>
              <a:pPr/>
              <a:t>‹#›</a:t>
            </a:fld>
            <a:endParaRPr lang="en-US" sz="900">
              <a:solidFill>
                <a:srgbClr val="00279F"/>
              </a:solidFill>
            </a:endParaRPr>
          </a:p>
        </p:txBody>
      </p:sp>
      <p:sp>
        <p:nvSpPr>
          <p:cNvPr id="3075" name="Rectangle 3"/>
          <p:cNvSpPr>
            <a:spLocks noChangeArrowheads="1"/>
          </p:cNvSpPr>
          <p:nvPr/>
        </p:nvSpPr>
        <p:spPr bwMode="auto">
          <a:xfrm>
            <a:off x="114300" y="8734425"/>
            <a:ext cx="2705100" cy="333375"/>
          </a:xfrm>
          <a:prstGeom prst="rect">
            <a:avLst/>
          </a:prstGeom>
          <a:noFill/>
          <a:ln w="12700">
            <a:noFill/>
            <a:miter lim="800000"/>
            <a:headEnd/>
            <a:tailEnd/>
          </a:ln>
          <a:effectLst/>
        </p:spPr>
        <p:txBody>
          <a:bodyPr lIns="90487" tIns="44450" rIns="90487" bIns="44450">
            <a:prstTxWarp prst="textNoShape">
              <a:avLst/>
            </a:prstTxWarp>
            <a:spAutoFit/>
          </a:bodyPr>
          <a:lstStyle/>
          <a:p>
            <a:r>
              <a:rPr lang="en-US" sz="800">
                <a:solidFill>
                  <a:srgbClr val="005400"/>
                </a:solidFill>
              </a:rPr>
              <a:t>SOURCE: Cayman Systems</a:t>
            </a:r>
          </a:p>
          <a:p>
            <a:r>
              <a:rPr lang="en-US" sz="800">
                <a:solidFill>
                  <a:srgbClr val="005400"/>
                </a:solidFill>
              </a:rPr>
              <a:t>(513) 777-3394  Elsmar.com</a:t>
            </a:r>
          </a:p>
        </p:txBody>
      </p:sp>
      <p:sp>
        <p:nvSpPr>
          <p:cNvPr id="3077" name="Rectangle 5"/>
          <p:cNvSpPr>
            <a:spLocks noChangeArrowheads="1"/>
          </p:cNvSpPr>
          <p:nvPr/>
        </p:nvSpPr>
        <p:spPr bwMode="auto">
          <a:xfrm>
            <a:off x="952500" y="750888"/>
            <a:ext cx="4968875" cy="3665537"/>
          </a:xfrm>
          <a:prstGeom prst="rect">
            <a:avLst/>
          </a:prstGeom>
          <a:noFill/>
          <a:ln w="25400">
            <a:solidFill>
              <a:srgbClr val="00279F"/>
            </a:solidFill>
            <a:miter lim="800000"/>
            <a:headEnd/>
            <a:tailEnd/>
          </a:ln>
          <a:effectLst/>
        </p:spPr>
        <p:txBody>
          <a:bodyPr wrap="none" anchor="ctr">
            <a:prstTxWarp prst="textNoShape">
              <a:avLst/>
            </a:prstTxWarp>
          </a:bodyPr>
          <a:lstStyle/>
          <a:p>
            <a:endParaRPr lang="en-US"/>
          </a:p>
        </p:txBody>
      </p:sp>
      <p:sp>
        <p:nvSpPr>
          <p:cNvPr id="3078" name="Rectangle 6"/>
          <p:cNvSpPr>
            <a:spLocks noChangeArrowheads="1"/>
          </p:cNvSpPr>
          <p:nvPr/>
        </p:nvSpPr>
        <p:spPr bwMode="auto">
          <a:xfrm>
            <a:off x="954088" y="4725988"/>
            <a:ext cx="4968875" cy="3665537"/>
          </a:xfrm>
          <a:prstGeom prst="rect">
            <a:avLst/>
          </a:prstGeom>
          <a:noFill/>
          <a:ln w="25400">
            <a:solidFill>
              <a:srgbClr val="00279F"/>
            </a:solidFill>
            <a:miter lim="800000"/>
            <a:headEnd/>
            <a:tailEnd/>
          </a:ln>
          <a:effectLst/>
        </p:spPr>
        <p:txBody>
          <a:bodyPr wrap="none" anchor="ctr">
            <a:prstTxWarp prst="textNoShape">
              <a:avLst/>
            </a:prstTxWarp>
          </a:bodyPr>
          <a:lstStyle/>
          <a:p>
            <a:endParaRPr lang="en-US"/>
          </a:p>
        </p:txBody>
      </p:sp>
      <p:sp>
        <p:nvSpPr>
          <p:cNvPr id="3079" name="Rectangle 7"/>
          <p:cNvSpPr>
            <a:spLocks noChangeArrowheads="1"/>
          </p:cNvSpPr>
          <p:nvPr/>
        </p:nvSpPr>
        <p:spPr bwMode="auto">
          <a:xfrm>
            <a:off x="917575" y="144463"/>
            <a:ext cx="4949825" cy="454025"/>
          </a:xfrm>
          <a:prstGeom prst="rect">
            <a:avLst/>
          </a:prstGeom>
          <a:noFill/>
          <a:ln w="12700">
            <a:noFill/>
            <a:miter lim="800000"/>
            <a:headEnd/>
            <a:tailEnd/>
          </a:ln>
          <a:effectLst/>
        </p:spPr>
        <p:txBody>
          <a:bodyPr lIns="90487" tIns="44450" rIns="90487" bIns="44450">
            <a:prstTxWarp prst="textNoShape">
              <a:avLst/>
            </a:prstTxWarp>
            <a:spAutoFit/>
          </a:bodyPr>
          <a:lstStyle/>
          <a:p>
            <a:pPr algn="ctr"/>
            <a:r>
              <a:rPr lang="en-US" sz="2400">
                <a:solidFill>
                  <a:srgbClr val="790015"/>
                </a:solidFill>
              </a:rPr>
              <a:t>Title</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250825" y="5624513"/>
            <a:ext cx="6330950" cy="3048000"/>
          </a:xfrm>
          <a:prstGeom prst="rect">
            <a:avLst/>
          </a:prstGeom>
          <a:noFill/>
          <a:ln w="12700">
            <a:solidFill>
              <a:srgbClr val="00279F"/>
            </a:solidFill>
            <a:miter lim="800000"/>
            <a:headEnd/>
            <a:tailEnd/>
          </a:ln>
          <a:effectLst/>
        </p:spPr>
        <p:txBody>
          <a:bodyPr vert="horz" wrap="square" lIns="90487" tIns="44450" rIns="90487"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ChangeArrowheads="1" noTextEdit="1"/>
          </p:cNvSpPr>
          <p:nvPr>
            <p:ph type="sldImg" idx="2"/>
          </p:nvPr>
        </p:nvSpPr>
        <p:spPr bwMode="auto">
          <a:xfrm>
            <a:off x="228600" y="304800"/>
            <a:ext cx="6400800" cy="4724400"/>
          </a:xfrm>
          <a:prstGeom prst="rect">
            <a:avLst/>
          </a:prstGeom>
          <a:noFill/>
          <a:ln w="12700">
            <a:solidFill>
              <a:schemeClr val="tx1"/>
            </a:solidFill>
            <a:miter lim="800000"/>
            <a:headEnd/>
            <a:tailEnd/>
          </a:ln>
          <a:effectLst/>
        </p:spPr>
      </p:sp>
      <p:sp>
        <p:nvSpPr>
          <p:cNvPr id="2055" name="WordArt 7"/>
          <p:cNvSpPr>
            <a:spLocks noChangeArrowheads="1" noChangeShapeType="1" noTextEdit="1"/>
          </p:cNvSpPr>
          <p:nvPr/>
        </p:nvSpPr>
        <p:spPr bwMode="auto">
          <a:xfrm>
            <a:off x="1676400" y="5105400"/>
            <a:ext cx="3429000" cy="457200"/>
          </a:xfrm>
          <a:prstGeom prst="rect">
            <a:avLst/>
          </a:prstGeom>
        </p:spPr>
        <p:txBody>
          <a:bodyPr wrap="none" fromWordArt="1">
            <a:prstTxWarp prst="textFadeUp">
              <a:avLst>
                <a:gd name="adj" fmla="val 9991"/>
              </a:avLst>
            </a:prstTxWarp>
          </a:bodyPr>
          <a:lstStyle/>
          <a:p>
            <a:pPr algn="ctr"/>
            <a:r>
              <a:rPr lang="en-US" sz="1800" kern="10">
                <a:ln w="12700">
                  <a:solidFill>
                    <a:srgbClr val="B2B2B2"/>
                  </a:solidFill>
                  <a:round/>
                  <a:headEnd/>
                  <a:tailEnd/>
                </a:ln>
                <a:gradFill rotWithShape="0">
                  <a:gsLst>
                    <a:gs pos="0">
                      <a:srgbClr val="520402"/>
                    </a:gs>
                    <a:gs pos="100000">
                      <a:srgbClr val="FFCC00"/>
                    </a:gs>
                  </a:gsLst>
                  <a:lin ang="5400000" scaled="1"/>
                </a:gradFill>
                <a:effectLst>
                  <a:outerShdw blurRad="63500" dist="38099" dir="2700000" sy="50000" rotWithShape="0">
                    <a:srgbClr val="875B0D">
                      <a:alpha val="74998"/>
                    </a:srgbClr>
                  </a:outerShdw>
                </a:effectLst>
                <a:latin typeface="Arial Black"/>
                <a:ea typeface="Arial Black"/>
                <a:cs typeface="Arial Black"/>
              </a:rPr>
              <a:t>Notes &amp; Commentary</a:t>
            </a:r>
          </a:p>
        </p:txBody>
      </p:sp>
      <p:sp>
        <p:nvSpPr>
          <p:cNvPr id="2056" name="Rectangle 8"/>
          <p:cNvSpPr>
            <a:spLocks noChangeArrowheads="1"/>
          </p:cNvSpPr>
          <p:nvPr/>
        </p:nvSpPr>
        <p:spPr bwMode="auto">
          <a:xfrm>
            <a:off x="23813" y="8778875"/>
            <a:ext cx="1804987" cy="366767"/>
          </a:xfrm>
          <a:prstGeom prst="rect">
            <a:avLst/>
          </a:prstGeom>
          <a:noFill/>
          <a:ln w="12700">
            <a:noFill/>
            <a:miter lim="800000"/>
            <a:headEnd/>
            <a:tailEnd/>
          </a:ln>
          <a:effectLst/>
        </p:spPr>
        <p:txBody>
          <a:bodyPr lIns="90487" tIns="44450" rIns="90487" bIns="44450">
            <a:prstTxWarp prst="textNoShape">
              <a:avLst/>
            </a:prstTxWarp>
            <a:spAutoFit/>
          </a:bodyPr>
          <a:lstStyle/>
          <a:p>
            <a:pPr algn="ctr" defTabSz="903288"/>
            <a:r>
              <a:rPr lang="en-US" sz="900" dirty="0" smtClean="0">
                <a:solidFill>
                  <a:srgbClr val="005400"/>
                </a:solidFill>
              </a:rPr>
              <a:t>Cayman </a:t>
            </a:r>
            <a:r>
              <a:rPr lang="en-US" sz="900" dirty="0">
                <a:solidFill>
                  <a:srgbClr val="005400"/>
                </a:solidFill>
              </a:rPr>
              <a:t>Business Systems</a:t>
            </a:r>
          </a:p>
          <a:p>
            <a:pPr algn="ctr" defTabSz="903288"/>
            <a:r>
              <a:rPr lang="en-US" sz="900" dirty="0" err="1">
                <a:solidFill>
                  <a:srgbClr val="005400"/>
                </a:solidFill>
              </a:rPr>
              <a:t>Elsmar.com</a:t>
            </a:r>
            <a:r>
              <a:rPr lang="en-US" sz="900" dirty="0">
                <a:solidFill>
                  <a:srgbClr val="005400"/>
                </a:solidFill>
              </a:rPr>
              <a:t> - </a:t>
            </a:r>
            <a:r>
              <a:rPr lang="en-US" sz="900" i="1" dirty="0">
                <a:solidFill>
                  <a:srgbClr val="00279F"/>
                </a:solidFill>
              </a:rPr>
              <a:t>The Cove!</a:t>
            </a:r>
            <a:endParaRPr lang="en-US" sz="900" dirty="0">
              <a:solidFill>
                <a:srgbClr val="005400"/>
              </a:solidFill>
            </a:endParaRPr>
          </a:p>
        </p:txBody>
      </p:sp>
      <p:sp>
        <p:nvSpPr>
          <p:cNvPr id="2057" name="Rectangle 9"/>
          <p:cNvSpPr>
            <a:spLocks noChangeArrowheads="1"/>
          </p:cNvSpPr>
          <p:nvPr/>
        </p:nvSpPr>
        <p:spPr bwMode="auto">
          <a:xfrm>
            <a:off x="2051227" y="8839200"/>
            <a:ext cx="2757139" cy="274434"/>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defTabSz="903288"/>
            <a:r>
              <a:rPr lang="en-US" b="1" dirty="0" smtClean="0">
                <a:solidFill>
                  <a:srgbClr val="00279F"/>
                </a:solidFill>
              </a:rPr>
              <a:t>Level </a:t>
            </a:r>
            <a:r>
              <a:rPr lang="en-US" b="1" dirty="0">
                <a:solidFill>
                  <a:srgbClr val="00279F"/>
                </a:solidFill>
              </a:rPr>
              <a:t>II</a:t>
            </a:r>
            <a:r>
              <a:rPr lang="en-US" b="1" dirty="0" smtClean="0">
                <a:solidFill>
                  <a:srgbClr val="00279F"/>
                </a:solidFill>
              </a:rPr>
              <a:t> Basic Systems Flow </a:t>
            </a:r>
            <a:r>
              <a:rPr lang="en-US" b="1" dirty="0">
                <a:solidFill>
                  <a:srgbClr val="00279F"/>
                </a:solidFill>
              </a:rPr>
              <a:t>Charts</a:t>
            </a:r>
          </a:p>
        </p:txBody>
      </p:sp>
      <p:sp>
        <p:nvSpPr>
          <p:cNvPr id="2058" name="Rectangle 10"/>
          <p:cNvSpPr>
            <a:spLocks noChangeArrowheads="1"/>
          </p:cNvSpPr>
          <p:nvPr/>
        </p:nvSpPr>
        <p:spPr bwMode="auto">
          <a:xfrm>
            <a:off x="5105400" y="8778875"/>
            <a:ext cx="1720850" cy="361950"/>
          </a:xfrm>
          <a:prstGeom prst="rect">
            <a:avLst/>
          </a:prstGeom>
          <a:noFill/>
          <a:ln w="12700">
            <a:noFill/>
            <a:miter lim="800000"/>
            <a:headEnd/>
            <a:tailEnd/>
          </a:ln>
          <a:effectLst/>
        </p:spPr>
        <p:txBody>
          <a:bodyPr lIns="90487" tIns="44450" rIns="90487" bIns="44450">
            <a:prstTxWarp prst="textNoShape">
              <a:avLst/>
            </a:prstTxWarp>
            <a:spAutoFit/>
          </a:bodyPr>
          <a:lstStyle/>
          <a:p>
            <a:pPr algn="r" defTabSz="903288"/>
            <a:r>
              <a:rPr lang="en-US" sz="900">
                <a:solidFill>
                  <a:srgbClr val="005400"/>
                </a:solidFill>
              </a:rPr>
              <a:t>Printed </a:t>
            </a:r>
            <a:fld id="{8533C874-9712-0B43-AE51-352E434684BF}" type="datetime9">
              <a:rPr lang="en-US" sz="900">
                <a:solidFill>
                  <a:srgbClr val="005400"/>
                </a:solidFill>
              </a:rPr>
              <a:pPr algn="r" defTabSz="903288"/>
              <a:t>7/1/11 11:02 AM</a:t>
            </a:fld>
            <a:endParaRPr lang="en-US" sz="900">
              <a:solidFill>
                <a:srgbClr val="005400"/>
              </a:solidFill>
            </a:endParaRPr>
          </a:p>
          <a:p>
            <a:pPr algn="r" defTabSz="903288"/>
            <a:r>
              <a:rPr lang="en-US" sz="900">
                <a:solidFill>
                  <a:srgbClr val="005400"/>
                </a:solidFill>
              </a:rPr>
              <a:t>Page </a:t>
            </a:r>
            <a:fld id="{3B5F4CE4-7441-E64C-A257-09C5DA5E60BA}" type="slidenum">
              <a:rPr lang="en-US" sz="900">
                <a:solidFill>
                  <a:srgbClr val="005400"/>
                </a:solidFill>
              </a:rPr>
              <a:pPr algn="r" defTabSz="903288"/>
              <a:t>‹#›</a:t>
            </a:fld>
            <a:endParaRPr lang="en-US" sz="900">
              <a:solidFill>
                <a:srgbClr val="005400"/>
              </a:solidFill>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9362" name="Rectangle 2"/>
          <p:cNvSpPr>
            <a:spLocks noChangeArrowheads="1" noTextEdit="1"/>
          </p:cNvSpPr>
          <p:nvPr>
            <p:ph type="sldImg"/>
          </p:nvPr>
        </p:nvSpPr>
        <p:spPr>
          <a:xfrm>
            <a:off x="279400" y="304800"/>
            <a:ext cx="6299200" cy="4724400"/>
          </a:xfrm>
          <a:ln/>
        </p:spPr>
      </p:sp>
      <p:sp>
        <p:nvSpPr>
          <p:cNvPr id="39936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7380" name="Rectangle 4"/>
          <p:cNvSpPr>
            <a:spLocks noChangeArrowheads="1" noTextEdit="1"/>
          </p:cNvSpPr>
          <p:nvPr>
            <p:ph type="sldImg"/>
          </p:nvPr>
        </p:nvSpPr>
        <p:spPr>
          <a:xfrm>
            <a:off x="279400" y="304800"/>
            <a:ext cx="6299200" cy="4724400"/>
          </a:xfrm>
          <a:ln/>
        </p:spPr>
      </p:sp>
      <p:sp>
        <p:nvSpPr>
          <p:cNvPr id="357381" name="Rectangle 5"/>
          <p:cNvSpPr>
            <a:spLocks noGrp="1" noChangeArrowheads="1"/>
          </p:cNvSpPr>
          <p:nvPr>
            <p:ph type="body" idx="1"/>
          </p:nvPr>
        </p:nvSpPr>
        <p:spPr>
          <a:ln/>
        </p:spPr>
        <p:txBody>
          <a:bodyPr/>
          <a:lstStyle/>
          <a:p>
            <a:r>
              <a:rPr lang="en-US"/>
              <a:t>An example of a manufacturing company defining and mapping its processes.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3346" name="Rectangle 2"/>
          <p:cNvSpPr>
            <a:spLocks noChangeArrowheads="1" noTextEdit="1"/>
          </p:cNvSpPr>
          <p:nvPr>
            <p:ph type="sldImg"/>
          </p:nvPr>
        </p:nvSpPr>
        <p:spPr>
          <a:xfrm>
            <a:off x="304800" y="304800"/>
            <a:ext cx="6299200" cy="4724400"/>
          </a:xfrm>
          <a:ln/>
        </p:spPr>
      </p:sp>
      <p:sp>
        <p:nvSpPr>
          <p:cNvPr id="313347" name="Rectangle 3"/>
          <p:cNvSpPr>
            <a:spLocks noGrp="1" noChangeArrowheads="1"/>
          </p:cNvSpPr>
          <p:nvPr>
            <p:ph type="body" idx="1"/>
          </p:nvPr>
        </p:nvSpPr>
        <p:spPr>
          <a:ln/>
        </p:spPr>
        <p:txBody>
          <a:bodyPr/>
          <a:lstStyle/>
          <a:p>
            <a:r>
              <a:rPr lang="en-US"/>
              <a:t>An example of a service company defining and mapping its processes.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9490" name="Rectangle 2"/>
          <p:cNvSpPr>
            <a:spLocks noChangeArrowheads="1" noTextEdit="1"/>
          </p:cNvSpPr>
          <p:nvPr>
            <p:ph type="sldImg"/>
          </p:nvPr>
        </p:nvSpPr>
        <p:spPr>
          <a:xfrm>
            <a:off x="279400" y="304800"/>
            <a:ext cx="6299200" cy="4724400"/>
          </a:xfrm>
          <a:ln/>
        </p:spPr>
      </p:sp>
      <p:sp>
        <p:nvSpPr>
          <p:cNvPr id="319491" name="Rectangle 3"/>
          <p:cNvSpPr>
            <a:spLocks noGrp="1" noChangeArrowheads="1"/>
          </p:cNvSpPr>
          <p:nvPr>
            <p:ph type="body" idx="1"/>
          </p:nvPr>
        </p:nvSpPr>
        <p:spPr>
          <a:ln/>
        </p:spPr>
        <p:txBody>
          <a:bodyPr/>
          <a:lstStyle/>
          <a:p>
            <a:r>
              <a:rPr lang="en-US"/>
              <a:t>An example of a service company defining and mapping its processes.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22" name="Rectangle 2"/>
          <p:cNvSpPr>
            <a:spLocks noChangeArrowheads="1" noTextEdit="1"/>
          </p:cNvSpPr>
          <p:nvPr>
            <p:ph type="sldImg"/>
          </p:nvPr>
        </p:nvSpPr>
        <p:spPr>
          <a:xfrm>
            <a:off x="279400" y="304800"/>
            <a:ext cx="6299200" cy="4724400"/>
          </a:xfrm>
          <a:ln/>
        </p:spPr>
      </p:sp>
      <p:sp>
        <p:nvSpPr>
          <p:cNvPr id="337923" name="Rectangle 3"/>
          <p:cNvSpPr>
            <a:spLocks noGrp="1" noChangeArrowheads="1"/>
          </p:cNvSpPr>
          <p:nvPr>
            <p:ph type="body" idx="1"/>
          </p:nvPr>
        </p:nvSpPr>
        <p:spPr>
          <a:ln/>
        </p:spPr>
        <p:txBody>
          <a:bodyPr/>
          <a:lstStyle/>
          <a:p>
            <a:r>
              <a:rPr lang="en-US"/>
              <a:t>An example of sub-processes in a service company.</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5282" name="Rectangle 2"/>
          <p:cNvSpPr>
            <a:spLocks noChangeArrowheads="1"/>
          </p:cNvSpPr>
          <p:nvPr/>
        </p:nvSpPr>
        <p:spPr bwMode="auto">
          <a:xfrm>
            <a:off x="3884613" y="0"/>
            <a:ext cx="2973387"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25284" name="Rectangle 4"/>
          <p:cNvSpPr>
            <a:spLocks noChangeArrowheads="1"/>
          </p:cNvSpPr>
          <p:nvPr/>
        </p:nvSpPr>
        <p:spPr bwMode="auto">
          <a:xfrm>
            <a:off x="0" y="8697913"/>
            <a:ext cx="2971800" cy="458787"/>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25285" name="Rectangle 5"/>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25288" name="Rectangle 8"/>
          <p:cNvSpPr>
            <a:spLocks noChangeArrowheads="1" noTextEdit="1"/>
          </p:cNvSpPr>
          <p:nvPr>
            <p:ph type="sldImg"/>
          </p:nvPr>
        </p:nvSpPr>
        <p:spPr>
          <a:xfrm>
            <a:off x="279400" y="304800"/>
            <a:ext cx="6299200" cy="4724400"/>
          </a:xfrm>
          <a:ln/>
        </p:spPr>
      </p:sp>
      <p:sp>
        <p:nvSpPr>
          <p:cNvPr id="225289" name="Rectangle 9"/>
          <p:cNvSpPr>
            <a:spLocks noGrp="1" noChangeArrowheads="1"/>
          </p:cNvSpPr>
          <p:nvPr>
            <p:ph type="body" idx="1"/>
          </p:nvPr>
        </p:nvSpPr>
        <p:spPr>
          <a:ln/>
        </p:spPr>
        <p:txBody>
          <a:bodyPr/>
          <a:lstStyle/>
          <a:p>
            <a:r>
              <a:rPr lang="en-US"/>
              <a:t>Specific requirements are detailed in Clause_Interp_and_Upgrading.doc</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21890" name="Rectangle 2"/>
          <p:cNvSpPr>
            <a:spLocks noChangeArrowheads="1"/>
          </p:cNvSpPr>
          <p:nvPr/>
        </p:nvSpPr>
        <p:spPr bwMode="auto">
          <a:xfrm>
            <a:off x="3884613" y="0"/>
            <a:ext cx="2973387"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421891" name="Rectangle 3"/>
          <p:cNvSpPr>
            <a:spLocks noChangeArrowheads="1"/>
          </p:cNvSpPr>
          <p:nvPr/>
        </p:nvSpPr>
        <p:spPr bwMode="auto">
          <a:xfrm>
            <a:off x="0" y="8697913"/>
            <a:ext cx="2971800" cy="458787"/>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421892" name="Rectangle 4"/>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421893" name="Rectangle 5"/>
          <p:cNvSpPr>
            <a:spLocks noChangeArrowheads="1" noTextEdit="1"/>
          </p:cNvSpPr>
          <p:nvPr>
            <p:ph type="sldImg"/>
          </p:nvPr>
        </p:nvSpPr>
        <p:spPr>
          <a:xfrm>
            <a:off x="619125" y="228600"/>
            <a:ext cx="5697538" cy="4273550"/>
          </a:xfrm>
          <a:ln/>
        </p:spPr>
      </p:sp>
      <p:sp>
        <p:nvSpPr>
          <p:cNvPr id="421894" name="Rectangle 6"/>
          <p:cNvSpPr>
            <a:spLocks noGrp="1" noChangeArrowheads="1"/>
          </p:cNvSpPr>
          <p:nvPr>
            <p:ph type="body" idx="1"/>
          </p:nvPr>
        </p:nvSpPr>
        <p:spPr>
          <a:xfrm>
            <a:off x="685800" y="5418138"/>
            <a:ext cx="5562600" cy="3127375"/>
          </a:xfrm>
          <a:ln/>
        </p:spPr>
        <p:txBody>
          <a:bodyPr/>
          <a:lstStyle/>
          <a:p>
            <a:r>
              <a:rPr lang="en-US"/>
              <a:t>The above is an example of where a company had a simple control system. Masters are kept on a protected drive. Each person responsible for a document ‘owns’ a directory which only s/he can write to. Control is, obviously, very decentralized.</a:t>
            </a:r>
          </a:p>
          <a:p>
            <a:r>
              <a:rPr lang="en-US"/>
              <a:t>Companies control documents in many was. Some use canned software. Some smaller companies have everything on paper. The position of the computer today makes paper systems very rare, but there are some that still exist.This is only to say that your system has to meet some basics but the variability makes it impossible to predict.</a:t>
            </a:r>
          </a:p>
          <a:p>
            <a:r>
              <a:rPr lang="en-US"/>
              <a:t>Important elements of your system should include:</a:t>
            </a:r>
          </a:p>
          <a:p>
            <a:pPr lvl="1"/>
            <a:r>
              <a:rPr lang="en-US"/>
              <a:t>Approval</a:t>
            </a:r>
          </a:p>
          <a:p>
            <a:pPr lvl="1"/>
            <a:r>
              <a:rPr lang="en-US"/>
              <a:t>Review - during initial construction, when changed and “…on a regular basis…” (which may be yearly).</a:t>
            </a:r>
          </a:p>
          <a:p>
            <a:pPr lvl="1"/>
            <a:r>
              <a:rPr lang="en-US"/>
              <a:t>Change control</a:t>
            </a:r>
          </a:p>
          <a:p>
            <a:pPr lvl="1"/>
            <a:r>
              <a:rPr lang="en-US"/>
              <a:t>Availability</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23938" name="Rectangle 2"/>
          <p:cNvSpPr>
            <a:spLocks noChangeArrowheads="1" noTextEdit="1"/>
          </p:cNvSpPr>
          <p:nvPr>
            <p:ph type="sldImg"/>
          </p:nvPr>
        </p:nvSpPr>
        <p:spPr>
          <a:xfrm>
            <a:off x="280988" y="304800"/>
            <a:ext cx="6299200" cy="4724400"/>
          </a:xfrm>
          <a:ln/>
        </p:spPr>
      </p:sp>
      <p:sp>
        <p:nvSpPr>
          <p:cNvPr id="423939" name="Rectangle 3"/>
          <p:cNvSpPr>
            <a:spLocks noGrp="1" noChangeArrowheads="1"/>
          </p:cNvSpPr>
          <p:nvPr>
            <p:ph type="body" idx="1"/>
          </p:nvPr>
        </p:nvSpPr>
        <p:spPr>
          <a:ln/>
        </p:spPr>
        <p:txBody>
          <a:bodyPr/>
          <a:lstStyle/>
          <a:p>
            <a:r>
              <a:rPr lang="en-US"/>
              <a:t>This is an example of a more complex document control system.</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9250" name="Rectangle 2"/>
          <p:cNvSpPr>
            <a:spLocks noChangeArrowheads="1"/>
          </p:cNvSpPr>
          <p:nvPr/>
        </p:nvSpPr>
        <p:spPr bwMode="auto">
          <a:xfrm>
            <a:off x="3884613" y="0"/>
            <a:ext cx="2973387"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309251" name="Rectangle 3"/>
          <p:cNvSpPr>
            <a:spLocks noChangeArrowheads="1"/>
          </p:cNvSpPr>
          <p:nvPr/>
        </p:nvSpPr>
        <p:spPr bwMode="auto">
          <a:xfrm>
            <a:off x="0" y="8697913"/>
            <a:ext cx="2971800" cy="458787"/>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309252" name="Rectangle 4"/>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309255" name="Rectangle 7"/>
          <p:cNvSpPr>
            <a:spLocks noChangeArrowheads="1" noTextEdit="1"/>
          </p:cNvSpPr>
          <p:nvPr>
            <p:ph type="sldImg"/>
          </p:nvPr>
        </p:nvSpPr>
        <p:spPr>
          <a:xfrm>
            <a:off x="279400" y="304800"/>
            <a:ext cx="6299200" cy="4724400"/>
          </a:xfrm>
          <a:ln/>
        </p:spPr>
      </p:sp>
      <p:sp>
        <p:nvSpPr>
          <p:cNvPr id="309256" name="Rectangle 8"/>
          <p:cNvSpPr>
            <a:spLocks noGrp="1" noChangeArrowheads="1"/>
          </p:cNvSpPr>
          <p:nvPr>
            <p:ph type="body" idx="1"/>
          </p:nvPr>
        </p:nvSpPr>
        <p:spPr>
          <a:ln/>
        </p:spPr>
        <p:txBody>
          <a:bodyPr/>
          <a:lstStyle/>
          <a:p>
            <a:r>
              <a:rPr lang="en-US"/>
              <a:t>The above is an example of where a company had a simple control system. Masters are kept on a protected drive. Each person responsible for a document ‘owns’ a directory which only s/he can write to. Control is, obviously, very decentralized.</a:t>
            </a:r>
          </a:p>
          <a:p>
            <a:r>
              <a:rPr lang="en-US"/>
              <a:t>Companies control documents in many was. Some use canned software. Some smaller companies have everything on paper. The position of the computer today makes paper systems very rare, but there are some that still exist.This is only to say that your system has to meet some basics but the variability makes it impossible to predict.</a:t>
            </a:r>
          </a:p>
          <a:p>
            <a:r>
              <a:rPr lang="en-US"/>
              <a:t>Important elements of your system should include:</a:t>
            </a:r>
          </a:p>
          <a:p>
            <a:pPr lvl="1"/>
            <a:r>
              <a:rPr lang="en-US"/>
              <a:t>Approval</a:t>
            </a:r>
          </a:p>
          <a:p>
            <a:pPr lvl="1"/>
            <a:r>
              <a:rPr lang="en-US"/>
              <a:t>Review - during initial construction, when changed and “…on a regular basis…” (which may be yearly).</a:t>
            </a:r>
          </a:p>
          <a:p>
            <a:pPr lvl="1"/>
            <a:r>
              <a:rPr lang="en-US"/>
              <a:t>Change control</a:t>
            </a:r>
          </a:p>
          <a:p>
            <a:pPr lvl="1"/>
            <a:r>
              <a:rPr lang="en-US"/>
              <a:t>Availability</a:t>
            </a:r>
          </a:p>
          <a:p>
            <a:r>
              <a:rPr lang="en-US"/>
              <a:t>See Clause_Interp_and_Upgrading.doc for details.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3522" name="Rectangle 2"/>
          <p:cNvSpPr>
            <a:spLocks noChangeArrowheads="1" noTextEdit="1"/>
          </p:cNvSpPr>
          <p:nvPr>
            <p:ph type="sldImg"/>
          </p:nvPr>
        </p:nvSpPr>
        <p:spPr>
          <a:xfrm>
            <a:off x="279400" y="304800"/>
            <a:ext cx="6299200" cy="4724400"/>
          </a:xfrm>
          <a:ln/>
        </p:spPr>
      </p:sp>
      <p:sp>
        <p:nvSpPr>
          <p:cNvPr id="363523" name="Rectangle 3"/>
          <p:cNvSpPr>
            <a:spLocks noGrp="1" noChangeArrowheads="1"/>
          </p:cNvSpPr>
          <p:nvPr>
            <p:ph type="body" idx="1"/>
          </p:nvPr>
        </p:nvSpPr>
        <p:spPr>
          <a:ln/>
        </p:spPr>
        <p:txBody>
          <a:bodyPr/>
          <a:lstStyle/>
          <a:p>
            <a:r>
              <a:rPr lang="en-US"/>
              <a:t>This is an example of a more complex document control system.</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5570" name="Rectangle 2"/>
          <p:cNvSpPr>
            <a:spLocks noChangeArrowheads="1" noTextEdit="1"/>
          </p:cNvSpPr>
          <p:nvPr>
            <p:ph type="sldImg"/>
          </p:nvPr>
        </p:nvSpPr>
        <p:spPr>
          <a:xfrm>
            <a:off x="279400" y="304800"/>
            <a:ext cx="6299200" cy="4724400"/>
          </a:xfrm>
          <a:ln/>
        </p:spPr>
      </p:sp>
      <p:sp>
        <p:nvSpPr>
          <p:cNvPr id="36557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5266" name="Rectangle 2"/>
          <p:cNvSpPr>
            <a:spLocks noChangeArrowheads="1" noTextEdit="1"/>
          </p:cNvSpPr>
          <p:nvPr>
            <p:ph type="sldImg"/>
          </p:nvPr>
        </p:nvSpPr>
        <p:spPr>
          <a:xfrm>
            <a:off x="377825" y="76200"/>
            <a:ext cx="6103938" cy="4578350"/>
          </a:xfrm>
          <a:ln/>
        </p:spPr>
      </p:sp>
      <p:sp>
        <p:nvSpPr>
          <p:cNvPr id="395267" name="Rectangle 3"/>
          <p:cNvSpPr>
            <a:spLocks noGrp="1" noChangeArrowheads="1"/>
          </p:cNvSpPr>
          <p:nvPr>
            <p:ph type="body" idx="1"/>
          </p:nvPr>
        </p:nvSpPr>
        <p:spPr>
          <a:xfrm>
            <a:off x="304800" y="5337175"/>
            <a:ext cx="6248400" cy="3433763"/>
          </a:xfrm>
          <a:ln/>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7618" name="Rectangle 2"/>
          <p:cNvSpPr>
            <a:spLocks noChangeArrowheads="1" noTextEdit="1"/>
          </p:cNvSpPr>
          <p:nvPr>
            <p:ph type="sldImg"/>
          </p:nvPr>
        </p:nvSpPr>
        <p:spPr>
          <a:xfrm>
            <a:off x="279400" y="304800"/>
            <a:ext cx="6299200" cy="4724400"/>
          </a:xfrm>
          <a:ln/>
        </p:spPr>
      </p:sp>
      <p:sp>
        <p:nvSpPr>
          <p:cNvPr id="367619" name="Rectangle 3"/>
          <p:cNvSpPr>
            <a:spLocks noGrp="1" noChangeArrowheads="1"/>
          </p:cNvSpPr>
          <p:nvPr>
            <p:ph type="body" idx="1"/>
          </p:nvPr>
        </p:nvSpPr>
        <p:spPr>
          <a:ln/>
        </p:spPr>
        <p:txBody>
          <a:bodyPr/>
          <a:lstStyle/>
          <a:p>
            <a:r>
              <a:rPr lang="en-US"/>
              <a:t>Example of a manufacturing document structure.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4002" name="Rectangle 2"/>
          <p:cNvSpPr>
            <a:spLocks noChangeArrowheads="1" noTextEdit="1"/>
          </p:cNvSpPr>
          <p:nvPr>
            <p:ph type="sldImg"/>
          </p:nvPr>
        </p:nvSpPr>
        <p:spPr>
          <a:xfrm>
            <a:off x="279400" y="304800"/>
            <a:ext cx="6299200" cy="4724400"/>
          </a:xfrm>
          <a:ln/>
        </p:spPr>
      </p:sp>
      <p:sp>
        <p:nvSpPr>
          <p:cNvPr id="38400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5026" name="Rectangle 2"/>
          <p:cNvSpPr>
            <a:spLocks noChangeArrowheads="1" noTextEdit="1"/>
          </p:cNvSpPr>
          <p:nvPr>
            <p:ph type="sldImg"/>
          </p:nvPr>
        </p:nvSpPr>
        <p:spPr>
          <a:xfrm>
            <a:off x="279400" y="304800"/>
            <a:ext cx="6299200" cy="4724400"/>
          </a:xfrm>
          <a:ln/>
        </p:spPr>
      </p:sp>
      <p:sp>
        <p:nvSpPr>
          <p:cNvPr id="38502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6050" name="Rectangle 2"/>
          <p:cNvSpPr>
            <a:spLocks noChangeArrowheads="1" noTextEdit="1"/>
          </p:cNvSpPr>
          <p:nvPr>
            <p:ph type="sldImg"/>
          </p:nvPr>
        </p:nvSpPr>
        <p:spPr>
          <a:xfrm>
            <a:off x="279400" y="304800"/>
            <a:ext cx="6299200" cy="4724400"/>
          </a:xfrm>
          <a:ln/>
        </p:spPr>
      </p:sp>
      <p:sp>
        <p:nvSpPr>
          <p:cNvPr id="38605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7074" name="Rectangle 2"/>
          <p:cNvSpPr>
            <a:spLocks noChangeArrowheads="1" noTextEdit="1"/>
          </p:cNvSpPr>
          <p:nvPr>
            <p:ph type="sldImg"/>
          </p:nvPr>
        </p:nvSpPr>
        <p:spPr>
          <a:xfrm>
            <a:off x="279400" y="304800"/>
            <a:ext cx="6299200" cy="4724400"/>
          </a:xfrm>
          <a:ln/>
        </p:spPr>
      </p:sp>
      <p:sp>
        <p:nvSpPr>
          <p:cNvPr id="38707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8098" name="Rectangle 2"/>
          <p:cNvSpPr>
            <a:spLocks noChangeArrowheads="1" noTextEdit="1"/>
          </p:cNvSpPr>
          <p:nvPr>
            <p:ph type="sldImg"/>
          </p:nvPr>
        </p:nvSpPr>
        <p:spPr>
          <a:xfrm>
            <a:off x="279400" y="304800"/>
            <a:ext cx="6299200" cy="4724400"/>
          </a:xfrm>
          <a:ln/>
        </p:spPr>
      </p:sp>
      <p:sp>
        <p:nvSpPr>
          <p:cNvPr id="38809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22" name="Rectangle 2"/>
          <p:cNvSpPr>
            <a:spLocks noChangeArrowheads="1" noTextEdit="1"/>
          </p:cNvSpPr>
          <p:nvPr>
            <p:ph type="sldImg"/>
          </p:nvPr>
        </p:nvSpPr>
        <p:spPr>
          <a:xfrm>
            <a:off x="279400" y="304800"/>
            <a:ext cx="6299200" cy="4724400"/>
          </a:xfrm>
          <a:ln/>
        </p:spPr>
      </p:sp>
      <p:sp>
        <p:nvSpPr>
          <p:cNvPr id="38912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9906" name="Rectangle 2"/>
          <p:cNvSpPr>
            <a:spLocks noChangeArrowheads="1" noTextEdit="1"/>
          </p:cNvSpPr>
          <p:nvPr>
            <p:ph type="sldImg"/>
          </p:nvPr>
        </p:nvSpPr>
        <p:spPr>
          <a:xfrm>
            <a:off x="279400" y="304800"/>
            <a:ext cx="6299200" cy="4724400"/>
          </a:xfrm>
          <a:ln/>
        </p:spPr>
      </p:sp>
      <p:sp>
        <p:nvSpPr>
          <p:cNvPr id="37990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1714" name="Rectangle 2"/>
          <p:cNvSpPr>
            <a:spLocks noChangeArrowheads="1" noTextEdit="1"/>
          </p:cNvSpPr>
          <p:nvPr>
            <p:ph type="sldImg"/>
          </p:nvPr>
        </p:nvSpPr>
        <p:spPr>
          <a:xfrm>
            <a:off x="279400" y="304800"/>
            <a:ext cx="6299200" cy="4724400"/>
          </a:xfrm>
          <a:ln/>
        </p:spPr>
      </p:sp>
      <p:sp>
        <p:nvSpPr>
          <p:cNvPr id="37171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3650" name="Rectangle 2"/>
          <p:cNvSpPr>
            <a:spLocks noChangeArrowheads="1"/>
          </p:cNvSpPr>
          <p:nvPr/>
        </p:nvSpPr>
        <p:spPr bwMode="auto">
          <a:xfrm>
            <a:off x="3884613" y="0"/>
            <a:ext cx="2973387"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3651" name="Rectangle 3"/>
          <p:cNvSpPr>
            <a:spLocks noChangeArrowheads="1"/>
          </p:cNvSpPr>
          <p:nvPr/>
        </p:nvSpPr>
        <p:spPr bwMode="auto">
          <a:xfrm>
            <a:off x="0" y="8697913"/>
            <a:ext cx="2971800" cy="458787"/>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3652" name="Rectangle 4"/>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3655" name="Rectangle 7"/>
          <p:cNvSpPr>
            <a:spLocks noChangeArrowheads="1" noTextEdit="1"/>
          </p:cNvSpPr>
          <p:nvPr>
            <p:ph type="sldImg"/>
          </p:nvPr>
        </p:nvSpPr>
        <p:spPr>
          <a:xfrm>
            <a:off x="279400" y="304800"/>
            <a:ext cx="6299200" cy="4724400"/>
          </a:xfrm>
          <a:ln/>
        </p:spPr>
      </p:sp>
      <p:sp>
        <p:nvSpPr>
          <p:cNvPr id="283656" name="Rectangle 8"/>
          <p:cNvSpPr>
            <a:spLocks noGrp="1" noChangeArrowheads="1"/>
          </p:cNvSpPr>
          <p:nvPr>
            <p:ph type="body" idx="1"/>
          </p:nvPr>
        </p:nvSpPr>
        <p:spPr>
          <a:ln/>
        </p:spPr>
        <p:txBody>
          <a:bodyPr/>
          <a:lstStyle/>
          <a:p>
            <a:r>
              <a:rPr lang="en-US"/>
              <a:t>It is important that you can show that you determine what is and is not during planning stages. If you are going through implementation, you probably already have quality records defined - you don’t go back. The point is planning now is very important. Any planning you do - product, process or other system - should include an evaluation for quality records requirements. These may be (only a few examples) taking of data, traceability or status related. In addition, feedback from a process or system may drive the need for ‘new’ quality records.</a:t>
            </a:r>
          </a:p>
          <a:p>
            <a:r>
              <a:rPr lang="en-US"/>
              <a:t>Remember that records typically start out as forms. Those forms must be controlled just as procedures / flow charts are.</a:t>
            </a:r>
          </a:p>
          <a:p>
            <a:r>
              <a:rPr lang="en-US"/>
              <a:t>White-out on a quality record is a very questionable practice. I advise you to establish a company policy, and implement / communicate it, which states where and when white-out may be used (if anywhere).</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7314" name="Rectangle 2"/>
          <p:cNvSpPr>
            <a:spLocks noChangeArrowheads="1" noTextEdit="1"/>
          </p:cNvSpPr>
          <p:nvPr>
            <p:ph type="sldImg"/>
          </p:nvPr>
        </p:nvSpPr>
        <p:spPr>
          <a:xfrm>
            <a:off x="377825" y="76200"/>
            <a:ext cx="6103938" cy="4578350"/>
          </a:xfrm>
          <a:ln/>
        </p:spPr>
      </p:sp>
      <p:sp>
        <p:nvSpPr>
          <p:cNvPr id="397315" name="Rectangle 3"/>
          <p:cNvSpPr>
            <a:spLocks noGrp="1" noChangeArrowheads="1"/>
          </p:cNvSpPr>
          <p:nvPr>
            <p:ph type="body" idx="1"/>
          </p:nvPr>
        </p:nvSpPr>
        <p:spPr>
          <a:xfrm>
            <a:off x="304800" y="5337175"/>
            <a:ext cx="6248400" cy="3433763"/>
          </a:xfrm>
          <a:ln/>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3890" name="Rectangle 2"/>
          <p:cNvSpPr>
            <a:spLocks noChangeArrowheads="1"/>
          </p:cNvSpPr>
          <p:nvPr/>
        </p:nvSpPr>
        <p:spPr bwMode="auto">
          <a:xfrm>
            <a:off x="3884613" y="0"/>
            <a:ext cx="2973387"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93891" name="Rectangle 3"/>
          <p:cNvSpPr>
            <a:spLocks noChangeArrowheads="1"/>
          </p:cNvSpPr>
          <p:nvPr/>
        </p:nvSpPr>
        <p:spPr bwMode="auto">
          <a:xfrm>
            <a:off x="0" y="8697913"/>
            <a:ext cx="2971800" cy="458787"/>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93892" name="Rectangle 4"/>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93895" name="Rectangle 7"/>
          <p:cNvSpPr>
            <a:spLocks noChangeArrowheads="1" noTextEdit="1"/>
          </p:cNvSpPr>
          <p:nvPr>
            <p:ph type="sldImg"/>
          </p:nvPr>
        </p:nvSpPr>
        <p:spPr>
          <a:xfrm>
            <a:off x="279400" y="304800"/>
            <a:ext cx="6299200" cy="4724400"/>
          </a:xfrm>
          <a:ln/>
        </p:spPr>
      </p:sp>
      <p:sp>
        <p:nvSpPr>
          <p:cNvPr id="293896" name="Rectangle 8"/>
          <p:cNvSpPr>
            <a:spLocks noGrp="1" noChangeArrowheads="1"/>
          </p:cNvSpPr>
          <p:nvPr>
            <p:ph type="body" idx="1"/>
          </p:nvPr>
        </p:nvSpPr>
        <p:spPr>
          <a:ln/>
        </p:spPr>
        <p:txBody>
          <a:bodyPr/>
          <a:lstStyle/>
          <a:p>
            <a:r>
              <a:rPr lang="en-US"/>
              <a:t>Note that there are different types of training. You must address all types. The ‘typical’ </a:t>
            </a:r>
            <a:r>
              <a:rPr lang="en-US" b="1">
                <a:solidFill>
                  <a:srgbClr val="790015"/>
                </a:solidFill>
              </a:rPr>
              <a:t>Big Five</a:t>
            </a:r>
            <a:r>
              <a:rPr lang="en-US"/>
              <a:t> are:</a:t>
            </a:r>
          </a:p>
          <a:p>
            <a:pPr lvl="1" indent="-174625">
              <a:buFontTx/>
              <a:buChar char="•"/>
            </a:pPr>
            <a:r>
              <a:rPr lang="en-US">
                <a:solidFill>
                  <a:srgbClr val="00279F"/>
                </a:solidFill>
              </a:rPr>
              <a:t>Orientation - Basics given when someone starts their employment.</a:t>
            </a:r>
          </a:p>
          <a:p>
            <a:pPr lvl="1" indent="-174625">
              <a:buFontTx/>
              <a:buChar char="•"/>
            </a:pPr>
            <a:r>
              <a:rPr lang="en-US">
                <a:solidFill>
                  <a:srgbClr val="00279F"/>
                </a:solidFill>
              </a:rPr>
              <a:t>On-The-Job - An example would be training on how to run a machine.</a:t>
            </a:r>
          </a:p>
          <a:p>
            <a:pPr lvl="1" indent="-174625">
              <a:buFontTx/>
              <a:buChar char="•"/>
            </a:pPr>
            <a:r>
              <a:rPr lang="en-US">
                <a:solidFill>
                  <a:srgbClr val="00279F"/>
                </a:solidFill>
              </a:rPr>
              <a:t>Systems / Procedure Changes - Whenever a procedure or system is trained, this has to be ‘communicated’.</a:t>
            </a:r>
          </a:p>
          <a:p>
            <a:pPr lvl="1" indent="-174625">
              <a:buFontTx/>
              <a:buChar char="•"/>
            </a:pPr>
            <a:r>
              <a:rPr lang="en-US">
                <a:solidFill>
                  <a:srgbClr val="00279F"/>
                </a:solidFill>
              </a:rPr>
              <a:t>Individual Needs - Generally training which will help in the future. An example would be managers training for someone </a:t>
            </a:r>
          </a:p>
          <a:p>
            <a:pPr lvl="1" indent="-174625">
              <a:buFontTx/>
              <a:buChar char="•"/>
            </a:pPr>
            <a:r>
              <a:rPr lang="en-US">
                <a:solidFill>
                  <a:srgbClr val="00279F"/>
                </a:solidFill>
              </a:rPr>
              <a:t>Elective</a:t>
            </a:r>
            <a:endParaRPr lang="en-US"/>
          </a:p>
          <a:p>
            <a:r>
              <a:rPr lang="en-US"/>
              <a:t>Records: No records, it never happened. Training records and their control is absolutely a top priority and will, not maybe, WIL be assessed during the registration and subsequent audits.</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0146" name="Rectangle 2"/>
          <p:cNvSpPr>
            <a:spLocks noChangeArrowheads="1" noTextEdit="1"/>
          </p:cNvSpPr>
          <p:nvPr>
            <p:ph type="sldImg"/>
          </p:nvPr>
        </p:nvSpPr>
        <p:spPr>
          <a:xfrm>
            <a:off x="279400" y="304800"/>
            <a:ext cx="6299200" cy="4724400"/>
          </a:xfrm>
          <a:ln/>
        </p:spPr>
      </p:sp>
      <p:sp>
        <p:nvSpPr>
          <p:cNvPr id="39014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1170" name="Rectangle 2"/>
          <p:cNvSpPr>
            <a:spLocks noChangeArrowheads="1" noTextEdit="1"/>
          </p:cNvSpPr>
          <p:nvPr>
            <p:ph type="sldImg"/>
          </p:nvPr>
        </p:nvSpPr>
        <p:spPr>
          <a:xfrm>
            <a:off x="279400" y="304800"/>
            <a:ext cx="6299200" cy="4724400"/>
          </a:xfrm>
          <a:ln/>
        </p:spPr>
      </p:sp>
      <p:sp>
        <p:nvSpPr>
          <p:cNvPr id="39117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9666" name="Rectangle 2"/>
          <p:cNvSpPr>
            <a:spLocks noChangeArrowheads="1" noTextEdit="1"/>
          </p:cNvSpPr>
          <p:nvPr>
            <p:ph type="sldImg"/>
          </p:nvPr>
        </p:nvSpPr>
        <p:spPr>
          <a:xfrm>
            <a:off x="279400" y="304800"/>
            <a:ext cx="6299200" cy="4724400"/>
          </a:xfrm>
          <a:ln/>
        </p:spPr>
      </p:sp>
      <p:sp>
        <p:nvSpPr>
          <p:cNvPr id="369667" name="Rectangle 3"/>
          <p:cNvSpPr>
            <a:spLocks noGrp="1" noChangeArrowheads="1"/>
          </p:cNvSpPr>
          <p:nvPr>
            <p:ph type="body" idx="1"/>
          </p:nvPr>
        </p:nvSpPr>
        <p:spPr>
          <a:ln/>
        </p:spPr>
        <p:txBody>
          <a:bodyPr/>
          <a:lstStyle/>
          <a:p>
            <a:r>
              <a:rPr lang="en-US"/>
              <a:t>An example Inspection, Measurement and Test Equipment calibration control system.</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1234" name="Rectangle 2"/>
          <p:cNvSpPr>
            <a:spLocks noChangeArrowheads="1"/>
          </p:cNvSpPr>
          <p:nvPr/>
        </p:nvSpPr>
        <p:spPr bwMode="auto">
          <a:xfrm>
            <a:off x="3884613" y="0"/>
            <a:ext cx="2973387"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351235" name="Rectangle 3"/>
          <p:cNvSpPr>
            <a:spLocks noChangeArrowheads="1"/>
          </p:cNvSpPr>
          <p:nvPr/>
        </p:nvSpPr>
        <p:spPr bwMode="auto">
          <a:xfrm>
            <a:off x="0" y="8697913"/>
            <a:ext cx="2971800" cy="458787"/>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351236" name="Rectangle 4"/>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351239" name="Rectangle 7"/>
          <p:cNvSpPr>
            <a:spLocks noChangeArrowheads="1" noTextEdit="1"/>
          </p:cNvSpPr>
          <p:nvPr>
            <p:ph type="sldImg"/>
          </p:nvPr>
        </p:nvSpPr>
        <p:spPr>
          <a:xfrm>
            <a:off x="279400" y="304800"/>
            <a:ext cx="6299200" cy="4724400"/>
          </a:xfrm>
          <a:ln/>
        </p:spPr>
      </p:sp>
      <p:sp>
        <p:nvSpPr>
          <p:cNvPr id="351240" name="Rectangle 8"/>
          <p:cNvSpPr>
            <a:spLocks noGrp="1" noChangeArrowheads="1"/>
          </p:cNvSpPr>
          <p:nvPr>
            <p:ph type="body" idx="1"/>
          </p:nvPr>
        </p:nvSpPr>
        <p:spPr>
          <a:ln/>
        </p:spPr>
        <p:txBody>
          <a:bodyPr/>
          <a:lstStyle/>
          <a:p>
            <a:r>
              <a:rPr lang="en-US"/>
              <a:t>The standard assumes a high reliance upon management by data analysis (acting on data). This was a problematic area for some companies - especially small companies. The key to their compliance was ISO 9001:1994 specifically required a company to “... </a:t>
            </a:r>
            <a:r>
              <a:rPr lang="en-US">
                <a:ea typeface="Times" charset="0"/>
                <a:cs typeface="Times" charset="0"/>
              </a:rPr>
              <a:t>identify the need for…” statistical techniques. As long as you could show you evaluated the need for statistical techniques and found none (typically during a management review meeting) you didn’t have to do any. This has not really changed. But - try to convince some auditors.</a:t>
            </a:r>
          </a:p>
          <a:p>
            <a:r>
              <a:rPr lang="en-US">
                <a:ea typeface="Times" charset="0"/>
                <a:cs typeface="Times" charset="0"/>
              </a:rPr>
              <a:t>The point of 8.1 is to make sure you evaluate where data analysis would benefit your company. An example might be an analysis of nonconformances over time. I have to agree that every company does have such a need, even small companies.</a:t>
            </a:r>
          </a:p>
          <a:p>
            <a:r>
              <a:rPr lang="en-US">
                <a:ea typeface="Times" charset="0"/>
                <a:cs typeface="Times" charset="0"/>
              </a:rPr>
              <a:t>Most companies are already doing some type of data analysis. Remember, this reads statistical techniques, not statistical process control (for some reason this used to be misunderstood regularly by auditors but isn’t much of a problem these days). One client was a small trucking company. They insisted they had no need. I pointed out that they tracked delivery time. And they reacted to ‘bad’ trends. Statistical techniques can be simple stuff. A bar graph. A trend line. Don’t over complicate the issue.</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1602" name="Rectangle 2"/>
          <p:cNvSpPr>
            <a:spLocks noChangeArrowheads="1"/>
          </p:cNvSpPr>
          <p:nvPr/>
        </p:nvSpPr>
        <p:spPr bwMode="auto">
          <a:xfrm>
            <a:off x="3884613" y="0"/>
            <a:ext cx="2973387"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1603" name="Rectangle 3"/>
          <p:cNvSpPr>
            <a:spLocks noChangeArrowheads="1"/>
          </p:cNvSpPr>
          <p:nvPr/>
        </p:nvSpPr>
        <p:spPr bwMode="auto">
          <a:xfrm>
            <a:off x="0" y="8697913"/>
            <a:ext cx="2971800" cy="458787"/>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1604" name="Rectangle 4"/>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1607" name="Rectangle 7"/>
          <p:cNvSpPr>
            <a:spLocks noChangeArrowheads="1" noTextEdit="1"/>
          </p:cNvSpPr>
          <p:nvPr>
            <p:ph type="sldImg"/>
          </p:nvPr>
        </p:nvSpPr>
        <p:spPr>
          <a:xfrm>
            <a:off x="279400" y="304800"/>
            <a:ext cx="6299200" cy="4724400"/>
          </a:xfrm>
          <a:ln/>
        </p:spPr>
      </p:sp>
      <p:sp>
        <p:nvSpPr>
          <p:cNvPr id="281608" name="Rectangle 8"/>
          <p:cNvSpPr>
            <a:spLocks noGrp="1" noChangeArrowheads="1"/>
          </p:cNvSpPr>
          <p:nvPr>
            <p:ph type="body" idx="1"/>
          </p:nvPr>
        </p:nvSpPr>
        <p:spPr>
          <a:ln/>
        </p:spPr>
        <p:txBody>
          <a:bodyPr/>
          <a:lstStyle/>
          <a:p>
            <a:pPr marL="169863" indent="-168275"/>
            <a:r>
              <a:rPr lang="en-US"/>
              <a:t>Your internal audit system should include:</a:t>
            </a:r>
          </a:p>
          <a:p>
            <a:pPr marL="169863" indent="-168275">
              <a:buFontTx/>
              <a:buChar char="•"/>
            </a:pPr>
            <a:r>
              <a:rPr lang="en-US"/>
              <a:t>Schedule - at least 1 year, preferably 2 years.</a:t>
            </a:r>
          </a:p>
          <a:p>
            <a:pPr marL="169863" indent="-168275">
              <a:buFontTx/>
              <a:buChar char="•"/>
            </a:pPr>
            <a:r>
              <a:rPr lang="en-US"/>
              <a:t>Trained auditors</a:t>
            </a:r>
          </a:p>
          <a:p>
            <a:pPr marL="169863" indent="-168275">
              <a:buFontTx/>
              <a:buChar char="•"/>
            </a:pPr>
            <a:r>
              <a:rPr lang="en-US"/>
              <a:t>Much of the response to a nonconformance should go through a system like your corrective action system. Many companies use one database to track nonconformances from all areas. That is nonconformances found in audits (internal and external), production, customer complaints, etc. all are tracked in 1 database. The key to this methodology is well thought out ‘defect’ categories. I recommend using Access or other database software and that you make your own database. Canned software seldom has the flexibility which you will find you need.</a:t>
            </a:r>
          </a:p>
          <a:p>
            <a:pPr marL="169863" indent="-168275">
              <a:buFontTx/>
              <a:buChar char="•"/>
            </a:pPr>
            <a:r>
              <a:rPr lang="en-US"/>
              <a:t>A method of escalation when findings are not acted on. This is really part of your corrective action response system.</a:t>
            </a:r>
          </a:p>
          <a:p>
            <a:pPr marL="169863" indent="-168275"/>
            <a:endParaRPr lang="en-US"/>
          </a:p>
          <a:p>
            <a:pPr marL="169863" indent="-168275"/>
            <a:r>
              <a:rPr lang="en-US"/>
              <a:t>Take a read through http://Elsmar.com/Audit/ for more details on Internal Audits.</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7746" name="Rectangle 2"/>
          <p:cNvSpPr>
            <a:spLocks noChangeArrowheads="1"/>
          </p:cNvSpPr>
          <p:nvPr/>
        </p:nvSpPr>
        <p:spPr bwMode="auto">
          <a:xfrm>
            <a:off x="3884613" y="0"/>
            <a:ext cx="2973387"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7747" name="Rectangle 3"/>
          <p:cNvSpPr>
            <a:spLocks noChangeArrowheads="1"/>
          </p:cNvSpPr>
          <p:nvPr/>
        </p:nvSpPr>
        <p:spPr bwMode="auto">
          <a:xfrm>
            <a:off x="0" y="8697913"/>
            <a:ext cx="2971800" cy="458787"/>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7748" name="Rectangle 4"/>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7752" name="Rectangle 8"/>
          <p:cNvSpPr>
            <a:spLocks noChangeArrowheads="1" noTextEdit="1"/>
          </p:cNvSpPr>
          <p:nvPr>
            <p:ph type="sldImg"/>
          </p:nvPr>
        </p:nvSpPr>
        <p:spPr>
          <a:xfrm>
            <a:off x="279400" y="304800"/>
            <a:ext cx="6299200" cy="4724400"/>
          </a:xfrm>
          <a:ln/>
        </p:spPr>
      </p:sp>
      <p:sp>
        <p:nvSpPr>
          <p:cNvPr id="287753" name="Rectangle 9"/>
          <p:cNvSpPr>
            <a:spLocks noGrp="1" noChangeArrowheads="1"/>
          </p:cNvSpPr>
          <p:nvPr>
            <p:ph type="body" idx="1"/>
          </p:nvPr>
        </p:nvSpPr>
        <p:spPr>
          <a:ln/>
        </p:spPr>
        <p:txBody>
          <a:bodyPr/>
          <a:lstStyle/>
          <a:p>
            <a:pPr marL="225425" indent="-225425"/>
            <a:r>
              <a:rPr lang="en-US"/>
              <a:t>Important parts of a corrective action system include:</a:t>
            </a:r>
          </a:p>
          <a:p>
            <a:pPr marL="225425" indent="-225425">
              <a:buFontTx/>
              <a:buChar char="•"/>
            </a:pPr>
            <a:r>
              <a:rPr lang="en-US">
                <a:solidFill>
                  <a:srgbClr val="790015"/>
                </a:solidFill>
              </a:rPr>
              <a:t>You MUST have ‘triggers’ and ‘escalation’ paths.</a:t>
            </a:r>
          </a:p>
          <a:p>
            <a:pPr marL="225425" indent="-225425">
              <a:buFontTx/>
              <a:buChar char="•"/>
            </a:pPr>
            <a:r>
              <a:rPr lang="en-US"/>
              <a:t>That you understand that you have multiple sources for nonconformances. Not just product, but also audits (internal and external), customer complaints, etc.</a:t>
            </a:r>
          </a:p>
          <a:p>
            <a:pPr marL="225425" indent="-225425">
              <a:buFontTx/>
              <a:buChar char="•"/>
            </a:pPr>
            <a:r>
              <a:rPr lang="en-US"/>
              <a:t>That you have a method of ensuring evaluation of nonconformances for a determination of whether a partial or complete corrective action should / must be started. If you don’t you will find you are requiring corrective actions for every nonconformance which will quickly overload your system and have everyone up in arms.</a:t>
            </a:r>
          </a:p>
          <a:p>
            <a:pPr marL="225425" indent="-225425">
              <a:buFontTx/>
              <a:buChar char="•"/>
            </a:pPr>
            <a:r>
              <a:rPr lang="en-US"/>
              <a:t>You MUST ensure every corrective action is evaluated for effectiveness.</a:t>
            </a:r>
          </a:p>
          <a:p>
            <a:pPr marL="225425" indent="-225425">
              <a:buFontTx/>
              <a:buChar char="•"/>
            </a:pPr>
            <a:r>
              <a:rPr lang="en-US"/>
              <a:t>You should follow the 8-D system. One reason is it touches on every requirement and fulfills it.</a:t>
            </a:r>
          </a:p>
          <a:p>
            <a:pPr marL="225425" indent="-225425"/>
            <a:r>
              <a:rPr lang="en-US"/>
              <a:t>Take a read through http://Elsmar.com/8D/ for more details on corrective actions.</a:t>
            </a: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1410" name="Rectangle 2"/>
          <p:cNvSpPr>
            <a:spLocks noChangeArrowheads="1"/>
          </p:cNvSpPr>
          <p:nvPr/>
        </p:nvSpPr>
        <p:spPr bwMode="auto">
          <a:xfrm>
            <a:off x="3884613" y="0"/>
            <a:ext cx="2973387"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401411" name="Rectangle 3"/>
          <p:cNvSpPr>
            <a:spLocks noChangeArrowheads="1"/>
          </p:cNvSpPr>
          <p:nvPr/>
        </p:nvSpPr>
        <p:spPr bwMode="auto">
          <a:xfrm>
            <a:off x="0" y="8697913"/>
            <a:ext cx="2971800" cy="458787"/>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401412" name="Rectangle 4"/>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401413" name="Rectangle 5"/>
          <p:cNvSpPr>
            <a:spLocks noChangeArrowheads="1" noTextEdit="1"/>
          </p:cNvSpPr>
          <p:nvPr>
            <p:ph type="sldImg"/>
          </p:nvPr>
        </p:nvSpPr>
        <p:spPr>
          <a:xfrm>
            <a:off x="279400" y="304800"/>
            <a:ext cx="6299200" cy="4724400"/>
          </a:xfrm>
          <a:ln/>
        </p:spPr>
      </p:sp>
      <p:sp>
        <p:nvSpPr>
          <p:cNvPr id="401414" name="Rectangle 6"/>
          <p:cNvSpPr>
            <a:spLocks noGrp="1" noChangeArrowheads="1"/>
          </p:cNvSpPr>
          <p:nvPr>
            <p:ph type="body" idx="1"/>
          </p:nvPr>
        </p:nvSpPr>
        <p:spPr>
          <a:ln/>
        </p:spPr>
        <p:txBody>
          <a:bodyPr/>
          <a:lstStyle/>
          <a:p>
            <a:pPr marL="225425" indent="-225425"/>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1474" name="Rectangle 2"/>
          <p:cNvSpPr>
            <a:spLocks noChangeArrowheads="1" noTextEdit="1"/>
          </p:cNvSpPr>
          <p:nvPr>
            <p:ph type="sldImg"/>
          </p:nvPr>
        </p:nvSpPr>
        <p:spPr>
          <a:xfrm>
            <a:off x="279400" y="304800"/>
            <a:ext cx="6299200" cy="4724400"/>
          </a:xfrm>
          <a:ln/>
        </p:spPr>
      </p:sp>
      <p:sp>
        <p:nvSpPr>
          <p:cNvPr id="361475" name="Rectangle 3"/>
          <p:cNvSpPr>
            <a:spLocks noGrp="1" noChangeArrowheads="1"/>
          </p:cNvSpPr>
          <p:nvPr>
            <p:ph type="body" idx="1"/>
          </p:nvPr>
        </p:nvSpPr>
        <p:spPr>
          <a:ln/>
        </p:spPr>
        <p:txBody>
          <a:bodyPr/>
          <a:lstStyle/>
          <a:p>
            <a:pPr algn="ctr"/>
            <a:r>
              <a:rPr lang="en-US" sz="1000">
                <a:solidFill>
                  <a:srgbClr val="00279F"/>
                </a:solidFill>
              </a:rPr>
              <a:t>The ‘D’ in 8-D stands for </a:t>
            </a:r>
            <a:r>
              <a:rPr lang="en-US" sz="1000">
                <a:solidFill>
                  <a:schemeClr val="hlink"/>
                </a:solidFill>
              </a:rPr>
              <a:t>Disciplines</a:t>
            </a:r>
            <a:endParaRPr lang="en-US" sz="1000"/>
          </a:p>
          <a:p>
            <a:r>
              <a:rPr lang="en-US" sz="1000"/>
              <a:t>Teams are important. Why do you think this is so?</a:t>
            </a:r>
          </a:p>
          <a:p>
            <a:r>
              <a:rPr lang="en-US" sz="1000"/>
              <a:t>Normally people in a company have skills, experience and abilities which complement each other. A company as a whole is complex - a set of systems with different functional experts in different areas. The areas complement each other and many have interactions. Quality affects manufacturing. Design affects quality. Quality affects design.</a:t>
            </a:r>
          </a:p>
          <a:p>
            <a:r>
              <a:rPr lang="en-US" sz="1000"/>
              <a:t>The 8-Disciplines methodology requires a team effort to ensure that there is communication between ‘interested parties’ and that interactions are identified and effects assessed. </a:t>
            </a:r>
          </a:p>
          <a:p>
            <a:endParaRPr lang="en-US" sz="1000"/>
          </a:p>
          <a:p>
            <a:r>
              <a:rPr lang="en-US" sz="1000"/>
              <a:t>You might want to take a read through http://Elsmar.com/8D/ for details on the 8-D Corrective Action / Prevent Recurrence process.</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3458" name="Rectangle 2"/>
          <p:cNvSpPr>
            <a:spLocks noGrp="1" noChangeArrowheads="1"/>
          </p:cNvSpPr>
          <p:nvPr>
            <p:ph type="body" idx="1"/>
          </p:nvPr>
        </p:nvSpPr>
        <p:spPr>
          <a:ln cap="flat">
            <a:solidFill>
              <a:schemeClr val="tx1"/>
            </a:solidFill>
          </a:ln>
        </p:spPr>
        <p:txBody>
          <a:bodyPr/>
          <a:lstStyle/>
          <a:p>
            <a:endParaRPr lang="en-US"/>
          </a:p>
        </p:txBody>
      </p:sp>
      <p:sp>
        <p:nvSpPr>
          <p:cNvPr id="403459" name="Rectangle 3"/>
          <p:cNvSpPr>
            <a:spLocks noChangeArrowheads="1" noTextEdit="1"/>
          </p:cNvSpPr>
          <p:nvPr>
            <p:ph type="sldImg"/>
          </p:nvPr>
        </p:nvSpPr>
        <p:spPr>
          <a:xfrm>
            <a:off x="279400" y="304800"/>
            <a:ext cx="6299200" cy="4724400"/>
          </a:xfrm>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0754" name="Rectangle 2"/>
          <p:cNvSpPr>
            <a:spLocks noChangeArrowheads="1" noTextEdit="1"/>
          </p:cNvSpPr>
          <p:nvPr>
            <p:ph type="sldImg"/>
          </p:nvPr>
        </p:nvSpPr>
        <p:spPr>
          <a:xfrm>
            <a:off x="304800" y="304800"/>
            <a:ext cx="6299200" cy="4724400"/>
          </a:xfrm>
          <a:ln/>
        </p:spPr>
      </p:sp>
      <p:sp>
        <p:nvSpPr>
          <p:cNvPr id="330755" name="Rectangle 3"/>
          <p:cNvSpPr>
            <a:spLocks noGrp="1" noChangeArrowheads="1"/>
          </p:cNvSpPr>
          <p:nvPr>
            <p:ph type="body" idx="1"/>
          </p:nvPr>
        </p:nvSpPr>
        <p:spPr>
          <a:ln/>
        </p:spPr>
        <p:txBody>
          <a:bodyPr/>
          <a:lstStyle/>
          <a:p>
            <a:r>
              <a:rPr lang="en-US"/>
              <a:t>If you read through ISO 9001:2000, you will find 6 places where Documented Procedures are specifically stated to be a requirement. Some folks have been saying how nice it is that the documentation requirements have been reduced. While this is technically the case, it is really a non-issue. For the most part companies are not going to be reducing their documentation significantly if at all.</a:t>
            </a:r>
          </a:p>
          <a:p>
            <a:r>
              <a:rPr lang="en-US"/>
              <a:t>What about new implementations? Will this be a big help to you? No - not really. You will have to have the ‘appropriate’ documents in place regardless. Take for example 7.4 Purchasing. There is very likely that your company will need a purchasing procedure. Often there are a number of purchasing ‘procedures’ (systems) which will require some type of documentation. The absence of the requirement does not exempt your company from having documentation </a:t>
            </a:r>
            <a:r>
              <a:rPr lang="en-US">
                <a:solidFill>
                  <a:srgbClr val="75056A"/>
                </a:solidFill>
              </a:rPr>
              <a:t>‘where appropriate’</a:t>
            </a:r>
            <a:r>
              <a:rPr lang="en-US"/>
              <a:t>. Where appropriate will be determined by a common sense look at the process in context.</a:t>
            </a:r>
          </a:p>
          <a:p>
            <a:r>
              <a:rPr lang="en-US"/>
              <a:t>One must remember that to comply with the 1994 version, most companies adopted the Level II approach - make 20 top level procedures or flow charts to address each element of the standard.</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5746" name="Rectangle 2"/>
          <p:cNvSpPr>
            <a:spLocks noChangeArrowheads="1" noTextEdit="1"/>
          </p:cNvSpPr>
          <p:nvPr>
            <p:ph type="sldImg"/>
          </p:nvPr>
        </p:nvSpPr>
        <p:spPr>
          <a:xfrm>
            <a:off x="279400" y="304800"/>
            <a:ext cx="6299200" cy="4724400"/>
          </a:xfrm>
          <a:ln/>
        </p:spPr>
      </p:sp>
      <p:sp>
        <p:nvSpPr>
          <p:cNvPr id="415747"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6770" name="Rectangle 2"/>
          <p:cNvSpPr>
            <a:spLocks noChangeArrowheads="1" noTextEdit="1"/>
          </p:cNvSpPr>
          <p:nvPr>
            <p:ph type="sldImg"/>
          </p:nvPr>
        </p:nvSpPr>
        <p:spPr>
          <a:xfrm>
            <a:off x="279400" y="304800"/>
            <a:ext cx="6299200" cy="4724400"/>
          </a:xfrm>
          <a:ln/>
        </p:spPr>
      </p:sp>
      <p:sp>
        <p:nvSpPr>
          <p:cNvPr id="416771"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7794" name="Rectangle 2"/>
          <p:cNvSpPr>
            <a:spLocks noChangeArrowheads="1" noTextEdit="1"/>
          </p:cNvSpPr>
          <p:nvPr>
            <p:ph type="sldImg"/>
          </p:nvPr>
        </p:nvSpPr>
        <p:spPr>
          <a:xfrm>
            <a:off x="279400" y="304800"/>
            <a:ext cx="6299200" cy="4724400"/>
          </a:xfrm>
          <a:ln/>
        </p:spPr>
      </p:sp>
      <p:sp>
        <p:nvSpPr>
          <p:cNvPr id="41779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8818" name="Rectangle 2"/>
          <p:cNvSpPr>
            <a:spLocks noChangeArrowheads="1" noTextEdit="1"/>
          </p:cNvSpPr>
          <p:nvPr>
            <p:ph type="sldImg"/>
          </p:nvPr>
        </p:nvSpPr>
        <p:spPr>
          <a:xfrm>
            <a:off x="279400" y="304800"/>
            <a:ext cx="6299200" cy="4724400"/>
          </a:xfrm>
          <a:ln/>
        </p:spPr>
      </p:sp>
      <p:sp>
        <p:nvSpPr>
          <p:cNvPr id="41881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9842" name="Rectangle 2"/>
          <p:cNvSpPr>
            <a:spLocks noChangeArrowheads="1" noTextEdit="1"/>
          </p:cNvSpPr>
          <p:nvPr>
            <p:ph type="sldImg"/>
          </p:nvPr>
        </p:nvSpPr>
        <p:spPr>
          <a:xfrm>
            <a:off x="279400" y="304800"/>
            <a:ext cx="6299200" cy="4724400"/>
          </a:xfrm>
          <a:ln/>
        </p:spPr>
      </p:sp>
      <p:sp>
        <p:nvSpPr>
          <p:cNvPr id="41984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2194" name="Rectangle 2"/>
          <p:cNvSpPr>
            <a:spLocks noChangeArrowheads="1" noTextEdit="1"/>
          </p:cNvSpPr>
          <p:nvPr>
            <p:ph type="sldImg"/>
          </p:nvPr>
        </p:nvSpPr>
        <p:spPr>
          <a:xfrm>
            <a:off x="279400" y="304800"/>
            <a:ext cx="6299200" cy="4724400"/>
          </a:xfrm>
          <a:ln/>
        </p:spPr>
      </p:sp>
      <p:sp>
        <p:nvSpPr>
          <p:cNvPr id="39219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9794" name="Rectangle 2"/>
          <p:cNvSpPr>
            <a:spLocks noChangeArrowheads="1"/>
          </p:cNvSpPr>
          <p:nvPr/>
        </p:nvSpPr>
        <p:spPr bwMode="auto">
          <a:xfrm>
            <a:off x="3884613" y="0"/>
            <a:ext cx="2973387"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9795" name="Rectangle 3"/>
          <p:cNvSpPr>
            <a:spLocks noChangeArrowheads="1"/>
          </p:cNvSpPr>
          <p:nvPr/>
        </p:nvSpPr>
        <p:spPr bwMode="auto">
          <a:xfrm>
            <a:off x="0" y="8697913"/>
            <a:ext cx="2971800" cy="458787"/>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9796" name="Rectangle 4"/>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289800" name="Rectangle 8"/>
          <p:cNvSpPr>
            <a:spLocks noChangeArrowheads="1" noTextEdit="1"/>
          </p:cNvSpPr>
          <p:nvPr>
            <p:ph type="sldImg"/>
          </p:nvPr>
        </p:nvSpPr>
        <p:spPr>
          <a:xfrm>
            <a:off x="279400" y="304800"/>
            <a:ext cx="6299200" cy="4724400"/>
          </a:xfrm>
          <a:ln/>
        </p:spPr>
      </p:sp>
      <p:sp>
        <p:nvSpPr>
          <p:cNvPr id="289801" name="Rectangle 9"/>
          <p:cNvSpPr>
            <a:spLocks noGrp="1" noChangeArrowheads="1"/>
          </p:cNvSpPr>
          <p:nvPr>
            <p:ph type="body" idx="1"/>
          </p:nvPr>
        </p:nvSpPr>
        <p:spPr>
          <a:ln/>
        </p:spPr>
        <p:txBody>
          <a:bodyPr/>
          <a:lstStyle/>
          <a:p>
            <a:r>
              <a:rPr lang="en-US"/>
              <a:t>This is an example of a way to address the Preventive Action documentation (system) requirement. As with the other maps, this map shows the ‘main’ points of the system. Who does what in your company (responsibilities) is company dependant.</a:t>
            </a:r>
          </a:p>
          <a:p>
            <a:r>
              <a:rPr lang="en-US"/>
              <a:t>If you do FMEAs, these are Preventive Actions and should be identified as such.</a:t>
            </a:r>
          </a:p>
          <a:p>
            <a:endParaRPr lang="en-US"/>
          </a:p>
          <a:p>
            <a:r>
              <a:rPr lang="en-US"/>
              <a:t>I have addressed Preventive Action within Clause_Interp_and_Upgrading.doc which is a part of this package. I suggest you take a read through it as you consider your system design.</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9426" name="Rectangle 2"/>
          <p:cNvSpPr>
            <a:spLocks noChangeArrowheads="1" noTextEdit="1"/>
          </p:cNvSpPr>
          <p:nvPr>
            <p:ph type="sldImg"/>
          </p:nvPr>
        </p:nvSpPr>
        <p:spPr>
          <a:xfrm>
            <a:off x="304800" y="304800"/>
            <a:ext cx="6299200" cy="4724400"/>
          </a:xfrm>
          <a:ln/>
        </p:spPr>
      </p:sp>
      <p:sp>
        <p:nvSpPr>
          <p:cNvPr id="359427" name="Rectangle 3"/>
          <p:cNvSpPr>
            <a:spLocks noGrp="1" noChangeArrowheads="1"/>
          </p:cNvSpPr>
          <p:nvPr>
            <p:ph type="body" idx="1"/>
          </p:nvPr>
        </p:nvSpPr>
        <p:spPr>
          <a:ln/>
        </p:spPr>
        <p:txBody>
          <a:bodyPr/>
          <a:lstStyle/>
          <a:p>
            <a:r>
              <a:rPr lang="en-US"/>
              <a:t>As you can see, most of the documents in the above listing are parallels to the 20 ‘old’ ISO elements. It may be that the new standard does not specifically require a document to cover each of these, however it will most often be the case that your company will have to document these systems at least minimally.</a:t>
            </a:r>
          </a:p>
          <a:p>
            <a:r>
              <a:rPr lang="en-US"/>
              <a:t>As I have stated before, the level of documentation your company will need cannot be determined by a book or reference. Your company may have relatively simple systems and on-the-job training may be utilized more than at another company. You may be a facility which is part of a corporation where there are flow-downs you will have to comply with (some of which will probably be documentation requirements). Or, your company may only consist of  8 souls who provide a service - your documentation will probably be minimal.</a:t>
            </a:r>
          </a:p>
          <a:p>
            <a:r>
              <a:rPr lang="en-US"/>
              <a:t>You have to review, within your company, what you are doing now and making some common sense determinations of where documentation is relevant and ‘necessary’.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2674" name="Rectangle 2"/>
          <p:cNvSpPr>
            <a:spLocks noChangeArrowheads="1" noTextEdit="1"/>
          </p:cNvSpPr>
          <p:nvPr>
            <p:ph type="sldImg"/>
          </p:nvPr>
        </p:nvSpPr>
        <p:spPr>
          <a:xfrm>
            <a:off x="279400" y="304800"/>
            <a:ext cx="6299200" cy="4724400"/>
          </a:xfrm>
          <a:ln/>
        </p:spPr>
      </p:sp>
      <p:sp>
        <p:nvSpPr>
          <p:cNvPr id="412675"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3698" name="Rectangle 2"/>
          <p:cNvSpPr>
            <a:spLocks noChangeArrowheads="1" noTextEdit="1"/>
          </p:cNvSpPr>
          <p:nvPr>
            <p:ph type="sldImg"/>
          </p:nvPr>
        </p:nvSpPr>
        <p:spPr>
          <a:xfrm>
            <a:off x="279400" y="304800"/>
            <a:ext cx="6299200" cy="4724400"/>
          </a:xfrm>
          <a:ln/>
        </p:spPr>
      </p:sp>
      <p:sp>
        <p:nvSpPr>
          <p:cNvPr id="413699"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4722" name="Rectangle 2"/>
          <p:cNvSpPr>
            <a:spLocks noChangeArrowheads="1" noTextEdit="1"/>
          </p:cNvSpPr>
          <p:nvPr>
            <p:ph type="sldImg"/>
          </p:nvPr>
        </p:nvSpPr>
        <p:spPr>
          <a:xfrm>
            <a:off x="279400" y="304800"/>
            <a:ext cx="6299200" cy="4724400"/>
          </a:xfrm>
          <a:ln/>
        </p:spPr>
      </p:sp>
      <p:sp>
        <p:nvSpPr>
          <p:cNvPr id="414723" name="Rectangle 3"/>
          <p:cNvSpPr>
            <a:spLocks noGrp="1" noChangeArrowheads="1"/>
          </p:cNvSpPr>
          <p:nvPr>
            <p:ph type="body" idx="1"/>
          </p:nvPr>
        </p:nvSpPr>
        <p:spPr>
          <a:ln/>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5330" name="Rectangle 2"/>
          <p:cNvSpPr>
            <a:spLocks noChangeArrowheads="1"/>
          </p:cNvSpPr>
          <p:nvPr/>
        </p:nvSpPr>
        <p:spPr bwMode="auto">
          <a:xfrm>
            <a:off x="3884613" y="0"/>
            <a:ext cx="2973387"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355331" name="Rectangle 3"/>
          <p:cNvSpPr>
            <a:spLocks noChangeArrowheads="1"/>
          </p:cNvSpPr>
          <p:nvPr/>
        </p:nvSpPr>
        <p:spPr bwMode="auto">
          <a:xfrm>
            <a:off x="0" y="8697913"/>
            <a:ext cx="2971800" cy="458787"/>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355332" name="Rectangle 4"/>
          <p:cNvSpPr>
            <a:spLocks noChangeArrowheads="1"/>
          </p:cNvSpPr>
          <p:nvPr/>
        </p:nvSpPr>
        <p:spPr bwMode="auto">
          <a:xfrm>
            <a:off x="0" y="0"/>
            <a:ext cx="2971800" cy="457200"/>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355335" name="Rectangle 7"/>
          <p:cNvSpPr>
            <a:spLocks noChangeArrowheads="1" noTextEdit="1"/>
          </p:cNvSpPr>
          <p:nvPr>
            <p:ph type="sldImg"/>
          </p:nvPr>
        </p:nvSpPr>
        <p:spPr>
          <a:xfrm>
            <a:off x="279400" y="304800"/>
            <a:ext cx="6299200" cy="4724400"/>
          </a:xfrm>
          <a:ln/>
        </p:spPr>
      </p:sp>
      <p:sp>
        <p:nvSpPr>
          <p:cNvPr id="355336" name="Rectangle 8"/>
          <p:cNvSpPr>
            <a:spLocks noGrp="1" noChangeArrowheads="1"/>
          </p:cNvSpPr>
          <p:nvPr>
            <p:ph type="body" idx="1"/>
          </p:nvPr>
        </p:nvSpPr>
        <p:spPr>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advTm="8000">
    <p:zoom dir="in"/>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8000">
    <p:zoom dir="in"/>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228600"/>
            <a:ext cx="220980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228600"/>
            <a:ext cx="647700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8000">
    <p:zoom dir="in"/>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8000">
    <p:zoom dir="in"/>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advTm="8000">
    <p:zoom dir="in"/>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4478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47800"/>
            <a:ext cx="3810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8000">
    <p:zoom dir="in"/>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advTm="8000">
    <p:zoom dir="in"/>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advTm="8000">
    <p:zoom dir="in"/>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Tree>
  </p:cSld>
  <p:clrMapOvr>
    <a:masterClrMapping/>
  </p:clrMapOvr>
  <p:transition advTm="8000">
    <p:zoom dir="in"/>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advTm="8000">
    <p:zoom dir="in"/>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advTm="8000">
    <p:zoom dir="in"/>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353282" name="Rectangle 2"/>
          <p:cNvSpPr>
            <a:spLocks noGrp="1" noChangeArrowheads="1"/>
          </p:cNvSpPr>
          <p:nvPr>
            <p:ph type="title"/>
          </p:nvPr>
        </p:nvSpPr>
        <p:spPr bwMode="auto">
          <a:xfrm>
            <a:off x="152400" y="228600"/>
            <a:ext cx="8839200" cy="914400"/>
          </a:xfrm>
          <a:prstGeom prst="rect">
            <a:avLst/>
          </a:prstGeom>
          <a:noFill/>
          <a:ln w="12700">
            <a:noFill/>
            <a:miter lim="800000"/>
            <a:headEnd/>
            <a:tailEnd/>
          </a:ln>
          <a:effectLst/>
        </p:spPr>
        <p:txBody>
          <a:bodyPr vert="horz" wrap="square" lIns="90487" tIns="44450" rIns="90487" bIns="44450" numCol="1" anchor="ctr" anchorCtr="0" compatLnSpc="1">
            <a:prstTxWarp prst="textNoShape">
              <a:avLst/>
            </a:prstTxWarp>
          </a:bodyPr>
          <a:lstStyle/>
          <a:p>
            <a:pPr lvl="0"/>
            <a:r>
              <a:rPr lang="en-US"/>
              <a:t>Click to edit Master title style</a:t>
            </a:r>
          </a:p>
        </p:txBody>
      </p:sp>
      <p:sp>
        <p:nvSpPr>
          <p:cNvPr id="353283" name="Rectangle 3"/>
          <p:cNvSpPr>
            <a:spLocks noGrp="1" noChangeArrowheads="1"/>
          </p:cNvSpPr>
          <p:nvPr>
            <p:ph type="body" idx="1"/>
          </p:nvPr>
        </p:nvSpPr>
        <p:spPr bwMode="auto">
          <a:xfrm>
            <a:off x="685800" y="1447800"/>
            <a:ext cx="7772400" cy="4724400"/>
          </a:xfrm>
          <a:prstGeom prst="rect">
            <a:avLst/>
          </a:prstGeom>
          <a:noFill/>
          <a:ln w="12700">
            <a:noFill/>
            <a:miter lim="800000"/>
            <a:headEnd/>
            <a:tailEnd/>
          </a:ln>
          <a:effectLst/>
        </p:spPr>
        <p:txBody>
          <a:bodyPr vert="horz" wrap="square" lIns="90487" tIns="44450" rIns="90487"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53284" name="Rectangle 4"/>
          <p:cNvSpPr>
            <a:spLocks noChangeArrowheads="1"/>
          </p:cNvSpPr>
          <p:nvPr/>
        </p:nvSpPr>
        <p:spPr bwMode="auto">
          <a:xfrm>
            <a:off x="46038" y="6324600"/>
            <a:ext cx="2468562" cy="366767"/>
          </a:xfrm>
          <a:prstGeom prst="rect">
            <a:avLst/>
          </a:prstGeom>
          <a:noFill/>
          <a:ln w="12700">
            <a:noFill/>
            <a:miter lim="800000"/>
            <a:headEnd/>
            <a:tailEnd/>
          </a:ln>
          <a:effectLst/>
        </p:spPr>
        <p:txBody>
          <a:bodyPr lIns="90487" tIns="44450" rIns="90487" bIns="44450">
            <a:prstTxWarp prst="textNoShape">
              <a:avLst/>
            </a:prstTxWarp>
            <a:spAutoFit/>
          </a:bodyPr>
          <a:lstStyle/>
          <a:p>
            <a:r>
              <a:rPr lang="en-US" sz="900" dirty="0" smtClean="0">
                <a:solidFill>
                  <a:srgbClr val="714400"/>
                </a:solidFill>
              </a:rPr>
              <a:t>Cayman </a:t>
            </a:r>
            <a:r>
              <a:rPr lang="en-US" sz="900" dirty="0">
                <a:solidFill>
                  <a:srgbClr val="714400"/>
                </a:solidFill>
              </a:rPr>
              <a:t>Business Systems</a:t>
            </a:r>
            <a:endParaRPr lang="en-US" sz="900" dirty="0" smtClean="0">
              <a:solidFill>
                <a:srgbClr val="714400"/>
              </a:solidFill>
            </a:endParaRPr>
          </a:p>
          <a:p>
            <a:fld id="{360E3014-D82B-FA48-85C2-86C5868F6D98}" type="datetime2">
              <a:rPr lang="en-US" sz="900" smtClean="0">
                <a:solidFill>
                  <a:srgbClr val="00279F"/>
                </a:solidFill>
              </a:rPr>
              <a:pPr/>
              <a:t>Friday, July 1, 2011</a:t>
            </a:fld>
            <a:endParaRPr lang="en-US" sz="900" dirty="0">
              <a:solidFill>
                <a:srgbClr val="714400"/>
              </a:solidFill>
            </a:endParaRPr>
          </a:p>
        </p:txBody>
      </p:sp>
      <p:sp>
        <p:nvSpPr>
          <p:cNvPr id="353285" name="Rectangle 5"/>
          <p:cNvSpPr>
            <a:spLocks noChangeArrowheads="1"/>
          </p:cNvSpPr>
          <p:nvPr/>
        </p:nvSpPr>
        <p:spPr bwMode="auto">
          <a:xfrm>
            <a:off x="7086600" y="6448425"/>
            <a:ext cx="2057400" cy="393700"/>
          </a:xfrm>
          <a:prstGeom prst="rect">
            <a:avLst/>
          </a:prstGeom>
          <a:noFill/>
          <a:ln w="12700">
            <a:noFill/>
            <a:miter lim="800000"/>
            <a:headEnd/>
            <a:tailEnd/>
          </a:ln>
          <a:effectLst/>
        </p:spPr>
        <p:txBody>
          <a:bodyPr lIns="90487" tIns="44450" rIns="90487" bIns="44450">
            <a:prstTxWarp prst="textNoShape">
              <a:avLst/>
            </a:prstTxWarp>
            <a:spAutoFit/>
          </a:bodyPr>
          <a:lstStyle/>
          <a:p>
            <a:pPr algn="r"/>
            <a:r>
              <a:rPr lang="en-US" sz="1000">
                <a:solidFill>
                  <a:srgbClr val="714400"/>
                </a:solidFill>
              </a:rPr>
              <a:t>Elsmar.com</a:t>
            </a:r>
            <a:r>
              <a:rPr lang="en-US" sz="1000">
                <a:solidFill>
                  <a:srgbClr val="00279F"/>
                </a:solidFill>
              </a:rPr>
              <a:t> </a:t>
            </a:r>
          </a:p>
          <a:p>
            <a:pPr algn="r"/>
            <a:r>
              <a:rPr lang="en-US" sz="1000">
                <a:solidFill>
                  <a:srgbClr val="00279F"/>
                </a:solidFill>
              </a:rPr>
              <a:t>Slide  </a:t>
            </a:r>
            <a:fld id="{333D7E92-A0E5-2C4C-9DA9-D02CFAD8AEAF}" type="slidenum">
              <a:rPr lang="en-US" sz="1000">
                <a:solidFill>
                  <a:srgbClr val="00279F"/>
                </a:solidFill>
              </a:rPr>
              <a:pPr algn="r"/>
              <a:t>‹#›</a:t>
            </a:fld>
            <a:endParaRPr lang="en-US" sz="1000">
              <a:solidFill>
                <a:srgbClr val="00279F"/>
              </a:solidFill>
            </a:endParaRPr>
          </a:p>
        </p:txBody>
      </p:sp>
      <p:sp>
        <p:nvSpPr>
          <p:cNvPr id="353286" name="Rectangle 6"/>
          <p:cNvSpPr>
            <a:spLocks noChangeArrowheads="1"/>
          </p:cNvSpPr>
          <p:nvPr/>
        </p:nvSpPr>
        <p:spPr bwMode="auto">
          <a:xfrm>
            <a:off x="2235200" y="6524625"/>
            <a:ext cx="4648200" cy="333375"/>
          </a:xfrm>
          <a:prstGeom prst="rect">
            <a:avLst/>
          </a:prstGeom>
          <a:noFill/>
          <a:ln w="12700">
            <a:noFill/>
            <a:miter lim="800000"/>
            <a:headEnd/>
            <a:tailEnd/>
          </a:ln>
          <a:effectLst/>
        </p:spPr>
        <p:txBody>
          <a:bodyPr lIns="90487" tIns="44450" rIns="90487" bIns="44450">
            <a:prstTxWarp prst="textNoShape">
              <a:avLst/>
            </a:prstTxWarp>
            <a:spAutoFit/>
          </a:bodyPr>
          <a:lstStyle/>
          <a:p>
            <a:pPr algn="ctr"/>
            <a:r>
              <a:rPr lang="en-US" sz="1600" b="1">
                <a:solidFill>
                  <a:srgbClr val="183400"/>
                </a:solidFill>
                <a:latin typeface="Ashley" charset="0"/>
              </a:rPr>
              <a:t>Example Flow Charts</a:t>
            </a: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advTm="8000">
    <p:zoom dir="in"/>
  </p:transition>
  <p:txStyles>
    <p:titleStyle>
      <a:lvl1pPr algn="ctr" rtl="0" eaLnBrk="0" fontAlgn="base" hangingPunct="0">
        <a:spcBef>
          <a:spcPct val="0"/>
        </a:spcBef>
        <a:spcAft>
          <a:spcPct val="0"/>
        </a:spcAft>
        <a:defRPr sz="3200">
          <a:solidFill>
            <a:srgbClr val="00279F"/>
          </a:solidFill>
          <a:latin typeface="+mj-lt"/>
          <a:ea typeface="+mj-ea"/>
          <a:cs typeface="+mj-cs"/>
        </a:defRPr>
      </a:lvl1pPr>
      <a:lvl2pPr algn="ctr" rtl="0" eaLnBrk="0" fontAlgn="base" hangingPunct="0">
        <a:spcBef>
          <a:spcPct val="0"/>
        </a:spcBef>
        <a:spcAft>
          <a:spcPct val="0"/>
        </a:spcAft>
        <a:defRPr sz="3200">
          <a:solidFill>
            <a:srgbClr val="00279F"/>
          </a:solidFill>
          <a:latin typeface="Arial" charset="0"/>
        </a:defRPr>
      </a:lvl2pPr>
      <a:lvl3pPr algn="ctr" rtl="0" eaLnBrk="0" fontAlgn="base" hangingPunct="0">
        <a:spcBef>
          <a:spcPct val="0"/>
        </a:spcBef>
        <a:spcAft>
          <a:spcPct val="0"/>
        </a:spcAft>
        <a:defRPr sz="3200">
          <a:solidFill>
            <a:srgbClr val="00279F"/>
          </a:solidFill>
          <a:latin typeface="Arial" charset="0"/>
        </a:defRPr>
      </a:lvl3pPr>
      <a:lvl4pPr algn="ctr" rtl="0" eaLnBrk="0" fontAlgn="base" hangingPunct="0">
        <a:spcBef>
          <a:spcPct val="0"/>
        </a:spcBef>
        <a:spcAft>
          <a:spcPct val="0"/>
        </a:spcAft>
        <a:defRPr sz="3200">
          <a:solidFill>
            <a:srgbClr val="00279F"/>
          </a:solidFill>
          <a:latin typeface="Arial" charset="0"/>
        </a:defRPr>
      </a:lvl4pPr>
      <a:lvl5pPr algn="ctr" rtl="0" eaLnBrk="0" fontAlgn="base" hangingPunct="0">
        <a:spcBef>
          <a:spcPct val="0"/>
        </a:spcBef>
        <a:spcAft>
          <a:spcPct val="0"/>
        </a:spcAft>
        <a:defRPr sz="3200">
          <a:solidFill>
            <a:srgbClr val="00279F"/>
          </a:solidFill>
          <a:latin typeface="Arial" charset="0"/>
        </a:defRPr>
      </a:lvl5pPr>
      <a:lvl6pPr marL="457200" algn="ctr" rtl="0" eaLnBrk="0" fontAlgn="base" hangingPunct="0">
        <a:spcBef>
          <a:spcPct val="0"/>
        </a:spcBef>
        <a:spcAft>
          <a:spcPct val="0"/>
        </a:spcAft>
        <a:defRPr sz="3200">
          <a:solidFill>
            <a:srgbClr val="00279F"/>
          </a:solidFill>
          <a:latin typeface="Arial" charset="0"/>
        </a:defRPr>
      </a:lvl6pPr>
      <a:lvl7pPr marL="914400" algn="ctr" rtl="0" eaLnBrk="0" fontAlgn="base" hangingPunct="0">
        <a:spcBef>
          <a:spcPct val="0"/>
        </a:spcBef>
        <a:spcAft>
          <a:spcPct val="0"/>
        </a:spcAft>
        <a:defRPr sz="3200">
          <a:solidFill>
            <a:srgbClr val="00279F"/>
          </a:solidFill>
          <a:latin typeface="Arial" charset="0"/>
        </a:defRPr>
      </a:lvl7pPr>
      <a:lvl8pPr marL="1371600" algn="ctr" rtl="0" eaLnBrk="0" fontAlgn="base" hangingPunct="0">
        <a:spcBef>
          <a:spcPct val="0"/>
        </a:spcBef>
        <a:spcAft>
          <a:spcPct val="0"/>
        </a:spcAft>
        <a:defRPr sz="3200">
          <a:solidFill>
            <a:srgbClr val="00279F"/>
          </a:solidFill>
          <a:latin typeface="Arial" charset="0"/>
        </a:defRPr>
      </a:lvl8pPr>
      <a:lvl9pPr marL="1828800" algn="ctr" rtl="0" eaLnBrk="0" fontAlgn="base" hangingPunct="0">
        <a:spcBef>
          <a:spcPct val="0"/>
        </a:spcBef>
        <a:spcAft>
          <a:spcPct val="0"/>
        </a:spcAft>
        <a:defRPr sz="3200">
          <a:solidFill>
            <a:srgbClr val="00279F"/>
          </a:solidFill>
          <a:latin typeface="Arial" charset="0"/>
        </a:defRPr>
      </a:lvl9pPr>
    </p:titleStyle>
    <p:bodyStyle>
      <a:lvl1pPr marL="342900" indent="-342900" algn="l" rtl="0" eaLnBrk="0" fontAlgn="base" hangingPunct="0">
        <a:spcBef>
          <a:spcPct val="30000"/>
        </a:spcBef>
        <a:spcAft>
          <a:spcPct val="0"/>
        </a:spcAft>
        <a:buClr>
          <a:schemeClr val="tx1"/>
        </a:buClr>
        <a:buSzPct val="100000"/>
        <a:buChar char="•"/>
        <a:defRPr sz="2800">
          <a:solidFill>
            <a:schemeClr val="tx1"/>
          </a:solidFill>
          <a:latin typeface="+mn-lt"/>
          <a:ea typeface="+mn-ea"/>
          <a:cs typeface="+mn-cs"/>
        </a:defRPr>
      </a:lvl1pPr>
      <a:lvl2pPr marL="742950" indent="-285750" algn="l" rtl="0" eaLnBrk="0" fontAlgn="base" hangingPunct="0">
        <a:spcBef>
          <a:spcPct val="30000"/>
        </a:spcBef>
        <a:spcAft>
          <a:spcPct val="0"/>
        </a:spcAft>
        <a:buClr>
          <a:schemeClr val="tx1"/>
        </a:buClr>
        <a:buSzPct val="100000"/>
        <a:buChar char="–"/>
        <a:defRPr sz="2400">
          <a:solidFill>
            <a:schemeClr val="tx1"/>
          </a:solidFill>
          <a:latin typeface="+mn-lt"/>
          <a:ea typeface="ＭＳ Ｐゴシック" charset="-128"/>
        </a:defRPr>
      </a:lvl2pPr>
      <a:lvl3pPr marL="1143000" indent="-228600" algn="l" rtl="0" eaLnBrk="0" fontAlgn="base" hangingPunct="0">
        <a:spcBef>
          <a:spcPct val="30000"/>
        </a:spcBef>
        <a:spcAft>
          <a:spcPct val="0"/>
        </a:spcAft>
        <a:buClr>
          <a:schemeClr val="tx1"/>
        </a:buClr>
        <a:buSzPct val="100000"/>
        <a:buChar char="•"/>
        <a:defRPr sz="2000">
          <a:solidFill>
            <a:schemeClr val="tx1"/>
          </a:solidFill>
          <a:latin typeface="+mn-lt"/>
          <a:ea typeface="ＭＳ Ｐゴシック" charset="-128"/>
        </a:defRPr>
      </a:lvl3pPr>
      <a:lvl4pPr marL="1600200" indent="-228600" algn="l" rtl="0" eaLnBrk="0" fontAlgn="base" hangingPunct="0">
        <a:spcBef>
          <a:spcPct val="30000"/>
        </a:spcBef>
        <a:spcAft>
          <a:spcPct val="0"/>
        </a:spcAft>
        <a:buClr>
          <a:schemeClr val="tx1"/>
        </a:buClr>
        <a:buSzPct val="100000"/>
        <a:buChar char="–"/>
        <a:defRPr>
          <a:solidFill>
            <a:schemeClr val="tx1"/>
          </a:solidFill>
          <a:latin typeface="+mn-lt"/>
          <a:ea typeface="ＭＳ Ｐゴシック" charset="-128"/>
        </a:defRPr>
      </a:lvl4pPr>
      <a:lvl5pPr marL="2057400" indent="-228600" algn="l" rtl="0" eaLnBrk="0" fontAlgn="base" hangingPunct="0">
        <a:spcBef>
          <a:spcPct val="30000"/>
        </a:spcBef>
        <a:spcAft>
          <a:spcPct val="0"/>
        </a:spcAft>
        <a:buClr>
          <a:schemeClr val="tx1"/>
        </a:buClr>
        <a:buSzPct val="100000"/>
        <a:buChar char="•"/>
        <a:defRPr>
          <a:solidFill>
            <a:schemeClr val="tx1"/>
          </a:solidFill>
          <a:latin typeface="+mn-lt"/>
          <a:ea typeface="ＭＳ Ｐゴシック" charset="-128"/>
        </a:defRPr>
      </a:lvl5pPr>
      <a:lvl6pPr marL="2514600" indent="-228600" algn="l" rtl="0" eaLnBrk="0" fontAlgn="base" hangingPunct="0">
        <a:spcBef>
          <a:spcPct val="30000"/>
        </a:spcBef>
        <a:spcAft>
          <a:spcPct val="0"/>
        </a:spcAft>
        <a:buClr>
          <a:schemeClr val="tx1"/>
        </a:buClr>
        <a:buSzPct val="100000"/>
        <a:buChar char="•"/>
        <a:defRPr>
          <a:solidFill>
            <a:schemeClr val="tx1"/>
          </a:solidFill>
          <a:latin typeface="+mn-lt"/>
          <a:ea typeface="ＭＳ Ｐゴシック" charset="-128"/>
        </a:defRPr>
      </a:lvl6pPr>
      <a:lvl7pPr marL="2971800" indent="-228600" algn="l" rtl="0" eaLnBrk="0" fontAlgn="base" hangingPunct="0">
        <a:spcBef>
          <a:spcPct val="30000"/>
        </a:spcBef>
        <a:spcAft>
          <a:spcPct val="0"/>
        </a:spcAft>
        <a:buClr>
          <a:schemeClr val="tx1"/>
        </a:buClr>
        <a:buSzPct val="100000"/>
        <a:buChar char="•"/>
        <a:defRPr>
          <a:solidFill>
            <a:schemeClr val="tx1"/>
          </a:solidFill>
          <a:latin typeface="+mn-lt"/>
          <a:ea typeface="ＭＳ Ｐゴシック" charset="-128"/>
        </a:defRPr>
      </a:lvl7pPr>
      <a:lvl8pPr marL="3429000" indent="-228600" algn="l" rtl="0" eaLnBrk="0" fontAlgn="base" hangingPunct="0">
        <a:spcBef>
          <a:spcPct val="30000"/>
        </a:spcBef>
        <a:spcAft>
          <a:spcPct val="0"/>
        </a:spcAft>
        <a:buClr>
          <a:schemeClr val="tx1"/>
        </a:buClr>
        <a:buSzPct val="100000"/>
        <a:buChar char="•"/>
        <a:defRPr>
          <a:solidFill>
            <a:schemeClr val="tx1"/>
          </a:solidFill>
          <a:latin typeface="+mn-lt"/>
          <a:ea typeface="ＭＳ Ｐゴシック" charset="-128"/>
        </a:defRPr>
      </a:lvl8pPr>
      <a:lvl9pPr marL="3886200" indent="-228600" algn="l" rtl="0" eaLnBrk="0" fontAlgn="base" hangingPunct="0">
        <a:spcBef>
          <a:spcPct val="30000"/>
        </a:spcBef>
        <a:spcAft>
          <a:spcPct val="0"/>
        </a:spcAft>
        <a:buClr>
          <a:schemeClr val="tx1"/>
        </a:buClr>
        <a:buSzPct val="100000"/>
        <a:buChar char="•"/>
        <a:defRPr>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3" Type="http://schemas.openxmlformats.org/officeDocument/2006/relationships/image" Target="../media/image7.pdf"/><Relationship Id="rId4" Type="http://schemas.openxmlformats.org/officeDocument/2006/relationships/image" Target="../media/image8.png"/><Relationship Id="rId1" Type="http://schemas.openxmlformats.org/officeDocument/2006/relationships/slideLayout" Target="../slideLayouts/slideLayout6.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png"/><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pdf"/><Relationship Id="rId4" Type="http://schemas.openxmlformats.org/officeDocument/2006/relationships/image" Target="../media/image2.png"/><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3.pdf"/><Relationship Id="rId4" Type="http://schemas.openxmlformats.org/officeDocument/2006/relationships/image" Target="../media/image4.png"/><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5.pdf"/><Relationship Id="rId4" Type="http://schemas.openxmlformats.org/officeDocument/2006/relationships/image" Target="../media/image6.png"/><Relationship Id="rId1" Type="http://schemas.openxmlformats.org/officeDocument/2006/relationships/slideLayout" Target="../slideLayouts/slideLayout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3218" name="Rectangle 1026"/>
          <p:cNvSpPr>
            <a:spLocks noGrp="1" noChangeArrowheads="1"/>
          </p:cNvSpPr>
          <p:nvPr>
            <p:ph type="title"/>
          </p:nvPr>
        </p:nvSpPr>
        <p:spPr>
          <a:xfrm>
            <a:off x="152400" y="2514600"/>
            <a:ext cx="8839200" cy="914400"/>
          </a:xfrm>
        </p:spPr>
        <p:txBody>
          <a:bodyPr/>
          <a:lstStyle/>
          <a:p>
            <a:r>
              <a:rPr lang="en-US" sz="4400"/>
              <a:t>Flow Chart Examples</a:t>
            </a:r>
          </a:p>
        </p:txBody>
      </p:sp>
    </p:spTree>
  </p:cSld>
  <p:clrMapOvr>
    <a:masterClrMapping/>
  </p:clrMapOvr>
  <p:transition advTm="8000">
    <p:zoom dir="in"/>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6354" name="Rectangle 2"/>
          <p:cNvSpPr>
            <a:spLocks noGrp="1" noChangeArrowheads="1"/>
          </p:cNvSpPr>
          <p:nvPr>
            <p:ph type="title"/>
          </p:nvPr>
        </p:nvSpPr>
        <p:spPr>
          <a:xfrm>
            <a:off x="2286000" y="457200"/>
            <a:ext cx="6477000" cy="609600"/>
          </a:xfrm>
          <a:noFill/>
          <a:ln/>
        </p:spPr>
        <p:txBody>
          <a:bodyPr/>
          <a:lstStyle/>
          <a:p>
            <a:r>
              <a:rPr lang="en-US"/>
              <a:t>Business As A System (Process)</a:t>
            </a:r>
            <a:endParaRPr lang="en-US" sz="2400">
              <a:solidFill>
                <a:srgbClr val="790015"/>
              </a:solidFill>
            </a:endParaRPr>
          </a:p>
        </p:txBody>
      </p:sp>
      <p:sp>
        <p:nvSpPr>
          <p:cNvPr id="356355" name="Rectangle 3"/>
          <p:cNvSpPr>
            <a:spLocks noChangeArrowheads="1"/>
          </p:cNvSpPr>
          <p:nvPr/>
        </p:nvSpPr>
        <p:spPr bwMode="auto">
          <a:xfrm>
            <a:off x="2689225" y="4008438"/>
            <a:ext cx="1447800" cy="635000"/>
          </a:xfrm>
          <a:prstGeom prst="rect">
            <a:avLst/>
          </a:prstGeom>
          <a:noFill/>
          <a:ln w="25400">
            <a:solidFill>
              <a:srgbClr val="00279F"/>
            </a:solidFill>
            <a:miter lim="800000"/>
            <a:headEnd/>
            <a:tailEnd/>
          </a:ln>
          <a:effectLst/>
        </p:spPr>
        <p:txBody>
          <a:bodyPr anchor="ctr">
            <a:prstTxWarp prst="textNoShape">
              <a:avLst/>
            </a:prstTxWarp>
          </a:bodyPr>
          <a:lstStyle/>
          <a:p>
            <a:pPr algn="ctr"/>
            <a:r>
              <a:rPr lang="en-US" sz="1400" b="1"/>
              <a:t>Fabrication</a:t>
            </a:r>
          </a:p>
        </p:txBody>
      </p:sp>
      <p:sp>
        <p:nvSpPr>
          <p:cNvPr id="356356" name="Rectangle 4"/>
          <p:cNvSpPr>
            <a:spLocks noChangeArrowheads="1"/>
          </p:cNvSpPr>
          <p:nvPr/>
        </p:nvSpPr>
        <p:spPr bwMode="auto">
          <a:xfrm>
            <a:off x="2616200" y="5105400"/>
            <a:ext cx="1600200" cy="384175"/>
          </a:xfrm>
          <a:prstGeom prst="rect">
            <a:avLst/>
          </a:prstGeom>
          <a:noFill/>
          <a:ln w="25400">
            <a:solidFill>
              <a:srgbClr val="005400"/>
            </a:solidFill>
            <a:miter lim="800000"/>
            <a:headEnd/>
            <a:tailEnd/>
          </a:ln>
          <a:effectLst/>
        </p:spPr>
        <p:txBody>
          <a:bodyPr wrap="none" anchor="ctr">
            <a:prstTxWarp prst="textNoShape">
              <a:avLst/>
            </a:prstTxWarp>
          </a:bodyPr>
          <a:lstStyle/>
          <a:p>
            <a:pPr algn="ctr"/>
            <a:r>
              <a:rPr lang="en-US" sz="1400" b="1"/>
              <a:t> Component Test</a:t>
            </a:r>
          </a:p>
        </p:txBody>
      </p:sp>
      <p:sp>
        <p:nvSpPr>
          <p:cNvPr id="356357" name="Rectangle 5"/>
          <p:cNvSpPr>
            <a:spLocks noChangeArrowheads="1"/>
          </p:cNvSpPr>
          <p:nvPr/>
        </p:nvSpPr>
        <p:spPr bwMode="auto">
          <a:xfrm>
            <a:off x="5173663" y="4008438"/>
            <a:ext cx="1447800" cy="635000"/>
          </a:xfrm>
          <a:prstGeom prst="rect">
            <a:avLst/>
          </a:prstGeom>
          <a:noFill/>
          <a:ln w="25400">
            <a:solidFill>
              <a:srgbClr val="00279F"/>
            </a:solidFill>
            <a:miter lim="800000"/>
            <a:headEnd/>
            <a:tailEnd/>
          </a:ln>
          <a:effectLst/>
        </p:spPr>
        <p:txBody>
          <a:bodyPr anchor="ctr">
            <a:prstTxWarp prst="textNoShape">
              <a:avLst/>
            </a:prstTxWarp>
          </a:bodyPr>
          <a:lstStyle/>
          <a:p>
            <a:pPr algn="ctr"/>
            <a:r>
              <a:rPr lang="en-US" sz="1400" b="1"/>
              <a:t>Assembly</a:t>
            </a:r>
          </a:p>
        </p:txBody>
      </p:sp>
      <p:sp>
        <p:nvSpPr>
          <p:cNvPr id="356358" name="Rectangle 6"/>
          <p:cNvSpPr>
            <a:spLocks noChangeArrowheads="1"/>
          </p:cNvSpPr>
          <p:nvPr/>
        </p:nvSpPr>
        <p:spPr bwMode="auto">
          <a:xfrm>
            <a:off x="7319963" y="4013200"/>
            <a:ext cx="1081087" cy="635000"/>
          </a:xfrm>
          <a:prstGeom prst="rect">
            <a:avLst/>
          </a:prstGeom>
          <a:noFill/>
          <a:ln w="25400">
            <a:solidFill>
              <a:srgbClr val="00279F"/>
            </a:solidFill>
            <a:miter lim="800000"/>
            <a:headEnd/>
            <a:tailEnd/>
          </a:ln>
          <a:effectLst/>
        </p:spPr>
        <p:txBody>
          <a:bodyPr anchor="ctr">
            <a:prstTxWarp prst="textNoShape">
              <a:avLst/>
            </a:prstTxWarp>
          </a:bodyPr>
          <a:lstStyle/>
          <a:p>
            <a:pPr algn="ctr"/>
            <a:r>
              <a:rPr lang="en-US" sz="1400" b="1"/>
              <a:t>Ship</a:t>
            </a:r>
          </a:p>
        </p:txBody>
      </p:sp>
      <p:sp>
        <p:nvSpPr>
          <p:cNvPr id="356359" name="Rectangle 7"/>
          <p:cNvSpPr>
            <a:spLocks noChangeArrowheads="1"/>
          </p:cNvSpPr>
          <p:nvPr/>
        </p:nvSpPr>
        <p:spPr bwMode="auto">
          <a:xfrm>
            <a:off x="5172075" y="5121275"/>
            <a:ext cx="1447800" cy="292100"/>
          </a:xfrm>
          <a:prstGeom prst="rect">
            <a:avLst/>
          </a:prstGeom>
          <a:noFill/>
          <a:ln w="25400">
            <a:solidFill>
              <a:srgbClr val="005400"/>
            </a:solidFill>
            <a:miter lim="800000"/>
            <a:headEnd/>
            <a:tailEnd/>
          </a:ln>
          <a:effectLst/>
        </p:spPr>
        <p:txBody>
          <a:bodyPr wrap="none" anchor="ctr">
            <a:prstTxWarp prst="textNoShape">
              <a:avLst/>
            </a:prstTxWarp>
          </a:bodyPr>
          <a:lstStyle/>
          <a:p>
            <a:pPr algn="ctr"/>
            <a:r>
              <a:rPr lang="en-US" sz="1400" b="1"/>
              <a:t>Device Test</a:t>
            </a:r>
          </a:p>
        </p:txBody>
      </p:sp>
      <p:sp>
        <p:nvSpPr>
          <p:cNvPr id="356360" name="Rectangle 8"/>
          <p:cNvSpPr>
            <a:spLocks noChangeArrowheads="1"/>
          </p:cNvSpPr>
          <p:nvPr/>
        </p:nvSpPr>
        <p:spPr bwMode="auto">
          <a:xfrm>
            <a:off x="3657600" y="6022975"/>
            <a:ext cx="1870075" cy="301625"/>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1400" b="1">
                <a:solidFill>
                  <a:srgbClr val="790015"/>
                </a:solidFill>
              </a:rPr>
              <a:t>Process Validations</a:t>
            </a:r>
          </a:p>
        </p:txBody>
      </p:sp>
      <p:sp>
        <p:nvSpPr>
          <p:cNvPr id="356361" name="Rectangle 9"/>
          <p:cNvSpPr>
            <a:spLocks noChangeArrowheads="1"/>
          </p:cNvSpPr>
          <p:nvPr/>
        </p:nvSpPr>
        <p:spPr bwMode="auto">
          <a:xfrm>
            <a:off x="3581400" y="2781300"/>
            <a:ext cx="2133600" cy="647700"/>
          </a:xfrm>
          <a:prstGeom prst="rect">
            <a:avLst/>
          </a:prstGeom>
          <a:noFill/>
          <a:ln w="25400">
            <a:solidFill>
              <a:srgbClr val="005400"/>
            </a:solidFill>
            <a:miter lim="800000"/>
            <a:headEnd/>
            <a:tailEnd/>
          </a:ln>
          <a:effectLst/>
        </p:spPr>
        <p:txBody>
          <a:bodyPr anchor="ctr">
            <a:prstTxWarp prst="textNoShape">
              <a:avLst/>
            </a:prstTxWarp>
          </a:bodyPr>
          <a:lstStyle/>
          <a:p>
            <a:pPr algn="ctr"/>
            <a:r>
              <a:rPr lang="en-US" sz="1400" b="1"/>
              <a:t>Sub-Processes</a:t>
            </a:r>
            <a:br>
              <a:rPr lang="en-US" sz="1400" b="1"/>
            </a:br>
            <a:r>
              <a:rPr lang="en-US" sz="1400" b="1"/>
              <a:t>(Sub-Systems)</a:t>
            </a:r>
          </a:p>
        </p:txBody>
      </p:sp>
      <p:sp>
        <p:nvSpPr>
          <p:cNvPr id="356362" name="Rectangle 10"/>
          <p:cNvSpPr>
            <a:spLocks noChangeArrowheads="1"/>
          </p:cNvSpPr>
          <p:nvPr/>
        </p:nvSpPr>
        <p:spPr bwMode="auto">
          <a:xfrm>
            <a:off x="504825" y="914400"/>
            <a:ext cx="1447800" cy="635000"/>
          </a:xfrm>
          <a:prstGeom prst="rect">
            <a:avLst/>
          </a:prstGeom>
          <a:noFill/>
          <a:ln w="25400">
            <a:solidFill>
              <a:srgbClr val="00279F"/>
            </a:solidFill>
            <a:miter lim="800000"/>
            <a:headEnd/>
            <a:tailEnd/>
          </a:ln>
          <a:effectLst/>
        </p:spPr>
        <p:txBody>
          <a:bodyPr wrap="none" anchor="ctr">
            <a:prstTxWarp prst="textNoShape">
              <a:avLst/>
            </a:prstTxWarp>
          </a:bodyPr>
          <a:lstStyle/>
          <a:p>
            <a:pPr algn="ctr"/>
            <a:r>
              <a:rPr lang="en-US" sz="1400" b="1"/>
              <a:t>Design Product</a:t>
            </a:r>
          </a:p>
        </p:txBody>
      </p:sp>
      <p:sp>
        <p:nvSpPr>
          <p:cNvPr id="356363" name="Rectangle 11"/>
          <p:cNvSpPr>
            <a:spLocks noChangeArrowheads="1"/>
          </p:cNvSpPr>
          <p:nvPr/>
        </p:nvSpPr>
        <p:spPr bwMode="auto">
          <a:xfrm>
            <a:off x="504825" y="2870200"/>
            <a:ext cx="1447800" cy="635000"/>
          </a:xfrm>
          <a:prstGeom prst="rect">
            <a:avLst/>
          </a:prstGeom>
          <a:noFill/>
          <a:ln w="25400">
            <a:solidFill>
              <a:srgbClr val="00279F"/>
            </a:solidFill>
            <a:miter lim="800000"/>
            <a:headEnd/>
            <a:tailEnd/>
          </a:ln>
          <a:effectLst/>
        </p:spPr>
        <p:txBody>
          <a:bodyPr anchor="ctr">
            <a:prstTxWarp prst="textNoShape">
              <a:avLst/>
            </a:prstTxWarp>
          </a:bodyPr>
          <a:lstStyle/>
          <a:p>
            <a:pPr algn="ctr"/>
            <a:r>
              <a:rPr lang="en-US" sz="1400" b="1"/>
              <a:t>Purchase Materials</a:t>
            </a:r>
          </a:p>
        </p:txBody>
      </p:sp>
      <p:sp>
        <p:nvSpPr>
          <p:cNvPr id="356364" name="Rectangle 12"/>
          <p:cNvSpPr>
            <a:spLocks noChangeArrowheads="1"/>
          </p:cNvSpPr>
          <p:nvPr/>
        </p:nvSpPr>
        <p:spPr bwMode="auto">
          <a:xfrm>
            <a:off x="504825" y="4008438"/>
            <a:ext cx="1447800" cy="635000"/>
          </a:xfrm>
          <a:prstGeom prst="rect">
            <a:avLst/>
          </a:prstGeom>
          <a:noFill/>
          <a:ln w="25400">
            <a:solidFill>
              <a:srgbClr val="00279F"/>
            </a:solidFill>
            <a:miter lim="800000"/>
            <a:headEnd/>
            <a:tailEnd/>
          </a:ln>
          <a:effectLst/>
        </p:spPr>
        <p:txBody>
          <a:bodyPr anchor="ctr">
            <a:prstTxWarp prst="textNoShape">
              <a:avLst/>
            </a:prstTxWarp>
          </a:bodyPr>
          <a:lstStyle/>
          <a:p>
            <a:pPr algn="ctr"/>
            <a:r>
              <a:rPr lang="en-US" sz="1400" b="1"/>
              <a:t>Receive Materials</a:t>
            </a:r>
          </a:p>
        </p:txBody>
      </p:sp>
      <p:cxnSp>
        <p:nvCxnSpPr>
          <p:cNvPr id="356365" name="AutoShape 13"/>
          <p:cNvCxnSpPr>
            <a:cxnSpLocks noChangeShapeType="1"/>
            <a:stCxn id="356357" idx="2"/>
            <a:endCxn id="356359" idx="0"/>
          </p:cNvCxnSpPr>
          <p:nvPr/>
        </p:nvCxnSpPr>
        <p:spPr bwMode="auto">
          <a:xfrm flipH="1">
            <a:off x="5895975" y="4656138"/>
            <a:ext cx="1588" cy="452437"/>
          </a:xfrm>
          <a:prstGeom prst="straightConnector1">
            <a:avLst/>
          </a:prstGeom>
          <a:noFill/>
          <a:ln w="19050" cap="rnd">
            <a:solidFill>
              <a:srgbClr val="005400"/>
            </a:solidFill>
            <a:prstDash val="sysDot"/>
            <a:round/>
            <a:headEnd/>
            <a:tailEnd type="triangle" w="med" len="med"/>
          </a:ln>
          <a:effectLst/>
        </p:spPr>
      </p:cxnSp>
      <p:cxnSp>
        <p:nvCxnSpPr>
          <p:cNvPr id="356366" name="AutoShape 14"/>
          <p:cNvCxnSpPr>
            <a:cxnSpLocks noChangeShapeType="1"/>
            <a:stCxn id="356355" idx="2"/>
            <a:endCxn id="356356" idx="0"/>
          </p:cNvCxnSpPr>
          <p:nvPr/>
        </p:nvCxnSpPr>
        <p:spPr bwMode="auto">
          <a:xfrm>
            <a:off x="3413125" y="4656138"/>
            <a:ext cx="3175" cy="436562"/>
          </a:xfrm>
          <a:prstGeom prst="straightConnector1">
            <a:avLst/>
          </a:prstGeom>
          <a:noFill/>
          <a:ln w="19050" cap="rnd">
            <a:solidFill>
              <a:srgbClr val="005400"/>
            </a:solidFill>
            <a:prstDash val="sysDot"/>
            <a:round/>
            <a:headEnd/>
            <a:tailEnd type="triangle" w="med" len="med"/>
          </a:ln>
          <a:effectLst/>
        </p:spPr>
      </p:cxnSp>
      <p:cxnSp>
        <p:nvCxnSpPr>
          <p:cNvPr id="356367" name="AutoShape 15"/>
          <p:cNvCxnSpPr>
            <a:cxnSpLocks noChangeShapeType="1"/>
            <a:stCxn id="356360" idx="0"/>
            <a:endCxn id="356356" idx="2"/>
          </p:cNvCxnSpPr>
          <p:nvPr/>
        </p:nvCxnSpPr>
        <p:spPr bwMode="auto">
          <a:xfrm flipH="1" flipV="1">
            <a:off x="3416300" y="5502275"/>
            <a:ext cx="1176338" cy="520700"/>
          </a:xfrm>
          <a:prstGeom prst="straightConnector1">
            <a:avLst/>
          </a:prstGeom>
          <a:noFill/>
          <a:ln w="15875" cap="rnd">
            <a:solidFill>
              <a:srgbClr val="800000"/>
            </a:solidFill>
            <a:prstDash val="sysDot"/>
            <a:round/>
            <a:headEnd/>
            <a:tailEnd type="triangle" w="med" len="med"/>
          </a:ln>
          <a:effectLst/>
        </p:spPr>
      </p:cxnSp>
      <p:cxnSp>
        <p:nvCxnSpPr>
          <p:cNvPr id="356368" name="AutoShape 16"/>
          <p:cNvCxnSpPr>
            <a:cxnSpLocks noChangeShapeType="1"/>
            <a:stCxn id="356360" idx="0"/>
            <a:endCxn id="356359" idx="2"/>
          </p:cNvCxnSpPr>
          <p:nvPr/>
        </p:nvCxnSpPr>
        <p:spPr bwMode="auto">
          <a:xfrm flipV="1">
            <a:off x="4592638" y="5426075"/>
            <a:ext cx="1303337" cy="596900"/>
          </a:xfrm>
          <a:prstGeom prst="straightConnector1">
            <a:avLst/>
          </a:prstGeom>
          <a:noFill/>
          <a:ln w="15875" cap="rnd">
            <a:solidFill>
              <a:srgbClr val="800000"/>
            </a:solidFill>
            <a:prstDash val="sysDot"/>
            <a:round/>
            <a:headEnd/>
            <a:tailEnd type="triangle" w="med" len="med"/>
          </a:ln>
          <a:effectLst/>
        </p:spPr>
      </p:cxnSp>
      <p:cxnSp>
        <p:nvCxnSpPr>
          <p:cNvPr id="356369" name="AutoShape 17"/>
          <p:cNvCxnSpPr>
            <a:cxnSpLocks noChangeShapeType="1"/>
            <a:stCxn id="356361" idx="2"/>
            <a:endCxn id="356355" idx="0"/>
          </p:cNvCxnSpPr>
          <p:nvPr/>
        </p:nvCxnSpPr>
        <p:spPr bwMode="auto">
          <a:xfrm rot="5400000">
            <a:off x="3753644" y="3101181"/>
            <a:ext cx="554038" cy="1235075"/>
          </a:xfrm>
          <a:prstGeom prst="bentConnector3">
            <a:avLst>
              <a:gd name="adj1" fmla="val 49856"/>
            </a:avLst>
          </a:prstGeom>
          <a:noFill/>
          <a:ln w="15875">
            <a:solidFill>
              <a:srgbClr val="005400"/>
            </a:solidFill>
            <a:prstDash val="dash"/>
            <a:miter lim="800000"/>
            <a:headEnd/>
            <a:tailEnd type="triangle" w="med" len="med"/>
          </a:ln>
          <a:effectLst/>
        </p:spPr>
      </p:cxnSp>
      <p:cxnSp>
        <p:nvCxnSpPr>
          <p:cNvPr id="356370" name="AutoShape 18"/>
          <p:cNvCxnSpPr>
            <a:cxnSpLocks noChangeShapeType="1"/>
            <a:stCxn id="356361" idx="2"/>
            <a:endCxn id="356357" idx="0"/>
          </p:cNvCxnSpPr>
          <p:nvPr/>
        </p:nvCxnSpPr>
        <p:spPr bwMode="auto">
          <a:xfrm rot="16200000" flipH="1">
            <a:off x="4995863" y="3094037"/>
            <a:ext cx="554038" cy="1249363"/>
          </a:xfrm>
          <a:prstGeom prst="bentConnector3">
            <a:avLst>
              <a:gd name="adj1" fmla="val 49856"/>
            </a:avLst>
          </a:prstGeom>
          <a:noFill/>
          <a:ln w="15875">
            <a:solidFill>
              <a:srgbClr val="005400"/>
            </a:solidFill>
            <a:prstDash val="dash"/>
            <a:miter lim="800000"/>
            <a:headEnd/>
            <a:tailEnd type="triangle" w="med" len="med"/>
          </a:ln>
          <a:effectLst/>
        </p:spPr>
      </p:cxnSp>
      <p:cxnSp>
        <p:nvCxnSpPr>
          <p:cNvPr id="356373" name="AutoShape 21"/>
          <p:cNvCxnSpPr>
            <a:cxnSpLocks noChangeShapeType="1"/>
            <a:stCxn id="356363" idx="2"/>
            <a:endCxn id="356364" idx="0"/>
          </p:cNvCxnSpPr>
          <p:nvPr/>
        </p:nvCxnSpPr>
        <p:spPr bwMode="auto">
          <a:xfrm>
            <a:off x="1228725" y="3517900"/>
            <a:ext cx="0" cy="477838"/>
          </a:xfrm>
          <a:prstGeom prst="straightConnector1">
            <a:avLst/>
          </a:prstGeom>
          <a:noFill/>
          <a:ln w="19050">
            <a:solidFill>
              <a:srgbClr val="00279F"/>
            </a:solidFill>
            <a:round/>
            <a:headEnd/>
            <a:tailEnd type="triangle" w="med" len="med"/>
          </a:ln>
          <a:effectLst/>
        </p:spPr>
      </p:cxnSp>
      <p:cxnSp>
        <p:nvCxnSpPr>
          <p:cNvPr id="356374" name="AutoShape 22"/>
          <p:cNvCxnSpPr>
            <a:cxnSpLocks noChangeShapeType="1"/>
            <a:stCxn id="356364" idx="3"/>
            <a:endCxn id="356355" idx="1"/>
          </p:cNvCxnSpPr>
          <p:nvPr/>
        </p:nvCxnSpPr>
        <p:spPr bwMode="auto">
          <a:xfrm>
            <a:off x="1965325" y="4325938"/>
            <a:ext cx="711200" cy="0"/>
          </a:xfrm>
          <a:prstGeom prst="straightConnector1">
            <a:avLst/>
          </a:prstGeom>
          <a:noFill/>
          <a:ln w="19050">
            <a:solidFill>
              <a:srgbClr val="00279F"/>
            </a:solidFill>
            <a:round/>
            <a:headEnd/>
            <a:tailEnd type="triangle" w="med" len="med"/>
          </a:ln>
          <a:effectLst/>
        </p:spPr>
      </p:cxnSp>
      <p:cxnSp>
        <p:nvCxnSpPr>
          <p:cNvPr id="356375" name="AutoShape 23"/>
          <p:cNvCxnSpPr>
            <a:cxnSpLocks noChangeShapeType="1"/>
            <a:stCxn id="356355" idx="3"/>
            <a:endCxn id="356357" idx="1"/>
          </p:cNvCxnSpPr>
          <p:nvPr/>
        </p:nvCxnSpPr>
        <p:spPr bwMode="auto">
          <a:xfrm>
            <a:off x="4149725" y="4325938"/>
            <a:ext cx="1011238" cy="0"/>
          </a:xfrm>
          <a:prstGeom prst="straightConnector1">
            <a:avLst/>
          </a:prstGeom>
          <a:noFill/>
          <a:ln w="19050">
            <a:solidFill>
              <a:srgbClr val="00279F"/>
            </a:solidFill>
            <a:round/>
            <a:headEnd/>
            <a:tailEnd type="triangle" w="med" len="med"/>
          </a:ln>
          <a:effectLst/>
        </p:spPr>
      </p:cxnSp>
      <p:cxnSp>
        <p:nvCxnSpPr>
          <p:cNvPr id="356376" name="AutoShape 24"/>
          <p:cNvCxnSpPr>
            <a:cxnSpLocks noChangeShapeType="1"/>
            <a:stCxn id="356357" idx="3"/>
            <a:endCxn id="356358" idx="1"/>
          </p:cNvCxnSpPr>
          <p:nvPr/>
        </p:nvCxnSpPr>
        <p:spPr bwMode="auto">
          <a:xfrm>
            <a:off x="6634163" y="4325938"/>
            <a:ext cx="673100" cy="4762"/>
          </a:xfrm>
          <a:prstGeom prst="straightConnector1">
            <a:avLst/>
          </a:prstGeom>
          <a:noFill/>
          <a:ln w="19050">
            <a:solidFill>
              <a:srgbClr val="00279F"/>
            </a:solidFill>
            <a:round/>
            <a:headEnd/>
            <a:tailEnd type="triangle" w="med" len="med"/>
          </a:ln>
          <a:effectLst/>
        </p:spPr>
      </p:cxnSp>
      <p:sp>
        <p:nvSpPr>
          <p:cNvPr id="356377" name="Rectangle 25"/>
          <p:cNvSpPr>
            <a:spLocks noChangeArrowheads="1"/>
          </p:cNvSpPr>
          <p:nvPr/>
        </p:nvSpPr>
        <p:spPr bwMode="auto">
          <a:xfrm>
            <a:off x="508000" y="1879600"/>
            <a:ext cx="1447800" cy="635000"/>
          </a:xfrm>
          <a:prstGeom prst="rect">
            <a:avLst/>
          </a:prstGeom>
          <a:noFill/>
          <a:ln w="25400">
            <a:solidFill>
              <a:srgbClr val="00279F"/>
            </a:solidFill>
            <a:miter lim="800000"/>
            <a:headEnd/>
            <a:tailEnd/>
          </a:ln>
          <a:effectLst/>
        </p:spPr>
        <p:txBody>
          <a:bodyPr wrap="none" anchor="ctr">
            <a:prstTxWarp prst="textNoShape">
              <a:avLst/>
            </a:prstTxWarp>
          </a:bodyPr>
          <a:lstStyle/>
          <a:p>
            <a:pPr algn="ctr"/>
            <a:r>
              <a:rPr lang="en-US" sz="1400" b="1"/>
              <a:t>Receive Order</a:t>
            </a:r>
          </a:p>
        </p:txBody>
      </p:sp>
      <p:sp>
        <p:nvSpPr>
          <p:cNvPr id="356378" name="Rectangle 26"/>
          <p:cNvSpPr>
            <a:spLocks noChangeArrowheads="1"/>
          </p:cNvSpPr>
          <p:nvPr/>
        </p:nvSpPr>
        <p:spPr bwMode="auto">
          <a:xfrm>
            <a:off x="2667000" y="1968500"/>
            <a:ext cx="1600200" cy="457200"/>
          </a:xfrm>
          <a:prstGeom prst="rect">
            <a:avLst/>
          </a:prstGeom>
          <a:noFill/>
          <a:ln w="25400">
            <a:solidFill>
              <a:srgbClr val="00279F"/>
            </a:solidFill>
            <a:miter lim="800000"/>
            <a:headEnd/>
            <a:tailEnd/>
          </a:ln>
          <a:effectLst/>
        </p:spPr>
        <p:txBody>
          <a:bodyPr wrap="none" anchor="ctr">
            <a:prstTxWarp prst="textNoShape">
              <a:avLst/>
            </a:prstTxWarp>
          </a:bodyPr>
          <a:lstStyle/>
          <a:p>
            <a:pPr algn="ctr"/>
            <a:r>
              <a:rPr lang="en-US" sz="1400" b="1"/>
              <a:t>Sales / Marketing</a:t>
            </a:r>
          </a:p>
        </p:txBody>
      </p:sp>
      <p:cxnSp>
        <p:nvCxnSpPr>
          <p:cNvPr id="356379" name="AutoShape 27"/>
          <p:cNvCxnSpPr>
            <a:cxnSpLocks noChangeShapeType="1"/>
            <a:stCxn id="356362" idx="2"/>
            <a:endCxn id="356377" idx="0"/>
          </p:cNvCxnSpPr>
          <p:nvPr/>
        </p:nvCxnSpPr>
        <p:spPr bwMode="auto">
          <a:xfrm>
            <a:off x="1228725" y="1562100"/>
            <a:ext cx="3175" cy="304800"/>
          </a:xfrm>
          <a:prstGeom prst="straightConnector1">
            <a:avLst/>
          </a:prstGeom>
          <a:noFill/>
          <a:ln w="19050">
            <a:solidFill>
              <a:srgbClr val="00279F"/>
            </a:solidFill>
            <a:round/>
            <a:headEnd/>
            <a:tailEnd type="triangle" w="med" len="med"/>
          </a:ln>
          <a:effectLst/>
        </p:spPr>
      </p:cxnSp>
      <p:cxnSp>
        <p:nvCxnSpPr>
          <p:cNvPr id="356380" name="AutoShape 28"/>
          <p:cNvCxnSpPr>
            <a:cxnSpLocks noChangeShapeType="1"/>
            <a:stCxn id="356377" idx="2"/>
            <a:endCxn id="356363" idx="0"/>
          </p:cNvCxnSpPr>
          <p:nvPr/>
        </p:nvCxnSpPr>
        <p:spPr bwMode="auto">
          <a:xfrm flipH="1">
            <a:off x="1228725" y="2527300"/>
            <a:ext cx="3175" cy="330200"/>
          </a:xfrm>
          <a:prstGeom prst="straightConnector1">
            <a:avLst/>
          </a:prstGeom>
          <a:noFill/>
          <a:ln w="19050">
            <a:solidFill>
              <a:srgbClr val="00279F"/>
            </a:solidFill>
            <a:round/>
            <a:headEnd/>
            <a:tailEnd type="triangle" w="med" len="med"/>
          </a:ln>
          <a:effectLst/>
        </p:spPr>
      </p:cxnSp>
      <p:cxnSp>
        <p:nvCxnSpPr>
          <p:cNvPr id="356381" name="AutoShape 29"/>
          <p:cNvCxnSpPr>
            <a:cxnSpLocks noChangeShapeType="1"/>
            <a:stCxn id="356378" idx="1"/>
            <a:endCxn id="356377" idx="3"/>
          </p:cNvCxnSpPr>
          <p:nvPr/>
        </p:nvCxnSpPr>
        <p:spPr bwMode="auto">
          <a:xfrm flipH="1">
            <a:off x="1968500" y="2197100"/>
            <a:ext cx="685800" cy="0"/>
          </a:xfrm>
          <a:prstGeom prst="straightConnector1">
            <a:avLst/>
          </a:prstGeom>
          <a:noFill/>
          <a:ln w="19050">
            <a:solidFill>
              <a:srgbClr val="00279F"/>
            </a:solidFill>
            <a:round/>
            <a:headEnd/>
            <a:tailEnd type="triangle" w="med" len="med"/>
          </a:ln>
          <a:effectLst/>
        </p:spPr>
      </p:cxnSp>
    </p:spTree>
  </p:cSld>
  <p:clrMapOvr>
    <a:masterClrMapping/>
  </p:clrMapOvr>
  <p:transition advTm="8000">
    <p:zoom dir="in"/>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a:xfrm>
            <a:off x="228600" y="152400"/>
            <a:ext cx="8686800" cy="762000"/>
          </a:xfrm>
        </p:spPr>
        <p:txBody>
          <a:bodyPr/>
          <a:lstStyle/>
          <a:p>
            <a:r>
              <a:rPr lang="en-US" b="1"/>
              <a:t>Define Product and Base Processes</a:t>
            </a:r>
          </a:p>
        </p:txBody>
      </p:sp>
      <p:sp>
        <p:nvSpPr>
          <p:cNvPr id="312334" name="Text Box 14"/>
          <p:cNvSpPr txBox="1">
            <a:spLocks noChangeArrowheads="1"/>
          </p:cNvSpPr>
          <p:nvPr/>
        </p:nvSpPr>
        <p:spPr bwMode="auto">
          <a:xfrm>
            <a:off x="6883400" y="1901825"/>
            <a:ext cx="1371600" cy="536575"/>
          </a:xfrm>
          <a:prstGeom prst="rect">
            <a:avLst/>
          </a:prstGeom>
          <a:noFill/>
          <a:ln w="19050">
            <a:solidFill>
              <a:srgbClr val="00279F"/>
            </a:solidFill>
            <a:miter lim="800000"/>
            <a:headEnd/>
            <a:tailEnd/>
          </a:ln>
          <a:effectLst/>
        </p:spPr>
        <p:txBody>
          <a:bodyPr>
            <a:prstTxWarp prst="textNoShape">
              <a:avLst/>
            </a:prstTxWarp>
            <a:spAutoFit/>
          </a:bodyPr>
          <a:lstStyle/>
          <a:p>
            <a:pPr algn="ctr"/>
            <a:r>
              <a:rPr lang="en-US" sz="1400" b="1">
                <a:solidFill>
                  <a:srgbClr val="005400"/>
                </a:solidFill>
              </a:rPr>
              <a:t>Sub-Process A</a:t>
            </a:r>
          </a:p>
        </p:txBody>
      </p:sp>
      <p:sp>
        <p:nvSpPr>
          <p:cNvPr id="312336" name="Text Box 16"/>
          <p:cNvSpPr txBox="1">
            <a:spLocks noChangeArrowheads="1"/>
          </p:cNvSpPr>
          <p:nvPr/>
        </p:nvSpPr>
        <p:spPr bwMode="auto">
          <a:xfrm>
            <a:off x="6883400" y="2511425"/>
            <a:ext cx="1371600" cy="536575"/>
          </a:xfrm>
          <a:prstGeom prst="rect">
            <a:avLst/>
          </a:prstGeom>
          <a:noFill/>
          <a:ln w="19050">
            <a:solidFill>
              <a:srgbClr val="00279F"/>
            </a:solidFill>
            <a:miter lim="800000"/>
            <a:headEnd/>
            <a:tailEnd/>
          </a:ln>
          <a:effectLst/>
        </p:spPr>
        <p:txBody>
          <a:bodyPr>
            <a:prstTxWarp prst="textNoShape">
              <a:avLst/>
            </a:prstTxWarp>
            <a:spAutoFit/>
          </a:bodyPr>
          <a:lstStyle/>
          <a:p>
            <a:pPr algn="ctr"/>
            <a:r>
              <a:rPr lang="en-US" sz="1400" b="1">
                <a:solidFill>
                  <a:srgbClr val="005400"/>
                </a:solidFill>
              </a:rPr>
              <a:t>Sub-Process B</a:t>
            </a:r>
          </a:p>
        </p:txBody>
      </p:sp>
      <p:sp>
        <p:nvSpPr>
          <p:cNvPr id="312337" name="Text Box 17"/>
          <p:cNvSpPr txBox="1">
            <a:spLocks noChangeArrowheads="1"/>
          </p:cNvSpPr>
          <p:nvPr/>
        </p:nvSpPr>
        <p:spPr bwMode="auto">
          <a:xfrm>
            <a:off x="6883400" y="3121025"/>
            <a:ext cx="1371600" cy="536575"/>
          </a:xfrm>
          <a:prstGeom prst="rect">
            <a:avLst/>
          </a:prstGeom>
          <a:noFill/>
          <a:ln w="19050">
            <a:solidFill>
              <a:srgbClr val="00279F"/>
            </a:solidFill>
            <a:miter lim="800000"/>
            <a:headEnd/>
            <a:tailEnd/>
          </a:ln>
          <a:effectLst/>
        </p:spPr>
        <p:txBody>
          <a:bodyPr>
            <a:prstTxWarp prst="textNoShape">
              <a:avLst/>
            </a:prstTxWarp>
            <a:spAutoFit/>
          </a:bodyPr>
          <a:lstStyle/>
          <a:p>
            <a:pPr algn="ctr"/>
            <a:r>
              <a:rPr lang="en-US" sz="1400" b="1">
                <a:solidFill>
                  <a:srgbClr val="005400"/>
                </a:solidFill>
              </a:rPr>
              <a:t>Information Services</a:t>
            </a:r>
          </a:p>
        </p:txBody>
      </p:sp>
      <p:sp>
        <p:nvSpPr>
          <p:cNvPr id="312351" name="Rectangle 31"/>
          <p:cNvSpPr>
            <a:spLocks noChangeArrowheads="1"/>
          </p:cNvSpPr>
          <p:nvPr/>
        </p:nvSpPr>
        <p:spPr bwMode="auto">
          <a:xfrm>
            <a:off x="6553200" y="1066800"/>
            <a:ext cx="1981200" cy="2667000"/>
          </a:xfrm>
          <a:prstGeom prst="rect">
            <a:avLst/>
          </a:prstGeom>
          <a:noFill/>
          <a:ln w="22225" cap="rnd">
            <a:solidFill>
              <a:srgbClr val="790015"/>
            </a:solidFill>
            <a:prstDash val="sysDot"/>
            <a:miter lim="800000"/>
            <a:headEnd/>
            <a:tailEnd/>
          </a:ln>
          <a:effectLst/>
        </p:spPr>
        <p:txBody>
          <a:bodyPr anchor="ctr">
            <a:prstTxWarp prst="textNoShape">
              <a:avLst/>
            </a:prstTxWarp>
            <a:spAutoFit/>
          </a:bodyPr>
          <a:lstStyle/>
          <a:p>
            <a:endParaRPr lang="en-US"/>
          </a:p>
        </p:txBody>
      </p:sp>
      <p:sp>
        <p:nvSpPr>
          <p:cNvPr id="312358" name="Text Box 38"/>
          <p:cNvSpPr txBox="1">
            <a:spLocks noChangeArrowheads="1"/>
          </p:cNvSpPr>
          <p:nvPr/>
        </p:nvSpPr>
        <p:spPr bwMode="auto">
          <a:xfrm>
            <a:off x="7035800" y="1066800"/>
            <a:ext cx="1023938" cy="304800"/>
          </a:xfrm>
          <a:prstGeom prst="rect">
            <a:avLst/>
          </a:prstGeom>
          <a:noFill/>
          <a:ln w="12700">
            <a:noFill/>
            <a:miter lim="800000"/>
            <a:headEnd/>
            <a:tailEnd/>
          </a:ln>
          <a:effectLst/>
        </p:spPr>
        <p:txBody>
          <a:bodyPr wrap="none">
            <a:prstTxWarp prst="textNoShape">
              <a:avLst/>
            </a:prstTxWarp>
            <a:spAutoFit/>
          </a:bodyPr>
          <a:lstStyle/>
          <a:p>
            <a:pPr algn="ctr"/>
            <a:r>
              <a:rPr lang="en-US" sz="1400" b="1">
                <a:solidFill>
                  <a:srgbClr val="00279F"/>
                </a:solidFill>
              </a:rPr>
              <a:t>Process 3</a:t>
            </a:r>
          </a:p>
        </p:txBody>
      </p:sp>
      <p:sp>
        <p:nvSpPr>
          <p:cNvPr id="312333" name="Text Box 13"/>
          <p:cNvSpPr txBox="1">
            <a:spLocks noChangeArrowheads="1"/>
          </p:cNvSpPr>
          <p:nvPr/>
        </p:nvSpPr>
        <p:spPr bwMode="auto">
          <a:xfrm>
            <a:off x="6629400" y="4800600"/>
            <a:ext cx="1790700" cy="323850"/>
          </a:xfrm>
          <a:prstGeom prst="rect">
            <a:avLst/>
          </a:prstGeom>
          <a:noFill/>
          <a:ln w="19050">
            <a:solidFill>
              <a:srgbClr val="00279F"/>
            </a:solidFill>
            <a:miter lim="800000"/>
            <a:headEnd/>
            <a:tailEnd/>
          </a:ln>
          <a:effectLst/>
        </p:spPr>
        <p:txBody>
          <a:bodyPr>
            <a:prstTxWarp prst="textNoShape">
              <a:avLst/>
            </a:prstTxWarp>
            <a:spAutoFit/>
          </a:bodyPr>
          <a:lstStyle/>
          <a:p>
            <a:pPr algn="ctr"/>
            <a:r>
              <a:rPr lang="en-US" sz="1400" b="1">
                <a:solidFill>
                  <a:srgbClr val="005400"/>
                </a:solidFill>
              </a:rPr>
              <a:t>Sub-Process A</a:t>
            </a:r>
          </a:p>
        </p:txBody>
      </p:sp>
      <p:sp>
        <p:nvSpPr>
          <p:cNvPr id="312335" name="Text Box 15"/>
          <p:cNvSpPr txBox="1">
            <a:spLocks noChangeArrowheads="1"/>
          </p:cNvSpPr>
          <p:nvPr/>
        </p:nvSpPr>
        <p:spPr bwMode="auto">
          <a:xfrm>
            <a:off x="6629400" y="5257800"/>
            <a:ext cx="1778000" cy="323850"/>
          </a:xfrm>
          <a:prstGeom prst="rect">
            <a:avLst/>
          </a:prstGeom>
          <a:noFill/>
          <a:ln w="19050">
            <a:solidFill>
              <a:srgbClr val="00279F"/>
            </a:solidFill>
            <a:miter lim="800000"/>
            <a:headEnd/>
            <a:tailEnd/>
          </a:ln>
          <a:effectLst/>
        </p:spPr>
        <p:txBody>
          <a:bodyPr>
            <a:prstTxWarp prst="textNoShape">
              <a:avLst/>
            </a:prstTxWarp>
            <a:spAutoFit/>
          </a:bodyPr>
          <a:lstStyle/>
          <a:p>
            <a:pPr algn="ctr"/>
            <a:r>
              <a:rPr lang="en-US" sz="1400" b="1">
                <a:solidFill>
                  <a:srgbClr val="005400"/>
                </a:solidFill>
              </a:rPr>
              <a:t>Sub-Process B</a:t>
            </a:r>
          </a:p>
        </p:txBody>
      </p:sp>
      <p:sp>
        <p:nvSpPr>
          <p:cNvPr id="312350" name="Rectangle 30"/>
          <p:cNvSpPr>
            <a:spLocks noChangeArrowheads="1"/>
          </p:cNvSpPr>
          <p:nvPr/>
        </p:nvSpPr>
        <p:spPr bwMode="auto">
          <a:xfrm>
            <a:off x="6515100" y="4038600"/>
            <a:ext cx="1993900" cy="2209800"/>
          </a:xfrm>
          <a:prstGeom prst="rect">
            <a:avLst/>
          </a:prstGeom>
          <a:noFill/>
          <a:ln w="22225" cap="rnd">
            <a:solidFill>
              <a:srgbClr val="790015"/>
            </a:solidFill>
            <a:prstDash val="sysDot"/>
            <a:miter lim="800000"/>
            <a:headEnd/>
            <a:tailEnd/>
          </a:ln>
          <a:effectLst/>
        </p:spPr>
        <p:txBody>
          <a:bodyPr anchor="ctr">
            <a:prstTxWarp prst="textNoShape">
              <a:avLst/>
            </a:prstTxWarp>
            <a:spAutoFit/>
          </a:bodyPr>
          <a:lstStyle/>
          <a:p>
            <a:endParaRPr lang="en-US"/>
          </a:p>
        </p:txBody>
      </p:sp>
      <p:sp>
        <p:nvSpPr>
          <p:cNvPr id="312359" name="Text Box 39"/>
          <p:cNvSpPr txBox="1">
            <a:spLocks noChangeArrowheads="1"/>
          </p:cNvSpPr>
          <p:nvPr/>
        </p:nvSpPr>
        <p:spPr bwMode="auto">
          <a:xfrm>
            <a:off x="7048500" y="4038600"/>
            <a:ext cx="1023938" cy="304800"/>
          </a:xfrm>
          <a:prstGeom prst="rect">
            <a:avLst/>
          </a:prstGeom>
          <a:noFill/>
          <a:ln w="12700">
            <a:noFill/>
            <a:miter lim="800000"/>
            <a:headEnd/>
            <a:tailEnd/>
          </a:ln>
          <a:effectLst/>
        </p:spPr>
        <p:txBody>
          <a:bodyPr wrap="none">
            <a:prstTxWarp prst="textNoShape">
              <a:avLst/>
            </a:prstTxWarp>
            <a:spAutoFit/>
          </a:bodyPr>
          <a:lstStyle/>
          <a:p>
            <a:pPr algn="ctr"/>
            <a:r>
              <a:rPr lang="en-US" sz="1400" b="1">
                <a:solidFill>
                  <a:srgbClr val="00279F"/>
                </a:solidFill>
              </a:rPr>
              <a:t>Process 4</a:t>
            </a:r>
          </a:p>
        </p:txBody>
      </p:sp>
      <p:cxnSp>
        <p:nvCxnSpPr>
          <p:cNvPr id="312364" name="AutoShape 44"/>
          <p:cNvCxnSpPr>
            <a:cxnSpLocks noChangeShapeType="1"/>
            <a:stCxn id="312351" idx="2"/>
            <a:endCxn id="312359" idx="0"/>
          </p:cNvCxnSpPr>
          <p:nvPr/>
        </p:nvCxnSpPr>
        <p:spPr bwMode="auto">
          <a:xfrm>
            <a:off x="7543800" y="3744913"/>
            <a:ext cx="17463" cy="293687"/>
          </a:xfrm>
          <a:prstGeom prst="straightConnector1">
            <a:avLst/>
          </a:prstGeom>
          <a:noFill/>
          <a:ln w="19050">
            <a:solidFill>
              <a:srgbClr val="800000"/>
            </a:solidFill>
            <a:prstDash val="sysDot"/>
            <a:round/>
            <a:headEnd/>
            <a:tailEnd type="triangle" w="med" len="med"/>
          </a:ln>
          <a:effectLst/>
        </p:spPr>
      </p:cxnSp>
      <p:sp>
        <p:nvSpPr>
          <p:cNvPr id="312368" name="Rectangle 48"/>
          <p:cNvSpPr>
            <a:spLocks noChangeArrowheads="1"/>
          </p:cNvSpPr>
          <p:nvPr/>
        </p:nvSpPr>
        <p:spPr bwMode="auto">
          <a:xfrm>
            <a:off x="6629400" y="5715000"/>
            <a:ext cx="1778000" cy="323850"/>
          </a:xfrm>
          <a:prstGeom prst="rect">
            <a:avLst/>
          </a:prstGeom>
          <a:noFill/>
          <a:ln w="19050">
            <a:solidFill>
              <a:srgbClr val="00279F"/>
            </a:solidFill>
            <a:miter lim="800000"/>
            <a:headEnd/>
            <a:tailEnd/>
          </a:ln>
          <a:effectLst/>
        </p:spPr>
        <p:txBody>
          <a:bodyPr>
            <a:prstTxWarp prst="textNoShape">
              <a:avLst/>
            </a:prstTxWarp>
            <a:spAutoFit/>
          </a:bodyPr>
          <a:lstStyle/>
          <a:p>
            <a:pPr algn="ctr"/>
            <a:r>
              <a:rPr lang="en-US" sz="1400" b="1">
                <a:solidFill>
                  <a:srgbClr val="005400"/>
                </a:solidFill>
              </a:rPr>
              <a:t>Sub-Process C</a:t>
            </a:r>
          </a:p>
        </p:txBody>
      </p:sp>
      <p:cxnSp>
        <p:nvCxnSpPr>
          <p:cNvPr id="312373" name="AutoShape 53"/>
          <p:cNvCxnSpPr>
            <a:cxnSpLocks noChangeShapeType="1"/>
            <a:stCxn id="312365" idx="3"/>
            <a:endCxn id="312351" idx="1"/>
          </p:cNvCxnSpPr>
          <p:nvPr/>
        </p:nvCxnSpPr>
        <p:spPr bwMode="auto">
          <a:xfrm>
            <a:off x="5345113" y="2400300"/>
            <a:ext cx="1196975" cy="0"/>
          </a:xfrm>
          <a:prstGeom prst="straightConnector1">
            <a:avLst/>
          </a:prstGeom>
          <a:noFill/>
          <a:ln w="19050">
            <a:solidFill>
              <a:srgbClr val="800000"/>
            </a:solidFill>
            <a:prstDash val="sysDot"/>
            <a:round/>
            <a:headEnd/>
            <a:tailEnd type="triangle" w="med" len="med"/>
          </a:ln>
          <a:effectLst/>
        </p:spPr>
      </p:cxnSp>
      <p:sp>
        <p:nvSpPr>
          <p:cNvPr id="312323" name="Text Box 3"/>
          <p:cNvSpPr txBox="1">
            <a:spLocks noChangeArrowheads="1"/>
          </p:cNvSpPr>
          <p:nvPr/>
        </p:nvSpPr>
        <p:spPr bwMode="auto">
          <a:xfrm>
            <a:off x="571500" y="2022475"/>
            <a:ext cx="2209800" cy="536575"/>
          </a:xfrm>
          <a:prstGeom prst="rect">
            <a:avLst/>
          </a:prstGeom>
          <a:noFill/>
          <a:ln w="19050">
            <a:solidFill>
              <a:srgbClr val="00279F"/>
            </a:solidFill>
            <a:miter lim="800000"/>
            <a:headEnd/>
            <a:tailEnd/>
          </a:ln>
          <a:effectLst/>
        </p:spPr>
        <p:txBody>
          <a:bodyPr>
            <a:prstTxWarp prst="textNoShape">
              <a:avLst/>
            </a:prstTxWarp>
            <a:spAutoFit/>
          </a:bodyPr>
          <a:lstStyle/>
          <a:p>
            <a:pPr algn="ctr"/>
            <a:r>
              <a:rPr lang="en-US" sz="1400"/>
              <a:t>High level Process Description</a:t>
            </a:r>
          </a:p>
        </p:txBody>
      </p:sp>
      <p:sp>
        <p:nvSpPr>
          <p:cNvPr id="312324" name="Text Box 4"/>
          <p:cNvSpPr txBox="1">
            <a:spLocks noChangeArrowheads="1"/>
          </p:cNvSpPr>
          <p:nvPr/>
        </p:nvSpPr>
        <p:spPr bwMode="auto">
          <a:xfrm>
            <a:off x="3009900" y="2022475"/>
            <a:ext cx="2209800" cy="536575"/>
          </a:xfrm>
          <a:prstGeom prst="rect">
            <a:avLst/>
          </a:prstGeom>
          <a:noFill/>
          <a:ln w="19050">
            <a:solidFill>
              <a:srgbClr val="00279F"/>
            </a:solidFill>
            <a:miter lim="800000"/>
            <a:headEnd/>
            <a:tailEnd/>
          </a:ln>
          <a:effectLst/>
        </p:spPr>
        <p:txBody>
          <a:bodyPr>
            <a:prstTxWarp prst="textNoShape">
              <a:avLst/>
            </a:prstTxWarp>
            <a:spAutoFit/>
          </a:bodyPr>
          <a:lstStyle/>
          <a:p>
            <a:pPr algn="ctr"/>
            <a:r>
              <a:rPr lang="en-US" sz="1400"/>
              <a:t>High level Process Description</a:t>
            </a:r>
            <a:endParaRPr lang="en-US" sz="1600">
              <a:solidFill>
                <a:srgbClr val="00279F"/>
              </a:solidFill>
            </a:endParaRPr>
          </a:p>
        </p:txBody>
      </p:sp>
      <p:sp>
        <p:nvSpPr>
          <p:cNvPr id="312329" name="Text Box 9"/>
          <p:cNvSpPr txBox="1">
            <a:spLocks noChangeArrowheads="1"/>
          </p:cNvSpPr>
          <p:nvPr/>
        </p:nvSpPr>
        <p:spPr bwMode="auto">
          <a:xfrm>
            <a:off x="3387725" y="1419225"/>
            <a:ext cx="1439863" cy="609600"/>
          </a:xfrm>
          <a:prstGeom prst="rect">
            <a:avLst/>
          </a:prstGeom>
          <a:noFill/>
          <a:ln w="12700">
            <a:noFill/>
            <a:miter lim="800000"/>
            <a:headEnd/>
            <a:tailEnd/>
          </a:ln>
          <a:effectLst/>
        </p:spPr>
        <p:txBody>
          <a:bodyPr wrap="none">
            <a:prstTxWarp prst="textNoShape">
              <a:avLst/>
            </a:prstTxWarp>
            <a:spAutoFit/>
          </a:bodyPr>
          <a:lstStyle/>
          <a:p>
            <a:pPr algn="ctr"/>
            <a:r>
              <a:rPr lang="en-US" sz="2000" b="1">
                <a:solidFill>
                  <a:srgbClr val="790015"/>
                </a:solidFill>
              </a:rPr>
              <a:t>Wholesale</a:t>
            </a:r>
          </a:p>
          <a:p>
            <a:pPr algn="ctr"/>
            <a:r>
              <a:rPr lang="en-US" sz="1400" b="1">
                <a:solidFill>
                  <a:srgbClr val="00279F"/>
                </a:solidFill>
              </a:rPr>
              <a:t>Process 2</a:t>
            </a:r>
          </a:p>
        </p:txBody>
      </p:sp>
      <p:sp>
        <p:nvSpPr>
          <p:cNvPr id="312330" name="Text Box 10"/>
          <p:cNvSpPr txBox="1">
            <a:spLocks noChangeArrowheads="1"/>
          </p:cNvSpPr>
          <p:nvPr/>
        </p:nvSpPr>
        <p:spPr bwMode="auto">
          <a:xfrm>
            <a:off x="533400" y="1419225"/>
            <a:ext cx="2209800" cy="609600"/>
          </a:xfrm>
          <a:prstGeom prst="rect">
            <a:avLst/>
          </a:prstGeom>
          <a:noFill/>
          <a:ln w="12700">
            <a:noFill/>
            <a:miter lim="800000"/>
            <a:headEnd/>
            <a:tailEnd/>
          </a:ln>
          <a:effectLst/>
        </p:spPr>
        <p:txBody>
          <a:bodyPr>
            <a:prstTxWarp prst="textNoShape">
              <a:avLst/>
            </a:prstTxWarp>
            <a:spAutoFit/>
          </a:bodyPr>
          <a:lstStyle/>
          <a:p>
            <a:pPr algn="ctr"/>
            <a:r>
              <a:rPr lang="en-US" sz="2000" b="1">
                <a:solidFill>
                  <a:srgbClr val="790015"/>
                </a:solidFill>
              </a:rPr>
              <a:t>Retail Clients</a:t>
            </a:r>
          </a:p>
          <a:p>
            <a:pPr algn="ctr"/>
            <a:r>
              <a:rPr lang="en-US" sz="1400" b="1">
                <a:solidFill>
                  <a:srgbClr val="00279F"/>
                </a:solidFill>
              </a:rPr>
              <a:t>Process 1</a:t>
            </a:r>
            <a:endParaRPr lang="en-US" sz="2000" b="1">
              <a:solidFill>
                <a:srgbClr val="790015"/>
              </a:solidFill>
            </a:endParaRPr>
          </a:p>
        </p:txBody>
      </p:sp>
      <p:sp>
        <p:nvSpPr>
          <p:cNvPr id="312338" name="Text Box 18"/>
          <p:cNvSpPr txBox="1">
            <a:spLocks noChangeArrowheads="1"/>
          </p:cNvSpPr>
          <p:nvPr/>
        </p:nvSpPr>
        <p:spPr bwMode="auto">
          <a:xfrm>
            <a:off x="685800" y="2705100"/>
            <a:ext cx="1981200" cy="476250"/>
          </a:xfrm>
          <a:prstGeom prst="rect">
            <a:avLst/>
          </a:prstGeom>
          <a:noFill/>
          <a:ln w="19050">
            <a:solidFill>
              <a:srgbClr val="003300"/>
            </a:solidFill>
            <a:miter lim="800000"/>
            <a:headEnd/>
            <a:tailEnd/>
          </a:ln>
          <a:effectLst/>
        </p:spPr>
        <p:txBody>
          <a:bodyPr>
            <a:prstTxWarp prst="textNoShape">
              <a:avLst/>
            </a:prstTxWarp>
            <a:spAutoFit/>
          </a:bodyPr>
          <a:lstStyle/>
          <a:p>
            <a:pPr algn="ctr"/>
            <a:r>
              <a:rPr lang="en-US" b="1">
                <a:solidFill>
                  <a:srgbClr val="790015"/>
                </a:solidFill>
              </a:rPr>
              <a:t>1. Product 1</a:t>
            </a:r>
          </a:p>
          <a:p>
            <a:pPr algn="ctr"/>
            <a:r>
              <a:rPr lang="en-US" b="1">
                <a:solidFill>
                  <a:srgbClr val="790015"/>
                </a:solidFill>
              </a:rPr>
              <a:t>2. Product 2</a:t>
            </a:r>
          </a:p>
        </p:txBody>
      </p:sp>
      <p:sp>
        <p:nvSpPr>
          <p:cNvPr id="312343" name="Text Box 23"/>
          <p:cNvSpPr txBox="1">
            <a:spLocks noChangeArrowheads="1"/>
          </p:cNvSpPr>
          <p:nvPr/>
        </p:nvSpPr>
        <p:spPr bwMode="auto">
          <a:xfrm>
            <a:off x="990600" y="939800"/>
            <a:ext cx="3886200" cy="457200"/>
          </a:xfrm>
          <a:prstGeom prst="rect">
            <a:avLst/>
          </a:prstGeom>
          <a:noFill/>
          <a:ln w="19050">
            <a:noFill/>
            <a:miter lim="800000"/>
            <a:headEnd/>
            <a:tailEnd/>
          </a:ln>
          <a:effectLst/>
        </p:spPr>
        <p:txBody>
          <a:bodyPr>
            <a:prstTxWarp prst="textNoShape">
              <a:avLst/>
            </a:prstTxWarp>
            <a:spAutoFit/>
          </a:bodyPr>
          <a:lstStyle/>
          <a:p>
            <a:pPr algn="ctr"/>
            <a:r>
              <a:rPr lang="en-US" sz="2400" b="1">
                <a:solidFill>
                  <a:srgbClr val="005400"/>
                </a:solidFill>
              </a:rPr>
              <a:t>External Customers</a:t>
            </a:r>
          </a:p>
        </p:txBody>
      </p:sp>
      <p:sp>
        <p:nvSpPr>
          <p:cNvPr id="312365" name="Rectangle 45"/>
          <p:cNvSpPr>
            <a:spLocks noChangeArrowheads="1"/>
          </p:cNvSpPr>
          <p:nvPr/>
        </p:nvSpPr>
        <p:spPr bwMode="auto">
          <a:xfrm>
            <a:off x="2895600" y="1409700"/>
            <a:ext cx="2438400" cy="1981200"/>
          </a:xfrm>
          <a:prstGeom prst="rect">
            <a:avLst/>
          </a:prstGeom>
          <a:noFill/>
          <a:ln w="22225" cap="rnd">
            <a:solidFill>
              <a:srgbClr val="790015"/>
            </a:solidFill>
            <a:prstDash val="sysDot"/>
            <a:miter lim="800000"/>
            <a:headEnd/>
            <a:tailEnd/>
          </a:ln>
          <a:effectLst/>
        </p:spPr>
        <p:txBody>
          <a:bodyPr anchor="ctr">
            <a:prstTxWarp prst="textNoShape">
              <a:avLst/>
            </a:prstTxWarp>
            <a:spAutoFit/>
          </a:bodyPr>
          <a:lstStyle/>
          <a:p>
            <a:endParaRPr lang="en-US"/>
          </a:p>
        </p:txBody>
      </p:sp>
      <p:sp>
        <p:nvSpPr>
          <p:cNvPr id="312366" name="Rectangle 46"/>
          <p:cNvSpPr>
            <a:spLocks noChangeArrowheads="1"/>
          </p:cNvSpPr>
          <p:nvPr/>
        </p:nvSpPr>
        <p:spPr bwMode="auto">
          <a:xfrm>
            <a:off x="457200" y="1409700"/>
            <a:ext cx="2438400" cy="1981200"/>
          </a:xfrm>
          <a:prstGeom prst="rect">
            <a:avLst/>
          </a:prstGeom>
          <a:noFill/>
          <a:ln w="22225" cap="rnd">
            <a:solidFill>
              <a:srgbClr val="790015"/>
            </a:solidFill>
            <a:prstDash val="sysDot"/>
            <a:miter lim="800000"/>
            <a:headEnd/>
            <a:tailEnd/>
          </a:ln>
          <a:effectLst/>
        </p:spPr>
        <p:txBody>
          <a:bodyPr anchor="ctr">
            <a:prstTxWarp prst="textNoShape">
              <a:avLst/>
            </a:prstTxWarp>
            <a:spAutoFit/>
          </a:bodyPr>
          <a:lstStyle/>
          <a:p>
            <a:endParaRPr lang="en-US"/>
          </a:p>
        </p:txBody>
      </p:sp>
      <p:sp>
        <p:nvSpPr>
          <p:cNvPr id="312370" name="Text Box 50"/>
          <p:cNvSpPr txBox="1">
            <a:spLocks noChangeArrowheads="1"/>
          </p:cNvSpPr>
          <p:nvPr/>
        </p:nvSpPr>
        <p:spPr bwMode="auto">
          <a:xfrm>
            <a:off x="3124200" y="2730500"/>
            <a:ext cx="1981200" cy="293688"/>
          </a:xfrm>
          <a:prstGeom prst="rect">
            <a:avLst/>
          </a:prstGeom>
          <a:noFill/>
          <a:ln w="19050">
            <a:solidFill>
              <a:srgbClr val="003300"/>
            </a:solidFill>
            <a:miter lim="800000"/>
            <a:headEnd/>
            <a:tailEnd/>
          </a:ln>
          <a:effectLst/>
        </p:spPr>
        <p:txBody>
          <a:bodyPr>
            <a:prstTxWarp prst="textNoShape">
              <a:avLst/>
            </a:prstTxWarp>
            <a:spAutoFit/>
          </a:bodyPr>
          <a:lstStyle/>
          <a:p>
            <a:pPr algn="ctr"/>
            <a:r>
              <a:rPr lang="en-US" b="1">
                <a:solidFill>
                  <a:srgbClr val="790015"/>
                </a:solidFill>
              </a:rPr>
              <a:t>1. Product 1</a:t>
            </a:r>
          </a:p>
        </p:txBody>
      </p:sp>
      <p:sp>
        <p:nvSpPr>
          <p:cNvPr id="312348" name="Text Box 28"/>
          <p:cNvSpPr txBox="1">
            <a:spLocks noChangeArrowheads="1"/>
          </p:cNvSpPr>
          <p:nvPr/>
        </p:nvSpPr>
        <p:spPr bwMode="auto">
          <a:xfrm>
            <a:off x="1828800" y="3352800"/>
            <a:ext cx="2057400" cy="366713"/>
          </a:xfrm>
          <a:prstGeom prst="rect">
            <a:avLst/>
          </a:prstGeom>
          <a:noFill/>
          <a:ln w="19050">
            <a:noFill/>
            <a:miter lim="800000"/>
            <a:headEnd/>
            <a:tailEnd/>
          </a:ln>
          <a:effectLst/>
        </p:spPr>
        <p:txBody>
          <a:bodyPr>
            <a:prstTxWarp prst="textNoShape">
              <a:avLst/>
            </a:prstTxWarp>
            <a:spAutoFit/>
          </a:bodyPr>
          <a:lstStyle/>
          <a:p>
            <a:pPr algn="ctr"/>
            <a:r>
              <a:rPr lang="en-US" sz="1800" b="1">
                <a:solidFill>
                  <a:srgbClr val="005400"/>
                </a:solidFill>
              </a:rPr>
              <a:t>Products</a:t>
            </a:r>
          </a:p>
        </p:txBody>
      </p:sp>
      <p:sp>
        <p:nvSpPr>
          <p:cNvPr id="312375" name="Text Box 55"/>
          <p:cNvSpPr txBox="1">
            <a:spLocks noChangeArrowheads="1"/>
          </p:cNvSpPr>
          <p:nvPr/>
        </p:nvSpPr>
        <p:spPr bwMode="auto">
          <a:xfrm>
            <a:off x="6858000" y="1428750"/>
            <a:ext cx="1371600" cy="323850"/>
          </a:xfrm>
          <a:prstGeom prst="rect">
            <a:avLst/>
          </a:prstGeom>
          <a:noFill/>
          <a:ln w="19050">
            <a:solidFill>
              <a:srgbClr val="00279F"/>
            </a:solidFill>
            <a:miter lim="800000"/>
            <a:headEnd/>
            <a:tailEnd/>
          </a:ln>
          <a:effectLst/>
        </p:spPr>
        <p:txBody>
          <a:bodyPr>
            <a:prstTxWarp prst="textNoShape">
              <a:avLst/>
            </a:prstTxWarp>
            <a:spAutoFit/>
          </a:bodyPr>
          <a:lstStyle/>
          <a:p>
            <a:pPr algn="ctr"/>
            <a:r>
              <a:rPr lang="en-US" sz="1400" b="1">
                <a:solidFill>
                  <a:srgbClr val="005400"/>
                </a:solidFill>
              </a:rPr>
              <a:t>Sub-Process</a:t>
            </a:r>
          </a:p>
        </p:txBody>
      </p:sp>
      <p:sp>
        <p:nvSpPr>
          <p:cNvPr id="312378" name="Text Box 58"/>
          <p:cNvSpPr txBox="1">
            <a:spLocks noChangeArrowheads="1"/>
          </p:cNvSpPr>
          <p:nvPr/>
        </p:nvSpPr>
        <p:spPr bwMode="auto">
          <a:xfrm>
            <a:off x="6629400" y="4343400"/>
            <a:ext cx="1790700" cy="323850"/>
          </a:xfrm>
          <a:prstGeom prst="rect">
            <a:avLst/>
          </a:prstGeom>
          <a:noFill/>
          <a:ln w="19050">
            <a:solidFill>
              <a:srgbClr val="00279F"/>
            </a:solidFill>
            <a:miter lim="800000"/>
            <a:headEnd/>
            <a:tailEnd/>
          </a:ln>
          <a:effectLst/>
        </p:spPr>
        <p:txBody>
          <a:bodyPr>
            <a:prstTxWarp prst="textNoShape">
              <a:avLst/>
            </a:prstTxWarp>
            <a:spAutoFit/>
          </a:bodyPr>
          <a:lstStyle/>
          <a:p>
            <a:pPr algn="ctr"/>
            <a:r>
              <a:rPr lang="en-US" sz="1400" b="1">
                <a:solidFill>
                  <a:srgbClr val="005400"/>
                </a:solidFill>
              </a:rPr>
              <a:t>Sub-Process</a:t>
            </a:r>
          </a:p>
        </p:txBody>
      </p:sp>
      <p:sp>
        <p:nvSpPr>
          <p:cNvPr id="312379" name="Text Box 59"/>
          <p:cNvSpPr txBox="1">
            <a:spLocks noChangeArrowheads="1"/>
          </p:cNvSpPr>
          <p:nvPr/>
        </p:nvSpPr>
        <p:spPr bwMode="auto">
          <a:xfrm>
            <a:off x="304800" y="4038600"/>
            <a:ext cx="5562600" cy="1905000"/>
          </a:xfrm>
          <a:prstGeom prst="rect">
            <a:avLst/>
          </a:prstGeom>
          <a:noFill/>
          <a:ln w="12700">
            <a:solidFill>
              <a:srgbClr val="00279F"/>
            </a:solidFill>
            <a:miter lim="800000"/>
            <a:headEnd/>
            <a:tailEnd/>
          </a:ln>
          <a:effectLst/>
        </p:spPr>
        <p:txBody>
          <a:bodyPr anchor="ctr">
            <a:prstTxWarp prst="textNoShape">
              <a:avLst/>
            </a:prstTxWarp>
          </a:bodyPr>
          <a:lstStyle/>
          <a:p>
            <a:pPr algn="ctr"/>
            <a:r>
              <a:rPr lang="en-US" sz="1800"/>
              <a:t>This is not meant to represent YOUR process structure. It is only meant to serve to give you food for thought on looking at your processes.</a:t>
            </a:r>
          </a:p>
        </p:txBody>
      </p:sp>
    </p:spTree>
  </p:cSld>
  <p:clrMapOvr>
    <a:masterClrMapping/>
  </p:clrMapOvr>
  <p:transition advTm="8000">
    <p:zoom dir="in"/>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8478" name="Rectangle 14"/>
          <p:cNvSpPr>
            <a:spLocks noChangeArrowheads="1"/>
          </p:cNvSpPr>
          <p:nvPr/>
        </p:nvSpPr>
        <p:spPr bwMode="auto">
          <a:xfrm>
            <a:off x="1524000" y="1016000"/>
            <a:ext cx="5638800" cy="1574800"/>
          </a:xfrm>
          <a:prstGeom prst="rect">
            <a:avLst/>
          </a:prstGeom>
          <a:noFill/>
          <a:ln w="12700">
            <a:solidFill>
              <a:srgbClr val="005400"/>
            </a:solidFill>
            <a:miter lim="800000"/>
            <a:headEnd/>
            <a:tailEnd/>
          </a:ln>
          <a:effectLst/>
        </p:spPr>
        <p:txBody>
          <a:bodyPr wrap="none" anchor="ctr">
            <a:prstTxWarp prst="textNoShape">
              <a:avLst/>
            </a:prstTxWarp>
          </a:bodyPr>
          <a:lstStyle/>
          <a:p>
            <a:endParaRPr lang="en-US"/>
          </a:p>
        </p:txBody>
      </p:sp>
      <p:sp>
        <p:nvSpPr>
          <p:cNvPr id="318505" name="Rectangle 41"/>
          <p:cNvSpPr>
            <a:spLocks noChangeArrowheads="1"/>
          </p:cNvSpPr>
          <p:nvPr/>
        </p:nvSpPr>
        <p:spPr bwMode="auto">
          <a:xfrm>
            <a:off x="990600" y="4686300"/>
            <a:ext cx="7086600" cy="1409700"/>
          </a:xfrm>
          <a:prstGeom prst="rect">
            <a:avLst/>
          </a:prstGeom>
          <a:noFill/>
          <a:ln w="12700">
            <a:solidFill>
              <a:srgbClr val="005400"/>
            </a:solidFill>
            <a:miter lim="800000"/>
            <a:headEnd/>
            <a:tailEnd/>
          </a:ln>
          <a:effectLst/>
        </p:spPr>
        <p:txBody>
          <a:bodyPr wrap="none" anchor="ctr">
            <a:prstTxWarp prst="textNoShape">
              <a:avLst/>
            </a:prstTxWarp>
          </a:bodyPr>
          <a:lstStyle/>
          <a:p>
            <a:endParaRPr lang="en-US"/>
          </a:p>
        </p:txBody>
      </p:sp>
      <p:sp>
        <p:nvSpPr>
          <p:cNvPr id="318494" name="Rectangle 30"/>
          <p:cNvSpPr>
            <a:spLocks noChangeArrowheads="1"/>
          </p:cNvSpPr>
          <p:nvPr/>
        </p:nvSpPr>
        <p:spPr bwMode="auto">
          <a:xfrm>
            <a:off x="7239000" y="1016000"/>
            <a:ext cx="1714500" cy="1143000"/>
          </a:xfrm>
          <a:prstGeom prst="rect">
            <a:avLst/>
          </a:prstGeom>
          <a:noFill/>
          <a:ln w="12700">
            <a:solidFill>
              <a:srgbClr val="005400"/>
            </a:solidFill>
            <a:miter lim="800000"/>
            <a:headEnd/>
            <a:tailEnd/>
          </a:ln>
          <a:effectLst/>
        </p:spPr>
        <p:txBody>
          <a:bodyPr wrap="none" anchor="ctr">
            <a:prstTxWarp prst="textNoShape">
              <a:avLst/>
            </a:prstTxWarp>
          </a:bodyPr>
          <a:lstStyle/>
          <a:p>
            <a:endParaRPr lang="en-US"/>
          </a:p>
        </p:txBody>
      </p:sp>
      <p:sp>
        <p:nvSpPr>
          <p:cNvPr id="318489" name="Rectangle 25"/>
          <p:cNvSpPr>
            <a:spLocks noChangeArrowheads="1"/>
          </p:cNvSpPr>
          <p:nvPr/>
        </p:nvSpPr>
        <p:spPr bwMode="auto">
          <a:xfrm>
            <a:off x="1511300" y="3111500"/>
            <a:ext cx="5638800" cy="1384300"/>
          </a:xfrm>
          <a:prstGeom prst="rect">
            <a:avLst/>
          </a:prstGeom>
          <a:noFill/>
          <a:ln w="12700">
            <a:solidFill>
              <a:srgbClr val="005400"/>
            </a:solidFill>
            <a:miter lim="800000"/>
            <a:headEnd/>
            <a:tailEnd/>
          </a:ln>
          <a:effectLst/>
        </p:spPr>
        <p:txBody>
          <a:bodyPr wrap="none" anchor="ctr">
            <a:prstTxWarp prst="textNoShape">
              <a:avLst/>
            </a:prstTxWarp>
          </a:bodyPr>
          <a:lstStyle/>
          <a:p>
            <a:endParaRPr lang="en-US"/>
          </a:p>
        </p:txBody>
      </p:sp>
      <p:sp>
        <p:nvSpPr>
          <p:cNvPr id="318467" name="Rectangle 3"/>
          <p:cNvSpPr>
            <a:spLocks noChangeArrowheads="1"/>
          </p:cNvSpPr>
          <p:nvPr/>
        </p:nvSpPr>
        <p:spPr bwMode="auto">
          <a:xfrm>
            <a:off x="152400" y="1455738"/>
            <a:ext cx="1219200" cy="419100"/>
          </a:xfrm>
          <a:prstGeom prst="rect">
            <a:avLst/>
          </a:prstGeom>
          <a:noFill/>
          <a:ln w="12700">
            <a:solidFill>
              <a:srgbClr val="00279F"/>
            </a:solidFill>
            <a:miter lim="800000"/>
            <a:headEnd/>
            <a:tailEnd/>
          </a:ln>
          <a:effectLst/>
        </p:spPr>
        <p:txBody>
          <a:bodyPr wrap="none" anchor="ctr">
            <a:prstTxWarp prst="textNoShape">
              <a:avLst/>
            </a:prstTxWarp>
          </a:bodyPr>
          <a:lstStyle/>
          <a:p>
            <a:pPr algn="ctr"/>
            <a:r>
              <a:rPr lang="en-US" sz="2000" b="1"/>
              <a:t>Sales</a:t>
            </a:r>
          </a:p>
        </p:txBody>
      </p:sp>
      <p:sp>
        <p:nvSpPr>
          <p:cNvPr id="318468" name="Rectangle 4"/>
          <p:cNvSpPr>
            <a:spLocks noChangeArrowheads="1"/>
          </p:cNvSpPr>
          <p:nvPr/>
        </p:nvSpPr>
        <p:spPr bwMode="auto">
          <a:xfrm>
            <a:off x="1676400" y="1473200"/>
            <a:ext cx="1524000" cy="381000"/>
          </a:xfrm>
          <a:prstGeom prst="rect">
            <a:avLst/>
          </a:prstGeom>
          <a:noFill/>
          <a:ln w="12700">
            <a:solidFill>
              <a:srgbClr val="00279F"/>
            </a:solidFill>
            <a:miter lim="800000"/>
            <a:headEnd/>
            <a:tailEnd/>
          </a:ln>
          <a:effectLst/>
        </p:spPr>
        <p:txBody>
          <a:bodyPr wrap="none" anchor="ctr">
            <a:prstTxWarp prst="textNoShape">
              <a:avLst/>
            </a:prstTxWarp>
          </a:bodyPr>
          <a:lstStyle/>
          <a:p>
            <a:pPr algn="ctr"/>
            <a:r>
              <a:rPr lang="en-US" sz="2000" b="1"/>
              <a:t>Proposal</a:t>
            </a:r>
          </a:p>
        </p:txBody>
      </p:sp>
      <p:sp>
        <p:nvSpPr>
          <p:cNvPr id="318469" name="Text Box 5"/>
          <p:cNvSpPr txBox="1">
            <a:spLocks noChangeArrowheads="1"/>
          </p:cNvSpPr>
          <p:nvPr/>
        </p:nvSpPr>
        <p:spPr bwMode="auto">
          <a:xfrm>
            <a:off x="228600" y="1911350"/>
            <a:ext cx="1066800" cy="1314450"/>
          </a:xfrm>
          <a:prstGeom prst="rect">
            <a:avLst/>
          </a:prstGeom>
          <a:noFill/>
          <a:ln w="12700">
            <a:noFill/>
            <a:miter lim="800000"/>
            <a:headEnd/>
            <a:tailEnd/>
          </a:ln>
          <a:effectLst/>
        </p:spPr>
        <p:txBody>
          <a:bodyPr>
            <a:prstTxWarp prst="textNoShape">
              <a:avLst/>
            </a:prstTxWarp>
            <a:spAutoFit/>
          </a:bodyPr>
          <a:lstStyle/>
          <a:p>
            <a:pPr algn="ctr"/>
            <a:r>
              <a:rPr lang="en-US" sz="1600"/>
              <a:t>Outside Retailer Selling Covered Products</a:t>
            </a:r>
          </a:p>
        </p:txBody>
      </p:sp>
      <p:sp>
        <p:nvSpPr>
          <p:cNvPr id="318470" name="Rectangle 6"/>
          <p:cNvSpPr>
            <a:spLocks noChangeArrowheads="1"/>
          </p:cNvSpPr>
          <p:nvPr/>
        </p:nvSpPr>
        <p:spPr bwMode="auto">
          <a:xfrm>
            <a:off x="3581400" y="1431925"/>
            <a:ext cx="1371600" cy="457200"/>
          </a:xfrm>
          <a:prstGeom prst="rect">
            <a:avLst/>
          </a:prstGeom>
          <a:noFill/>
          <a:ln w="12700">
            <a:solidFill>
              <a:srgbClr val="00279F"/>
            </a:solidFill>
            <a:miter lim="800000"/>
            <a:headEnd/>
            <a:tailEnd/>
          </a:ln>
          <a:effectLst/>
        </p:spPr>
        <p:txBody>
          <a:bodyPr wrap="none" anchor="ctr">
            <a:prstTxWarp prst="textNoShape">
              <a:avLst/>
            </a:prstTxWarp>
          </a:bodyPr>
          <a:lstStyle/>
          <a:p>
            <a:pPr algn="ctr"/>
            <a:r>
              <a:rPr lang="en-US" sz="2000" b="1"/>
              <a:t>Contract</a:t>
            </a:r>
          </a:p>
        </p:txBody>
      </p:sp>
      <p:sp>
        <p:nvSpPr>
          <p:cNvPr id="318471" name="Rectangle 7"/>
          <p:cNvSpPr>
            <a:spLocks noChangeArrowheads="1"/>
          </p:cNvSpPr>
          <p:nvPr/>
        </p:nvSpPr>
        <p:spPr bwMode="auto">
          <a:xfrm>
            <a:off x="5334000" y="1355725"/>
            <a:ext cx="1676400" cy="609600"/>
          </a:xfrm>
          <a:prstGeom prst="rect">
            <a:avLst/>
          </a:prstGeom>
          <a:noFill/>
          <a:ln w="12700">
            <a:solidFill>
              <a:srgbClr val="00279F"/>
            </a:solidFill>
            <a:miter lim="800000"/>
            <a:headEnd/>
            <a:tailEnd/>
          </a:ln>
          <a:effectLst/>
        </p:spPr>
        <p:txBody>
          <a:bodyPr wrap="none" anchor="ctr">
            <a:prstTxWarp prst="textNoShape">
              <a:avLst/>
            </a:prstTxWarp>
          </a:bodyPr>
          <a:lstStyle/>
          <a:p>
            <a:pPr algn="ctr"/>
            <a:r>
              <a:rPr lang="en-US" sz="2000" b="1"/>
              <a:t>Implement</a:t>
            </a:r>
          </a:p>
        </p:txBody>
      </p:sp>
      <p:sp>
        <p:nvSpPr>
          <p:cNvPr id="318473" name="Text Box 9"/>
          <p:cNvSpPr txBox="1">
            <a:spLocks noChangeArrowheads="1"/>
          </p:cNvSpPr>
          <p:nvPr/>
        </p:nvSpPr>
        <p:spPr bwMode="auto">
          <a:xfrm>
            <a:off x="1752600" y="1908175"/>
            <a:ext cx="1295400" cy="581025"/>
          </a:xfrm>
          <a:prstGeom prst="rect">
            <a:avLst/>
          </a:prstGeom>
          <a:noFill/>
          <a:ln w="12700">
            <a:noFill/>
            <a:miter lim="800000"/>
            <a:headEnd/>
            <a:tailEnd/>
          </a:ln>
          <a:effectLst/>
        </p:spPr>
        <p:txBody>
          <a:bodyPr>
            <a:prstTxWarp prst="textNoShape">
              <a:avLst/>
            </a:prstTxWarp>
            <a:spAutoFit/>
          </a:bodyPr>
          <a:lstStyle/>
          <a:p>
            <a:pPr algn="ctr"/>
            <a:r>
              <a:rPr lang="en-US" sz="1600"/>
              <a:t>Proposal to Retailer</a:t>
            </a:r>
          </a:p>
        </p:txBody>
      </p:sp>
      <p:sp>
        <p:nvSpPr>
          <p:cNvPr id="318474" name="Text Box 10"/>
          <p:cNvSpPr txBox="1">
            <a:spLocks noChangeArrowheads="1"/>
          </p:cNvSpPr>
          <p:nvPr/>
        </p:nvSpPr>
        <p:spPr bwMode="auto">
          <a:xfrm>
            <a:off x="3352800" y="1943100"/>
            <a:ext cx="1752600" cy="581025"/>
          </a:xfrm>
          <a:prstGeom prst="rect">
            <a:avLst/>
          </a:prstGeom>
          <a:noFill/>
          <a:ln w="12700">
            <a:noFill/>
            <a:miter lim="800000"/>
            <a:headEnd/>
            <a:tailEnd/>
          </a:ln>
          <a:effectLst/>
        </p:spPr>
        <p:txBody>
          <a:bodyPr>
            <a:prstTxWarp prst="textNoShape">
              <a:avLst/>
            </a:prstTxWarp>
            <a:spAutoFit/>
          </a:bodyPr>
          <a:lstStyle/>
          <a:p>
            <a:pPr marL="338138" indent="-338138" algn="ctr"/>
            <a:r>
              <a:rPr lang="en-US" sz="1600"/>
              <a:t>For Retailer</a:t>
            </a:r>
          </a:p>
          <a:p>
            <a:pPr marL="338138" indent="-338138" algn="ctr"/>
            <a:r>
              <a:rPr lang="en-US" sz="1600"/>
              <a:t>Relationship</a:t>
            </a:r>
          </a:p>
        </p:txBody>
      </p:sp>
      <p:cxnSp>
        <p:nvCxnSpPr>
          <p:cNvPr id="318475" name="AutoShape 11"/>
          <p:cNvCxnSpPr>
            <a:cxnSpLocks noChangeShapeType="1"/>
            <a:stCxn id="318467" idx="3"/>
            <a:endCxn id="318468" idx="1"/>
          </p:cNvCxnSpPr>
          <p:nvPr/>
        </p:nvCxnSpPr>
        <p:spPr bwMode="auto">
          <a:xfrm flipV="1">
            <a:off x="1371600" y="1663700"/>
            <a:ext cx="304800" cy="1588"/>
          </a:xfrm>
          <a:prstGeom prst="straightConnector1">
            <a:avLst/>
          </a:prstGeom>
          <a:noFill/>
          <a:ln w="12700">
            <a:solidFill>
              <a:srgbClr val="00279F"/>
            </a:solidFill>
            <a:round/>
            <a:headEnd/>
            <a:tailEnd type="triangle" w="med" len="med"/>
          </a:ln>
          <a:effectLst/>
        </p:spPr>
      </p:cxnSp>
      <p:cxnSp>
        <p:nvCxnSpPr>
          <p:cNvPr id="318476" name="AutoShape 12"/>
          <p:cNvCxnSpPr>
            <a:cxnSpLocks noChangeShapeType="1"/>
            <a:stCxn id="318468" idx="3"/>
            <a:endCxn id="318470" idx="1"/>
          </p:cNvCxnSpPr>
          <p:nvPr/>
        </p:nvCxnSpPr>
        <p:spPr bwMode="auto">
          <a:xfrm flipV="1">
            <a:off x="3200400" y="1660525"/>
            <a:ext cx="381000" cy="3175"/>
          </a:xfrm>
          <a:prstGeom prst="straightConnector1">
            <a:avLst/>
          </a:prstGeom>
          <a:noFill/>
          <a:ln w="12700">
            <a:solidFill>
              <a:srgbClr val="00279F"/>
            </a:solidFill>
            <a:round/>
            <a:headEnd/>
            <a:tailEnd type="triangle" w="med" len="med"/>
          </a:ln>
          <a:effectLst/>
        </p:spPr>
      </p:cxnSp>
      <p:cxnSp>
        <p:nvCxnSpPr>
          <p:cNvPr id="318477" name="AutoShape 13"/>
          <p:cNvCxnSpPr>
            <a:cxnSpLocks noChangeShapeType="1"/>
            <a:stCxn id="318470" idx="3"/>
            <a:endCxn id="318471" idx="1"/>
          </p:cNvCxnSpPr>
          <p:nvPr/>
        </p:nvCxnSpPr>
        <p:spPr bwMode="auto">
          <a:xfrm>
            <a:off x="4953000" y="1660525"/>
            <a:ext cx="381000" cy="0"/>
          </a:xfrm>
          <a:prstGeom prst="straightConnector1">
            <a:avLst/>
          </a:prstGeom>
          <a:noFill/>
          <a:ln w="12700">
            <a:solidFill>
              <a:srgbClr val="00279F"/>
            </a:solidFill>
            <a:round/>
            <a:headEnd/>
            <a:tailEnd type="triangle" w="med" len="med"/>
          </a:ln>
          <a:effectLst/>
        </p:spPr>
      </p:cxnSp>
      <p:sp>
        <p:nvSpPr>
          <p:cNvPr id="318480" name="Rectangle 16"/>
          <p:cNvSpPr>
            <a:spLocks noChangeArrowheads="1"/>
          </p:cNvSpPr>
          <p:nvPr/>
        </p:nvSpPr>
        <p:spPr bwMode="auto">
          <a:xfrm>
            <a:off x="7391400" y="1358900"/>
            <a:ext cx="1447800" cy="609600"/>
          </a:xfrm>
          <a:prstGeom prst="rect">
            <a:avLst/>
          </a:prstGeom>
          <a:noFill/>
          <a:ln w="12700">
            <a:solidFill>
              <a:srgbClr val="00279F"/>
            </a:solidFill>
            <a:miter lim="800000"/>
            <a:headEnd/>
            <a:tailEnd/>
          </a:ln>
          <a:effectLst/>
        </p:spPr>
        <p:txBody>
          <a:bodyPr wrap="none" anchor="ctr">
            <a:prstTxWarp prst="textNoShape">
              <a:avLst/>
            </a:prstTxWarp>
          </a:bodyPr>
          <a:lstStyle/>
          <a:p>
            <a:pPr algn="ctr"/>
            <a:r>
              <a:rPr lang="en-US" sz="1800" b="1"/>
              <a:t>Add New</a:t>
            </a:r>
          </a:p>
          <a:p>
            <a:pPr algn="ctr"/>
            <a:r>
              <a:rPr lang="en-US" sz="1800" b="1"/>
              <a:t>Contracts</a:t>
            </a:r>
          </a:p>
        </p:txBody>
      </p:sp>
      <p:cxnSp>
        <p:nvCxnSpPr>
          <p:cNvPr id="318481" name="AutoShape 17"/>
          <p:cNvCxnSpPr>
            <a:cxnSpLocks noChangeShapeType="1"/>
          </p:cNvCxnSpPr>
          <p:nvPr/>
        </p:nvCxnSpPr>
        <p:spPr bwMode="auto">
          <a:xfrm>
            <a:off x="7010400" y="1689100"/>
            <a:ext cx="381000" cy="0"/>
          </a:xfrm>
          <a:prstGeom prst="straightConnector1">
            <a:avLst/>
          </a:prstGeom>
          <a:noFill/>
          <a:ln w="12700">
            <a:solidFill>
              <a:srgbClr val="00279F"/>
            </a:solidFill>
            <a:round/>
            <a:headEnd/>
            <a:tailEnd type="triangle" w="med" len="med"/>
          </a:ln>
          <a:effectLst/>
        </p:spPr>
      </p:cxnSp>
      <p:sp>
        <p:nvSpPr>
          <p:cNvPr id="318482" name="Text Box 18"/>
          <p:cNvSpPr txBox="1">
            <a:spLocks noChangeArrowheads="1"/>
          </p:cNvSpPr>
          <p:nvPr/>
        </p:nvSpPr>
        <p:spPr bwMode="auto">
          <a:xfrm>
            <a:off x="1676400" y="3492500"/>
            <a:ext cx="1828800" cy="838200"/>
          </a:xfrm>
          <a:prstGeom prst="rect">
            <a:avLst/>
          </a:prstGeom>
          <a:noFill/>
          <a:ln w="12700">
            <a:solidFill>
              <a:srgbClr val="00279F"/>
            </a:solidFill>
            <a:miter lim="800000"/>
            <a:headEnd/>
            <a:tailEnd/>
          </a:ln>
          <a:effectLst/>
        </p:spPr>
        <p:txBody>
          <a:bodyPr>
            <a:prstTxWarp prst="textNoShape">
              <a:avLst/>
            </a:prstTxWarp>
            <a:spAutoFit/>
          </a:bodyPr>
          <a:lstStyle/>
          <a:p>
            <a:pPr algn="ctr"/>
            <a:r>
              <a:rPr lang="en-US" sz="1600" b="1">
                <a:solidFill>
                  <a:srgbClr val="00279F"/>
                </a:solidFill>
              </a:rPr>
              <a:t>Tele-Market</a:t>
            </a:r>
            <a:endParaRPr lang="en-US" sz="1600"/>
          </a:p>
          <a:p>
            <a:pPr algn="ctr"/>
            <a:r>
              <a:rPr lang="en-US" sz="1600"/>
              <a:t>Retailer Provides Sales Information </a:t>
            </a:r>
          </a:p>
        </p:txBody>
      </p:sp>
      <p:sp>
        <p:nvSpPr>
          <p:cNvPr id="318483" name="Text Box 19"/>
          <p:cNvSpPr txBox="1">
            <a:spLocks noChangeArrowheads="1"/>
          </p:cNvSpPr>
          <p:nvPr/>
        </p:nvSpPr>
        <p:spPr bwMode="auto">
          <a:xfrm>
            <a:off x="3733800" y="3492500"/>
            <a:ext cx="1600200" cy="838200"/>
          </a:xfrm>
          <a:prstGeom prst="rect">
            <a:avLst/>
          </a:prstGeom>
          <a:noFill/>
          <a:ln w="12700">
            <a:solidFill>
              <a:srgbClr val="00279F"/>
            </a:solidFill>
            <a:miter lim="800000"/>
            <a:headEnd/>
            <a:tailEnd/>
          </a:ln>
          <a:effectLst/>
        </p:spPr>
        <p:txBody>
          <a:bodyPr>
            <a:prstTxWarp prst="textNoShape">
              <a:avLst/>
            </a:prstTxWarp>
            <a:spAutoFit/>
          </a:bodyPr>
          <a:lstStyle/>
          <a:p>
            <a:pPr algn="ctr"/>
            <a:r>
              <a:rPr lang="en-US" sz="1600"/>
              <a:t>Contact Prospective Customers </a:t>
            </a:r>
          </a:p>
        </p:txBody>
      </p:sp>
      <p:cxnSp>
        <p:nvCxnSpPr>
          <p:cNvPr id="318484" name="AutoShape 20"/>
          <p:cNvCxnSpPr>
            <a:cxnSpLocks noChangeShapeType="1"/>
            <a:stCxn id="318482" idx="3"/>
            <a:endCxn id="318483" idx="1"/>
          </p:cNvCxnSpPr>
          <p:nvPr/>
        </p:nvCxnSpPr>
        <p:spPr bwMode="auto">
          <a:xfrm>
            <a:off x="3505200" y="3911600"/>
            <a:ext cx="228600" cy="0"/>
          </a:xfrm>
          <a:prstGeom prst="straightConnector1">
            <a:avLst/>
          </a:prstGeom>
          <a:noFill/>
          <a:ln w="12700">
            <a:solidFill>
              <a:schemeClr val="tx1"/>
            </a:solidFill>
            <a:round/>
            <a:headEnd/>
            <a:tailEnd type="triangle" w="med" len="med"/>
          </a:ln>
          <a:effectLst/>
        </p:spPr>
      </p:cxnSp>
      <p:sp>
        <p:nvSpPr>
          <p:cNvPr id="318485" name="Text Box 21"/>
          <p:cNvSpPr txBox="1">
            <a:spLocks noChangeArrowheads="1"/>
          </p:cNvSpPr>
          <p:nvPr/>
        </p:nvSpPr>
        <p:spPr bwMode="auto">
          <a:xfrm>
            <a:off x="5562600" y="3619500"/>
            <a:ext cx="1416050" cy="593725"/>
          </a:xfrm>
          <a:prstGeom prst="rect">
            <a:avLst/>
          </a:prstGeom>
          <a:noFill/>
          <a:ln w="12700">
            <a:solidFill>
              <a:srgbClr val="00279F"/>
            </a:solidFill>
            <a:miter lim="800000"/>
            <a:headEnd/>
            <a:tailEnd/>
          </a:ln>
          <a:effectLst/>
        </p:spPr>
        <p:txBody>
          <a:bodyPr>
            <a:prstTxWarp prst="textNoShape">
              <a:avLst/>
            </a:prstTxWarp>
            <a:spAutoFit/>
          </a:bodyPr>
          <a:lstStyle/>
          <a:p>
            <a:pPr algn="ctr"/>
            <a:r>
              <a:rPr lang="en-US" sz="1600"/>
              <a:t>Successful Sale </a:t>
            </a:r>
          </a:p>
        </p:txBody>
      </p:sp>
      <p:cxnSp>
        <p:nvCxnSpPr>
          <p:cNvPr id="318486" name="AutoShape 22"/>
          <p:cNvCxnSpPr>
            <a:cxnSpLocks noChangeShapeType="1"/>
            <a:stCxn id="318483" idx="3"/>
            <a:endCxn id="318485" idx="1"/>
          </p:cNvCxnSpPr>
          <p:nvPr/>
        </p:nvCxnSpPr>
        <p:spPr bwMode="auto">
          <a:xfrm>
            <a:off x="5334000" y="3911600"/>
            <a:ext cx="228600" cy="4763"/>
          </a:xfrm>
          <a:prstGeom prst="straightConnector1">
            <a:avLst/>
          </a:prstGeom>
          <a:noFill/>
          <a:ln w="12700">
            <a:solidFill>
              <a:schemeClr val="tx1"/>
            </a:solidFill>
            <a:round/>
            <a:headEnd/>
            <a:tailEnd type="triangle" w="med" len="med"/>
          </a:ln>
          <a:effectLst/>
        </p:spPr>
      </p:cxnSp>
      <p:sp>
        <p:nvSpPr>
          <p:cNvPr id="318487" name="Rectangle 23"/>
          <p:cNvSpPr>
            <a:spLocks noChangeArrowheads="1"/>
          </p:cNvSpPr>
          <p:nvPr/>
        </p:nvSpPr>
        <p:spPr bwMode="auto">
          <a:xfrm>
            <a:off x="4038600" y="1104900"/>
            <a:ext cx="1066800" cy="304800"/>
          </a:xfrm>
          <a:prstGeom prst="rect">
            <a:avLst/>
          </a:prstGeom>
          <a:noFill/>
          <a:ln w="12700">
            <a:noFill/>
            <a:miter lim="800000"/>
            <a:headEnd/>
            <a:tailEnd/>
          </a:ln>
          <a:effectLst/>
        </p:spPr>
        <p:txBody>
          <a:bodyPr anchor="ctr">
            <a:prstTxWarp prst="textNoShape">
              <a:avLst/>
            </a:prstTxWarp>
            <a:spAutoFit/>
          </a:bodyPr>
          <a:lstStyle/>
          <a:p>
            <a:pPr algn="ctr"/>
            <a:r>
              <a:rPr lang="en-US" sz="1400" b="1">
                <a:solidFill>
                  <a:srgbClr val="00279F"/>
                </a:solidFill>
              </a:rPr>
              <a:t>Process 1</a:t>
            </a:r>
          </a:p>
        </p:txBody>
      </p:sp>
      <p:sp>
        <p:nvSpPr>
          <p:cNvPr id="318492" name="Rectangle 28"/>
          <p:cNvSpPr>
            <a:spLocks noChangeArrowheads="1"/>
          </p:cNvSpPr>
          <p:nvPr/>
        </p:nvSpPr>
        <p:spPr bwMode="auto">
          <a:xfrm>
            <a:off x="3987800" y="3175000"/>
            <a:ext cx="1168400" cy="304800"/>
          </a:xfrm>
          <a:prstGeom prst="rect">
            <a:avLst/>
          </a:prstGeom>
          <a:noFill/>
          <a:ln w="12700">
            <a:noFill/>
            <a:miter lim="800000"/>
            <a:headEnd/>
            <a:tailEnd/>
          </a:ln>
          <a:effectLst/>
        </p:spPr>
        <p:txBody>
          <a:bodyPr anchor="ctr">
            <a:prstTxWarp prst="textNoShape">
              <a:avLst/>
            </a:prstTxWarp>
            <a:spAutoFit/>
          </a:bodyPr>
          <a:lstStyle/>
          <a:p>
            <a:pPr algn="ctr"/>
            <a:r>
              <a:rPr lang="en-US" sz="1400" b="1">
                <a:solidFill>
                  <a:srgbClr val="00279F"/>
                </a:solidFill>
              </a:rPr>
              <a:t>Process 2</a:t>
            </a:r>
          </a:p>
        </p:txBody>
      </p:sp>
      <p:sp>
        <p:nvSpPr>
          <p:cNvPr id="318493" name="Rectangle 29"/>
          <p:cNvSpPr>
            <a:spLocks noChangeArrowheads="1"/>
          </p:cNvSpPr>
          <p:nvPr/>
        </p:nvSpPr>
        <p:spPr bwMode="auto">
          <a:xfrm>
            <a:off x="7531100" y="990600"/>
            <a:ext cx="1168400" cy="304800"/>
          </a:xfrm>
          <a:prstGeom prst="rect">
            <a:avLst/>
          </a:prstGeom>
          <a:noFill/>
          <a:ln w="12700">
            <a:noFill/>
            <a:miter lim="800000"/>
            <a:headEnd/>
            <a:tailEnd/>
          </a:ln>
          <a:effectLst/>
        </p:spPr>
        <p:txBody>
          <a:bodyPr anchor="ctr">
            <a:prstTxWarp prst="textNoShape">
              <a:avLst/>
            </a:prstTxWarp>
            <a:spAutoFit/>
          </a:bodyPr>
          <a:lstStyle/>
          <a:p>
            <a:pPr algn="ctr"/>
            <a:r>
              <a:rPr lang="en-US" sz="1400" b="1">
                <a:solidFill>
                  <a:srgbClr val="00279F"/>
                </a:solidFill>
              </a:rPr>
              <a:t>Process 3</a:t>
            </a:r>
          </a:p>
        </p:txBody>
      </p:sp>
      <p:cxnSp>
        <p:nvCxnSpPr>
          <p:cNvPr id="318496" name="AutoShape 32"/>
          <p:cNvCxnSpPr>
            <a:cxnSpLocks noChangeShapeType="1"/>
            <a:stCxn id="318485" idx="3"/>
            <a:endCxn id="318480" idx="2"/>
          </p:cNvCxnSpPr>
          <p:nvPr/>
        </p:nvCxnSpPr>
        <p:spPr bwMode="auto">
          <a:xfrm flipV="1">
            <a:off x="6978650" y="1968500"/>
            <a:ext cx="1136650" cy="1947863"/>
          </a:xfrm>
          <a:prstGeom prst="bentConnector2">
            <a:avLst/>
          </a:prstGeom>
          <a:noFill/>
          <a:ln w="12700">
            <a:solidFill>
              <a:schemeClr val="tx1"/>
            </a:solidFill>
            <a:miter lim="800000"/>
            <a:headEnd/>
            <a:tailEnd type="triangle" w="med" len="med"/>
          </a:ln>
          <a:effectLst/>
        </p:spPr>
      </p:cxnSp>
      <p:sp>
        <p:nvSpPr>
          <p:cNvPr id="318497" name="Text Box 33"/>
          <p:cNvSpPr txBox="1">
            <a:spLocks noChangeArrowheads="1"/>
          </p:cNvSpPr>
          <p:nvPr/>
        </p:nvSpPr>
        <p:spPr bwMode="auto">
          <a:xfrm>
            <a:off x="1143000" y="5143500"/>
            <a:ext cx="990600" cy="742950"/>
          </a:xfrm>
          <a:prstGeom prst="rect">
            <a:avLst/>
          </a:prstGeom>
          <a:noFill/>
          <a:ln w="12700">
            <a:solidFill>
              <a:srgbClr val="00279F"/>
            </a:solidFill>
            <a:miter lim="800000"/>
            <a:headEnd/>
            <a:tailEnd/>
          </a:ln>
          <a:effectLst/>
        </p:spPr>
        <p:txBody>
          <a:bodyPr>
            <a:prstTxWarp prst="textNoShape">
              <a:avLst/>
            </a:prstTxWarp>
            <a:spAutoFit/>
          </a:bodyPr>
          <a:lstStyle/>
          <a:p>
            <a:pPr algn="ctr"/>
            <a:r>
              <a:rPr lang="en-US" sz="1400"/>
              <a:t>Individual Calls for Service</a:t>
            </a:r>
            <a:r>
              <a:rPr lang="en-US" sz="1600"/>
              <a:t>  </a:t>
            </a:r>
          </a:p>
        </p:txBody>
      </p:sp>
      <p:sp>
        <p:nvSpPr>
          <p:cNvPr id="318498" name="Text Box 34"/>
          <p:cNvSpPr txBox="1">
            <a:spLocks noChangeArrowheads="1"/>
          </p:cNvSpPr>
          <p:nvPr/>
        </p:nvSpPr>
        <p:spPr bwMode="auto">
          <a:xfrm>
            <a:off x="2514600" y="5029200"/>
            <a:ext cx="1384300" cy="955675"/>
          </a:xfrm>
          <a:prstGeom prst="rect">
            <a:avLst/>
          </a:prstGeom>
          <a:noFill/>
          <a:ln w="12700">
            <a:solidFill>
              <a:srgbClr val="00279F"/>
            </a:solidFill>
            <a:miter lim="800000"/>
            <a:headEnd/>
            <a:tailEnd/>
          </a:ln>
          <a:effectLst/>
        </p:spPr>
        <p:txBody>
          <a:bodyPr>
            <a:prstTxWarp prst="textNoShape">
              <a:avLst/>
            </a:prstTxWarp>
            <a:spAutoFit/>
          </a:bodyPr>
          <a:lstStyle/>
          <a:p>
            <a:pPr algn="ctr"/>
            <a:r>
              <a:rPr lang="en-US" sz="1400"/>
              <a:t>Contact Servicer &amp; Issue Authorization</a:t>
            </a:r>
            <a:r>
              <a:rPr lang="en-US" sz="1600"/>
              <a:t>  </a:t>
            </a:r>
          </a:p>
        </p:txBody>
      </p:sp>
      <p:sp>
        <p:nvSpPr>
          <p:cNvPr id="318499" name="Text Box 35"/>
          <p:cNvSpPr txBox="1">
            <a:spLocks noChangeArrowheads="1"/>
          </p:cNvSpPr>
          <p:nvPr/>
        </p:nvSpPr>
        <p:spPr bwMode="auto">
          <a:xfrm>
            <a:off x="4191000" y="5029200"/>
            <a:ext cx="1066800" cy="955675"/>
          </a:xfrm>
          <a:prstGeom prst="rect">
            <a:avLst/>
          </a:prstGeom>
          <a:noFill/>
          <a:ln w="12700">
            <a:solidFill>
              <a:srgbClr val="00279F"/>
            </a:solidFill>
            <a:miter lim="800000"/>
            <a:headEnd/>
            <a:tailEnd/>
          </a:ln>
          <a:effectLst/>
        </p:spPr>
        <p:txBody>
          <a:bodyPr>
            <a:prstTxWarp prst="textNoShape">
              <a:avLst/>
            </a:prstTxWarp>
            <a:spAutoFit/>
          </a:bodyPr>
          <a:lstStyle/>
          <a:p>
            <a:pPr algn="ctr"/>
            <a:r>
              <a:rPr lang="en-US" sz="1400"/>
              <a:t>Service Supplier Provides Service</a:t>
            </a:r>
            <a:r>
              <a:rPr lang="en-US" sz="1600"/>
              <a:t> </a:t>
            </a:r>
          </a:p>
        </p:txBody>
      </p:sp>
      <p:sp>
        <p:nvSpPr>
          <p:cNvPr id="318500" name="Text Box 36"/>
          <p:cNvSpPr txBox="1">
            <a:spLocks noChangeArrowheads="1"/>
          </p:cNvSpPr>
          <p:nvPr/>
        </p:nvSpPr>
        <p:spPr bwMode="auto">
          <a:xfrm>
            <a:off x="5562600" y="5029200"/>
            <a:ext cx="990600" cy="955675"/>
          </a:xfrm>
          <a:prstGeom prst="rect">
            <a:avLst/>
          </a:prstGeom>
          <a:noFill/>
          <a:ln w="12700">
            <a:solidFill>
              <a:srgbClr val="00279F"/>
            </a:solidFill>
            <a:miter lim="800000"/>
            <a:headEnd/>
            <a:tailEnd/>
          </a:ln>
          <a:effectLst/>
        </p:spPr>
        <p:txBody>
          <a:bodyPr>
            <a:prstTxWarp prst="textNoShape">
              <a:avLst/>
            </a:prstTxWarp>
            <a:spAutoFit/>
          </a:bodyPr>
          <a:lstStyle/>
          <a:p>
            <a:pPr algn="ctr"/>
            <a:r>
              <a:rPr lang="en-US" sz="1400"/>
              <a:t>Service Supplier Invoices Company</a:t>
            </a:r>
            <a:r>
              <a:rPr lang="en-US" sz="1600"/>
              <a:t> </a:t>
            </a:r>
          </a:p>
        </p:txBody>
      </p:sp>
      <p:cxnSp>
        <p:nvCxnSpPr>
          <p:cNvPr id="318501" name="AutoShape 37"/>
          <p:cNvCxnSpPr>
            <a:cxnSpLocks noChangeShapeType="1"/>
            <a:stCxn id="318497" idx="3"/>
            <a:endCxn id="318498" idx="1"/>
          </p:cNvCxnSpPr>
          <p:nvPr/>
        </p:nvCxnSpPr>
        <p:spPr bwMode="auto">
          <a:xfrm flipV="1">
            <a:off x="2133600" y="5507038"/>
            <a:ext cx="381000" cy="7937"/>
          </a:xfrm>
          <a:prstGeom prst="straightConnector1">
            <a:avLst/>
          </a:prstGeom>
          <a:noFill/>
          <a:ln w="12700">
            <a:solidFill>
              <a:schemeClr val="tx1"/>
            </a:solidFill>
            <a:round/>
            <a:headEnd/>
            <a:tailEnd type="triangle" w="med" len="med"/>
          </a:ln>
          <a:effectLst/>
        </p:spPr>
      </p:cxnSp>
      <p:cxnSp>
        <p:nvCxnSpPr>
          <p:cNvPr id="318502" name="AutoShape 38"/>
          <p:cNvCxnSpPr>
            <a:cxnSpLocks noChangeShapeType="1"/>
            <a:stCxn id="318498" idx="3"/>
            <a:endCxn id="318499" idx="1"/>
          </p:cNvCxnSpPr>
          <p:nvPr/>
        </p:nvCxnSpPr>
        <p:spPr bwMode="auto">
          <a:xfrm>
            <a:off x="3898900" y="5507038"/>
            <a:ext cx="292100" cy="0"/>
          </a:xfrm>
          <a:prstGeom prst="straightConnector1">
            <a:avLst/>
          </a:prstGeom>
          <a:noFill/>
          <a:ln w="12700">
            <a:solidFill>
              <a:schemeClr val="tx1"/>
            </a:solidFill>
            <a:round/>
            <a:headEnd/>
            <a:tailEnd type="triangle" w="med" len="med"/>
          </a:ln>
          <a:effectLst/>
        </p:spPr>
      </p:cxnSp>
      <p:cxnSp>
        <p:nvCxnSpPr>
          <p:cNvPr id="318503" name="AutoShape 39"/>
          <p:cNvCxnSpPr>
            <a:cxnSpLocks noChangeShapeType="1"/>
            <a:stCxn id="318499" idx="3"/>
            <a:endCxn id="318500" idx="1"/>
          </p:cNvCxnSpPr>
          <p:nvPr/>
        </p:nvCxnSpPr>
        <p:spPr bwMode="auto">
          <a:xfrm>
            <a:off x="5257800" y="5507038"/>
            <a:ext cx="304800" cy="0"/>
          </a:xfrm>
          <a:prstGeom prst="straightConnector1">
            <a:avLst/>
          </a:prstGeom>
          <a:noFill/>
          <a:ln w="12700">
            <a:solidFill>
              <a:schemeClr val="tx1"/>
            </a:solidFill>
            <a:round/>
            <a:headEnd/>
            <a:tailEnd type="triangle" w="med" len="med"/>
          </a:ln>
          <a:effectLst/>
        </p:spPr>
      </p:cxnSp>
      <p:sp>
        <p:nvSpPr>
          <p:cNvPr id="318504" name="Rectangle 40"/>
          <p:cNvSpPr>
            <a:spLocks noChangeArrowheads="1"/>
          </p:cNvSpPr>
          <p:nvPr/>
        </p:nvSpPr>
        <p:spPr bwMode="auto">
          <a:xfrm>
            <a:off x="4038600" y="4737100"/>
            <a:ext cx="1066800" cy="304800"/>
          </a:xfrm>
          <a:prstGeom prst="rect">
            <a:avLst/>
          </a:prstGeom>
          <a:noFill/>
          <a:ln w="12700">
            <a:noFill/>
            <a:miter lim="800000"/>
            <a:headEnd/>
            <a:tailEnd/>
          </a:ln>
          <a:effectLst/>
        </p:spPr>
        <p:txBody>
          <a:bodyPr anchor="ctr">
            <a:prstTxWarp prst="textNoShape">
              <a:avLst/>
            </a:prstTxWarp>
            <a:spAutoFit/>
          </a:bodyPr>
          <a:lstStyle/>
          <a:p>
            <a:pPr algn="ctr"/>
            <a:r>
              <a:rPr lang="en-US" sz="1400" b="1">
                <a:solidFill>
                  <a:srgbClr val="00279F"/>
                </a:solidFill>
              </a:rPr>
              <a:t>Process 4</a:t>
            </a:r>
          </a:p>
        </p:txBody>
      </p:sp>
      <p:sp>
        <p:nvSpPr>
          <p:cNvPr id="318506" name="Rectangle 42"/>
          <p:cNvSpPr>
            <a:spLocks noChangeArrowheads="1"/>
          </p:cNvSpPr>
          <p:nvPr/>
        </p:nvSpPr>
        <p:spPr bwMode="auto">
          <a:xfrm>
            <a:off x="6934200" y="5143500"/>
            <a:ext cx="990600" cy="742950"/>
          </a:xfrm>
          <a:prstGeom prst="rect">
            <a:avLst/>
          </a:prstGeom>
          <a:noFill/>
          <a:ln w="12700">
            <a:solidFill>
              <a:srgbClr val="333399"/>
            </a:solidFill>
            <a:miter lim="800000"/>
            <a:headEnd/>
            <a:tailEnd/>
          </a:ln>
          <a:effectLst/>
        </p:spPr>
        <p:txBody>
          <a:bodyPr>
            <a:prstTxWarp prst="textNoShape">
              <a:avLst/>
            </a:prstTxWarp>
            <a:spAutoFit/>
          </a:bodyPr>
          <a:lstStyle/>
          <a:p>
            <a:pPr algn="ctr"/>
            <a:r>
              <a:rPr lang="en-US" sz="1400"/>
              <a:t>Company Pays Invoice</a:t>
            </a:r>
            <a:r>
              <a:rPr lang="en-US" sz="1600"/>
              <a:t> </a:t>
            </a:r>
          </a:p>
        </p:txBody>
      </p:sp>
      <p:sp>
        <p:nvSpPr>
          <p:cNvPr id="318507" name="Rectangle 43"/>
          <p:cNvSpPr>
            <a:spLocks noGrp="1" noChangeArrowheads="1"/>
          </p:cNvSpPr>
          <p:nvPr>
            <p:ph type="title"/>
          </p:nvPr>
        </p:nvSpPr>
        <p:spPr/>
        <p:txBody>
          <a:bodyPr/>
          <a:lstStyle/>
          <a:p>
            <a:r>
              <a:rPr lang="en-US"/>
              <a:t>Main Processes / Systems</a:t>
            </a:r>
          </a:p>
        </p:txBody>
      </p:sp>
      <p:cxnSp>
        <p:nvCxnSpPr>
          <p:cNvPr id="318518" name="AutoShape 54"/>
          <p:cNvCxnSpPr>
            <a:cxnSpLocks noChangeShapeType="1"/>
            <a:stCxn id="318500" idx="3"/>
            <a:endCxn id="318506" idx="1"/>
          </p:cNvCxnSpPr>
          <p:nvPr/>
        </p:nvCxnSpPr>
        <p:spPr bwMode="auto">
          <a:xfrm>
            <a:off x="6553200" y="5507038"/>
            <a:ext cx="381000" cy="7937"/>
          </a:xfrm>
          <a:prstGeom prst="straightConnector1">
            <a:avLst/>
          </a:prstGeom>
          <a:noFill/>
          <a:ln w="12700">
            <a:solidFill>
              <a:schemeClr val="tx1"/>
            </a:solidFill>
            <a:round/>
            <a:headEnd/>
            <a:tailEnd type="triangle" w="med" len="med"/>
          </a:ln>
          <a:effectLst/>
        </p:spPr>
      </p:cxnSp>
    </p:spTree>
  </p:cSld>
  <p:clrMapOvr>
    <a:masterClrMapping/>
  </p:clrMapOvr>
  <p:transition advTm="8000">
    <p:zoom dir="in"/>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6898" name="Rectangle 2"/>
          <p:cNvSpPr>
            <a:spLocks noGrp="1" noChangeArrowheads="1"/>
          </p:cNvSpPr>
          <p:nvPr>
            <p:ph type="title"/>
          </p:nvPr>
        </p:nvSpPr>
        <p:spPr/>
        <p:txBody>
          <a:bodyPr/>
          <a:lstStyle/>
          <a:p>
            <a:r>
              <a:rPr lang="en-US" b="1"/>
              <a:t>Miscellaneous Sub-Processes</a:t>
            </a:r>
          </a:p>
        </p:txBody>
      </p:sp>
      <p:sp>
        <p:nvSpPr>
          <p:cNvPr id="336899" name="Text Box 3"/>
          <p:cNvSpPr txBox="1">
            <a:spLocks noChangeArrowheads="1"/>
          </p:cNvSpPr>
          <p:nvPr/>
        </p:nvSpPr>
        <p:spPr bwMode="auto">
          <a:xfrm>
            <a:off x="304800" y="1905000"/>
            <a:ext cx="2133600" cy="1174750"/>
          </a:xfrm>
          <a:prstGeom prst="rect">
            <a:avLst/>
          </a:prstGeom>
          <a:noFill/>
          <a:ln w="19050">
            <a:solidFill>
              <a:srgbClr val="00279F"/>
            </a:solidFill>
            <a:miter lim="800000"/>
            <a:headEnd/>
            <a:tailEnd/>
          </a:ln>
          <a:effectLst/>
        </p:spPr>
        <p:txBody>
          <a:bodyPr>
            <a:prstTxWarp prst="textNoShape">
              <a:avLst/>
            </a:prstTxWarp>
            <a:spAutoFit/>
          </a:bodyPr>
          <a:lstStyle/>
          <a:p>
            <a:pPr marL="114300" indent="-114300">
              <a:buClr>
                <a:srgbClr val="790015"/>
              </a:buClr>
              <a:buFontTx/>
              <a:buChar char="•"/>
            </a:pPr>
            <a:r>
              <a:rPr lang="en-US" sz="1400" b="1"/>
              <a:t>Contract Negotiation</a:t>
            </a:r>
          </a:p>
          <a:p>
            <a:pPr marL="114300" indent="-114300">
              <a:buClr>
                <a:srgbClr val="790015"/>
              </a:buClr>
              <a:buFontTx/>
              <a:buChar char="•"/>
            </a:pPr>
            <a:r>
              <a:rPr lang="en-US" sz="1400" b="1"/>
              <a:t>Compliance to State Regulations</a:t>
            </a:r>
          </a:p>
          <a:p>
            <a:pPr marL="114300" indent="-114300">
              <a:buClr>
                <a:srgbClr val="790015"/>
              </a:buClr>
              <a:buFontTx/>
              <a:buChar char="•"/>
            </a:pPr>
            <a:r>
              <a:rPr lang="en-US" sz="1400" b="1"/>
              <a:t>Maintenance of Fulfillment Process</a:t>
            </a:r>
            <a:r>
              <a:rPr lang="en-US" sz="1800"/>
              <a:t> </a:t>
            </a:r>
          </a:p>
        </p:txBody>
      </p:sp>
      <p:sp>
        <p:nvSpPr>
          <p:cNvPr id="336900" name="Text Box 4"/>
          <p:cNvSpPr txBox="1">
            <a:spLocks noChangeArrowheads="1"/>
          </p:cNvSpPr>
          <p:nvPr/>
        </p:nvSpPr>
        <p:spPr bwMode="auto">
          <a:xfrm>
            <a:off x="2667000" y="1905000"/>
            <a:ext cx="1866900" cy="1389063"/>
          </a:xfrm>
          <a:prstGeom prst="rect">
            <a:avLst/>
          </a:prstGeom>
          <a:noFill/>
          <a:ln w="19050">
            <a:solidFill>
              <a:srgbClr val="00279F"/>
            </a:solidFill>
            <a:miter lim="800000"/>
            <a:headEnd/>
            <a:tailEnd/>
          </a:ln>
          <a:effectLst/>
        </p:spPr>
        <p:txBody>
          <a:bodyPr>
            <a:prstTxWarp prst="textNoShape">
              <a:avLst/>
            </a:prstTxWarp>
            <a:spAutoFit/>
          </a:bodyPr>
          <a:lstStyle/>
          <a:p>
            <a:pPr marL="114300" indent="-114300">
              <a:buClr>
                <a:srgbClr val="790015"/>
              </a:buClr>
              <a:buFontTx/>
              <a:buChar char="•"/>
            </a:pPr>
            <a:r>
              <a:rPr lang="en-US" b="1"/>
              <a:t>Load client data electronically</a:t>
            </a:r>
            <a:endParaRPr lang="en-US"/>
          </a:p>
          <a:p>
            <a:pPr marL="114300" indent="-114300">
              <a:buClr>
                <a:srgbClr val="790015"/>
              </a:buClr>
              <a:buFontTx/>
              <a:buChar char="•"/>
            </a:pPr>
            <a:r>
              <a:rPr lang="en-US" b="1"/>
              <a:t>Dealer Set Up</a:t>
            </a:r>
          </a:p>
          <a:p>
            <a:pPr marL="114300" indent="-114300">
              <a:buClr>
                <a:srgbClr val="790015"/>
              </a:buClr>
              <a:buFontTx/>
              <a:buChar char="•"/>
            </a:pPr>
            <a:r>
              <a:rPr lang="en-US" b="1"/>
              <a:t>Table maintenance</a:t>
            </a:r>
          </a:p>
          <a:p>
            <a:pPr marL="114300" indent="-114300">
              <a:buClr>
                <a:srgbClr val="790015"/>
              </a:buClr>
              <a:buFontTx/>
              <a:buChar char="•"/>
            </a:pPr>
            <a:r>
              <a:rPr lang="en-US" b="1"/>
              <a:t>New client installations (implementations)</a:t>
            </a:r>
            <a:endParaRPr lang="en-US"/>
          </a:p>
        </p:txBody>
      </p:sp>
      <p:sp>
        <p:nvSpPr>
          <p:cNvPr id="336901" name="Text Box 5"/>
          <p:cNvSpPr txBox="1">
            <a:spLocks noChangeArrowheads="1"/>
          </p:cNvSpPr>
          <p:nvPr/>
        </p:nvSpPr>
        <p:spPr bwMode="auto">
          <a:xfrm>
            <a:off x="7175500" y="1304925"/>
            <a:ext cx="1676400" cy="581025"/>
          </a:xfrm>
          <a:prstGeom prst="rect">
            <a:avLst/>
          </a:prstGeom>
          <a:noFill/>
          <a:ln w="19050">
            <a:noFill/>
            <a:miter lim="800000"/>
            <a:headEnd/>
            <a:tailEnd/>
          </a:ln>
          <a:effectLst/>
        </p:spPr>
        <p:txBody>
          <a:bodyPr>
            <a:prstTxWarp prst="textNoShape">
              <a:avLst/>
            </a:prstTxWarp>
            <a:spAutoFit/>
          </a:bodyPr>
          <a:lstStyle/>
          <a:p>
            <a:pPr algn="ctr"/>
            <a:r>
              <a:rPr lang="en-US" sz="1600" b="1">
                <a:solidFill>
                  <a:srgbClr val="790015"/>
                </a:solidFill>
              </a:rPr>
              <a:t>Direct Marketing</a:t>
            </a:r>
            <a:endParaRPr lang="en-US" sz="1600"/>
          </a:p>
        </p:txBody>
      </p:sp>
      <p:sp>
        <p:nvSpPr>
          <p:cNvPr id="336902" name="Text Box 6"/>
          <p:cNvSpPr txBox="1">
            <a:spLocks noChangeArrowheads="1"/>
          </p:cNvSpPr>
          <p:nvPr/>
        </p:nvSpPr>
        <p:spPr bwMode="auto">
          <a:xfrm>
            <a:off x="4724400" y="1304925"/>
            <a:ext cx="2133600" cy="581025"/>
          </a:xfrm>
          <a:prstGeom prst="rect">
            <a:avLst/>
          </a:prstGeom>
          <a:noFill/>
          <a:ln w="19050">
            <a:noFill/>
            <a:miter lim="800000"/>
            <a:headEnd/>
            <a:tailEnd/>
          </a:ln>
          <a:effectLst/>
        </p:spPr>
        <p:txBody>
          <a:bodyPr>
            <a:prstTxWarp prst="textNoShape">
              <a:avLst/>
            </a:prstTxWarp>
            <a:spAutoFit/>
          </a:bodyPr>
          <a:lstStyle/>
          <a:p>
            <a:pPr algn="ctr"/>
            <a:r>
              <a:rPr lang="en-US" sz="1600" b="1">
                <a:solidFill>
                  <a:srgbClr val="790015"/>
                </a:solidFill>
              </a:rPr>
              <a:t>Warranty Administration</a:t>
            </a:r>
            <a:endParaRPr lang="en-US" sz="1600"/>
          </a:p>
        </p:txBody>
      </p:sp>
      <p:sp>
        <p:nvSpPr>
          <p:cNvPr id="336904" name="Text Box 8"/>
          <p:cNvSpPr txBox="1">
            <a:spLocks noChangeArrowheads="1"/>
          </p:cNvSpPr>
          <p:nvPr/>
        </p:nvSpPr>
        <p:spPr bwMode="auto">
          <a:xfrm>
            <a:off x="2514600" y="1514475"/>
            <a:ext cx="2133600" cy="366713"/>
          </a:xfrm>
          <a:prstGeom prst="rect">
            <a:avLst/>
          </a:prstGeom>
          <a:noFill/>
          <a:ln w="12700">
            <a:noFill/>
            <a:miter lim="800000"/>
            <a:headEnd/>
            <a:tailEnd/>
          </a:ln>
          <a:effectLst/>
        </p:spPr>
        <p:txBody>
          <a:bodyPr>
            <a:prstTxWarp prst="textNoShape">
              <a:avLst/>
            </a:prstTxWarp>
            <a:spAutoFit/>
          </a:bodyPr>
          <a:lstStyle/>
          <a:p>
            <a:pPr algn="ctr"/>
            <a:r>
              <a:rPr lang="en-US" sz="1800" b="1">
                <a:solidFill>
                  <a:srgbClr val="790015"/>
                </a:solidFill>
              </a:rPr>
              <a:t>Client Services</a:t>
            </a:r>
          </a:p>
        </p:txBody>
      </p:sp>
      <p:sp>
        <p:nvSpPr>
          <p:cNvPr id="336905" name="Text Box 9"/>
          <p:cNvSpPr txBox="1">
            <a:spLocks noChangeArrowheads="1"/>
          </p:cNvSpPr>
          <p:nvPr/>
        </p:nvSpPr>
        <p:spPr bwMode="auto">
          <a:xfrm>
            <a:off x="457200" y="1235075"/>
            <a:ext cx="1863725" cy="641350"/>
          </a:xfrm>
          <a:prstGeom prst="rect">
            <a:avLst/>
          </a:prstGeom>
          <a:noFill/>
          <a:ln w="12700">
            <a:noFill/>
            <a:miter lim="800000"/>
            <a:headEnd/>
            <a:tailEnd/>
          </a:ln>
          <a:effectLst/>
        </p:spPr>
        <p:txBody>
          <a:bodyPr>
            <a:prstTxWarp prst="textNoShape">
              <a:avLst/>
            </a:prstTxWarp>
            <a:spAutoFit/>
          </a:bodyPr>
          <a:lstStyle/>
          <a:p>
            <a:pPr algn="ctr"/>
            <a:r>
              <a:rPr lang="en-US" sz="1800" b="1">
                <a:solidFill>
                  <a:srgbClr val="790015"/>
                </a:solidFill>
              </a:rPr>
              <a:t>Contracting &amp;</a:t>
            </a:r>
          </a:p>
          <a:p>
            <a:pPr algn="ctr"/>
            <a:r>
              <a:rPr lang="en-US" sz="1800" b="1">
                <a:solidFill>
                  <a:srgbClr val="790015"/>
                </a:solidFill>
              </a:rPr>
              <a:t>Compliance</a:t>
            </a:r>
          </a:p>
        </p:txBody>
      </p:sp>
      <p:sp>
        <p:nvSpPr>
          <p:cNvPr id="336906" name="Text Box 10"/>
          <p:cNvSpPr txBox="1">
            <a:spLocks noChangeArrowheads="1"/>
          </p:cNvSpPr>
          <p:nvPr/>
        </p:nvSpPr>
        <p:spPr bwMode="auto">
          <a:xfrm>
            <a:off x="4724400" y="1905000"/>
            <a:ext cx="2209800" cy="4191000"/>
          </a:xfrm>
          <a:prstGeom prst="rect">
            <a:avLst/>
          </a:prstGeom>
          <a:noFill/>
          <a:ln w="19050">
            <a:solidFill>
              <a:srgbClr val="005400"/>
            </a:solidFill>
            <a:miter lim="800000"/>
            <a:headEnd/>
            <a:tailEnd/>
          </a:ln>
          <a:effectLst/>
        </p:spPr>
        <p:txBody>
          <a:bodyPr>
            <a:prstTxWarp prst="textNoShape">
              <a:avLst/>
            </a:prstTxWarp>
            <a:spAutoFit/>
          </a:bodyPr>
          <a:lstStyle/>
          <a:p>
            <a:pPr marL="114300" indent="-114300" algn="ctr">
              <a:buClr>
                <a:srgbClr val="790015"/>
              </a:buClr>
              <a:buFontTx/>
              <a:buChar char="•"/>
            </a:pPr>
            <a:r>
              <a:rPr lang="en-US" sz="1400" b="1"/>
              <a:t>Claims</a:t>
            </a:r>
          </a:p>
          <a:p>
            <a:pPr marL="114300" indent="-114300">
              <a:buClr>
                <a:srgbClr val="790015"/>
              </a:buClr>
              <a:buFontTx/>
              <a:buChar char="•"/>
            </a:pPr>
            <a:r>
              <a:rPr lang="en-US" sz="1000" b="1"/>
              <a:t>Review &amp; Approve Payments</a:t>
            </a:r>
          </a:p>
          <a:p>
            <a:pPr marL="114300" indent="-114300">
              <a:buClr>
                <a:srgbClr val="790015"/>
              </a:buClr>
              <a:buFontTx/>
              <a:buChar char="•"/>
            </a:pPr>
            <a:r>
              <a:rPr lang="en-US" sz="1000" b="1"/>
              <a:t>OTL authorizations for retail contracts</a:t>
            </a:r>
          </a:p>
          <a:p>
            <a:pPr marL="114300" indent="-114300">
              <a:buClr>
                <a:srgbClr val="790015"/>
              </a:buClr>
              <a:buFontTx/>
              <a:buChar char="•"/>
            </a:pPr>
            <a:endParaRPr lang="en-US" sz="1000" b="1"/>
          </a:p>
          <a:p>
            <a:pPr marL="114300" indent="-114300" algn="ctr">
              <a:buClr>
                <a:srgbClr val="790015"/>
              </a:buClr>
              <a:buFontTx/>
              <a:buChar char="•"/>
            </a:pPr>
            <a:r>
              <a:rPr lang="en-US" sz="1400" b="1"/>
              <a:t>Customer Service</a:t>
            </a:r>
          </a:p>
          <a:p>
            <a:pPr marL="114300" indent="-114300">
              <a:buClr>
                <a:srgbClr val="790015"/>
              </a:buClr>
              <a:buFontTx/>
              <a:buChar char="•"/>
            </a:pPr>
            <a:r>
              <a:rPr lang="en-US" sz="1000" b="1"/>
              <a:t>Entitle &amp; issue all initial authorizations</a:t>
            </a:r>
          </a:p>
          <a:p>
            <a:pPr marL="114300" indent="-114300">
              <a:buClr>
                <a:srgbClr val="790015"/>
              </a:buClr>
              <a:buFontTx/>
              <a:buChar char="•"/>
            </a:pPr>
            <a:r>
              <a:rPr lang="en-US" sz="1000" b="1"/>
              <a:t>Inbound Sales Calls</a:t>
            </a:r>
          </a:p>
          <a:p>
            <a:pPr marL="114300" indent="-114300">
              <a:buClr>
                <a:srgbClr val="790015"/>
              </a:buClr>
              <a:buFontTx/>
              <a:buChar char="•"/>
            </a:pPr>
            <a:r>
              <a:rPr lang="en-US" sz="1000" b="1"/>
              <a:t>Calculations for</a:t>
            </a:r>
            <a:r>
              <a:rPr lang="en-US" sz="1400" b="1"/>
              <a:t> </a:t>
            </a:r>
            <a:r>
              <a:rPr lang="en-US" sz="1000" b="1"/>
              <a:t>cash out</a:t>
            </a:r>
          </a:p>
          <a:p>
            <a:pPr marL="114300" indent="-114300">
              <a:buClr>
                <a:srgbClr val="790015"/>
              </a:buClr>
              <a:buFontTx/>
              <a:buChar char="•"/>
            </a:pPr>
            <a:endParaRPr lang="en-US" sz="1000" b="1"/>
          </a:p>
          <a:p>
            <a:pPr marL="114300" indent="-114300" algn="ctr">
              <a:buClr>
                <a:srgbClr val="790015"/>
              </a:buClr>
              <a:buFontTx/>
              <a:buChar char="•"/>
            </a:pPr>
            <a:r>
              <a:rPr lang="en-US" sz="1400" b="1"/>
              <a:t>Service Recruitment</a:t>
            </a:r>
            <a:endParaRPr lang="en-US" sz="1100" b="1"/>
          </a:p>
          <a:p>
            <a:pPr marL="114300" indent="-114300">
              <a:buClr>
                <a:srgbClr val="790015"/>
              </a:buClr>
              <a:buFontTx/>
              <a:buChar char="•"/>
            </a:pPr>
            <a:r>
              <a:rPr lang="en-US" sz="1000" b="1"/>
              <a:t>Maintain Servicer Database</a:t>
            </a:r>
          </a:p>
          <a:p>
            <a:pPr marL="114300" indent="-114300">
              <a:buClr>
                <a:srgbClr val="790015"/>
              </a:buClr>
              <a:buFontTx/>
              <a:buChar char="•"/>
            </a:pPr>
            <a:r>
              <a:rPr lang="en-US" sz="1000" b="1"/>
              <a:t>Satellite Customer Service</a:t>
            </a:r>
          </a:p>
          <a:p>
            <a:pPr marL="114300" indent="-114300">
              <a:buClr>
                <a:srgbClr val="790015"/>
              </a:buClr>
              <a:buFontTx/>
              <a:buChar char="•"/>
            </a:pPr>
            <a:endParaRPr lang="en-US" sz="1000" b="1"/>
          </a:p>
          <a:p>
            <a:pPr marL="114300" indent="-114300" algn="ctr">
              <a:buClr>
                <a:srgbClr val="790015"/>
              </a:buClr>
              <a:buFontTx/>
              <a:buChar char="•"/>
            </a:pPr>
            <a:r>
              <a:rPr lang="en-US" sz="1400" b="1"/>
              <a:t>Compliance &amp; Training</a:t>
            </a:r>
            <a:endParaRPr lang="en-US" sz="1100" b="1"/>
          </a:p>
          <a:p>
            <a:pPr marL="114300" indent="-114300">
              <a:buClr>
                <a:srgbClr val="790015"/>
              </a:buClr>
              <a:buFontTx/>
              <a:buChar char="•"/>
            </a:pPr>
            <a:r>
              <a:rPr lang="en-US" sz="1000" b="1"/>
              <a:t>New Employee Training</a:t>
            </a:r>
          </a:p>
          <a:p>
            <a:pPr marL="114300" indent="-114300">
              <a:buClr>
                <a:srgbClr val="790015"/>
              </a:buClr>
              <a:buFontTx/>
              <a:buChar char="•"/>
            </a:pPr>
            <a:r>
              <a:rPr lang="en-US" sz="1000" b="1"/>
              <a:t>Quality audits of staff</a:t>
            </a:r>
          </a:p>
          <a:p>
            <a:pPr marL="114300" indent="-114300">
              <a:buClr>
                <a:srgbClr val="790015"/>
              </a:buClr>
              <a:buFontTx/>
              <a:buChar char="•"/>
            </a:pPr>
            <a:r>
              <a:rPr lang="en-US" sz="1000" b="1"/>
              <a:t>QA Card review  &amp; reporting</a:t>
            </a:r>
          </a:p>
          <a:p>
            <a:pPr marL="114300" indent="-114300">
              <a:buClr>
                <a:srgbClr val="790015"/>
              </a:buClr>
              <a:buFontTx/>
              <a:buChar char="•"/>
            </a:pPr>
            <a:endParaRPr lang="en-US" sz="1000" b="1"/>
          </a:p>
          <a:p>
            <a:pPr marL="114300" indent="-114300" algn="ctr">
              <a:buClr>
                <a:srgbClr val="790015"/>
              </a:buClr>
              <a:buFontTx/>
              <a:buChar char="•"/>
            </a:pPr>
            <a:r>
              <a:rPr lang="en-US" sz="1400" b="1"/>
              <a:t>PC Help Desk</a:t>
            </a:r>
          </a:p>
          <a:p>
            <a:pPr marL="114300" indent="-114300">
              <a:buClr>
                <a:srgbClr val="790015"/>
              </a:buClr>
              <a:buFontTx/>
              <a:buChar char="•"/>
            </a:pPr>
            <a:r>
              <a:rPr lang="en-US" sz="1000" b="1"/>
              <a:t>Entitle &amp; issue all initial authorizations</a:t>
            </a:r>
          </a:p>
        </p:txBody>
      </p:sp>
      <p:sp>
        <p:nvSpPr>
          <p:cNvPr id="336907" name="Text Box 11"/>
          <p:cNvSpPr txBox="1">
            <a:spLocks noChangeArrowheads="1"/>
          </p:cNvSpPr>
          <p:nvPr/>
        </p:nvSpPr>
        <p:spPr bwMode="auto">
          <a:xfrm>
            <a:off x="7162800" y="1905000"/>
            <a:ext cx="1752600" cy="1206500"/>
          </a:xfrm>
          <a:prstGeom prst="rect">
            <a:avLst/>
          </a:prstGeom>
          <a:noFill/>
          <a:ln w="19050">
            <a:solidFill>
              <a:srgbClr val="005400"/>
            </a:solidFill>
            <a:miter lim="800000"/>
            <a:headEnd/>
            <a:tailEnd/>
          </a:ln>
          <a:effectLst/>
        </p:spPr>
        <p:txBody>
          <a:bodyPr>
            <a:prstTxWarp prst="textNoShape">
              <a:avLst/>
            </a:prstTxWarp>
            <a:spAutoFit/>
          </a:bodyPr>
          <a:lstStyle/>
          <a:p>
            <a:pPr marL="114300" indent="-114300">
              <a:buClr>
                <a:srgbClr val="790015"/>
              </a:buClr>
              <a:buFontTx/>
              <a:buChar char="•"/>
            </a:pPr>
            <a:r>
              <a:rPr lang="en-US" b="1"/>
              <a:t>Campaign Planning</a:t>
            </a:r>
          </a:p>
          <a:p>
            <a:pPr marL="114300" indent="-114300">
              <a:buClr>
                <a:srgbClr val="790015"/>
              </a:buClr>
              <a:buFontTx/>
              <a:buChar char="•"/>
            </a:pPr>
            <a:r>
              <a:rPr lang="en-US" b="1"/>
              <a:t>Execute Direct Mail &amp; Telemarketing campaigns</a:t>
            </a:r>
          </a:p>
          <a:p>
            <a:pPr marL="114300" indent="-114300">
              <a:buClr>
                <a:srgbClr val="790015"/>
              </a:buClr>
              <a:buFontTx/>
              <a:buChar char="•"/>
            </a:pPr>
            <a:r>
              <a:rPr lang="en-US" b="1"/>
              <a:t>Reporting for Client and management</a:t>
            </a:r>
          </a:p>
        </p:txBody>
      </p:sp>
      <p:sp>
        <p:nvSpPr>
          <p:cNvPr id="336908" name="Text Box 12"/>
          <p:cNvSpPr txBox="1">
            <a:spLocks noChangeArrowheads="1"/>
          </p:cNvSpPr>
          <p:nvPr/>
        </p:nvSpPr>
        <p:spPr bwMode="auto">
          <a:xfrm>
            <a:off x="7162800" y="4014788"/>
            <a:ext cx="1752600" cy="658812"/>
          </a:xfrm>
          <a:prstGeom prst="rect">
            <a:avLst/>
          </a:prstGeom>
          <a:noFill/>
          <a:ln w="19050">
            <a:solidFill>
              <a:srgbClr val="005400"/>
            </a:solidFill>
            <a:miter lim="800000"/>
            <a:headEnd/>
            <a:tailEnd/>
          </a:ln>
          <a:effectLst/>
        </p:spPr>
        <p:txBody>
          <a:bodyPr>
            <a:prstTxWarp prst="textNoShape">
              <a:avLst/>
            </a:prstTxWarp>
            <a:spAutoFit/>
          </a:bodyPr>
          <a:lstStyle/>
          <a:p>
            <a:pPr marL="114300" indent="-114300">
              <a:buClr>
                <a:srgbClr val="790015"/>
              </a:buClr>
              <a:buFontTx/>
              <a:buChar char="•"/>
            </a:pPr>
            <a:r>
              <a:rPr lang="en-US" b="1"/>
              <a:t>Develop proposals</a:t>
            </a:r>
          </a:p>
          <a:p>
            <a:pPr marL="114300" indent="-114300">
              <a:buClr>
                <a:srgbClr val="790015"/>
              </a:buClr>
              <a:buFontTx/>
              <a:buChar char="•"/>
            </a:pPr>
            <a:r>
              <a:rPr lang="en-US" b="1"/>
              <a:t>Control collateral materials</a:t>
            </a:r>
            <a:endParaRPr lang="en-US" sz="1400" b="1"/>
          </a:p>
        </p:txBody>
      </p:sp>
      <p:sp>
        <p:nvSpPr>
          <p:cNvPr id="336909" name="Rectangle 13"/>
          <p:cNvSpPr>
            <a:spLocks noChangeArrowheads="1"/>
          </p:cNvSpPr>
          <p:nvPr/>
        </p:nvSpPr>
        <p:spPr bwMode="auto">
          <a:xfrm>
            <a:off x="7162800" y="3298825"/>
            <a:ext cx="1752600" cy="546100"/>
          </a:xfrm>
          <a:prstGeom prst="rect">
            <a:avLst/>
          </a:prstGeom>
          <a:noFill/>
          <a:ln w="28575">
            <a:solidFill>
              <a:srgbClr val="005400"/>
            </a:solidFill>
            <a:miter lim="800000"/>
            <a:headEnd/>
            <a:tailEnd/>
          </a:ln>
          <a:effectLst/>
        </p:spPr>
        <p:txBody>
          <a:bodyPr anchor="ctr">
            <a:prstTxWarp prst="textNoShape">
              <a:avLst/>
            </a:prstTxWarp>
            <a:spAutoFit/>
          </a:bodyPr>
          <a:lstStyle/>
          <a:p>
            <a:pPr algn="ctr"/>
            <a:r>
              <a:rPr lang="en-US" sz="1400" b="1"/>
              <a:t>Sales &amp; Marketing Support</a:t>
            </a:r>
          </a:p>
        </p:txBody>
      </p:sp>
      <p:sp>
        <p:nvSpPr>
          <p:cNvPr id="336910" name="Text Box 14"/>
          <p:cNvSpPr txBox="1">
            <a:spLocks noChangeArrowheads="1"/>
          </p:cNvSpPr>
          <p:nvPr/>
        </p:nvSpPr>
        <p:spPr bwMode="auto">
          <a:xfrm>
            <a:off x="2667000" y="3990975"/>
            <a:ext cx="1866900" cy="841375"/>
          </a:xfrm>
          <a:prstGeom prst="rect">
            <a:avLst/>
          </a:prstGeom>
          <a:noFill/>
          <a:ln w="19050">
            <a:solidFill>
              <a:srgbClr val="00279F"/>
            </a:solidFill>
            <a:miter lim="800000"/>
            <a:headEnd/>
            <a:tailEnd/>
          </a:ln>
          <a:effectLst/>
        </p:spPr>
        <p:txBody>
          <a:bodyPr>
            <a:prstTxWarp prst="textNoShape">
              <a:avLst/>
            </a:prstTxWarp>
            <a:spAutoFit/>
          </a:bodyPr>
          <a:lstStyle/>
          <a:p>
            <a:pPr marL="114300" indent="-114300">
              <a:buClr>
                <a:srgbClr val="790015"/>
              </a:buClr>
              <a:buFontTx/>
              <a:buChar char="•"/>
            </a:pPr>
            <a:r>
              <a:rPr lang="en-US" b="1"/>
              <a:t>Load client data manually</a:t>
            </a:r>
            <a:endParaRPr lang="en-US"/>
          </a:p>
          <a:p>
            <a:pPr marL="114300" indent="-114300">
              <a:buClr>
                <a:srgbClr val="790015"/>
              </a:buClr>
              <a:buFontTx/>
              <a:buChar char="•"/>
            </a:pPr>
            <a:r>
              <a:rPr lang="en-US" b="1"/>
              <a:t>Process Cancellations</a:t>
            </a:r>
            <a:endParaRPr lang="en-US"/>
          </a:p>
        </p:txBody>
      </p:sp>
      <p:sp>
        <p:nvSpPr>
          <p:cNvPr id="336911" name="Text Box 15"/>
          <p:cNvSpPr txBox="1">
            <a:spLocks noChangeArrowheads="1"/>
          </p:cNvSpPr>
          <p:nvPr/>
        </p:nvSpPr>
        <p:spPr bwMode="auto">
          <a:xfrm>
            <a:off x="2794000" y="3473450"/>
            <a:ext cx="1600200" cy="396875"/>
          </a:xfrm>
          <a:prstGeom prst="rect">
            <a:avLst/>
          </a:prstGeom>
          <a:noFill/>
          <a:ln w="12700">
            <a:noFill/>
            <a:miter lim="800000"/>
            <a:headEnd/>
            <a:tailEnd/>
          </a:ln>
          <a:effectLst/>
        </p:spPr>
        <p:txBody>
          <a:bodyPr>
            <a:prstTxWarp prst="textNoShape">
              <a:avLst/>
            </a:prstTxWarp>
            <a:spAutoFit/>
          </a:bodyPr>
          <a:lstStyle/>
          <a:p>
            <a:pPr algn="ctr"/>
            <a:r>
              <a:rPr lang="en-US" sz="2000" b="1">
                <a:solidFill>
                  <a:srgbClr val="790015"/>
                </a:solidFill>
              </a:rPr>
              <a:t>Data Entry</a:t>
            </a:r>
          </a:p>
        </p:txBody>
      </p:sp>
    </p:spTree>
  </p:cSld>
  <p:clrMapOvr>
    <a:masterClrMapping/>
  </p:clrMapOvr>
  <p:transition advTm="8000">
    <p:zoom dir="in"/>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24258" name="Rectangle 2"/>
          <p:cNvSpPr>
            <a:spLocks noChangeArrowheads="1"/>
          </p:cNvSpPr>
          <p:nvPr/>
        </p:nvSpPr>
        <p:spPr bwMode="auto">
          <a:xfrm>
            <a:off x="825500" y="381000"/>
            <a:ext cx="7570788" cy="51593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sz="2800" b="1">
                <a:solidFill>
                  <a:srgbClr val="00279F"/>
                </a:solidFill>
              </a:rPr>
              <a:t>Document Types / Classification &amp; Controls</a:t>
            </a:r>
          </a:p>
        </p:txBody>
      </p:sp>
      <p:sp>
        <p:nvSpPr>
          <p:cNvPr id="224264" name="AutoShape 8"/>
          <p:cNvSpPr>
            <a:spLocks noChangeArrowheads="1"/>
          </p:cNvSpPr>
          <p:nvPr/>
        </p:nvSpPr>
        <p:spPr bwMode="auto">
          <a:xfrm>
            <a:off x="2717800" y="2014538"/>
            <a:ext cx="1676400" cy="1020762"/>
          </a:xfrm>
          <a:prstGeom prst="flowChartDocument">
            <a:avLst/>
          </a:prstGeom>
          <a:noFill/>
          <a:ln w="12700">
            <a:solidFill>
              <a:schemeClr val="tx1"/>
            </a:solidFill>
            <a:miter lim="800000"/>
            <a:headEnd/>
            <a:tailEnd/>
          </a:ln>
          <a:effectLst/>
        </p:spPr>
        <p:txBody>
          <a:bodyPr anchor="ctr">
            <a:prstTxWarp prst="textNoShape">
              <a:avLst/>
            </a:prstTxWarp>
            <a:spAutoFit/>
          </a:bodyPr>
          <a:lstStyle/>
          <a:p>
            <a:pPr algn="ctr"/>
            <a:r>
              <a:rPr lang="en-US" sz="1600">
                <a:solidFill>
                  <a:srgbClr val="00279F"/>
                </a:solidFill>
              </a:rPr>
              <a:t>Systems Manual and Level IIs</a:t>
            </a:r>
          </a:p>
        </p:txBody>
      </p:sp>
      <p:sp>
        <p:nvSpPr>
          <p:cNvPr id="224265" name="AutoShape 9"/>
          <p:cNvSpPr>
            <a:spLocks noChangeArrowheads="1"/>
          </p:cNvSpPr>
          <p:nvPr/>
        </p:nvSpPr>
        <p:spPr bwMode="auto">
          <a:xfrm>
            <a:off x="6632575" y="1828800"/>
            <a:ext cx="1219200" cy="12954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solidFill>
                  <a:srgbClr val="00279F"/>
                </a:solidFill>
              </a:rPr>
              <a:t>Department</a:t>
            </a:r>
          </a:p>
          <a:p>
            <a:pPr algn="ctr"/>
            <a:r>
              <a:rPr lang="en-US" sz="1600">
                <a:solidFill>
                  <a:srgbClr val="00279F"/>
                </a:solidFill>
              </a:rPr>
              <a:t>Specific</a:t>
            </a:r>
          </a:p>
          <a:p>
            <a:pPr algn="ctr"/>
            <a:r>
              <a:rPr lang="en-US" sz="1600">
                <a:solidFill>
                  <a:srgbClr val="00279F"/>
                </a:solidFill>
              </a:rPr>
              <a:t>Training</a:t>
            </a:r>
          </a:p>
          <a:p>
            <a:pPr algn="ctr"/>
            <a:r>
              <a:rPr lang="en-US" sz="1600">
                <a:solidFill>
                  <a:srgbClr val="00279F"/>
                </a:solidFill>
              </a:rPr>
              <a:t>Materials</a:t>
            </a:r>
          </a:p>
        </p:txBody>
      </p:sp>
      <p:sp>
        <p:nvSpPr>
          <p:cNvPr id="224266" name="AutoShape 10"/>
          <p:cNvSpPr>
            <a:spLocks noChangeArrowheads="1"/>
          </p:cNvSpPr>
          <p:nvPr/>
        </p:nvSpPr>
        <p:spPr bwMode="auto">
          <a:xfrm>
            <a:off x="2717800" y="3581400"/>
            <a:ext cx="1676400" cy="7620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solidFill>
                  <a:srgbClr val="00279F"/>
                </a:solidFill>
              </a:rPr>
              <a:t>Departmental</a:t>
            </a:r>
          </a:p>
          <a:p>
            <a:pPr algn="ctr"/>
            <a:r>
              <a:rPr lang="en-US" sz="1600">
                <a:solidFill>
                  <a:srgbClr val="00279F"/>
                </a:solidFill>
              </a:rPr>
              <a:t>Master Systems</a:t>
            </a:r>
          </a:p>
        </p:txBody>
      </p:sp>
      <p:sp>
        <p:nvSpPr>
          <p:cNvPr id="224267" name="AutoShape 11"/>
          <p:cNvSpPr>
            <a:spLocks noChangeArrowheads="1"/>
          </p:cNvSpPr>
          <p:nvPr/>
        </p:nvSpPr>
        <p:spPr bwMode="auto">
          <a:xfrm>
            <a:off x="2717800" y="4724400"/>
            <a:ext cx="1676400" cy="7620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solidFill>
                  <a:srgbClr val="00279F"/>
                </a:solidFill>
              </a:rPr>
              <a:t>Departmental</a:t>
            </a:r>
          </a:p>
          <a:p>
            <a:pPr algn="ctr"/>
            <a:r>
              <a:rPr lang="en-US" sz="1600">
                <a:solidFill>
                  <a:srgbClr val="00279F"/>
                </a:solidFill>
              </a:rPr>
              <a:t>Work Instructions</a:t>
            </a:r>
          </a:p>
        </p:txBody>
      </p:sp>
      <p:cxnSp>
        <p:nvCxnSpPr>
          <p:cNvPr id="224268" name="AutoShape 12"/>
          <p:cNvCxnSpPr>
            <a:cxnSpLocks noChangeShapeType="1"/>
            <a:stCxn id="224264" idx="2"/>
            <a:endCxn id="224266" idx="0"/>
          </p:cNvCxnSpPr>
          <p:nvPr/>
        </p:nvCxnSpPr>
        <p:spPr bwMode="auto">
          <a:xfrm>
            <a:off x="3556000" y="2978150"/>
            <a:ext cx="0" cy="603250"/>
          </a:xfrm>
          <a:prstGeom prst="straightConnector1">
            <a:avLst/>
          </a:prstGeom>
          <a:noFill/>
          <a:ln w="12700" cap="rnd">
            <a:solidFill>
              <a:schemeClr val="tx1"/>
            </a:solidFill>
            <a:prstDash val="sysDot"/>
            <a:round/>
            <a:headEnd/>
            <a:tailEnd type="triangle" w="med" len="med"/>
          </a:ln>
          <a:effectLst/>
        </p:spPr>
      </p:cxnSp>
      <p:cxnSp>
        <p:nvCxnSpPr>
          <p:cNvPr id="224269" name="AutoShape 13"/>
          <p:cNvCxnSpPr>
            <a:cxnSpLocks noChangeShapeType="1"/>
            <a:stCxn id="224266" idx="2"/>
            <a:endCxn id="224267" idx="0"/>
          </p:cNvCxnSpPr>
          <p:nvPr/>
        </p:nvCxnSpPr>
        <p:spPr bwMode="auto">
          <a:xfrm>
            <a:off x="3556000" y="4300538"/>
            <a:ext cx="0" cy="423862"/>
          </a:xfrm>
          <a:prstGeom prst="straightConnector1">
            <a:avLst/>
          </a:prstGeom>
          <a:noFill/>
          <a:ln w="12700">
            <a:solidFill>
              <a:schemeClr val="tx1"/>
            </a:solidFill>
            <a:round/>
            <a:headEnd/>
            <a:tailEnd type="triangle" w="med" len="med"/>
          </a:ln>
          <a:effectLst/>
        </p:spPr>
      </p:cxnSp>
      <p:sp>
        <p:nvSpPr>
          <p:cNvPr id="224273" name="Text Box 17"/>
          <p:cNvSpPr txBox="1">
            <a:spLocks noChangeArrowheads="1"/>
          </p:cNvSpPr>
          <p:nvPr/>
        </p:nvSpPr>
        <p:spPr bwMode="auto">
          <a:xfrm>
            <a:off x="228600" y="4114800"/>
            <a:ext cx="1727200" cy="457200"/>
          </a:xfrm>
          <a:prstGeom prst="rect">
            <a:avLst/>
          </a:prstGeom>
          <a:noFill/>
          <a:ln w="12700">
            <a:noFill/>
            <a:miter lim="800000"/>
            <a:headEnd/>
            <a:tailEnd/>
          </a:ln>
          <a:effectLst/>
        </p:spPr>
        <p:txBody>
          <a:bodyPr>
            <a:prstTxWarp prst="textNoShape">
              <a:avLst/>
            </a:prstTxWarp>
            <a:spAutoFit/>
          </a:bodyPr>
          <a:lstStyle/>
          <a:p>
            <a:pPr algn="r"/>
            <a:r>
              <a:rPr lang="en-US"/>
              <a:t>Control by:</a:t>
            </a:r>
          </a:p>
          <a:p>
            <a:pPr algn="r"/>
            <a:r>
              <a:rPr lang="en-US"/>
              <a:t>Department Manager</a:t>
            </a:r>
          </a:p>
        </p:txBody>
      </p:sp>
      <p:cxnSp>
        <p:nvCxnSpPr>
          <p:cNvPr id="224274" name="AutoShape 18"/>
          <p:cNvCxnSpPr>
            <a:cxnSpLocks noChangeShapeType="1"/>
            <a:stCxn id="224273" idx="3"/>
            <a:endCxn id="224266" idx="1"/>
          </p:cNvCxnSpPr>
          <p:nvPr/>
        </p:nvCxnSpPr>
        <p:spPr bwMode="auto">
          <a:xfrm flipV="1">
            <a:off x="1955800" y="3962400"/>
            <a:ext cx="762000" cy="381000"/>
          </a:xfrm>
          <a:prstGeom prst="straightConnector1">
            <a:avLst/>
          </a:prstGeom>
          <a:noFill/>
          <a:ln w="6350">
            <a:solidFill>
              <a:srgbClr val="005400"/>
            </a:solidFill>
            <a:round/>
            <a:headEnd/>
            <a:tailEnd type="triangle" w="med" len="med"/>
          </a:ln>
          <a:effectLst/>
        </p:spPr>
      </p:cxnSp>
      <p:cxnSp>
        <p:nvCxnSpPr>
          <p:cNvPr id="224275" name="AutoShape 19"/>
          <p:cNvCxnSpPr>
            <a:cxnSpLocks noChangeShapeType="1"/>
            <a:stCxn id="224273" idx="3"/>
            <a:endCxn id="224267" idx="1"/>
          </p:cNvCxnSpPr>
          <p:nvPr/>
        </p:nvCxnSpPr>
        <p:spPr bwMode="auto">
          <a:xfrm>
            <a:off x="1955800" y="4343400"/>
            <a:ext cx="762000" cy="762000"/>
          </a:xfrm>
          <a:prstGeom prst="straightConnector1">
            <a:avLst/>
          </a:prstGeom>
          <a:noFill/>
          <a:ln w="6350">
            <a:solidFill>
              <a:srgbClr val="005400"/>
            </a:solidFill>
            <a:round/>
            <a:headEnd/>
            <a:tailEnd type="triangle" w="med" len="med"/>
          </a:ln>
          <a:effectLst/>
        </p:spPr>
      </p:cxnSp>
      <p:sp>
        <p:nvSpPr>
          <p:cNvPr id="224276" name="Text Box 20"/>
          <p:cNvSpPr txBox="1">
            <a:spLocks noChangeArrowheads="1"/>
          </p:cNvSpPr>
          <p:nvPr/>
        </p:nvSpPr>
        <p:spPr bwMode="auto">
          <a:xfrm>
            <a:off x="766763" y="2205038"/>
            <a:ext cx="1312862" cy="639762"/>
          </a:xfrm>
          <a:prstGeom prst="rect">
            <a:avLst/>
          </a:prstGeom>
          <a:noFill/>
          <a:ln w="12700">
            <a:noFill/>
            <a:miter lim="800000"/>
            <a:headEnd/>
            <a:tailEnd/>
          </a:ln>
          <a:effectLst/>
        </p:spPr>
        <p:txBody>
          <a:bodyPr>
            <a:prstTxWarp prst="textNoShape">
              <a:avLst/>
            </a:prstTxWarp>
            <a:spAutoFit/>
          </a:bodyPr>
          <a:lstStyle/>
          <a:p>
            <a:pPr algn="r"/>
            <a:r>
              <a:rPr lang="en-US"/>
              <a:t>Control by:</a:t>
            </a:r>
          </a:p>
          <a:p>
            <a:pPr algn="r"/>
            <a:r>
              <a:rPr lang="en-US"/>
              <a:t>Quality Systems Manager</a:t>
            </a:r>
          </a:p>
        </p:txBody>
      </p:sp>
      <p:cxnSp>
        <p:nvCxnSpPr>
          <p:cNvPr id="224277" name="AutoShape 21"/>
          <p:cNvCxnSpPr>
            <a:cxnSpLocks noChangeShapeType="1"/>
            <a:stCxn id="224276" idx="3"/>
            <a:endCxn id="224264" idx="1"/>
          </p:cNvCxnSpPr>
          <p:nvPr/>
        </p:nvCxnSpPr>
        <p:spPr bwMode="auto">
          <a:xfrm>
            <a:off x="2079625" y="2525713"/>
            <a:ext cx="638175" cy="0"/>
          </a:xfrm>
          <a:prstGeom prst="straightConnector1">
            <a:avLst/>
          </a:prstGeom>
          <a:noFill/>
          <a:ln w="6350">
            <a:solidFill>
              <a:srgbClr val="005400"/>
            </a:solidFill>
            <a:round/>
            <a:headEnd/>
            <a:tailEnd type="triangle" w="med" len="med"/>
          </a:ln>
          <a:effectLst/>
        </p:spPr>
      </p:cxnSp>
      <p:sp>
        <p:nvSpPr>
          <p:cNvPr id="224280" name="AutoShape 24"/>
          <p:cNvSpPr>
            <a:spLocks noChangeArrowheads="1"/>
          </p:cNvSpPr>
          <p:nvPr/>
        </p:nvSpPr>
        <p:spPr bwMode="auto">
          <a:xfrm>
            <a:off x="5003800" y="3581400"/>
            <a:ext cx="1219200" cy="7620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solidFill>
                  <a:srgbClr val="00279F"/>
                </a:solidFill>
              </a:rPr>
              <a:t>Quality</a:t>
            </a:r>
          </a:p>
          <a:p>
            <a:pPr algn="ctr"/>
            <a:r>
              <a:rPr lang="en-US" sz="1600">
                <a:solidFill>
                  <a:srgbClr val="00279F"/>
                </a:solidFill>
              </a:rPr>
              <a:t>Records</a:t>
            </a:r>
          </a:p>
        </p:txBody>
      </p:sp>
      <p:sp>
        <p:nvSpPr>
          <p:cNvPr id="224282" name="AutoShape 26"/>
          <p:cNvSpPr>
            <a:spLocks noChangeArrowheads="1"/>
          </p:cNvSpPr>
          <p:nvPr/>
        </p:nvSpPr>
        <p:spPr bwMode="auto">
          <a:xfrm>
            <a:off x="6629400" y="3581400"/>
            <a:ext cx="1219200" cy="7620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solidFill>
                  <a:srgbClr val="00279F"/>
                </a:solidFill>
              </a:rPr>
              <a:t>Training</a:t>
            </a:r>
          </a:p>
          <a:p>
            <a:pPr algn="ctr"/>
            <a:r>
              <a:rPr lang="en-US" sz="1600">
                <a:solidFill>
                  <a:srgbClr val="00279F"/>
                </a:solidFill>
              </a:rPr>
              <a:t>Records</a:t>
            </a:r>
          </a:p>
        </p:txBody>
      </p:sp>
      <p:cxnSp>
        <p:nvCxnSpPr>
          <p:cNvPr id="224285" name="AutoShape 29"/>
          <p:cNvCxnSpPr>
            <a:cxnSpLocks noChangeShapeType="1"/>
            <a:stCxn id="224266" idx="3"/>
            <a:endCxn id="224280" idx="1"/>
          </p:cNvCxnSpPr>
          <p:nvPr/>
        </p:nvCxnSpPr>
        <p:spPr bwMode="auto">
          <a:xfrm>
            <a:off x="4394200" y="3962400"/>
            <a:ext cx="609600" cy="0"/>
          </a:xfrm>
          <a:prstGeom prst="straightConnector1">
            <a:avLst/>
          </a:prstGeom>
          <a:noFill/>
          <a:ln w="12700" cap="rnd">
            <a:solidFill>
              <a:srgbClr val="790015"/>
            </a:solidFill>
            <a:prstDash val="sysDot"/>
            <a:round/>
            <a:headEnd/>
            <a:tailEnd type="triangle" w="med" len="med"/>
          </a:ln>
          <a:effectLst/>
        </p:spPr>
      </p:cxnSp>
      <p:sp>
        <p:nvSpPr>
          <p:cNvPr id="224294" name="Text Box 38"/>
          <p:cNvSpPr txBox="1">
            <a:spLocks noChangeArrowheads="1"/>
          </p:cNvSpPr>
          <p:nvPr/>
        </p:nvSpPr>
        <p:spPr bwMode="auto">
          <a:xfrm>
            <a:off x="7932738" y="2057400"/>
            <a:ext cx="1160462" cy="639763"/>
          </a:xfrm>
          <a:prstGeom prst="rect">
            <a:avLst/>
          </a:prstGeom>
          <a:noFill/>
          <a:ln w="12700">
            <a:noFill/>
            <a:miter lim="800000"/>
            <a:headEnd/>
            <a:tailEnd/>
          </a:ln>
          <a:effectLst/>
        </p:spPr>
        <p:txBody>
          <a:bodyPr>
            <a:prstTxWarp prst="textNoShape">
              <a:avLst/>
            </a:prstTxWarp>
            <a:spAutoFit/>
          </a:bodyPr>
          <a:lstStyle/>
          <a:p>
            <a:r>
              <a:rPr lang="en-US"/>
              <a:t>Control by:</a:t>
            </a:r>
          </a:p>
          <a:p>
            <a:r>
              <a:rPr lang="en-US"/>
              <a:t>Department Manager</a:t>
            </a:r>
          </a:p>
        </p:txBody>
      </p:sp>
      <p:cxnSp>
        <p:nvCxnSpPr>
          <p:cNvPr id="224304" name="AutoShape 48"/>
          <p:cNvCxnSpPr>
            <a:cxnSpLocks noChangeShapeType="1"/>
            <a:stCxn id="224282" idx="1"/>
            <a:endCxn id="224280" idx="3"/>
          </p:cNvCxnSpPr>
          <p:nvPr/>
        </p:nvCxnSpPr>
        <p:spPr bwMode="auto">
          <a:xfrm flipH="1">
            <a:off x="6223000" y="3962400"/>
            <a:ext cx="406400" cy="0"/>
          </a:xfrm>
          <a:prstGeom prst="straightConnector1">
            <a:avLst/>
          </a:prstGeom>
          <a:noFill/>
          <a:ln w="12700">
            <a:solidFill>
              <a:schemeClr val="tx1"/>
            </a:solidFill>
            <a:round/>
            <a:headEnd/>
            <a:tailEnd type="triangle" w="med" len="med"/>
          </a:ln>
          <a:effectLst/>
        </p:spPr>
      </p:cxnSp>
      <p:cxnSp>
        <p:nvCxnSpPr>
          <p:cNvPr id="224305" name="AutoShape 49"/>
          <p:cNvCxnSpPr>
            <a:cxnSpLocks noChangeShapeType="1"/>
            <a:stCxn id="224265" idx="2"/>
            <a:endCxn id="224282" idx="0"/>
          </p:cNvCxnSpPr>
          <p:nvPr/>
        </p:nvCxnSpPr>
        <p:spPr bwMode="auto">
          <a:xfrm rot="5400000">
            <a:off x="6976269" y="3315494"/>
            <a:ext cx="528637" cy="3175"/>
          </a:xfrm>
          <a:prstGeom prst="bentConnector3">
            <a:avLst>
              <a:gd name="adj1" fmla="val 56755"/>
            </a:avLst>
          </a:prstGeom>
          <a:noFill/>
          <a:ln w="12700">
            <a:solidFill>
              <a:schemeClr val="tx1"/>
            </a:solidFill>
            <a:miter lim="800000"/>
            <a:headEnd/>
            <a:tailEnd type="triangle" w="med" len="med"/>
          </a:ln>
          <a:effectLst/>
        </p:spPr>
      </p:cxnSp>
      <p:cxnSp>
        <p:nvCxnSpPr>
          <p:cNvPr id="224308" name="AutoShape 52"/>
          <p:cNvCxnSpPr>
            <a:cxnSpLocks noChangeShapeType="1"/>
            <a:stCxn id="224264" idx="3"/>
          </p:cNvCxnSpPr>
          <p:nvPr/>
        </p:nvCxnSpPr>
        <p:spPr bwMode="auto">
          <a:xfrm>
            <a:off x="4394200" y="2525713"/>
            <a:ext cx="203200" cy="1425575"/>
          </a:xfrm>
          <a:prstGeom prst="bentConnector2">
            <a:avLst/>
          </a:prstGeom>
          <a:noFill/>
          <a:ln w="12700" cap="rnd">
            <a:solidFill>
              <a:srgbClr val="790015"/>
            </a:solidFill>
            <a:prstDash val="sysDot"/>
            <a:miter lim="800000"/>
            <a:headEnd/>
            <a:tailEnd type="triangle" w="med" len="med"/>
          </a:ln>
          <a:effectLst/>
        </p:spPr>
      </p:cxnSp>
      <p:cxnSp>
        <p:nvCxnSpPr>
          <p:cNvPr id="224309" name="AutoShape 53"/>
          <p:cNvCxnSpPr>
            <a:cxnSpLocks noChangeShapeType="1"/>
            <a:stCxn id="224267" idx="3"/>
          </p:cNvCxnSpPr>
          <p:nvPr/>
        </p:nvCxnSpPr>
        <p:spPr bwMode="auto">
          <a:xfrm flipV="1">
            <a:off x="4394200" y="3962400"/>
            <a:ext cx="228600" cy="1143000"/>
          </a:xfrm>
          <a:prstGeom prst="bentConnector2">
            <a:avLst/>
          </a:prstGeom>
          <a:noFill/>
          <a:ln w="12700" cap="rnd">
            <a:solidFill>
              <a:srgbClr val="790015"/>
            </a:solidFill>
            <a:prstDash val="sysDot"/>
            <a:miter lim="800000"/>
            <a:headEnd/>
            <a:tailEnd type="triangle" w="med" len="med"/>
          </a:ln>
          <a:effectLst/>
        </p:spPr>
      </p:cxnSp>
      <p:sp>
        <p:nvSpPr>
          <p:cNvPr id="224310" name="Text Box 54"/>
          <p:cNvSpPr txBox="1">
            <a:spLocks noChangeArrowheads="1"/>
          </p:cNvSpPr>
          <p:nvPr/>
        </p:nvSpPr>
        <p:spPr bwMode="auto">
          <a:xfrm>
            <a:off x="2806700" y="1752600"/>
            <a:ext cx="1524000" cy="274638"/>
          </a:xfrm>
          <a:prstGeom prst="rect">
            <a:avLst/>
          </a:prstGeom>
          <a:noFill/>
          <a:ln w="12700">
            <a:noFill/>
            <a:miter lim="800000"/>
            <a:headEnd/>
            <a:tailEnd/>
          </a:ln>
          <a:effectLst/>
        </p:spPr>
        <p:txBody>
          <a:bodyPr>
            <a:prstTxWarp prst="textNoShape">
              <a:avLst/>
            </a:prstTxWarp>
            <a:spAutoFit/>
          </a:bodyPr>
          <a:lstStyle/>
          <a:p>
            <a:pPr algn="ctr"/>
            <a:r>
              <a:rPr lang="en-US" b="1">
                <a:solidFill>
                  <a:srgbClr val="005400"/>
                </a:solidFill>
              </a:rPr>
              <a:t>Master Systems</a:t>
            </a:r>
          </a:p>
        </p:txBody>
      </p:sp>
      <p:sp>
        <p:nvSpPr>
          <p:cNvPr id="224311" name="AutoShape 55"/>
          <p:cNvSpPr>
            <a:spLocks noChangeArrowheads="1"/>
          </p:cNvSpPr>
          <p:nvPr/>
        </p:nvSpPr>
        <p:spPr bwMode="auto">
          <a:xfrm>
            <a:off x="6632575" y="4648200"/>
            <a:ext cx="1219200" cy="10668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solidFill>
                  <a:srgbClr val="00279F"/>
                </a:solidFill>
              </a:rPr>
              <a:t>Orientation</a:t>
            </a:r>
          </a:p>
          <a:p>
            <a:pPr algn="ctr"/>
            <a:r>
              <a:rPr lang="en-US" sz="1600">
                <a:solidFill>
                  <a:srgbClr val="00279F"/>
                </a:solidFill>
              </a:rPr>
              <a:t>Training</a:t>
            </a:r>
          </a:p>
          <a:p>
            <a:pPr algn="ctr"/>
            <a:r>
              <a:rPr lang="en-US" sz="1600">
                <a:solidFill>
                  <a:srgbClr val="00279F"/>
                </a:solidFill>
              </a:rPr>
              <a:t>Materials</a:t>
            </a:r>
          </a:p>
        </p:txBody>
      </p:sp>
      <p:cxnSp>
        <p:nvCxnSpPr>
          <p:cNvPr id="224312" name="AutoShape 56"/>
          <p:cNvCxnSpPr>
            <a:cxnSpLocks noChangeShapeType="1"/>
            <a:stCxn id="224311" idx="0"/>
            <a:endCxn id="224282" idx="2"/>
          </p:cNvCxnSpPr>
          <p:nvPr/>
        </p:nvCxnSpPr>
        <p:spPr bwMode="auto">
          <a:xfrm flipH="1" flipV="1">
            <a:off x="7239000" y="4300538"/>
            <a:ext cx="3175" cy="347662"/>
          </a:xfrm>
          <a:prstGeom prst="straightConnector1">
            <a:avLst/>
          </a:prstGeom>
          <a:noFill/>
          <a:ln w="12700">
            <a:solidFill>
              <a:schemeClr val="tx1"/>
            </a:solidFill>
            <a:round/>
            <a:headEnd/>
            <a:tailEnd type="triangle" w="med" len="med"/>
          </a:ln>
          <a:effectLst/>
        </p:spPr>
      </p:cxnSp>
      <p:sp>
        <p:nvSpPr>
          <p:cNvPr id="224313" name="Text Box 57"/>
          <p:cNvSpPr txBox="1">
            <a:spLocks noChangeArrowheads="1"/>
          </p:cNvSpPr>
          <p:nvPr/>
        </p:nvSpPr>
        <p:spPr bwMode="auto">
          <a:xfrm>
            <a:off x="7924800" y="4724400"/>
            <a:ext cx="931863" cy="457200"/>
          </a:xfrm>
          <a:prstGeom prst="rect">
            <a:avLst/>
          </a:prstGeom>
          <a:noFill/>
          <a:ln w="12700">
            <a:noFill/>
            <a:miter lim="800000"/>
            <a:headEnd/>
            <a:tailEnd/>
          </a:ln>
          <a:effectLst/>
        </p:spPr>
        <p:txBody>
          <a:bodyPr>
            <a:prstTxWarp prst="textNoShape">
              <a:avLst/>
            </a:prstTxWarp>
            <a:spAutoFit/>
          </a:bodyPr>
          <a:lstStyle/>
          <a:p>
            <a:r>
              <a:rPr lang="en-US"/>
              <a:t>Control by:</a:t>
            </a:r>
          </a:p>
          <a:p>
            <a:r>
              <a:rPr lang="en-US"/>
              <a:t>HR</a:t>
            </a:r>
          </a:p>
        </p:txBody>
      </p:sp>
      <p:sp>
        <p:nvSpPr>
          <p:cNvPr id="224318" name="Text Box 62"/>
          <p:cNvSpPr txBox="1">
            <a:spLocks noChangeArrowheads="1"/>
          </p:cNvSpPr>
          <p:nvPr/>
        </p:nvSpPr>
        <p:spPr bwMode="auto">
          <a:xfrm>
            <a:off x="7848600" y="3581400"/>
            <a:ext cx="990600" cy="639763"/>
          </a:xfrm>
          <a:prstGeom prst="rect">
            <a:avLst/>
          </a:prstGeom>
          <a:noFill/>
          <a:ln w="12700">
            <a:noFill/>
            <a:miter lim="800000"/>
            <a:headEnd/>
            <a:tailEnd/>
          </a:ln>
          <a:effectLst/>
        </p:spPr>
        <p:txBody>
          <a:bodyPr>
            <a:prstTxWarp prst="textNoShape">
              <a:avLst/>
            </a:prstTxWarp>
            <a:spAutoFit/>
          </a:bodyPr>
          <a:lstStyle/>
          <a:p>
            <a:r>
              <a:rPr lang="en-US"/>
              <a:t>Control by:</a:t>
            </a:r>
          </a:p>
          <a:p>
            <a:r>
              <a:rPr lang="en-US"/>
              <a:t>Department Manager</a:t>
            </a:r>
          </a:p>
        </p:txBody>
      </p:sp>
    </p:spTree>
  </p:cSld>
  <p:clrMapOvr>
    <a:masterClrMapping/>
  </p:clrMapOvr>
  <p:transition advTm="8000">
    <p:zoom dir="in"/>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20866" name="Rectangle 1026"/>
          <p:cNvSpPr>
            <a:spLocks noChangeArrowheads="1"/>
          </p:cNvSpPr>
          <p:nvPr/>
        </p:nvSpPr>
        <p:spPr bwMode="auto">
          <a:xfrm>
            <a:off x="1792288" y="381000"/>
            <a:ext cx="5634037" cy="51593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sz="2800" b="1">
                <a:solidFill>
                  <a:srgbClr val="0000FF"/>
                </a:solidFill>
              </a:rPr>
              <a:t>4.2.3 Control of Documents (4.5)</a:t>
            </a:r>
            <a:endParaRPr lang="en-US" sz="2800" b="1"/>
          </a:p>
        </p:txBody>
      </p:sp>
      <p:sp>
        <p:nvSpPr>
          <p:cNvPr id="420867" name="Text Box 1027"/>
          <p:cNvSpPr txBox="1">
            <a:spLocks noChangeArrowheads="1"/>
          </p:cNvSpPr>
          <p:nvPr/>
        </p:nvSpPr>
        <p:spPr bwMode="auto">
          <a:xfrm>
            <a:off x="3200400" y="914400"/>
            <a:ext cx="2438400" cy="519113"/>
          </a:xfrm>
          <a:prstGeom prst="rect">
            <a:avLst/>
          </a:prstGeom>
          <a:noFill/>
          <a:ln w="12700">
            <a:noFill/>
            <a:miter lim="800000"/>
            <a:headEnd/>
            <a:tailEnd/>
          </a:ln>
          <a:effectLst/>
        </p:spPr>
        <p:txBody>
          <a:bodyPr>
            <a:prstTxWarp prst="textNoShape">
              <a:avLst/>
            </a:prstTxWarp>
            <a:spAutoFit/>
          </a:bodyPr>
          <a:lstStyle/>
          <a:p>
            <a:pPr algn="ctr">
              <a:spcBef>
                <a:spcPct val="50000"/>
              </a:spcBef>
            </a:pPr>
            <a:r>
              <a:rPr lang="en-US" sz="2800" b="1">
                <a:solidFill>
                  <a:srgbClr val="790015"/>
                </a:solidFill>
              </a:rPr>
              <a:t>Base System</a:t>
            </a:r>
          </a:p>
        </p:txBody>
      </p:sp>
      <p:sp>
        <p:nvSpPr>
          <p:cNvPr id="420868" name="AutoShape 1028"/>
          <p:cNvSpPr>
            <a:spLocks noChangeArrowheads="1"/>
          </p:cNvSpPr>
          <p:nvPr/>
        </p:nvSpPr>
        <p:spPr bwMode="auto">
          <a:xfrm>
            <a:off x="2882900" y="1447800"/>
            <a:ext cx="1219200" cy="6858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solidFill>
                  <a:srgbClr val="00279F"/>
                </a:solidFill>
              </a:rPr>
              <a:t>Proposed</a:t>
            </a:r>
          </a:p>
          <a:p>
            <a:pPr algn="ctr"/>
            <a:r>
              <a:rPr lang="en-US" sz="1600">
                <a:solidFill>
                  <a:srgbClr val="00279F"/>
                </a:solidFill>
              </a:rPr>
              <a:t>Document</a:t>
            </a:r>
          </a:p>
        </p:txBody>
      </p:sp>
      <p:sp>
        <p:nvSpPr>
          <p:cNvPr id="420869" name="Text Box 1029"/>
          <p:cNvSpPr txBox="1">
            <a:spLocks noChangeArrowheads="1"/>
          </p:cNvSpPr>
          <p:nvPr/>
        </p:nvSpPr>
        <p:spPr bwMode="auto">
          <a:xfrm>
            <a:off x="1143000" y="1355725"/>
            <a:ext cx="1676400" cy="701675"/>
          </a:xfrm>
          <a:prstGeom prst="rect">
            <a:avLst/>
          </a:prstGeom>
          <a:noFill/>
          <a:ln w="12700">
            <a:noFill/>
            <a:miter lim="800000"/>
            <a:headEnd/>
            <a:tailEnd/>
          </a:ln>
          <a:effectLst/>
        </p:spPr>
        <p:txBody>
          <a:bodyPr>
            <a:prstTxWarp prst="textNoShape">
              <a:avLst/>
            </a:prstTxWarp>
            <a:spAutoFit/>
          </a:bodyPr>
          <a:lstStyle/>
          <a:p>
            <a:pPr algn="r"/>
            <a:r>
              <a:rPr lang="en-US" sz="1000"/>
              <a:t>Identify Document / Data Affecting Quality and Location(s) Requiring Access</a:t>
            </a:r>
          </a:p>
        </p:txBody>
      </p:sp>
      <p:sp>
        <p:nvSpPr>
          <p:cNvPr id="420870" name="AutoShape 1030"/>
          <p:cNvSpPr>
            <a:spLocks noChangeArrowheads="1"/>
          </p:cNvSpPr>
          <p:nvPr/>
        </p:nvSpPr>
        <p:spPr bwMode="auto">
          <a:xfrm>
            <a:off x="5054600" y="1447800"/>
            <a:ext cx="1219200" cy="6858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solidFill>
                  <a:srgbClr val="00279F"/>
                </a:solidFill>
              </a:rPr>
              <a:t>Proposed</a:t>
            </a:r>
            <a:br>
              <a:rPr lang="en-US" sz="1600">
                <a:solidFill>
                  <a:srgbClr val="00279F"/>
                </a:solidFill>
              </a:rPr>
            </a:br>
            <a:r>
              <a:rPr lang="en-US" sz="1600">
                <a:solidFill>
                  <a:srgbClr val="00279F"/>
                </a:solidFill>
              </a:rPr>
              <a:t>Revision</a:t>
            </a:r>
          </a:p>
        </p:txBody>
      </p:sp>
      <p:sp>
        <p:nvSpPr>
          <p:cNvPr id="420871" name="Text Box 1031"/>
          <p:cNvSpPr txBox="1">
            <a:spLocks noChangeArrowheads="1"/>
          </p:cNvSpPr>
          <p:nvPr/>
        </p:nvSpPr>
        <p:spPr bwMode="auto">
          <a:xfrm>
            <a:off x="6324600" y="1355725"/>
            <a:ext cx="1447800" cy="701675"/>
          </a:xfrm>
          <a:prstGeom prst="rect">
            <a:avLst/>
          </a:prstGeom>
          <a:noFill/>
          <a:ln w="12700">
            <a:noFill/>
            <a:miter lim="800000"/>
            <a:headEnd/>
            <a:tailEnd/>
          </a:ln>
          <a:effectLst/>
        </p:spPr>
        <p:txBody>
          <a:bodyPr>
            <a:prstTxWarp prst="textNoShape">
              <a:avLst/>
            </a:prstTxWarp>
            <a:spAutoFit/>
          </a:bodyPr>
          <a:lstStyle/>
          <a:p>
            <a:r>
              <a:rPr lang="en-US" sz="1000"/>
              <a:t>Identify Need for a Change to an Existing Document / Data Affecting Quality</a:t>
            </a:r>
          </a:p>
        </p:txBody>
      </p:sp>
      <p:sp>
        <p:nvSpPr>
          <p:cNvPr id="420872" name="Rectangle 1032"/>
          <p:cNvSpPr>
            <a:spLocks noChangeArrowheads="1"/>
          </p:cNvSpPr>
          <p:nvPr/>
        </p:nvSpPr>
        <p:spPr bwMode="auto">
          <a:xfrm>
            <a:off x="2741613" y="2286000"/>
            <a:ext cx="1501775" cy="1017588"/>
          </a:xfrm>
          <a:prstGeom prst="rect">
            <a:avLst/>
          </a:prstGeom>
          <a:noFill/>
          <a:ln w="12700">
            <a:solidFill>
              <a:schemeClr val="tx1"/>
            </a:solidFill>
            <a:miter lim="800000"/>
            <a:headEnd/>
            <a:tailEnd/>
          </a:ln>
          <a:effectLst/>
        </p:spPr>
        <p:txBody>
          <a:bodyPr wrap="none" anchor="ctr">
            <a:prstTxWarp prst="textNoShape">
              <a:avLst/>
            </a:prstTxWarp>
            <a:spAutoFit/>
          </a:bodyPr>
          <a:lstStyle/>
          <a:p>
            <a:pPr algn="ctr"/>
            <a:r>
              <a:rPr lang="en-US"/>
              <a:t>Produce Document</a:t>
            </a:r>
          </a:p>
          <a:p>
            <a:pPr algn="ctr"/>
            <a:r>
              <a:rPr lang="en-US"/>
              <a:t>In Personal Space</a:t>
            </a:r>
          </a:p>
          <a:p>
            <a:pPr algn="ctr"/>
            <a:r>
              <a:rPr lang="en-US"/>
              <a:t>Using Appropriate</a:t>
            </a:r>
          </a:p>
          <a:p>
            <a:pPr algn="ctr"/>
            <a:r>
              <a:rPr lang="en-US"/>
              <a:t>Template</a:t>
            </a:r>
          </a:p>
          <a:p>
            <a:pPr algn="ctr"/>
            <a:r>
              <a:rPr lang="en-US"/>
              <a:t>From the Q Drive</a:t>
            </a:r>
          </a:p>
        </p:txBody>
      </p:sp>
      <p:sp>
        <p:nvSpPr>
          <p:cNvPr id="420873" name="Rectangle 1033"/>
          <p:cNvSpPr>
            <a:spLocks noChangeArrowheads="1"/>
          </p:cNvSpPr>
          <p:nvPr/>
        </p:nvSpPr>
        <p:spPr bwMode="auto">
          <a:xfrm>
            <a:off x="4054475" y="3497263"/>
            <a:ext cx="738188" cy="303212"/>
          </a:xfrm>
          <a:prstGeom prst="rect">
            <a:avLst/>
          </a:prstGeom>
          <a:noFill/>
          <a:ln w="28575">
            <a:solidFill>
              <a:srgbClr val="AB011D"/>
            </a:solidFill>
            <a:prstDash val="sysDot"/>
            <a:miter lim="800000"/>
            <a:headEnd/>
            <a:tailEnd/>
          </a:ln>
          <a:effectLst/>
        </p:spPr>
        <p:txBody>
          <a:bodyPr wrap="none" anchor="ctr">
            <a:prstTxWarp prst="textNoShape">
              <a:avLst/>
            </a:prstTxWarp>
            <a:spAutoFit/>
          </a:bodyPr>
          <a:lstStyle/>
          <a:p>
            <a:pPr algn="ctr"/>
            <a:r>
              <a:rPr lang="en-US" b="1">
                <a:solidFill>
                  <a:srgbClr val="B90120"/>
                </a:solidFill>
              </a:rPr>
              <a:t>Review</a:t>
            </a:r>
          </a:p>
        </p:txBody>
      </p:sp>
      <p:sp>
        <p:nvSpPr>
          <p:cNvPr id="420874" name="Rectangle 1034"/>
          <p:cNvSpPr>
            <a:spLocks noChangeArrowheads="1"/>
          </p:cNvSpPr>
          <p:nvPr/>
        </p:nvSpPr>
        <p:spPr bwMode="auto">
          <a:xfrm>
            <a:off x="4005263" y="4030663"/>
            <a:ext cx="830262" cy="303212"/>
          </a:xfrm>
          <a:prstGeom prst="rect">
            <a:avLst/>
          </a:prstGeom>
          <a:noFill/>
          <a:ln w="28575">
            <a:solidFill>
              <a:srgbClr val="AB011D"/>
            </a:solidFill>
            <a:prstDash val="sysDot"/>
            <a:miter lim="800000"/>
            <a:headEnd/>
            <a:tailEnd/>
          </a:ln>
          <a:effectLst/>
        </p:spPr>
        <p:txBody>
          <a:bodyPr wrap="none" anchor="ctr">
            <a:prstTxWarp prst="textNoShape">
              <a:avLst/>
            </a:prstTxWarp>
            <a:spAutoFit/>
          </a:bodyPr>
          <a:lstStyle/>
          <a:p>
            <a:pPr algn="ctr"/>
            <a:r>
              <a:rPr lang="en-US" b="1">
                <a:solidFill>
                  <a:srgbClr val="B90120"/>
                </a:solidFill>
              </a:rPr>
              <a:t>Approve</a:t>
            </a:r>
          </a:p>
        </p:txBody>
      </p:sp>
      <p:sp>
        <p:nvSpPr>
          <p:cNvPr id="420875" name="Rectangle 1035"/>
          <p:cNvSpPr>
            <a:spLocks noChangeArrowheads="1"/>
          </p:cNvSpPr>
          <p:nvPr/>
        </p:nvSpPr>
        <p:spPr bwMode="auto">
          <a:xfrm>
            <a:off x="4965700" y="3065463"/>
            <a:ext cx="1400175" cy="287337"/>
          </a:xfrm>
          <a:prstGeom prst="rect">
            <a:avLst/>
          </a:prstGeom>
          <a:noFill/>
          <a:ln w="12700">
            <a:solidFill>
              <a:schemeClr val="tx1"/>
            </a:solidFill>
            <a:miter lim="800000"/>
            <a:headEnd/>
            <a:tailEnd/>
          </a:ln>
          <a:effectLst/>
        </p:spPr>
        <p:txBody>
          <a:bodyPr wrap="none" anchor="ctr">
            <a:prstTxWarp prst="textNoShape">
              <a:avLst/>
            </a:prstTxWarp>
            <a:spAutoFit/>
          </a:bodyPr>
          <a:lstStyle/>
          <a:p>
            <a:pPr algn="ctr"/>
            <a:r>
              <a:rPr lang="en-US"/>
              <a:t>Revise Document</a:t>
            </a:r>
          </a:p>
        </p:txBody>
      </p:sp>
      <p:sp>
        <p:nvSpPr>
          <p:cNvPr id="420876" name="Rectangle 1036"/>
          <p:cNvSpPr>
            <a:spLocks noChangeArrowheads="1"/>
          </p:cNvSpPr>
          <p:nvPr/>
        </p:nvSpPr>
        <p:spPr bwMode="auto">
          <a:xfrm>
            <a:off x="3214688" y="5394325"/>
            <a:ext cx="2422525" cy="476250"/>
          </a:xfrm>
          <a:prstGeom prst="rect">
            <a:avLst/>
          </a:prstGeom>
          <a:noFill/>
          <a:ln w="19050">
            <a:solidFill>
              <a:srgbClr val="00279F"/>
            </a:solidFill>
            <a:prstDash val="sysDot"/>
            <a:miter lim="800000"/>
            <a:headEnd/>
            <a:tailEnd/>
          </a:ln>
          <a:effectLst/>
        </p:spPr>
        <p:txBody>
          <a:bodyPr wrap="none" anchor="ctr">
            <a:prstTxWarp prst="textNoShape">
              <a:avLst/>
            </a:prstTxWarp>
            <a:spAutoFit/>
          </a:bodyPr>
          <a:lstStyle/>
          <a:p>
            <a:pPr algn="ctr"/>
            <a:r>
              <a:rPr lang="en-US"/>
              <a:t>Upload Document to Appropriate</a:t>
            </a:r>
          </a:p>
          <a:p>
            <a:pPr algn="ctr"/>
            <a:r>
              <a:rPr lang="en-US"/>
              <a:t>Q (Secure) Drive Directory</a:t>
            </a:r>
          </a:p>
        </p:txBody>
      </p:sp>
      <p:cxnSp>
        <p:nvCxnSpPr>
          <p:cNvPr id="420877" name="AutoShape 1037"/>
          <p:cNvCxnSpPr>
            <a:cxnSpLocks noChangeShapeType="1"/>
            <a:stCxn id="420868" idx="2"/>
            <a:endCxn id="420872" idx="0"/>
          </p:cNvCxnSpPr>
          <p:nvPr/>
        </p:nvCxnSpPr>
        <p:spPr bwMode="auto">
          <a:xfrm>
            <a:off x="3492500" y="2095500"/>
            <a:ext cx="0" cy="190500"/>
          </a:xfrm>
          <a:prstGeom prst="straightConnector1">
            <a:avLst/>
          </a:prstGeom>
          <a:noFill/>
          <a:ln w="12700">
            <a:solidFill>
              <a:schemeClr val="tx1"/>
            </a:solidFill>
            <a:round/>
            <a:headEnd/>
            <a:tailEnd type="triangle" w="med" len="med"/>
          </a:ln>
          <a:effectLst/>
        </p:spPr>
      </p:cxnSp>
      <p:cxnSp>
        <p:nvCxnSpPr>
          <p:cNvPr id="420878" name="AutoShape 1038"/>
          <p:cNvCxnSpPr>
            <a:cxnSpLocks noChangeShapeType="1"/>
            <a:stCxn id="420873" idx="2"/>
            <a:endCxn id="420874" idx="0"/>
          </p:cNvCxnSpPr>
          <p:nvPr/>
        </p:nvCxnSpPr>
        <p:spPr bwMode="auto">
          <a:xfrm flipH="1">
            <a:off x="4421188" y="3814763"/>
            <a:ext cx="3175" cy="201612"/>
          </a:xfrm>
          <a:prstGeom prst="straightConnector1">
            <a:avLst/>
          </a:prstGeom>
          <a:noFill/>
          <a:ln w="12700">
            <a:solidFill>
              <a:schemeClr val="tx1"/>
            </a:solidFill>
            <a:round/>
            <a:headEnd/>
            <a:tailEnd type="triangle" w="med" len="med"/>
          </a:ln>
          <a:effectLst/>
        </p:spPr>
      </p:cxnSp>
      <p:sp>
        <p:nvSpPr>
          <p:cNvPr id="420879" name="Rectangle 1039"/>
          <p:cNvSpPr>
            <a:spLocks noChangeArrowheads="1"/>
          </p:cNvSpPr>
          <p:nvPr/>
        </p:nvSpPr>
        <p:spPr bwMode="auto">
          <a:xfrm>
            <a:off x="3341688" y="6059488"/>
            <a:ext cx="2193925" cy="293687"/>
          </a:xfrm>
          <a:prstGeom prst="rect">
            <a:avLst/>
          </a:prstGeom>
          <a:noFill/>
          <a:ln w="19050">
            <a:solidFill>
              <a:srgbClr val="00279F"/>
            </a:solidFill>
            <a:prstDash val="sysDot"/>
            <a:miter lim="800000"/>
            <a:headEnd/>
            <a:tailEnd/>
          </a:ln>
          <a:effectLst/>
        </p:spPr>
        <p:txBody>
          <a:bodyPr wrap="none" anchor="ctr">
            <a:prstTxWarp prst="textNoShape">
              <a:avLst/>
            </a:prstTxWarp>
            <a:spAutoFit/>
          </a:bodyPr>
          <a:lstStyle/>
          <a:p>
            <a:pPr algn="ctr"/>
            <a:r>
              <a:rPr lang="en-US"/>
              <a:t>Communicate and Implement</a:t>
            </a:r>
          </a:p>
        </p:txBody>
      </p:sp>
      <p:sp>
        <p:nvSpPr>
          <p:cNvPr id="420880" name="Rectangle 1040"/>
          <p:cNvSpPr>
            <a:spLocks noChangeArrowheads="1"/>
          </p:cNvSpPr>
          <p:nvPr/>
        </p:nvSpPr>
        <p:spPr bwMode="auto">
          <a:xfrm>
            <a:off x="457200" y="4789488"/>
            <a:ext cx="1704975" cy="274637"/>
          </a:xfrm>
          <a:prstGeom prst="rect">
            <a:avLst/>
          </a:prstGeom>
          <a:noFill/>
          <a:ln w="12700">
            <a:noFill/>
            <a:miter lim="800000"/>
            <a:headEnd/>
            <a:tailEnd/>
          </a:ln>
          <a:effectLst/>
        </p:spPr>
        <p:txBody>
          <a:bodyPr anchor="ctr">
            <a:prstTxWarp prst="textNoShape">
              <a:avLst/>
            </a:prstTxWarp>
            <a:spAutoFit/>
          </a:bodyPr>
          <a:lstStyle/>
          <a:p>
            <a:pPr algn="r"/>
            <a:r>
              <a:rPr lang="en-US" b="1">
                <a:solidFill>
                  <a:srgbClr val="00279F"/>
                </a:solidFill>
              </a:rPr>
              <a:t>Document ‘Owner’</a:t>
            </a:r>
          </a:p>
        </p:txBody>
      </p:sp>
      <p:sp>
        <p:nvSpPr>
          <p:cNvPr id="420881" name="Rectangle 1041"/>
          <p:cNvSpPr>
            <a:spLocks noChangeArrowheads="1"/>
          </p:cNvSpPr>
          <p:nvPr/>
        </p:nvSpPr>
        <p:spPr bwMode="auto">
          <a:xfrm>
            <a:off x="2889250" y="4541838"/>
            <a:ext cx="3065463" cy="658812"/>
          </a:xfrm>
          <a:prstGeom prst="rect">
            <a:avLst/>
          </a:prstGeom>
          <a:noFill/>
          <a:ln w="19050">
            <a:solidFill>
              <a:srgbClr val="00279F"/>
            </a:solidFill>
            <a:prstDash val="sysDot"/>
            <a:miter lim="800000"/>
            <a:headEnd/>
            <a:tailEnd/>
          </a:ln>
          <a:effectLst/>
        </p:spPr>
        <p:txBody>
          <a:bodyPr wrap="none" anchor="ctr">
            <a:prstTxWarp prst="textNoShape">
              <a:avLst/>
            </a:prstTxWarp>
            <a:spAutoFit/>
          </a:bodyPr>
          <a:lstStyle/>
          <a:p>
            <a:pPr algn="ctr"/>
            <a:r>
              <a:rPr lang="en-US"/>
              <a:t>Copy Old Document from the Q Drive to</a:t>
            </a:r>
          </a:p>
          <a:p>
            <a:pPr algn="ctr"/>
            <a:r>
              <a:rPr lang="en-US"/>
              <a:t>Appropriate S Drive Directory  or File Hard</a:t>
            </a:r>
          </a:p>
          <a:p>
            <a:pPr algn="ctr"/>
            <a:r>
              <a:rPr lang="en-US"/>
              <a:t>Copy to Maintain History.</a:t>
            </a:r>
          </a:p>
        </p:txBody>
      </p:sp>
      <p:cxnSp>
        <p:nvCxnSpPr>
          <p:cNvPr id="420882" name="AutoShape 1042"/>
          <p:cNvCxnSpPr>
            <a:cxnSpLocks noChangeShapeType="1"/>
            <a:stCxn id="420881" idx="2"/>
            <a:endCxn id="420876" idx="0"/>
          </p:cNvCxnSpPr>
          <p:nvPr/>
        </p:nvCxnSpPr>
        <p:spPr bwMode="auto">
          <a:xfrm>
            <a:off x="4422775" y="5210175"/>
            <a:ext cx="3175" cy="174625"/>
          </a:xfrm>
          <a:prstGeom prst="straightConnector1">
            <a:avLst/>
          </a:prstGeom>
          <a:noFill/>
          <a:ln w="12700">
            <a:solidFill>
              <a:schemeClr val="tx1"/>
            </a:solidFill>
            <a:round/>
            <a:headEnd/>
            <a:tailEnd type="triangle" w="med" len="med"/>
          </a:ln>
          <a:effectLst/>
        </p:spPr>
      </p:cxnSp>
      <p:sp>
        <p:nvSpPr>
          <p:cNvPr id="420883" name="AutoShape 1043"/>
          <p:cNvSpPr>
            <a:spLocks/>
          </p:cNvSpPr>
          <p:nvPr/>
        </p:nvSpPr>
        <p:spPr bwMode="auto">
          <a:xfrm>
            <a:off x="2590800" y="3454400"/>
            <a:ext cx="381000" cy="2946400"/>
          </a:xfrm>
          <a:prstGeom prst="leftBrace">
            <a:avLst>
              <a:gd name="adj1" fmla="val 64444"/>
              <a:gd name="adj2" fmla="val 50000"/>
            </a:avLst>
          </a:prstGeom>
          <a:noFill/>
          <a:ln w="12700">
            <a:solidFill>
              <a:srgbClr val="00279F"/>
            </a:solidFill>
            <a:round/>
            <a:headEnd/>
            <a:tailEnd/>
          </a:ln>
          <a:effectLst/>
        </p:spPr>
        <p:txBody>
          <a:bodyPr anchor="ctr">
            <a:prstTxWarp prst="textNoShape">
              <a:avLst/>
            </a:prstTxWarp>
            <a:spAutoFit/>
          </a:bodyPr>
          <a:lstStyle/>
          <a:p>
            <a:endParaRPr lang="en-US"/>
          </a:p>
        </p:txBody>
      </p:sp>
      <p:sp>
        <p:nvSpPr>
          <p:cNvPr id="420884" name="Rectangle 1044"/>
          <p:cNvSpPr>
            <a:spLocks noChangeArrowheads="1"/>
          </p:cNvSpPr>
          <p:nvPr/>
        </p:nvSpPr>
        <p:spPr bwMode="auto">
          <a:xfrm>
            <a:off x="4737100" y="2243138"/>
            <a:ext cx="1849438" cy="652462"/>
          </a:xfrm>
          <a:prstGeom prst="rect">
            <a:avLst/>
          </a:prstGeom>
          <a:noFill/>
          <a:ln w="12700">
            <a:solidFill>
              <a:schemeClr val="tx1"/>
            </a:solidFill>
            <a:miter lim="800000"/>
            <a:headEnd/>
            <a:tailEnd/>
          </a:ln>
          <a:effectLst/>
        </p:spPr>
        <p:txBody>
          <a:bodyPr anchor="ctr">
            <a:prstTxWarp prst="textNoShape">
              <a:avLst/>
            </a:prstTxWarp>
            <a:spAutoFit/>
          </a:bodyPr>
          <a:lstStyle/>
          <a:p>
            <a:pPr algn="ctr"/>
            <a:r>
              <a:rPr lang="en-US"/>
              <a:t>If Electronic, Copy to Personal Space From Q Drive</a:t>
            </a:r>
          </a:p>
        </p:txBody>
      </p:sp>
      <p:cxnSp>
        <p:nvCxnSpPr>
          <p:cNvPr id="420885" name="AutoShape 1045"/>
          <p:cNvCxnSpPr>
            <a:cxnSpLocks noChangeShapeType="1"/>
            <a:stCxn id="420870" idx="2"/>
            <a:endCxn id="420884" idx="0"/>
          </p:cNvCxnSpPr>
          <p:nvPr/>
        </p:nvCxnSpPr>
        <p:spPr bwMode="auto">
          <a:xfrm flipH="1">
            <a:off x="5662613" y="2095500"/>
            <a:ext cx="1587" cy="147638"/>
          </a:xfrm>
          <a:prstGeom prst="straightConnector1">
            <a:avLst/>
          </a:prstGeom>
          <a:noFill/>
          <a:ln w="12700">
            <a:solidFill>
              <a:schemeClr val="tx1"/>
            </a:solidFill>
            <a:round/>
            <a:headEnd/>
            <a:tailEnd type="triangle" w="med" len="med"/>
          </a:ln>
          <a:effectLst/>
        </p:spPr>
      </p:cxnSp>
      <p:cxnSp>
        <p:nvCxnSpPr>
          <p:cNvPr id="420886" name="AutoShape 1046"/>
          <p:cNvCxnSpPr>
            <a:cxnSpLocks noChangeShapeType="1"/>
            <a:stCxn id="420884" idx="2"/>
            <a:endCxn id="420875" idx="0"/>
          </p:cNvCxnSpPr>
          <p:nvPr/>
        </p:nvCxnSpPr>
        <p:spPr bwMode="auto">
          <a:xfrm>
            <a:off x="5662613" y="2895600"/>
            <a:ext cx="3175" cy="169863"/>
          </a:xfrm>
          <a:prstGeom prst="straightConnector1">
            <a:avLst/>
          </a:prstGeom>
          <a:noFill/>
          <a:ln w="12700">
            <a:solidFill>
              <a:schemeClr val="tx1"/>
            </a:solidFill>
            <a:round/>
            <a:headEnd/>
            <a:tailEnd type="triangle" w="med" len="med"/>
          </a:ln>
          <a:effectLst/>
        </p:spPr>
      </p:cxnSp>
      <p:cxnSp>
        <p:nvCxnSpPr>
          <p:cNvPr id="420887" name="AutoShape 1047"/>
          <p:cNvCxnSpPr>
            <a:cxnSpLocks noChangeShapeType="1"/>
            <a:stCxn id="420875" idx="2"/>
            <a:endCxn id="420873" idx="3"/>
          </p:cNvCxnSpPr>
          <p:nvPr/>
        </p:nvCxnSpPr>
        <p:spPr bwMode="auto">
          <a:xfrm rot="5400000">
            <a:off x="5087937" y="3071813"/>
            <a:ext cx="296863" cy="858838"/>
          </a:xfrm>
          <a:prstGeom prst="bentConnector2">
            <a:avLst/>
          </a:prstGeom>
          <a:noFill/>
          <a:ln w="12700">
            <a:solidFill>
              <a:schemeClr val="tx1"/>
            </a:solidFill>
            <a:miter lim="800000"/>
            <a:headEnd/>
            <a:tailEnd type="triangle" w="med" len="med"/>
          </a:ln>
          <a:effectLst/>
        </p:spPr>
      </p:cxnSp>
      <p:cxnSp>
        <p:nvCxnSpPr>
          <p:cNvPr id="420888" name="AutoShape 1048"/>
          <p:cNvCxnSpPr>
            <a:cxnSpLocks noChangeShapeType="1"/>
            <a:stCxn id="420872" idx="2"/>
            <a:endCxn id="420873" idx="1"/>
          </p:cNvCxnSpPr>
          <p:nvPr/>
        </p:nvCxnSpPr>
        <p:spPr bwMode="auto">
          <a:xfrm rot="16200000" flipH="1">
            <a:off x="3593306" y="3202782"/>
            <a:ext cx="346075" cy="547688"/>
          </a:xfrm>
          <a:prstGeom prst="bentConnector2">
            <a:avLst/>
          </a:prstGeom>
          <a:noFill/>
          <a:ln w="12700">
            <a:solidFill>
              <a:schemeClr val="tx1"/>
            </a:solidFill>
            <a:miter lim="800000"/>
            <a:headEnd/>
            <a:tailEnd type="triangle" w="med" len="med"/>
          </a:ln>
          <a:effectLst/>
        </p:spPr>
      </p:cxnSp>
      <p:cxnSp>
        <p:nvCxnSpPr>
          <p:cNvPr id="420889" name="AutoShape 1049"/>
          <p:cNvCxnSpPr>
            <a:cxnSpLocks noChangeShapeType="1"/>
            <a:stCxn id="420874" idx="2"/>
            <a:endCxn id="420881" idx="0"/>
          </p:cNvCxnSpPr>
          <p:nvPr/>
        </p:nvCxnSpPr>
        <p:spPr bwMode="auto">
          <a:xfrm>
            <a:off x="4421188" y="4348163"/>
            <a:ext cx="1587" cy="184150"/>
          </a:xfrm>
          <a:prstGeom prst="straightConnector1">
            <a:avLst/>
          </a:prstGeom>
          <a:noFill/>
          <a:ln w="12700">
            <a:solidFill>
              <a:schemeClr val="tx1"/>
            </a:solidFill>
            <a:round/>
            <a:headEnd/>
            <a:tailEnd type="triangle" w="med" len="med"/>
          </a:ln>
          <a:effectLst/>
        </p:spPr>
      </p:cxnSp>
      <p:cxnSp>
        <p:nvCxnSpPr>
          <p:cNvPr id="420890" name="AutoShape 1050"/>
          <p:cNvCxnSpPr>
            <a:cxnSpLocks noChangeShapeType="1"/>
            <a:stCxn id="420876" idx="2"/>
            <a:endCxn id="420879" idx="0"/>
          </p:cNvCxnSpPr>
          <p:nvPr/>
        </p:nvCxnSpPr>
        <p:spPr bwMode="auto">
          <a:xfrm>
            <a:off x="4425950" y="5880100"/>
            <a:ext cx="12700" cy="169863"/>
          </a:xfrm>
          <a:prstGeom prst="straightConnector1">
            <a:avLst/>
          </a:prstGeom>
          <a:noFill/>
          <a:ln w="12700">
            <a:solidFill>
              <a:schemeClr val="tx1"/>
            </a:solidFill>
            <a:round/>
            <a:headEnd/>
            <a:tailEnd type="triangle" w="med" len="med"/>
          </a:ln>
          <a:effectLst/>
        </p:spPr>
      </p:cxnSp>
      <p:cxnSp>
        <p:nvCxnSpPr>
          <p:cNvPr id="420891" name="AutoShape 1051"/>
          <p:cNvCxnSpPr>
            <a:cxnSpLocks noChangeShapeType="1"/>
            <a:stCxn id="420880" idx="3"/>
            <a:endCxn id="420883" idx="1"/>
          </p:cNvCxnSpPr>
          <p:nvPr/>
        </p:nvCxnSpPr>
        <p:spPr bwMode="auto">
          <a:xfrm>
            <a:off x="2162175" y="4927600"/>
            <a:ext cx="428625" cy="0"/>
          </a:xfrm>
          <a:prstGeom prst="straightConnector1">
            <a:avLst/>
          </a:prstGeom>
          <a:noFill/>
          <a:ln w="12700" cap="rnd">
            <a:solidFill>
              <a:srgbClr val="00279F"/>
            </a:solidFill>
            <a:prstDash val="sysDot"/>
            <a:round/>
            <a:headEnd/>
            <a:tailEnd/>
          </a:ln>
          <a:effectLst/>
        </p:spPr>
      </p:cxnSp>
      <p:sp>
        <p:nvSpPr>
          <p:cNvPr id="420892" name="Text Box 1052"/>
          <p:cNvSpPr txBox="1">
            <a:spLocks noChangeArrowheads="1"/>
          </p:cNvSpPr>
          <p:nvPr/>
        </p:nvSpPr>
        <p:spPr bwMode="auto">
          <a:xfrm>
            <a:off x="228600" y="2209800"/>
            <a:ext cx="2286000" cy="1314450"/>
          </a:xfrm>
          <a:prstGeom prst="rect">
            <a:avLst/>
          </a:prstGeom>
          <a:noFill/>
          <a:ln w="12700">
            <a:noFill/>
            <a:miter lim="800000"/>
            <a:headEnd/>
            <a:tailEnd/>
          </a:ln>
          <a:effectLst/>
        </p:spPr>
        <p:txBody>
          <a:bodyPr>
            <a:prstTxWarp prst="textNoShape">
              <a:avLst/>
            </a:prstTxWarp>
            <a:spAutoFit/>
          </a:bodyPr>
          <a:lstStyle/>
          <a:p>
            <a:pPr algn="ctr"/>
            <a:r>
              <a:rPr lang="en-US" sz="1600" b="1">
                <a:solidFill>
                  <a:srgbClr val="790015"/>
                </a:solidFill>
              </a:rPr>
              <a:t>Any employee may recommend a new procedure or a revision to an existing procedure.</a:t>
            </a:r>
          </a:p>
        </p:txBody>
      </p:sp>
      <p:sp>
        <p:nvSpPr>
          <p:cNvPr id="420893" name="Rectangle 1053"/>
          <p:cNvSpPr>
            <a:spLocks noChangeArrowheads="1"/>
          </p:cNvSpPr>
          <p:nvPr/>
        </p:nvSpPr>
        <p:spPr bwMode="auto">
          <a:xfrm>
            <a:off x="6172200" y="5981700"/>
            <a:ext cx="2514600" cy="457200"/>
          </a:xfrm>
          <a:prstGeom prst="rect">
            <a:avLst/>
          </a:prstGeom>
          <a:noFill/>
          <a:ln w="12700">
            <a:noFill/>
            <a:miter lim="800000"/>
            <a:headEnd/>
            <a:tailEnd/>
          </a:ln>
          <a:effectLst/>
        </p:spPr>
        <p:txBody>
          <a:bodyPr anchor="ctr">
            <a:prstTxWarp prst="textNoShape">
              <a:avLst/>
            </a:prstTxWarp>
            <a:spAutoFit/>
          </a:bodyPr>
          <a:lstStyle/>
          <a:p>
            <a:r>
              <a:rPr lang="en-US" b="1">
                <a:solidFill>
                  <a:srgbClr val="005400"/>
                </a:solidFill>
              </a:rPr>
              <a:t>Yearly review in accordance with local procedure.</a:t>
            </a:r>
          </a:p>
        </p:txBody>
      </p:sp>
      <p:cxnSp>
        <p:nvCxnSpPr>
          <p:cNvPr id="420894" name="AutoShape 1054"/>
          <p:cNvCxnSpPr>
            <a:cxnSpLocks noChangeShapeType="1"/>
            <a:stCxn id="420879" idx="3"/>
            <a:endCxn id="420893" idx="1"/>
          </p:cNvCxnSpPr>
          <p:nvPr/>
        </p:nvCxnSpPr>
        <p:spPr bwMode="auto">
          <a:xfrm>
            <a:off x="5545138" y="6207125"/>
            <a:ext cx="627062" cy="3175"/>
          </a:xfrm>
          <a:prstGeom prst="straightConnector1">
            <a:avLst/>
          </a:prstGeom>
          <a:noFill/>
          <a:ln w="15875">
            <a:solidFill>
              <a:srgbClr val="800000"/>
            </a:solidFill>
            <a:round/>
            <a:headEnd/>
            <a:tailEnd type="triangle" w="med" len="med"/>
          </a:ln>
          <a:effectLst/>
        </p:spPr>
      </p:cxnSp>
      <p:sp>
        <p:nvSpPr>
          <p:cNvPr id="420895" name="Oval 1055"/>
          <p:cNvSpPr>
            <a:spLocks noChangeArrowheads="1"/>
          </p:cNvSpPr>
          <p:nvPr/>
        </p:nvSpPr>
        <p:spPr bwMode="auto">
          <a:xfrm>
            <a:off x="3657600" y="3200400"/>
            <a:ext cx="1905000" cy="1447800"/>
          </a:xfrm>
          <a:prstGeom prst="ellipse">
            <a:avLst/>
          </a:prstGeom>
          <a:noFill/>
          <a:ln w="38100">
            <a:solidFill>
              <a:srgbClr val="AB011D"/>
            </a:solidFill>
            <a:round/>
            <a:headEnd/>
            <a:tailEnd/>
          </a:ln>
          <a:effectLst/>
        </p:spPr>
        <p:txBody>
          <a:bodyPr wrap="none" anchor="ctr">
            <a:prstTxWarp prst="textNoShape">
              <a:avLst/>
            </a:prstTxWarp>
          </a:bodyPr>
          <a:lstStyle/>
          <a:p>
            <a:pPr algn="ctr"/>
            <a:endParaRPr lang="en-US" sz="1600">
              <a:solidFill>
                <a:srgbClr val="B90120"/>
              </a:solidFill>
              <a:latin typeface="Times" charset="0"/>
            </a:endParaRPr>
          </a:p>
        </p:txBody>
      </p:sp>
      <p:sp>
        <p:nvSpPr>
          <p:cNvPr id="420896" name="Text Box 1056"/>
          <p:cNvSpPr txBox="1">
            <a:spLocks noChangeArrowheads="1"/>
          </p:cNvSpPr>
          <p:nvPr/>
        </p:nvSpPr>
        <p:spPr bwMode="auto">
          <a:xfrm>
            <a:off x="6477000" y="3670300"/>
            <a:ext cx="2514600" cy="517525"/>
          </a:xfrm>
          <a:prstGeom prst="rect">
            <a:avLst/>
          </a:prstGeom>
          <a:noFill/>
          <a:ln w="12700">
            <a:noFill/>
            <a:miter lim="800000"/>
            <a:headEnd/>
            <a:tailEnd/>
          </a:ln>
          <a:effectLst/>
        </p:spPr>
        <p:txBody>
          <a:bodyPr>
            <a:prstTxWarp prst="textNoShape">
              <a:avLst/>
            </a:prstTxWarp>
            <a:spAutoFit/>
          </a:bodyPr>
          <a:lstStyle/>
          <a:p>
            <a:r>
              <a:rPr lang="en-US" sz="1400" b="1">
                <a:solidFill>
                  <a:srgbClr val="000066"/>
                </a:solidFill>
              </a:rPr>
              <a:t>This is your</a:t>
            </a:r>
            <a:r>
              <a:rPr lang="en-US" sz="1400" b="1">
                <a:solidFill>
                  <a:srgbClr val="B90120"/>
                </a:solidFill>
              </a:rPr>
              <a:t> COMPLIANCE CONTROL </a:t>
            </a:r>
            <a:r>
              <a:rPr lang="en-US" sz="1400" b="1">
                <a:solidFill>
                  <a:srgbClr val="000066"/>
                </a:solidFill>
              </a:rPr>
              <a:t>featur</a:t>
            </a:r>
            <a:r>
              <a:rPr lang="en-US" sz="1400" b="1">
                <a:solidFill>
                  <a:srgbClr val="000066"/>
                </a:solidFill>
                <a:latin typeface="Times" charset="0"/>
              </a:rPr>
              <a:t>e.</a:t>
            </a:r>
            <a:endParaRPr lang="en-US" sz="1400" b="1">
              <a:solidFill>
                <a:srgbClr val="B90120"/>
              </a:solidFill>
              <a:latin typeface="Times" charset="0"/>
            </a:endParaRPr>
          </a:p>
        </p:txBody>
      </p:sp>
      <p:cxnSp>
        <p:nvCxnSpPr>
          <p:cNvPr id="420897" name="AutoShape 1057"/>
          <p:cNvCxnSpPr>
            <a:cxnSpLocks noChangeShapeType="1"/>
            <a:stCxn id="420896" idx="1"/>
            <a:endCxn id="420895" idx="6"/>
          </p:cNvCxnSpPr>
          <p:nvPr/>
        </p:nvCxnSpPr>
        <p:spPr bwMode="auto">
          <a:xfrm flipH="1" flipV="1">
            <a:off x="5581650" y="3924300"/>
            <a:ext cx="895350" cy="4763"/>
          </a:xfrm>
          <a:prstGeom prst="straightConnector1">
            <a:avLst/>
          </a:prstGeom>
          <a:noFill/>
          <a:ln w="38100">
            <a:solidFill>
              <a:srgbClr val="AB011D"/>
            </a:solidFill>
            <a:round/>
            <a:headEnd/>
            <a:tailEnd type="triangle" w="med" len="med"/>
          </a:ln>
          <a:effectLst/>
        </p:spPr>
      </p:cxnSp>
    </p:spTree>
  </p:cSld>
  <p:clrMapOvr>
    <a:masterClrMapping/>
  </p:clrMapOvr>
  <p:transition advTm="8000">
    <p:zoom dir="in"/>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22914" name="Rectangle 2"/>
          <p:cNvSpPr>
            <a:spLocks noGrp="1" noChangeArrowheads="1"/>
          </p:cNvSpPr>
          <p:nvPr>
            <p:ph type="title"/>
          </p:nvPr>
        </p:nvSpPr>
        <p:spPr/>
        <p:txBody>
          <a:bodyPr/>
          <a:lstStyle/>
          <a:p>
            <a:r>
              <a:rPr lang="en-US"/>
              <a:t>A Document Control System</a:t>
            </a:r>
          </a:p>
        </p:txBody>
      </p:sp>
      <p:sp>
        <p:nvSpPr>
          <p:cNvPr id="422915" name="AutoShape 3"/>
          <p:cNvSpPr>
            <a:spLocks noChangeArrowheads="1"/>
          </p:cNvSpPr>
          <p:nvPr/>
        </p:nvSpPr>
        <p:spPr bwMode="auto">
          <a:xfrm>
            <a:off x="1714500" y="1344613"/>
            <a:ext cx="1905000" cy="5334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Request to Create (Add), Change</a:t>
            </a:r>
          </a:p>
          <a:p>
            <a:pPr algn="ctr"/>
            <a:r>
              <a:rPr lang="en-US" sz="900"/>
              <a:t>or Obsolete a Controlled</a:t>
            </a:r>
          </a:p>
          <a:p>
            <a:pPr algn="ctr"/>
            <a:r>
              <a:rPr lang="en-US" sz="900"/>
              <a:t>Document</a:t>
            </a:r>
          </a:p>
        </p:txBody>
      </p:sp>
      <p:sp>
        <p:nvSpPr>
          <p:cNvPr id="422916" name="AutoShape 4"/>
          <p:cNvSpPr>
            <a:spLocks noChangeArrowheads="1"/>
          </p:cNvSpPr>
          <p:nvPr/>
        </p:nvSpPr>
        <p:spPr bwMode="auto">
          <a:xfrm>
            <a:off x="2209800" y="2093913"/>
            <a:ext cx="990600" cy="8382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Does</a:t>
            </a:r>
          </a:p>
          <a:p>
            <a:pPr algn="ctr"/>
            <a:r>
              <a:rPr lang="en-US" sz="900"/>
              <a:t>Document</a:t>
            </a:r>
          </a:p>
          <a:p>
            <a:pPr algn="ctr"/>
            <a:r>
              <a:rPr lang="en-US" sz="900"/>
              <a:t>Exist?</a:t>
            </a:r>
          </a:p>
        </p:txBody>
      </p:sp>
      <p:sp>
        <p:nvSpPr>
          <p:cNvPr id="422917" name="Line 5"/>
          <p:cNvSpPr>
            <a:spLocks noChangeShapeType="1"/>
          </p:cNvSpPr>
          <p:nvPr/>
        </p:nvSpPr>
        <p:spPr bwMode="auto">
          <a:xfrm>
            <a:off x="2705100" y="1878013"/>
            <a:ext cx="0" cy="2413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422918" name="AutoShape 6"/>
          <p:cNvSpPr>
            <a:spLocks noChangeArrowheads="1"/>
          </p:cNvSpPr>
          <p:nvPr/>
        </p:nvSpPr>
        <p:spPr bwMode="auto">
          <a:xfrm>
            <a:off x="3657600" y="2246313"/>
            <a:ext cx="1219200" cy="5334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Create Document</a:t>
            </a:r>
          </a:p>
          <a:p>
            <a:pPr algn="ctr"/>
            <a:r>
              <a:rPr lang="en-US" sz="900"/>
              <a:t>According to Defined</a:t>
            </a:r>
          </a:p>
          <a:p>
            <a:pPr algn="ctr"/>
            <a:r>
              <a:rPr lang="en-US" sz="900"/>
              <a:t>Rules</a:t>
            </a:r>
          </a:p>
        </p:txBody>
      </p:sp>
      <p:sp>
        <p:nvSpPr>
          <p:cNvPr id="422919" name="AutoShape 7"/>
          <p:cNvSpPr>
            <a:spLocks noChangeArrowheads="1"/>
          </p:cNvSpPr>
          <p:nvPr/>
        </p:nvSpPr>
        <p:spPr bwMode="auto">
          <a:xfrm>
            <a:off x="2133600" y="3705225"/>
            <a:ext cx="1143000" cy="381000"/>
          </a:xfrm>
          <a:prstGeom prst="flowChartProcess">
            <a:avLst/>
          </a:prstGeom>
          <a:noFill/>
          <a:ln w="12700">
            <a:solidFill>
              <a:srgbClr val="AB011D"/>
            </a:solidFill>
            <a:miter lim="800000"/>
            <a:headEnd/>
            <a:tailEnd/>
          </a:ln>
          <a:effectLst/>
        </p:spPr>
        <p:txBody>
          <a:bodyPr wrap="none" anchor="ctr">
            <a:prstTxWarp prst="textNoShape">
              <a:avLst/>
            </a:prstTxWarp>
          </a:bodyPr>
          <a:lstStyle/>
          <a:p>
            <a:pPr algn="ctr"/>
            <a:r>
              <a:rPr lang="en-US" sz="900">
                <a:solidFill>
                  <a:srgbClr val="B90120"/>
                </a:solidFill>
              </a:rPr>
              <a:t>Obtain Appropriate</a:t>
            </a:r>
          </a:p>
          <a:p>
            <a:pPr algn="ctr"/>
            <a:r>
              <a:rPr lang="en-US" sz="900">
                <a:solidFill>
                  <a:srgbClr val="B90120"/>
                </a:solidFill>
              </a:rPr>
              <a:t>Review(s)/Approvals</a:t>
            </a:r>
            <a:endParaRPr lang="en-US" sz="900"/>
          </a:p>
        </p:txBody>
      </p:sp>
      <p:sp>
        <p:nvSpPr>
          <p:cNvPr id="422920" name="Line 8"/>
          <p:cNvSpPr>
            <a:spLocks noChangeShapeType="1"/>
          </p:cNvSpPr>
          <p:nvPr/>
        </p:nvSpPr>
        <p:spPr bwMode="auto">
          <a:xfrm>
            <a:off x="2692400" y="2932113"/>
            <a:ext cx="3175" cy="2254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422921" name="AutoShape 9"/>
          <p:cNvSpPr>
            <a:spLocks noChangeArrowheads="1"/>
          </p:cNvSpPr>
          <p:nvPr/>
        </p:nvSpPr>
        <p:spPr bwMode="auto">
          <a:xfrm>
            <a:off x="2095500" y="4752975"/>
            <a:ext cx="1143000" cy="3048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Change/Release</a:t>
            </a:r>
          </a:p>
          <a:p>
            <a:pPr algn="ctr"/>
            <a:r>
              <a:rPr lang="en-US" sz="900"/>
              <a:t>Document</a:t>
            </a:r>
          </a:p>
        </p:txBody>
      </p:sp>
      <p:sp>
        <p:nvSpPr>
          <p:cNvPr id="422922" name="Line 10"/>
          <p:cNvSpPr>
            <a:spLocks noChangeShapeType="1"/>
          </p:cNvSpPr>
          <p:nvPr/>
        </p:nvSpPr>
        <p:spPr bwMode="auto">
          <a:xfrm flipH="1">
            <a:off x="2695575" y="4086225"/>
            <a:ext cx="9525" cy="19367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422923" name="AutoShape 11"/>
          <p:cNvSpPr>
            <a:spLocks noChangeArrowheads="1"/>
          </p:cNvSpPr>
          <p:nvPr/>
        </p:nvSpPr>
        <p:spPr bwMode="auto">
          <a:xfrm>
            <a:off x="2095500" y="5257800"/>
            <a:ext cx="1143000" cy="6223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Record Change,</a:t>
            </a:r>
          </a:p>
          <a:p>
            <a:pPr algn="ctr"/>
            <a:r>
              <a:rPr lang="en-US" sz="900"/>
              <a:t>Release or</a:t>
            </a:r>
          </a:p>
          <a:p>
            <a:pPr algn="ctr"/>
            <a:r>
              <a:rPr lang="en-US" sz="900"/>
              <a:t>Obsolescence</a:t>
            </a:r>
          </a:p>
          <a:p>
            <a:pPr algn="ctr"/>
            <a:r>
              <a:rPr lang="en-US" sz="900"/>
              <a:t>(History)</a:t>
            </a:r>
          </a:p>
        </p:txBody>
      </p:sp>
      <p:sp>
        <p:nvSpPr>
          <p:cNvPr id="422924" name="Line 12"/>
          <p:cNvSpPr>
            <a:spLocks noChangeShapeType="1"/>
          </p:cNvSpPr>
          <p:nvPr/>
        </p:nvSpPr>
        <p:spPr bwMode="auto">
          <a:xfrm flipH="1">
            <a:off x="2667000" y="5064125"/>
            <a:ext cx="0" cy="19367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422925" name="AutoShape 13"/>
          <p:cNvSpPr>
            <a:spLocks noChangeArrowheads="1"/>
          </p:cNvSpPr>
          <p:nvPr/>
        </p:nvSpPr>
        <p:spPr bwMode="auto">
          <a:xfrm>
            <a:off x="5105400" y="3498850"/>
            <a:ext cx="1143000" cy="4445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Notify Appropriate</a:t>
            </a:r>
          </a:p>
          <a:p>
            <a:pPr algn="ctr"/>
            <a:r>
              <a:rPr lang="en-US" sz="900"/>
              <a:t>Personnel, Train and</a:t>
            </a:r>
          </a:p>
          <a:p>
            <a:pPr algn="ctr"/>
            <a:r>
              <a:rPr lang="en-US" sz="900"/>
              <a:t>Distribute Document</a:t>
            </a:r>
          </a:p>
        </p:txBody>
      </p:sp>
      <p:sp>
        <p:nvSpPr>
          <p:cNvPr id="422926" name="AutoShape 14"/>
          <p:cNvSpPr>
            <a:spLocks noChangeArrowheads="1"/>
          </p:cNvSpPr>
          <p:nvPr/>
        </p:nvSpPr>
        <p:spPr bwMode="auto">
          <a:xfrm>
            <a:off x="5181600" y="4254500"/>
            <a:ext cx="990600" cy="8382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Is Document</a:t>
            </a:r>
          </a:p>
          <a:p>
            <a:pPr algn="ctr"/>
            <a:r>
              <a:rPr lang="en-US" sz="900"/>
              <a:t>Being Obsoleted?</a:t>
            </a:r>
          </a:p>
        </p:txBody>
      </p:sp>
      <p:sp>
        <p:nvSpPr>
          <p:cNvPr id="422927" name="Line 15"/>
          <p:cNvSpPr>
            <a:spLocks noChangeShapeType="1"/>
          </p:cNvSpPr>
          <p:nvPr/>
        </p:nvSpPr>
        <p:spPr bwMode="auto">
          <a:xfrm flipH="1">
            <a:off x="5664200" y="5092700"/>
            <a:ext cx="0" cy="2413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422928" name="AutoShape 16"/>
          <p:cNvSpPr>
            <a:spLocks noChangeArrowheads="1"/>
          </p:cNvSpPr>
          <p:nvPr/>
        </p:nvSpPr>
        <p:spPr bwMode="auto">
          <a:xfrm>
            <a:off x="4914900" y="5334000"/>
            <a:ext cx="1524000" cy="3048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Document is Implemented</a:t>
            </a:r>
          </a:p>
        </p:txBody>
      </p:sp>
      <p:sp>
        <p:nvSpPr>
          <p:cNvPr id="422929" name="AutoShape 17"/>
          <p:cNvSpPr>
            <a:spLocks noChangeArrowheads="1"/>
          </p:cNvSpPr>
          <p:nvPr/>
        </p:nvSpPr>
        <p:spPr bwMode="auto">
          <a:xfrm>
            <a:off x="6629400" y="4419600"/>
            <a:ext cx="1143000" cy="4572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Document to Trash</a:t>
            </a:r>
          </a:p>
          <a:p>
            <a:pPr algn="ctr"/>
            <a:r>
              <a:rPr lang="en-US" sz="900"/>
              <a:t>or History File</a:t>
            </a:r>
          </a:p>
          <a:p>
            <a:pPr algn="ctr"/>
            <a:r>
              <a:rPr lang="en-US" sz="900"/>
              <a:t>As Defined</a:t>
            </a:r>
          </a:p>
        </p:txBody>
      </p:sp>
      <p:sp>
        <p:nvSpPr>
          <p:cNvPr id="422930" name="Line 18"/>
          <p:cNvSpPr>
            <a:spLocks noChangeShapeType="1"/>
          </p:cNvSpPr>
          <p:nvPr/>
        </p:nvSpPr>
        <p:spPr bwMode="auto">
          <a:xfrm>
            <a:off x="6184900" y="4660900"/>
            <a:ext cx="4572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422931" name="Line 19"/>
          <p:cNvSpPr>
            <a:spLocks noChangeShapeType="1"/>
          </p:cNvSpPr>
          <p:nvPr/>
        </p:nvSpPr>
        <p:spPr bwMode="auto">
          <a:xfrm>
            <a:off x="4305300" y="2763838"/>
            <a:ext cx="0" cy="50800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422932" name="Line 20"/>
          <p:cNvSpPr>
            <a:spLocks noChangeShapeType="1"/>
          </p:cNvSpPr>
          <p:nvPr/>
        </p:nvSpPr>
        <p:spPr bwMode="auto">
          <a:xfrm flipH="1">
            <a:off x="3228975" y="3271838"/>
            <a:ext cx="108585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422933" name="Text Box 21"/>
          <p:cNvSpPr txBox="1">
            <a:spLocks noChangeArrowheads="1"/>
          </p:cNvSpPr>
          <p:nvPr/>
        </p:nvSpPr>
        <p:spPr bwMode="auto">
          <a:xfrm>
            <a:off x="2324100" y="2868613"/>
            <a:ext cx="3810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Yes</a:t>
            </a:r>
          </a:p>
        </p:txBody>
      </p:sp>
      <p:sp>
        <p:nvSpPr>
          <p:cNvPr id="422934" name="Text Box 22"/>
          <p:cNvSpPr txBox="1">
            <a:spLocks noChangeArrowheads="1"/>
          </p:cNvSpPr>
          <p:nvPr/>
        </p:nvSpPr>
        <p:spPr bwMode="auto">
          <a:xfrm>
            <a:off x="3200400" y="2336800"/>
            <a:ext cx="3302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No</a:t>
            </a:r>
          </a:p>
        </p:txBody>
      </p:sp>
      <p:sp>
        <p:nvSpPr>
          <p:cNvPr id="422935" name="Text Box 23"/>
          <p:cNvSpPr txBox="1">
            <a:spLocks noChangeArrowheads="1"/>
          </p:cNvSpPr>
          <p:nvPr/>
        </p:nvSpPr>
        <p:spPr bwMode="auto">
          <a:xfrm>
            <a:off x="533400" y="3640138"/>
            <a:ext cx="1066800" cy="501650"/>
          </a:xfrm>
          <a:prstGeom prst="rect">
            <a:avLst/>
          </a:prstGeom>
          <a:noFill/>
          <a:ln w="12700">
            <a:noFill/>
            <a:miter lim="800000"/>
            <a:headEnd/>
            <a:tailEnd/>
          </a:ln>
          <a:effectLst/>
        </p:spPr>
        <p:txBody>
          <a:bodyPr anchor="ctr">
            <a:prstTxWarp prst="textNoShape">
              <a:avLst/>
            </a:prstTxWarp>
            <a:spAutoFit/>
          </a:bodyPr>
          <a:lstStyle/>
          <a:p>
            <a:pPr algn="ctr"/>
            <a:r>
              <a:rPr lang="en-US" sz="900"/>
              <a:t>Requestor</a:t>
            </a:r>
          </a:p>
          <a:p>
            <a:pPr algn="ctr"/>
            <a:r>
              <a:rPr lang="en-US" sz="900"/>
              <a:t>(Review and Approval Loop)</a:t>
            </a:r>
          </a:p>
        </p:txBody>
      </p:sp>
      <p:sp>
        <p:nvSpPr>
          <p:cNvPr id="422936" name="Text Box 24"/>
          <p:cNvSpPr txBox="1">
            <a:spLocks noChangeArrowheads="1"/>
          </p:cNvSpPr>
          <p:nvPr/>
        </p:nvSpPr>
        <p:spPr bwMode="auto">
          <a:xfrm>
            <a:off x="6172200" y="4419600"/>
            <a:ext cx="3810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Yes</a:t>
            </a:r>
          </a:p>
        </p:txBody>
      </p:sp>
      <p:sp>
        <p:nvSpPr>
          <p:cNvPr id="422937" name="Text Box 25"/>
          <p:cNvSpPr txBox="1">
            <a:spLocks noChangeArrowheads="1"/>
          </p:cNvSpPr>
          <p:nvPr/>
        </p:nvSpPr>
        <p:spPr bwMode="auto">
          <a:xfrm>
            <a:off x="5334000" y="5029200"/>
            <a:ext cx="3302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No</a:t>
            </a:r>
          </a:p>
        </p:txBody>
      </p:sp>
      <p:sp>
        <p:nvSpPr>
          <p:cNvPr id="422938" name="AutoShape 26"/>
          <p:cNvSpPr>
            <a:spLocks noChangeArrowheads="1"/>
          </p:cNvSpPr>
          <p:nvPr/>
        </p:nvSpPr>
        <p:spPr bwMode="auto">
          <a:xfrm>
            <a:off x="2095500" y="4279900"/>
            <a:ext cx="1143000" cy="3048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Update Master Listing</a:t>
            </a:r>
          </a:p>
        </p:txBody>
      </p:sp>
      <p:sp>
        <p:nvSpPr>
          <p:cNvPr id="422939" name="Line 27"/>
          <p:cNvSpPr>
            <a:spLocks noChangeShapeType="1"/>
          </p:cNvSpPr>
          <p:nvPr/>
        </p:nvSpPr>
        <p:spPr bwMode="auto">
          <a:xfrm flipH="1">
            <a:off x="2686050" y="4584700"/>
            <a:ext cx="0" cy="19367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422940" name="Text Box 28"/>
          <p:cNvSpPr txBox="1">
            <a:spLocks noChangeArrowheads="1"/>
          </p:cNvSpPr>
          <p:nvPr/>
        </p:nvSpPr>
        <p:spPr bwMode="auto">
          <a:xfrm>
            <a:off x="457200" y="4314825"/>
            <a:ext cx="14478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p:txBody>
      </p:sp>
      <p:sp>
        <p:nvSpPr>
          <p:cNvPr id="422941" name="Text Box 29"/>
          <p:cNvSpPr txBox="1">
            <a:spLocks noChangeArrowheads="1"/>
          </p:cNvSpPr>
          <p:nvPr/>
        </p:nvSpPr>
        <p:spPr bwMode="auto">
          <a:xfrm>
            <a:off x="457200" y="4800600"/>
            <a:ext cx="14478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p:txBody>
      </p:sp>
      <p:sp>
        <p:nvSpPr>
          <p:cNvPr id="422942" name="Text Box 30"/>
          <p:cNvSpPr txBox="1">
            <a:spLocks noChangeArrowheads="1"/>
          </p:cNvSpPr>
          <p:nvPr/>
        </p:nvSpPr>
        <p:spPr bwMode="auto">
          <a:xfrm>
            <a:off x="457200" y="5410200"/>
            <a:ext cx="14478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p:txBody>
      </p:sp>
      <p:sp>
        <p:nvSpPr>
          <p:cNvPr id="422943" name="Text Box 31"/>
          <p:cNvSpPr txBox="1">
            <a:spLocks noChangeArrowheads="1"/>
          </p:cNvSpPr>
          <p:nvPr/>
        </p:nvSpPr>
        <p:spPr bwMode="auto">
          <a:xfrm>
            <a:off x="6248400" y="3714750"/>
            <a:ext cx="14478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Appropriate Personnel</a:t>
            </a:r>
          </a:p>
        </p:txBody>
      </p:sp>
      <p:sp>
        <p:nvSpPr>
          <p:cNvPr id="422944" name="Text Box 32"/>
          <p:cNvSpPr txBox="1">
            <a:spLocks noChangeArrowheads="1"/>
          </p:cNvSpPr>
          <p:nvPr/>
        </p:nvSpPr>
        <p:spPr bwMode="auto">
          <a:xfrm>
            <a:off x="6477000" y="4857750"/>
            <a:ext cx="1447800" cy="501650"/>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a:p>
            <a:pPr algn="ctr"/>
            <a:r>
              <a:rPr lang="en-US" sz="900"/>
              <a:t>or</a:t>
            </a:r>
          </a:p>
          <a:p>
            <a:pPr algn="ctr"/>
            <a:r>
              <a:rPr lang="en-US" sz="900"/>
              <a:t>Appropriate Personnel</a:t>
            </a:r>
          </a:p>
        </p:txBody>
      </p:sp>
      <p:sp>
        <p:nvSpPr>
          <p:cNvPr id="422945" name="Text Box 33"/>
          <p:cNvSpPr txBox="1">
            <a:spLocks noChangeArrowheads="1"/>
          </p:cNvSpPr>
          <p:nvPr/>
        </p:nvSpPr>
        <p:spPr bwMode="auto">
          <a:xfrm>
            <a:off x="4267200" y="4724400"/>
            <a:ext cx="990600" cy="365125"/>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p:txBody>
      </p:sp>
      <p:sp>
        <p:nvSpPr>
          <p:cNvPr id="422946" name="Text Box 34"/>
          <p:cNvSpPr txBox="1">
            <a:spLocks noChangeArrowheads="1"/>
          </p:cNvSpPr>
          <p:nvPr/>
        </p:nvSpPr>
        <p:spPr bwMode="auto">
          <a:xfrm>
            <a:off x="3848100" y="1995488"/>
            <a:ext cx="8382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Requestor</a:t>
            </a:r>
          </a:p>
        </p:txBody>
      </p:sp>
      <p:sp>
        <p:nvSpPr>
          <p:cNvPr id="422947" name="AutoShape 35"/>
          <p:cNvSpPr>
            <a:spLocks noChangeArrowheads="1"/>
          </p:cNvSpPr>
          <p:nvPr/>
        </p:nvSpPr>
        <p:spPr bwMode="auto">
          <a:xfrm>
            <a:off x="2171700" y="3138488"/>
            <a:ext cx="1066800" cy="3048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R-05001B</a:t>
            </a:r>
          </a:p>
        </p:txBody>
      </p:sp>
      <p:sp>
        <p:nvSpPr>
          <p:cNvPr id="422948" name="Text Box 36"/>
          <p:cNvSpPr txBox="1">
            <a:spLocks noChangeArrowheads="1"/>
          </p:cNvSpPr>
          <p:nvPr/>
        </p:nvSpPr>
        <p:spPr bwMode="auto">
          <a:xfrm>
            <a:off x="3390900" y="3062288"/>
            <a:ext cx="8382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Requestor</a:t>
            </a:r>
          </a:p>
        </p:txBody>
      </p:sp>
      <p:sp>
        <p:nvSpPr>
          <p:cNvPr id="422949" name="Line 37"/>
          <p:cNvSpPr>
            <a:spLocks noChangeShapeType="1"/>
          </p:cNvSpPr>
          <p:nvPr/>
        </p:nvSpPr>
        <p:spPr bwMode="auto">
          <a:xfrm>
            <a:off x="2705100" y="3416300"/>
            <a:ext cx="3175" cy="3016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cxnSp>
        <p:nvCxnSpPr>
          <p:cNvPr id="422950" name="AutoShape 38"/>
          <p:cNvCxnSpPr>
            <a:cxnSpLocks noChangeShapeType="1"/>
            <a:stCxn id="422923" idx="3"/>
            <a:endCxn id="422925" idx="1"/>
          </p:cNvCxnSpPr>
          <p:nvPr/>
        </p:nvCxnSpPr>
        <p:spPr bwMode="auto">
          <a:xfrm flipV="1">
            <a:off x="3238500" y="3721100"/>
            <a:ext cx="1866900" cy="1847850"/>
          </a:xfrm>
          <a:prstGeom prst="bentConnector3">
            <a:avLst>
              <a:gd name="adj1" fmla="val 50000"/>
            </a:avLst>
          </a:prstGeom>
          <a:noFill/>
          <a:ln w="15875">
            <a:solidFill>
              <a:schemeClr val="tx1"/>
            </a:solidFill>
            <a:miter lim="800000"/>
            <a:headEnd/>
            <a:tailEnd type="triangle" w="med" len="med"/>
          </a:ln>
          <a:effectLst/>
        </p:spPr>
      </p:cxnSp>
      <p:cxnSp>
        <p:nvCxnSpPr>
          <p:cNvPr id="422951" name="AutoShape 39"/>
          <p:cNvCxnSpPr>
            <a:cxnSpLocks noChangeShapeType="1"/>
            <a:stCxn id="422925" idx="2"/>
            <a:endCxn id="422926" idx="0"/>
          </p:cNvCxnSpPr>
          <p:nvPr/>
        </p:nvCxnSpPr>
        <p:spPr bwMode="auto">
          <a:xfrm>
            <a:off x="5676900" y="3943350"/>
            <a:ext cx="0" cy="311150"/>
          </a:xfrm>
          <a:prstGeom prst="straightConnector1">
            <a:avLst/>
          </a:prstGeom>
          <a:noFill/>
          <a:ln w="15875">
            <a:solidFill>
              <a:schemeClr val="tx1"/>
            </a:solidFill>
            <a:round/>
            <a:headEnd/>
            <a:tailEnd type="triangle" w="med" len="med"/>
          </a:ln>
          <a:effectLst/>
        </p:spPr>
      </p:cxnSp>
      <p:cxnSp>
        <p:nvCxnSpPr>
          <p:cNvPr id="422952" name="AutoShape 40"/>
          <p:cNvCxnSpPr>
            <a:cxnSpLocks noChangeShapeType="1"/>
            <a:stCxn id="422916" idx="3"/>
            <a:endCxn id="422918" idx="1"/>
          </p:cNvCxnSpPr>
          <p:nvPr/>
        </p:nvCxnSpPr>
        <p:spPr bwMode="auto">
          <a:xfrm>
            <a:off x="3200400" y="2513013"/>
            <a:ext cx="457200" cy="0"/>
          </a:xfrm>
          <a:prstGeom prst="straightConnector1">
            <a:avLst/>
          </a:prstGeom>
          <a:noFill/>
          <a:ln w="15875">
            <a:solidFill>
              <a:schemeClr val="tx1"/>
            </a:solidFill>
            <a:round/>
            <a:headEnd/>
            <a:tailEnd type="triangle" w="med" len="med"/>
          </a:ln>
          <a:effectLst/>
        </p:spPr>
      </p:cxnSp>
      <p:sp>
        <p:nvSpPr>
          <p:cNvPr id="422953" name="Oval 41"/>
          <p:cNvSpPr>
            <a:spLocks noChangeArrowheads="1"/>
          </p:cNvSpPr>
          <p:nvPr/>
        </p:nvSpPr>
        <p:spPr bwMode="auto">
          <a:xfrm>
            <a:off x="1981200" y="3603625"/>
            <a:ext cx="1447800" cy="609600"/>
          </a:xfrm>
          <a:prstGeom prst="ellipse">
            <a:avLst/>
          </a:prstGeom>
          <a:noFill/>
          <a:ln w="38100">
            <a:solidFill>
              <a:srgbClr val="AB011D"/>
            </a:solidFill>
            <a:round/>
            <a:headEnd/>
            <a:tailEnd/>
          </a:ln>
          <a:effectLst/>
        </p:spPr>
        <p:txBody>
          <a:bodyPr wrap="none" anchor="ctr">
            <a:prstTxWarp prst="textNoShape">
              <a:avLst/>
            </a:prstTxWarp>
          </a:bodyPr>
          <a:lstStyle/>
          <a:p>
            <a:pPr algn="ctr"/>
            <a:endParaRPr lang="en-US" sz="1600">
              <a:solidFill>
                <a:srgbClr val="B90120"/>
              </a:solidFill>
              <a:latin typeface="Times" charset="0"/>
            </a:endParaRPr>
          </a:p>
        </p:txBody>
      </p:sp>
      <p:sp>
        <p:nvSpPr>
          <p:cNvPr id="422954" name="Text Box 42"/>
          <p:cNvSpPr txBox="1">
            <a:spLocks noChangeArrowheads="1"/>
          </p:cNvSpPr>
          <p:nvPr/>
        </p:nvSpPr>
        <p:spPr bwMode="auto">
          <a:xfrm>
            <a:off x="6096000" y="2133600"/>
            <a:ext cx="2819400" cy="517525"/>
          </a:xfrm>
          <a:prstGeom prst="rect">
            <a:avLst/>
          </a:prstGeom>
          <a:noFill/>
          <a:ln w="12700">
            <a:noFill/>
            <a:miter lim="800000"/>
            <a:headEnd/>
            <a:tailEnd/>
          </a:ln>
          <a:effectLst/>
        </p:spPr>
        <p:txBody>
          <a:bodyPr>
            <a:prstTxWarp prst="textNoShape">
              <a:avLst/>
            </a:prstTxWarp>
            <a:spAutoFit/>
          </a:bodyPr>
          <a:lstStyle/>
          <a:p>
            <a:r>
              <a:rPr lang="en-US" sz="1400" b="1">
                <a:solidFill>
                  <a:srgbClr val="000066"/>
                </a:solidFill>
              </a:rPr>
              <a:t>This is your</a:t>
            </a:r>
            <a:r>
              <a:rPr lang="en-US" sz="1400" b="1">
                <a:solidFill>
                  <a:srgbClr val="B90120"/>
                </a:solidFill>
              </a:rPr>
              <a:t> COMPLIANCE CONTROL </a:t>
            </a:r>
            <a:r>
              <a:rPr lang="en-US" sz="1400" b="1">
                <a:solidFill>
                  <a:srgbClr val="000066"/>
                </a:solidFill>
              </a:rPr>
              <a:t>featur</a:t>
            </a:r>
            <a:r>
              <a:rPr lang="en-US" sz="1400" b="1">
                <a:solidFill>
                  <a:srgbClr val="000066"/>
                </a:solidFill>
                <a:latin typeface="Times" charset="0"/>
              </a:rPr>
              <a:t>e.</a:t>
            </a:r>
          </a:p>
        </p:txBody>
      </p:sp>
      <p:cxnSp>
        <p:nvCxnSpPr>
          <p:cNvPr id="422955" name="AutoShape 43"/>
          <p:cNvCxnSpPr>
            <a:cxnSpLocks noChangeShapeType="1"/>
            <a:stCxn id="422954" idx="1"/>
            <a:endCxn id="422953" idx="6"/>
          </p:cNvCxnSpPr>
          <p:nvPr/>
        </p:nvCxnSpPr>
        <p:spPr bwMode="auto">
          <a:xfrm flipH="1">
            <a:off x="3448050" y="2392363"/>
            <a:ext cx="2647950" cy="1516062"/>
          </a:xfrm>
          <a:prstGeom prst="straightConnector1">
            <a:avLst/>
          </a:prstGeom>
          <a:noFill/>
          <a:ln w="38100">
            <a:solidFill>
              <a:srgbClr val="AB011D"/>
            </a:solidFill>
            <a:round/>
            <a:headEnd/>
            <a:tailEnd type="triangle" w="med" len="med"/>
          </a:ln>
          <a:effectLst/>
        </p:spPr>
      </p:cxnSp>
    </p:spTree>
  </p:cSld>
  <p:clrMapOvr>
    <a:masterClrMapping/>
  </p:clrMapOvr>
  <p:transition advTm="8000">
    <p:zoom dir="in"/>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8226" name="Rectangle 2"/>
          <p:cNvSpPr>
            <a:spLocks noChangeArrowheads="1"/>
          </p:cNvSpPr>
          <p:nvPr/>
        </p:nvSpPr>
        <p:spPr bwMode="auto">
          <a:xfrm>
            <a:off x="1792288" y="381000"/>
            <a:ext cx="5634037" cy="51593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sz="2800" b="1">
                <a:solidFill>
                  <a:srgbClr val="0000FF"/>
                </a:solidFill>
              </a:rPr>
              <a:t>4.2.3 Control of Documents (4.5)</a:t>
            </a:r>
            <a:endParaRPr lang="en-US" sz="2800" b="1"/>
          </a:p>
        </p:txBody>
      </p:sp>
      <p:sp>
        <p:nvSpPr>
          <p:cNvPr id="308229" name="Text Box 5"/>
          <p:cNvSpPr txBox="1">
            <a:spLocks noChangeArrowheads="1"/>
          </p:cNvSpPr>
          <p:nvPr/>
        </p:nvSpPr>
        <p:spPr bwMode="auto">
          <a:xfrm>
            <a:off x="3200400" y="914400"/>
            <a:ext cx="2438400" cy="519113"/>
          </a:xfrm>
          <a:prstGeom prst="rect">
            <a:avLst/>
          </a:prstGeom>
          <a:noFill/>
          <a:ln w="12700">
            <a:noFill/>
            <a:miter lim="800000"/>
            <a:headEnd/>
            <a:tailEnd/>
          </a:ln>
          <a:effectLst/>
        </p:spPr>
        <p:txBody>
          <a:bodyPr>
            <a:prstTxWarp prst="textNoShape">
              <a:avLst/>
            </a:prstTxWarp>
            <a:spAutoFit/>
          </a:bodyPr>
          <a:lstStyle/>
          <a:p>
            <a:pPr algn="ctr">
              <a:spcBef>
                <a:spcPct val="50000"/>
              </a:spcBef>
            </a:pPr>
            <a:r>
              <a:rPr lang="en-US" sz="2800" b="1">
                <a:solidFill>
                  <a:srgbClr val="790015"/>
                </a:solidFill>
              </a:rPr>
              <a:t>Base System</a:t>
            </a:r>
          </a:p>
        </p:txBody>
      </p:sp>
      <p:sp>
        <p:nvSpPr>
          <p:cNvPr id="308227" name="AutoShape 3"/>
          <p:cNvSpPr>
            <a:spLocks noChangeArrowheads="1"/>
          </p:cNvSpPr>
          <p:nvPr/>
        </p:nvSpPr>
        <p:spPr bwMode="auto">
          <a:xfrm>
            <a:off x="2882900" y="1447800"/>
            <a:ext cx="1219200" cy="6858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solidFill>
                  <a:srgbClr val="00279F"/>
                </a:solidFill>
              </a:rPr>
              <a:t>Proposed</a:t>
            </a:r>
          </a:p>
          <a:p>
            <a:pPr algn="ctr"/>
            <a:r>
              <a:rPr lang="en-US" sz="1600">
                <a:solidFill>
                  <a:srgbClr val="00279F"/>
                </a:solidFill>
              </a:rPr>
              <a:t>Document</a:t>
            </a:r>
          </a:p>
        </p:txBody>
      </p:sp>
      <p:sp>
        <p:nvSpPr>
          <p:cNvPr id="308228" name="Text Box 4"/>
          <p:cNvSpPr txBox="1">
            <a:spLocks noChangeArrowheads="1"/>
          </p:cNvSpPr>
          <p:nvPr/>
        </p:nvSpPr>
        <p:spPr bwMode="auto">
          <a:xfrm>
            <a:off x="1143000" y="1355725"/>
            <a:ext cx="1676400" cy="701675"/>
          </a:xfrm>
          <a:prstGeom prst="rect">
            <a:avLst/>
          </a:prstGeom>
          <a:noFill/>
          <a:ln w="12700">
            <a:noFill/>
            <a:miter lim="800000"/>
            <a:headEnd/>
            <a:tailEnd/>
          </a:ln>
          <a:effectLst/>
        </p:spPr>
        <p:txBody>
          <a:bodyPr>
            <a:prstTxWarp prst="textNoShape">
              <a:avLst/>
            </a:prstTxWarp>
            <a:spAutoFit/>
          </a:bodyPr>
          <a:lstStyle/>
          <a:p>
            <a:pPr algn="r"/>
            <a:r>
              <a:rPr lang="en-US" sz="1000"/>
              <a:t>Identify Document / Data Affecting Quality and Location(s) Requiring Access</a:t>
            </a:r>
          </a:p>
        </p:txBody>
      </p:sp>
      <p:sp>
        <p:nvSpPr>
          <p:cNvPr id="308230" name="AutoShape 6"/>
          <p:cNvSpPr>
            <a:spLocks noChangeArrowheads="1"/>
          </p:cNvSpPr>
          <p:nvPr/>
        </p:nvSpPr>
        <p:spPr bwMode="auto">
          <a:xfrm>
            <a:off x="5054600" y="1447800"/>
            <a:ext cx="1219200" cy="6858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solidFill>
                  <a:srgbClr val="00279F"/>
                </a:solidFill>
              </a:rPr>
              <a:t>Proposed</a:t>
            </a:r>
            <a:br>
              <a:rPr lang="en-US" sz="1600">
                <a:solidFill>
                  <a:srgbClr val="00279F"/>
                </a:solidFill>
              </a:rPr>
            </a:br>
            <a:r>
              <a:rPr lang="en-US" sz="1600">
                <a:solidFill>
                  <a:srgbClr val="00279F"/>
                </a:solidFill>
              </a:rPr>
              <a:t>Revision</a:t>
            </a:r>
          </a:p>
        </p:txBody>
      </p:sp>
      <p:sp>
        <p:nvSpPr>
          <p:cNvPr id="308231" name="Text Box 7"/>
          <p:cNvSpPr txBox="1">
            <a:spLocks noChangeArrowheads="1"/>
          </p:cNvSpPr>
          <p:nvPr/>
        </p:nvSpPr>
        <p:spPr bwMode="auto">
          <a:xfrm>
            <a:off x="6324600" y="1355725"/>
            <a:ext cx="1447800" cy="701675"/>
          </a:xfrm>
          <a:prstGeom prst="rect">
            <a:avLst/>
          </a:prstGeom>
          <a:noFill/>
          <a:ln w="12700">
            <a:noFill/>
            <a:miter lim="800000"/>
            <a:headEnd/>
            <a:tailEnd/>
          </a:ln>
          <a:effectLst/>
        </p:spPr>
        <p:txBody>
          <a:bodyPr>
            <a:prstTxWarp prst="textNoShape">
              <a:avLst/>
            </a:prstTxWarp>
            <a:spAutoFit/>
          </a:bodyPr>
          <a:lstStyle/>
          <a:p>
            <a:r>
              <a:rPr lang="en-US" sz="1000"/>
              <a:t>Identify Need for a Change to an Existing Document / Data Affecting Quality</a:t>
            </a:r>
          </a:p>
        </p:txBody>
      </p:sp>
      <p:sp>
        <p:nvSpPr>
          <p:cNvPr id="308236" name="Rectangle 12"/>
          <p:cNvSpPr>
            <a:spLocks noChangeArrowheads="1"/>
          </p:cNvSpPr>
          <p:nvPr/>
        </p:nvSpPr>
        <p:spPr bwMode="auto">
          <a:xfrm>
            <a:off x="2741613" y="2286000"/>
            <a:ext cx="1501775" cy="1017588"/>
          </a:xfrm>
          <a:prstGeom prst="rect">
            <a:avLst/>
          </a:prstGeom>
          <a:noFill/>
          <a:ln w="12700">
            <a:solidFill>
              <a:schemeClr val="tx1"/>
            </a:solidFill>
            <a:miter lim="800000"/>
            <a:headEnd/>
            <a:tailEnd/>
          </a:ln>
          <a:effectLst/>
        </p:spPr>
        <p:txBody>
          <a:bodyPr wrap="none" anchor="ctr">
            <a:prstTxWarp prst="textNoShape">
              <a:avLst/>
            </a:prstTxWarp>
            <a:spAutoFit/>
          </a:bodyPr>
          <a:lstStyle/>
          <a:p>
            <a:pPr algn="ctr"/>
            <a:r>
              <a:rPr lang="en-US"/>
              <a:t>Produce Document</a:t>
            </a:r>
          </a:p>
          <a:p>
            <a:pPr algn="ctr"/>
            <a:r>
              <a:rPr lang="en-US"/>
              <a:t>In Personal Space</a:t>
            </a:r>
          </a:p>
          <a:p>
            <a:pPr algn="ctr"/>
            <a:r>
              <a:rPr lang="en-US"/>
              <a:t>Using Appropriate</a:t>
            </a:r>
          </a:p>
          <a:p>
            <a:pPr algn="ctr"/>
            <a:r>
              <a:rPr lang="en-US"/>
              <a:t>Template</a:t>
            </a:r>
          </a:p>
          <a:p>
            <a:pPr algn="ctr"/>
            <a:r>
              <a:rPr lang="en-US"/>
              <a:t>From the Q Drive</a:t>
            </a:r>
          </a:p>
        </p:txBody>
      </p:sp>
      <p:sp>
        <p:nvSpPr>
          <p:cNvPr id="308237" name="Rectangle 13"/>
          <p:cNvSpPr>
            <a:spLocks noChangeArrowheads="1"/>
          </p:cNvSpPr>
          <p:nvPr/>
        </p:nvSpPr>
        <p:spPr bwMode="auto">
          <a:xfrm>
            <a:off x="4070350" y="3502025"/>
            <a:ext cx="703263" cy="293688"/>
          </a:xfrm>
          <a:prstGeom prst="rect">
            <a:avLst/>
          </a:prstGeom>
          <a:noFill/>
          <a:ln w="19050">
            <a:solidFill>
              <a:srgbClr val="00279F"/>
            </a:solidFill>
            <a:prstDash val="sysDot"/>
            <a:miter lim="800000"/>
            <a:headEnd/>
            <a:tailEnd/>
          </a:ln>
          <a:effectLst/>
        </p:spPr>
        <p:txBody>
          <a:bodyPr wrap="none" anchor="ctr">
            <a:prstTxWarp prst="textNoShape">
              <a:avLst/>
            </a:prstTxWarp>
            <a:spAutoFit/>
          </a:bodyPr>
          <a:lstStyle/>
          <a:p>
            <a:pPr algn="ctr"/>
            <a:r>
              <a:rPr lang="en-US"/>
              <a:t>Review</a:t>
            </a:r>
          </a:p>
        </p:txBody>
      </p:sp>
      <p:sp>
        <p:nvSpPr>
          <p:cNvPr id="308238" name="Rectangle 14"/>
          <p:cNvSpPr>
            <a:spLocks noChangeArrowheads="1"/>
          </p:cNvSpPr>
          <p:nvPr/>
        </p:nvSpPr>
        <p:spPr bwMode="auto">
          <a:xfrm>
            <a:off x="4033838" y="4035425"/>
            <a:ext cx="771525" cy="293688"/>
          </a:xfrm>
          <a:prstGeom prst="rect">
            <a:avLst/>
          </a:prstGeom>
          <a:noFill/>
          <a:ln w="19050">
            <a:solidFill>
              <a:srgbClr val="00279F"/>
            </a:solidFill>
            <a:prstDash val="sysDot"/>
            <a:miter lim="800000"/>
            <a:headEnd/>
            <a:tailEnd/>
          </a:ln>
          <a:effectLst/>
        </p:spPr>
        <p:txBody>
          <a:bodyPr wrap="none" anchor="ctr">
            <a:prstTxWarp prst="textNoShape">
              <a:avLst/>
            </a:prstTxWarp>
            <a:spAutoFit/>
          </a:bodyPr>
          <a:lstStyle/>
          <a:p>
            <a:pPr algn="ctr"/>
            <a:r>
              <a:rPr lang="en-US"/>
              <a:t>Approve</a:t>
            </a:r>
          </a:p>
        </p:txBody>
      </p:sp>
      <p:sp>
        <p:nvSpPr>
          <p:cNvPr id="308239" name="Rectangle 15"/>
          <p:cNvSpPr>
            <a:spLocks noChangeArrowheads="1"/>
          </p:cNvSpPr>
          <p:nvPr/>
        </p:nvSpPr>
        <p:spPr bwMode="auto">
          <a:xfrm>
            <a:off x="4965700" y="3065463"/>
            <a:ext cx="1400175" cy="287337"/>
          </a:xfrm>
          <a:prstGeom prst="rect">
            <a:avLst/>
          </a:prstGeom>
          <a:noFill/>
          <a:ln w="12700">
            <a:solidFill>
              <a:schemeClr val="tx1"/>
            </a:solidFill>
            <a:miter lim="800000"/>
            <a:headEnd/>
            <a:tailEnd/>
          </a:ln>
          <a:effectLst/>
        </p:spPr>
        <p:txBody>
          <a:bodyPr wrap="none" anchor="ctr">
            <a:prstTxWarp prst="textNoShape">
              <a:avLst/>
            </a:prstTxWarp>
            <a:spAutoFit/>
          </a:bodyPr>
          <a:lstStyle/>
          <a:p>
            <a:pPr algn="ctr"/>
            <a:r>
              <a:rPr lang="en-US"/>
              <a:t>Revise Document</a:t>
            </a:r>
          </a:p>
        </p:txBody>
      </p:sp>
      <p:sp>
        <p:nvSpPr>
          <p:cNvPr id="308240" name="Rectangle 16"/>
          <p:cNvSpPr>
            <a:spLocks noChangeArrowheads="1"/>
          </p:cNvSpPr>
          <p:nvPr/>
        </p:nvSpPr>
        <p:spPr bwMode="auto">
          <a:xfrm>
            <a:off x="3214688" y="5394325"/>
            <a:ext cx="2422525" cy="476250"/>
          </a:xfrm>
          <a:prstGeom prst="rect">
            <a:avLst/>
          </a:prstGeom>
          <a:noFill/>
          <a:ln w="19050">
            <a:solidFill>
              <a:srgbClr val="00279F"/>
            </a:solidFill>
            <a:prstDash val="sysDot"/>
            <a:miter lim="800000"/>
            <a:headEnd/>
            <a:tailEnd/>
          </a:ln>
          <a:effectLst/>
        </p:spPr>
        <p:txBody>
          <a:bodyPr wrap="none" anchor="ctr">
            <a:prstTxWarp prst="textNoShape">
              <a:avLst/>
            </a:prstTxWarp>
            <a:spAutoFit/>
          </a:bodyPr>
          <a:lstStyle/>
          <a:p>
            <a:pPr algn="ctr"/>
            <a:r>
              <a:rPr lang="en-US"/>
              <a:t>Upload Document to Appropriate</a:t>
            </a:r>
          </a:p>
          <a:p>
            <a:pPr algn="ctr"/>
            <a:r>
              <a:rPr lang="en-US"/>
              <a:t>Q (Secure) Drive Directory</a:t>
            </a:r>
          </a:p>
        </p:txBody>
      </p:sp>
      <p:cxnSp>
        <p:nvCxnSpPr>
          <p:cNvPr id="308247" name="AutoShape 23"/>
          <p:cNvCxnSpPr>
            <a:cxnSpLocks noChangeShapeType="1"/>
            <a:stCxn id="308227" idx="2"/>
            <a:endCxn id="308236" idx="0"/>
          </p:cNvCxnSpPr>
          <p:nvPr/>
        </p:nvCxnSpPr>
        <p:spPr bwMode="auto">
          <a:xfrm>
            <a:off x="3492500" y="2095500"/>
            <a:ext cx="0" cy="190500"/>
          </a:xfrm>
          <a:prstGeom prst="straightConnector1">
            <a:avLst/>
          </a:prstGeom>
          <a:noFill/>
          <a:ln w="12700">
            <a:solidFill>
              <a:schemeClr val="tx1"/>
            </a:solidFill>
            <a:round/>
            <a:headEnd/>
            <a:tailEnd type="triangle" w="med" len="med"/>
          </a:ln>
          <a:effectLst/>
        </p:spPr>
      </p:cxnSp>
      <p:cxnSp>
        <p:nvCxnSpPr>
          <p:cNvPr id="308249" name="AutoShape 25"/>
          <p:cNvCxnSpPr>
            <a:cxnSpLocks noChangeShapeType="1"/>
            <a:stCxn id="308237" idx="2"/>
            <a:endCxn id="308238" idx="0"/>
          </p:cNvCxnSpPr>
          <p:nvPr/>
        </p:nvCxnSpPr>
        <p:spPr bwMode="auto">
          <a:xfrm flipH="1">
            <a:off x="4419600" y="3805238"/>
            <a:ext cx="3175" cy="220662"/>
          </a:xfrm>
          <a:prstGeom prst="straightConnector1">
            <a:avLst/>
          </a:prstGeom>
          <a:noFill/>
          <a:ln w="12700">
            <a:solidFill>
              <a:schemeClr val="tx1"/>
            </a:solidFill>
            <a:round/>
            <a:headEnd/>
            <a:tailEnd type="triangle" w="med" len="med"/>
          </a:ln>
          <a:effectLst/>
        </p:spPr>
      </p:cxnSp>
      <p:sp>
        <p:nvSpPr>
          <p:cNvPr id="308259" name="Rectangle 35"/>
          <p:cNvSpPr>
            <a:spLocks noChangeArrowheads="1"/>
          </p:cNvSpPr>
          <p:nvPr/>
        </p:nvSpPr>
        <p:spPr bwMode="auto">
          <a:xfrm>
            <a:off x="3341688" y="6059488"/>
            <a:ext cx="2193925" cy="293687"/>
          </a:xfrm>
          <a:prstGeom prst="rect">
            <a:avLst/>
          </a:prstGeom>
          <a:noFill/>
          <a:ln w="19050">
            <a:solidFill>
              <a:srgbClr val="00279F"/>
            </a:solidFill>
            <a:prstDash val="sysDot"/>
            <a:miter lim="800000"/>
            <a:headEnd/>
            <a:tailEnd/>
          </a:ln>
          <a:effectLst/>
        </p:spPr>
        <p:txBody>
          <a:bodyPr wrap="none" anchor="ctr">
            <a:prstTxWarp prst="textNoShape">
              <a:avLst/>
            </a:prstTxWarp>
            <a:spAutoFit/>
          </a:bodyPr>
          <a:lstStyle/>
          <a:p>
            <a:pPr algn="ctr"/>
            <a:r>
              <a:rPr lang="en-US"/>
              <a:t>Communicate and Implement</a:t>
            </a:r>
          </a:p>
        </p:txBody>
      </p:sp>
      <p:sp>
        <p:nvSpPr>
          <p:cNvPr id="308267" name="Rectangle 43"/>
          <p:cNvSpPr>
            <a:spLocks noChangeArrowheads="1"/>
          </p:cNvSpPr>
          <p:nvPr/>
        </p:nvSpPr>
        <p:spPr bwMode="auto">
          <a:xfrm>
            <a:off x="457200" y="4789488"/>
            <a:ext cx="1704975" cy="274637"/>
          </a:xfrm>
          <a:prstGeom prst="rect">
            <a:avLst/>
          </a:prstGeom>
          <a:noFill/>
          <a:ln w="12700">
            <a:noFill/>
            <a:miter lim="800000"/>
            <a:headEnd/>
            <a:tailEnd/>
          </a:ln>
          <a:effectLst/>
        </p:spPr>
        <p:txBody>
          <a:bodyPr anchor="ctr">
            <a:prstTxWarp prst="textNoShape">
              <a:avLst/>
            </a:prstTxWarp>
            <a:spAutoFit/>
          </a:bodyPr>
          <a:lstStyle/>
          <a:p>
            <a:pPr algn="r"/>
            <a:r>
              <a:rPr lang="en-US" b="1">
                <a:solidFill>
                  <a:srgbClr val="00279F"/>
                </a:solidFill>
              </a:rPr>
              <a:t>Document ‘Owner’</a:t>
            </a:r>
          </a:p>
        </p:txBody>
      </p:sp>
      <p:sp>
        <p:nvSpPr>
          <p:cNvPr id="308276" name="Rectangle 52"/>
          <p:cNvSpPr>
            <a:spLocks noChangeArrowheads="1"/>
          </p:cNvSpPr>
          <p:nvPr/>
        </p:nvSpPr>
        <p:spPr bwMode="auto">
          <a:xfrm>
            <a:off x="2889250" y="4541838"/>
            <a:ext cx="3065463" cy="658812"/>
          </a:xfrm>
          <a:prstGeom prst="rect">
            <a:avLst/>
          </a:prstGeom>
          <a:noFill/>
          <a:ln w="19050">
            <a:solidFill>
              <a:srgbClr val="00279F"/>
            </a:solidFill>
            <a:prstDash val="sysDot"/>
            <a:miter lim="800000"/>
            <a:headEnd/>
            <a:tailEnd/>
          </a:ln>
          <a:effectLst/>
        </p:spPr>
        <p:txBody>
          <a:bodyPr wrap="none" anchor="ctr">
            <a:prstTxWarp prst="textNoShape">
              <a:avLst/>
            </a:prstTxWarp>
            <a:spAutoFit/>
          </a:bodyPr>
          <a:lstStyle/>
          <a:p>
            <a:pPr algn="ctr"/>
            <a:r>
              <a:rPr lang="en-US"/>
              <a:t>Copy Old Document from the Q Drive to</a:t>
            </a:r>
          </a:p>
          <a:p>
            <a:pPr algn="ctr"/>
            <a:r>
              <a:rPr lang="en-US"/>
              <a:t>Appropriate S Drive Directory  or File Hard</a:t>
            </a:r>
          </a:p>
          <a:p>
            <a:pPr algn="ctr"/>
            <a:r>
              <a:rPr lang="en-US"/>
              <a:t>Copy to Maintain History.</a:t>
            </a:r>
          </a:p>
        </p:txBody>
      </p:sp>
      <p:cxnSp>
        <p:nvCxnSpPr>
          <p:cNvPr id="308279" name="AutoShape 55"/>
          <p:cNvCxnSpPr>
            <a:cxnSpLocks noChangeShapeType="1"/>
            <a:stCxn id="308276" idx="2"/>
            <a:endCxn id="308240" idx="0"/>
          </p:cNvCxnSpPr>
          <p:nvPr/>
        </p:nvCxnSpPr>
        <p:spPr bwMode="auto">
          <a:xfrm>
            <a:off x="4422775" y="5210175"/>
            <a:ext cx="3175" cy="174625"/>
          </a:xfrm>
          <a:prstGeom prst="straightConnector1">
            <a:avLst/>
          </a:prstGeom>
          <a:noFill/>
          <a:ln w="12700">
            <a:solidFill>
              <a:schemeClr val="tx1"/>
            </a:solidFill>
            <a:round/>
            <a:headEnd/>
            <a:tailEnd type="triangle" w="med" len="med"/>
          </a:ln>
          <a:effectLst/>
        </p:spPr>
      </p:cxnSp>
      <p:sp>
        <p:nvSpPr>
          <p:cNvPr id="308280" name="AutoShape 56"/>
          <p:cNvSpPr>
            <a:spLocks/>
          </p:cNvSpPr>
          <p:nvPr/>
        </p:nvSpPr>
        <p:spPr bwMode="auto">
          <a:xfrm>
            <a:off x="2590800" y="3454400"/>
            <a:ext cx="381000" cy="2946400"/>
          </a:xfrm>
          <a:prstGeom prst="leftBrace">
            <a:avLst>
              <a:gd name="adj1" fmla="val 64444"/>
              <a:gd name="adj2" fmla="val 50000"/>
            </a:avLst>
          </a:prstGeom>
          <a:noFill/>
          <a:ln w="12700">
            <a:solidFill>
              <a:srgbClr val="00279F"/>
            </a:solidFill>
            <a:round/>
            <a:headEnd/>
            <a:tailEnd/>
          </a:ln>
          <a:effectLst/>
        </p:spPr>
        <p:txBody>
          <a:bodyPr anchor="ctr">
            <a:prstTxWarp prst="textNoShape">
              <a:avLst/>
            </a:prstTxWarp>
            <a:spAutoFit/>
          </a:bodyPr>
          <a:lstStyle/>
          <a:p>
            <a:endParaRPr lang="en-US"/>
          </a:p>
        </p:txBody>
      </p:sp>
      <p:sp>
        <p:nvSpPr>
          <p:cNvPr id="308281" name="Rectangle 57"/>
          <p:cNvSpPr>
            <a:spLocks noChangeArrowheads="1"/>
          </p:cNvSpPr>
          <p:nvPr/>
        </p:nvSpPr>
        <p:spPr bwMode="auto">
          <a:xfrm>
            <a:off x="4737100" y="2243138"/>
            <a:ext cx="1849438" cy="652462"/>
          </a:xfrm>
          <a:prstGeom prst="rect">
            <a:avLst/>
          </a:prstGeom>
          <a:noFill/>
          <a:ln w="12700">
            <a:solidFill>
              <a:schemeClr val="tx1"/>
            </a:solidFill>
            <a:miter lim="800000"/>
            <a:headEnd/>
            <a:tailEnd/>
          </a:ln>
          <a:effectLst/>
        </p:spPr>
        <p:txBody>
          <a:bodyPr anchor="ctr">
            <a:prstTxWarp prst="textNoShape">
              <a:avLst/>
            </a:prstTxWarp>
            <a:spAutoFit/>
          </a:bodyPr>
          <a:lstStyle/>
          <a:p>
            <a:pPr algn="ctr"/>
            <a:r>
              <a:rPr lang="en-US"/>
              <a:t>If Electronic, Copy to Personal Space From Q Drive</a:t>
            </a:r>
          </a:p>
        </p:txBody>
      </p:sp>
      <p:cxnSp>
        <p:nvCxnSpPr>
          <p:cNvPr id="308282" name="AutoShape 58"/>
          <p:cNvCxnSpPr>
            <a:cxnSpLocks noChangeShapeType="1"/>
            <a:stCxn id="308230" idx="2"/>
            <a:endCxn id="308281" idx="0"/>
          </p:cNvCxnSpPr>
          <p:nvPr/>
        </p:nvCxnSpPr>
        <p:spPr bwMode="auto">
          <a:xfrm flipH="1">
            <a:off x="5662613" y="2095500"/>
            <a:ext cx="1587" cy="147638"/>
          </a:xfrm>
          <a:prstGeom prst="straightConnector1">
            <a:avLst/>
          </a:prstGeom>
          <a:noFill/>
          <a:ln w="12700">
            <a:solidFill>
              <a:schemeClr val="tx1"/>
            </a:solidFill>
            <a:round/>
            <a:headEnd/>
            <a:tailEnd type="triangle" w="med" len="med"/>
          </a:ln>
          <a:effectLst/>
        </p:spPr>
      </p:cxnSp>
      <p:cxnSp>
        <p:nvCxnSpPr>
          <p:cNvPr id="308283" name="AutoShape 59"/>
          <p:cNvCxnSpPr>
            <a:cxnSpLocks noChangeShapeType="1"/>
            <a:stCxn id="308281" idx="2"/>
            <a:endCxn id="308239" idx="0"/>
          </p:cNvCxnSpPr>
          <p:nvPr/>
        </p:nvCxnSpPr>
        <p:spPr bwMode="auto">
          <a:xfrm>
            <a:off x="5662613" y="2895600"/>
            <a:ext cx="3175" cy="169863"/>
          </a:xfrm>
          <a:prstGeom prst="straightConnector1">
            <a:avLst/>
          </a:prstGeom>
          <a:noFill/>
          <a:ln w="12700">
            <a:solidFill>
              <a:schemeClr val="tx1"/>
            </a:solidFill>
            <a:round/>
            <a:headEnd/>
            <a:tailEnd type="triangle" w="med" len="med"/>
          </a:ln>
          <a:effectLst/>
        </p:spPr>
      </p:cxnSp>
      <p:cxnSp>
        <p:nvCxnSpPr>
          <p:cNvPr id="308284" name="AutoShape 60"/>
          <p:cNvCxnSpPr>
            <a:cxnSpLocks noChangeShapeType="1"/>
            <a:stCxn id="308239" idx="2"/>
            <a:endCxn id="308237" idx="3"/>
          </p:cNvCxnSpPr>
          <p:nvPr/>
        </p:nvCxnSpPr>
        <p:spPr bwMode="auto">
          <a:xfrm rot="5400000">
            <a:off x="5076031" y="3059907"/>
            <a:ext cx="296863" cy="882650"/>
          </a:xfrm>
          <a:prstGeom prst="bentConnector2">
            <a:avLst/>
          </a:prstGeom>
          <a:noFill/>
          <a:ln w="12700">
            <a:solidFill>
              <a:schemeClr val="tx1"/>
            </a:solidFill>
            <a:miter lim="800000"/>
            <a:headEnd/>
            <a:tailEnd type="triangle" w="med" len="med"/>
          </a:ln>
          <a:effectLst/>
        </p:spPr>
      </p:cxnSp>
      <p:cxnSp>
        <p:nvCxnSpPr>
          <p:cNvPr id="308285" name="AutoShape 61"/>
          <p:cNvCxnSpPr>
            <a:cxnSpLocks noChangeShapeType="1"/>
            <a:stCxn id="308236" idx="2"/>
            <a:endCxn id="308237" idx="1"/>
          </p:cNvCxnSpPr>
          <p:nvPr/>
        </p:nvCxnSpPr>
        <p:spPr bwMode="auto">
          <a:xfrm rot="16200000" flipH="1">
            <a:off x="3603625" y="3192463"/>
            <a:ext cx="346075" cy="568325"/>
          </a:xfrm>
          <a:prstGeom prst="bentConnector2">
            <a:avLst/>
          </a:prstGeom>
          <a:noFill/>
          <a:ln w="12700">
            <a:solidFill>
              <a:schemeClr val="tx1"/>
            </a:solidFill>
            <a:miter lim="800000"/>
            <a:headEnd/>
            <a:tailEnd type="triangle" w="med" len="med"/>
          </a:ln>
          <a:effectLst/>
        </p:spPr>
      </p:cxnSp>
      <p:cxnSp>
        <p:nvCxnSpPr>
          <p:cNvPr id="308286" name="AutoShape 62"/>
          <p:cNvCxnSpPr>
            <a:cxnSpLocks noChangeShapeType="1"/>
            <a:stCxn id="308238" idx="2"/>
            <a:endCxn id="308276" idx="0"/>
          </p:cNvCxnSpPr>
          <p:nvPr/>
        </p:nvCxnSpPr>
        <p:spPr bwMode="auto">
          <a:xfrm>
            <a:off x="4419600" y="4338638"/>
            <a:ext cx="3175" cy="193675"/>
          </a:xfrm>
          <a:prstGeom prst="straightConnector1">
            <a:avLst/>
          </a:prstGeom>
          <a:noFill/>
          <a:ln w="12700">
            <a:solidFill>
              <a:schemeClr val="tx1"/>
            </a:solidFill>
            <a:round/>
            <a:headEnd/>
            <a:tailEnd type="triangle" w="med" len="med"/>
          </a:ln>
          <a:effectLst/>
        </p:spPr>
      </p:cxnSp>
      <p:cxnSp>
        <p:nvCxnSpPr>
          <p:cNvPr id="308287" name="AutoShape 63"/>
          <p:cNvCxnSpPr>
            <a:cxnSpLocks noChangeShapeType="1"/>
            <a:stCxn id="308240" idx="2"/>
            <a:endCxn id="308259" idx="0"/>
          </p:cNvCxnSpPr>
          <p:nvPr/>
        </p:nvCxnSpPr>
        <p:spPr bwMode="auto">
          <a:xfrm>
            <a:off x="4425950" y="5880100"/>
            <a:ext cx="12700" cy="169863"/>
          </a:xfrm>
          <a:prstGeom prst="straightConnector1">
            <a:avLst/>
          </a:prstGeom>
          <a:noFill/>
          <a:ln w="12700">
            <a:solidFill>
              <a:schemeClr val="tx1"/>
            </a:solidFill>
            <a:round/>
            <a:headEnd/>
            <a:tailEnd type="triangle" w="med" len="med"/>
          </a:ln>
          <a:effectLst/>
        </p:spPr>
      </p:cxnSp>
      <p:cxnSp>
        <p:nvCxnSpPr>
          <p:cNvPr id="308288" name="AutoShape 64"/>
          <p:cNvCxnSpPr>
            <a:cxnSpLocks noChangeShapeType="1"/>
            <a:stCxn id="308267" idx="3"/>
            <a:endCxn id="308280" idx="1"/>
          </p:cNvCxnSpPr>
          <p:nvPr/>
        </p:nvCxnSpPr>
        <p:spPr bwMode="auto">
          <a:xfrm>
            <a:off x="2162175" y="4927600"/>
            <a:ext cx="428625" cy="0"/>
          </a:xfrm>
          <a:prstGeom prst="straightConnector1">
            <a:avLst/>
          </a:prstGeom>
          <a:noFill/>
          <a:ln w="12700" cap="rnd">
            <a:solidFill>
              <a:srgbClr val="00279F"/>
            </a:solidFill>
            <a:prstDash val="sysDot"/>
            <a:round/>
            <a:headEnd/>
            <a:tailEnd/>
          </a:ln>
          <a:effectLst/>
        </p:spPr>
      </p:cxnSp>
      <p:sp>
        <p:nvSpPr>
          <p:cNvPr id="308294" name="Text Box 70"/>
          <p:cNvSpPr txBox="1">
            <a:spLocks noChangeArrowheads="1"/>
          </p:cNvSpPr>
          <p:nvPr/>
        </p:nvSpPr>
        <p:spPr bwMode="auto">
          <a:xfrm>
            <a:off x="228600" y="2209800"/>
            <a:ext cx="2286000" cy="1314450"/>
          </a:xfrm>
          <a:prstGeom prst="rect">
            <a:avLst/>
          </a:prstGeom>
          <a:noFill/>
          <a:ln w="12700">
            <a:noFill/>
            <a:miter lim="800000"/>
            <a:headEnd/>
            <a:tailEnd/>
          </a:ln>
          <a:effectLst/>
        </p:spPr>
        <p:txBody>
          <a:bodyPr>
            <a:prstTxWarp prst="textNoShape">
              <a:avLst/>
            </a:prstTxWarp>
            <a:spAutoFit/>
          </a:bodyPr>
          <a:lstStyle/>
          <a:p>
            <a:pPr algn="ctr"/>
            <a:r>
              <a:rPr lang="en-US" sz="1600" b="1">
                <a:solidFill>
                  <a:srgbClr val="790015"/>
                </a:solidFill>
              </a:rPr>
              <a:t>Any employee may recommend a new procedure or a revision to an existing procedure.</a:t>
            </a:r>
          </a:p>
        </p:txBody>
      </p:sp>
      <p:sp>
        <p:nvSpPr>
          <p:cNvPr id="308298" name="Rectangle 74"/>
          <p:cNvSpPr>
            <a:spLocks noChangeArrowheads="1"/>
          </p:cNvSpPr>
          <p:nvPr/>
        </p:nvSpPr>
        <p:spPr bwMode="auto">
          <a:xfrm>
            <a:off x="6172200" y="5981700"/>
            <a:ext cx="2514600" cy="457200"/>
          </a:xfrm>
          <a:prstGeom prst="rect">
            <a:avLst/>
          </a:prstGeom>
          <a:noFill/>
          <a:ln w="12700">
            <a:noFill/>
            <a:miter lim="800000"/>
            <a:headEnd/>
            <a:tailEnd/>
          </a:ln>
          <a:effectLst/>
        </p:spPr>
        <p:txBody>
          <a:bodyPr anchor="ctr">
            <a:prstTxWarp prst="textNoShape">
              <a:avLst/>
            </a:prstTxWarp>
            <a:spAutoFit/>
          </a:bodyPr>
          <a:lstStyle/>
          <a:p>
            <a:r>
              <a:rPr lang="en-US" b="1">
                <a:solidFill>
                  <a:srgbClr val="005400"/>
                </a:solidFill>
              </a:rPr>
              <a:t>Yearly review in accordance with local procedure.</a:t>
            </a:r>
          </a:p>
        </p:txBody>
      </p:sp>
      <p:cxnSp>
        <p:nvCxnSpPr>
          <p:cNvPr id="308299" name="AutoShape 75"/>
          <p:cNvCxnSpPr>
            <a:cxnSpLocks noChangeShapeType="1"/>
            <a:stCxn id="308259" idx="3"/>
            <a:endCxn id="308298" idx="1"/>
          </p:cNvCxnSpPr>
          <p:nvPr/>
        </p:nvCxnSpPr>
        <p:spPr bwMode="auto">
          <a:xfrm>
            <a:off x="5545138" y="6207125"/>
            <a:ext cx="627062" cy="3175"/>
          </a:xfrm>
          <a:prstGeom prst="straightConnector1">
            <a:avLst/>
          </a:prstGeom>
          <a:noFill/>
          <a:ln w="15875">
            <a:solidFill>
              <a:srgbClr val="800000"/>
            </a:solidFill>
            <a:round/>
            <a:headEnd/>
            <a:tailEnd type="triangle" w="med" len="med"/>
          </a:ln>
          <a:effectLst/>
        </p:spPr>
      </p:cxnSp>
    </p:spTree>
  </p:cSld>
  <p:clrMapOvr>
    <a:masterClrMapping/>
  </p:clrMapOvr>
  <p:transition advTm="8000">
    <p:zoom dir="in"/>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2498" name="Rectangle 2"/>
          <p:cNvSpPr>
            <a:spLocks noGrp="1" noChangeArrowheads="1"/>
          </p:cNvSpPr>
          <p:nvPr>
            <p:ph type="title"/>
          </p:nvPr>
        </p:nvSpPr>
        <p:spPr/>
        <p:txBody>
          <a:bodyPr/>
          <a:lstStyle/>
          <a:p>
            <a:r>
              <a:rPr lang="en-US"/>
              <a:t>A Document Control System</a:t>
            </a:r>
          </a:p>
        </p:txBody>
      </p:sp>
      <p:sp>
        <p:nvSpPr>
          <p:cNvPr id="362499" name="AutoShape 3"/>
          <p:cNvSpPr>
            <a:spLocks noChangeArrowheads="1"/>
          </p:cNvSpPr>
          <p:nvPr/>
        </p:nvSpPr>
        <p:spPr bwMode="auto">
          <a:xfrm>
            <a:off x="1714500" y="1344613"/>
            <a:ext cx="1905000" cy="5334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Request to Create (Add), Change</a:t>
            </a:r>
          </a:p>
          <a:p>
            <a:pPr algn="ctr"/>
            <a:r>
              <a:rPr lang="en-US" sz="900"/>
              <a:t>or Obsolete a Controlled</a:t>
            </a:r>
          </a:p>
          <a:p>
            <a:pPr algn="ctr"/>
            <a:r>
              <a:rPr lang="en-US" sz="900"/>
              <a:t>Document</a:t>
            </a:r>
          </a:p>
        </p:txBody>
      </p:sp>
      <p:sp>
        <p:nvSpPr>
          <p:cNvPr id="362500" name="AutoShape 4"/>
          <p:cNvSpPr>
            <a:spLocks noChangeArrowheads="1"/>
          </p:cNvSpPr>
          <p:nvPr/>
        </p:nvSpPr>
        <p:spPr bwMode="auto">
          <a:xfrm>
            <a:off x="2209800" y="2093913"/>
            <a:ext cx="990600" cy="8382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Does</a:t>
            </a:r>
          </a:p>
          <a:p>
            <a:pPr algn="ctr"/>
            <a:r>
              <a:rPr lang="en-US" sz="900"/>
              <a:t>Document</a:t>
            </a:r>
          </a:p>
          <a:p>
            <a:pPr algn="ctr"/>
            <a:r>
              <a:rPr lang="en-US" sz="900"/>
              <a:t>Exist?</a:t>
            </a:r>
          </a:p>
        </p:txBody>
      </p:sp>
      <p:sp>
        <p:nvSpPr>
          <p:cNvPr id="362501" name="Line 5"/>
          <p:cNvSpPr>
            <a:spLocks noChangeShapeType="1"/>
          </p:cNvSpPr>
          <p:nvPr/>
        </p:nvSpPr>
        <p:spPr bwMode="auto">
          <a:xfrm>
            <a:off x="2705100" y="1878013"/>
            <a:ext cx="0" cy="2413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2502" name="AutoShape 6"/>
          <p:cNvSpPr>
            <a:spLocks noChangeArrowheads="1"/>
          </p:cNvSpPr>
          <p:nvPr/>
        </p:nvSpPr>
        <p:spPr bwMode="auto">
          <a:xfrm>
            <a:off x="3657600" y="2246313"/>
            <a:ext cx="1219200" cy="5334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Create Document</a:t>
            </a:r>
          </a:p>
          <a:p>
            <a:pPr algn="ctr"/>
            <a:r>
              <a:rPr lang="en-US" sz="900"/>
              <a:t>According to Defined</a:t>
            </a:r>
          </a:p>
          <a:p>
            <a:pPr algn="ctr"/>
            <a:r>
              <a:rPr lang="en-US" sz="900"/>
              <a:t>Rules</a:t>
            </a:r>
          </a:p>
        </p:txBody>
      </p:sp>
      <p:sp>
        <p:nvSpPr>
          <p:cNvPr id="362504" name="AutoShape 8"/>
          <p:cNvSpPr>
            <a:spLocks noChangeArrowheads="1"/>
          </p:cNvSpPr>
          <p:nvPr/>
        </p:nvSpPr>
        <p:spPr bwMode="auto">
          <a:xfrm>
            <a:off x="2133600" y="3705225"/>
            <a:ext cx="1143000" cy="3810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Obtain Appropriate</a:t>
            </a:r>
          </a:p>
          <a:p>
            <a:pPr algn="ctr"/>
            <a:r>
              <a:rPr lang="en-US" sz="900"/>
              <a:t>Review(s)/Approvals</a:t>
            </a:r>
          </a:p>
        </p:txBody>
      </p:sp>
      <p:sp>
        <p:nvSpPr>
          <p:cNvPr id="362505" name="Line 9"/>
          <p:cNvSpPr>
            <a:spLocks noChangeShapeType="1"/>
          </p:cNvSpPr>
          <p:nvPr/>
        </p:nvSpPr>
        <p:spPr bwMode="auto">
          <a:xfrm>
            <a:off x="2692400" y="2932113"/>
            <a:ext cx="3175" cy="2254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2506" name="AutoShape 10"/>
          <p:cNvSpPr>
            <a:spLocks noChangeArrowheads="1"/>
          </p:cNvSpPr>
          <p:nvPr/>
        </p:nvSpPr>
        <p:spPr bwMode="auto">
          <a:xfrm>
            <a:off x="2095500" y="4752975"/>
            <a:ext cx="1143000" cy="3048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Change/Release</a:t>
            </a:r>
          </a:p>
          <a:p>
            <a:pPr algn="ctr"/>
            <a:r>
              <a:rPr lang="en-US" sz="900"/>
              <a:t>Document</a:t>
            </a:r>
          </a:p>
        </p:txBody>
      </p:sp>
      <p:sp>
        <p:nvSpPr>
          <p:cNvPr id="362507" name="Line 11"/>
          <p:cNvSpPr>
            <a:spLocks noChangeShapeType="1"/>
          </p:cNvSpPr>
          <p:nvPr/>
        </p:nvSpPr>
        <p:spPr bwMode="auto">
          <a:xfrm flipH="1">
            <a:off x="2695575" y="4086225"/>
            <a:ext cx="9525" cy="19367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2508" name="AutoShape 12"/>
          <p:cNvSpPr>
            <a:spLocks noChangeArrowheads="1"/>
          </p:cNvSpPr>
          <p:nvPr/>
        </p:nvSpPr>
        <p:spPr bwMode="auto">
          <a:xfrm>
            <a:off x="2095500" y="5257800"/>
            <a:ext cx="1143000" cy="6223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Record Change,</a:t>
            </a:r>
          </a:p>
          <a:p>
            <a:pPr algn="ctr"/>
            <a:r>
              <a:rPr lang="en-US" sz="900"/>
              <a:t>Release or</a:t>
            </a:r>
          </a:p>
          <a:p>
            <a:pPr algn="ctr"/>
            <a:r>
              <a:rPr lang="en-US" sz="900"/>
              <a:t>Obsolescence</a:t>
            </a:r>
          </a:p>
          <a:p>
            <a:pPr algn="ctr"/>
            <a:r>
              <a:rPr lang="en-US" sz="900"/>
              <a:t>(History)</a:t>
            </a:r>
          </a:p>
        </p:txBody>
      </p:sp>
      <p:sp>
        <p:nvSpPr>
          <p:cNvPr id="362509" name="Line 13"/>
          <p:cNvSpPr>
            <a:spLocks noChangeShapeType="1"/>
          </p:cNvSpPr>
          <p:nvPr/>
        </p:nvSpPr>
        <p:spPr bwMode="auto">
          <a:xfrm flipH="1">
            <a:off x="2667000" y="5064125"/>
            <a:ext cx="0" cy="19367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2510" name="AutoShape 14"/>
          <p:cNvSpPr>
            <a:spLocks noChangeArrowheads="1"/>
          </p:cNvSpPr>
          <p:nvPr/>
        </p:nvSpPr>
        <p:spPr bwMode="auto">
          <a:xfrm>
            <a:off x="5105400" y="3498850"/>
            <a:ext cx="1143000" cy="4445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Notify Appropriate</a:t>
            </a:r>
          </a:p>
          <a:p>
            <a:pPr algn="ctr"/>
            <a:r>
              <a:rPr lang="en-US" sz="900"/>
              <a:t>Personnel, Train and</a:t>
            </a:r>
          </a:p>
          <a:p>
            <a:pPr algn="ctr"/>
            <a:r>
              <a:rPr lang="en-US" sz="900"/>
              <a:t>Distribute Document</a:t>
            </a:r>
          </a:p>
        </p:txBody>
      </p:sp>
      <p:sp>
        <p:nvSpPr>
          <p:cNvPr id="362512" name="AutoShape 16"/>
          <p:cNvSpPr>
            <a:spLocks noChangeArrowheads="1"/>
          </p:cNvSpPr>
          <p:nvPr/>
        </p:nvSpPr>
        <p:spPr bwMode="auto">
          <a:xfrm>
            <a:off x="5181600" y="4254500"/>
            <a:ext cx="990600" cy="8382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Is Document</a:t>
            </a:r>
          </a:p>
          <a:p>
            <a:pPr algn="ctr"/>
            <a:r>
              <a:rPr lang="en-US" sz="900"/>
              <a:t>Being Obsoleted?</a:t>
            </a:r>
          </a:p>
        </p:txBody>
      </p:sp>
      <p:sp>
        <p:nvSpPr>
          <p:cNvPr id="362514" name="Line 18"/>
          <p:cNvSpPr>
            <a:spLocks noChangeShapeType="1"/>
          </p:cNvSpPr>
          <p:nvPr/>
        </p:nvSpPr>
        <p:spPr bwMode="auto">
          <a:xfrm flipH="1">
            <a:off x="5664200" y="5092700"/>
            <a:ext cx="0" cy="2413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2515" name="AutoShape 19"/>
          <p:cNvSpPr>
            <a:spLocks noChangeArrowheads="1"/>
          </p:cNvSpPr>
          <p:nvPr/>
        </p:nvSpPr>
        <p:spPr bwMode="auto">
          <a:xfrm>
            <a:off x="4914900" y="5334000"/>
            <a:ext cx="1524000" cy="3048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Document is Implemented</a:t>
            </a:r>
          </a:p>
        </p:txBody>
      </p:sp>
      <p:sp>
        <p:nvSpPr>
          <p:cNvPr id="362516" name="AutoShape 20"/>
          <p:cNvSpPr>
            <a:spLocks noChangeArrowheads="1"/>
          </p:cNvSpPr>
          <p:nvPr/>
        </p:nvSpPr>
        <p:spPr bwMode="auto">
          <a:xfrm>
            <a:off x="6629400" y="4419600"/>
            <a:ext cx="1143000" cy="4572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Document to Trash</a:t>
            </a:r>
          </a:p>
          <a:p>
            <a:pPr algn="ctr"/>
            <a:r>
              <a:rPr lang="en-US" sz="900"/>
              <a:t>or History File</a:t>
            </a:r>
          </a:p>
          <a:p>
            <a:pPr algn="ctr"/>
            <a:r>
              <a:rPr lang="en-US" sz="900"/>
              <a:t>As Defined</a:t>
            </a:r>
          </a:p>
        </p:txBody>
      </p:sp>
      <p:sp>
        <p:nvSpPr>
          <p:cNvPr id="362517" name="Line 21"/>
          <p:cNvSpPr>
            <a:spLocks noChangeShapeType="1"/>
          </p:cNvSpPr>
          <p:nvPr/>
        </p:nvSpPr>
        <p:spPr bwMode="auto">
          <a:xfrm>
            <a:off x="6184900" y="4660900"/>
            <a:ext cx="4572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2518" name="Line 22"/>
          <p:cNvSpPr>
            <a:spLocks noChangeShapeType="1"/>
          </p:cNvSpPr>
          <p:nvPr/>
        </p:nvSpPr>
        <p:spPr bwMode="auto">
          <a:xfrm>
            <a:off x="4305300" y="2763838"/>
            <a:ext cx="0" cy="50800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62519" name="Line 23"/>
          <p:cNvSpPr>
            <a:spLocks noChangeShapeType="1"/>
          </p:cNvSpPr>
          <p:nvPr/>
        </p:nvSpPr>
        <p:spPr bwMode="auto">
          <a:xfrm flipH="1">
            <a:off x="3228975" y="3271838"/>
            <a:ext cx="108585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2520" name="Text Box 24"/>
          <p:cNvSpPr txBox="1">
            <a:spLocks noChangeArrowheads="1"/>
          </p:cNvSpPr>
          <p:nvPr/>
        </p:nvSpPr>
        <p:spPr bwMode="auto">
          <a:xfrm>
            <a:off x="2324100" y="2868613"/>
            <a:ext cx="3810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Yes</a:t>
            </a:r>
          </a:p>
        </p:txBody>
      </p:sp>
      <p:sp>
        <p:nvSpPr>
          <p:cNvPr id="362521" name="Text Box 25"/>
          <p:cNvSpPr txBox="1">
            <a:spLocks noChangeArrowheads="1"/>
          </p:cNvSpPr>
          <p:nvPr/>
        </p:nvSpPr>
        <p:spPr bwMode="auto">
          <a:xfrm>
            <a:off x="3200400" y="2336800"/>
            <a:ext cx="3302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No</a:t>
            </a:r>
          </a:p>
        </p:txBody>
      </p:sp>
      <p:sp>
        <p:nvSpPr>
          <p:cNvPr id="362522" name="Text Box 26"/>
          <p:cNvSpPr txBox="1">
            <a:spLocks noChangeArrowheads="1"/>
          </p:cNvSpPr>
          <p:nvPr/>
        </p:nvSpPr>
        <p:spPr bwMode="auto">
          <a:xfrm>
            <a:off x="533400" y="3640138"/>
            <a:ext cx="1066800" cy="501650"/>
          </a:xfrm>
          <a:prstGeom prst="rect">
            <a:avLst/>
          </a:prstGeom>
          <a:noFill/>
          <a:ln w="12700">
            <a:noFill/>
            <a:miter lim="800000"/>
            <a:headEnd/>
            <a:tailEnd/>
          </a:ln>
          <a:effectLst/>
        </p:spPr>
        <p:txBody>
          <a:bodyPr anchor="ctr">
            <a:prstTxWarp prst="textNoShape">
              <a:avLst/>
            </a:prstTxWarp>
            <a:spAutoFit/>
          </a:bodyPr>
          <a:lstStyle/>
          <a:p>
            <a:pPr algn="ctr"/>
            <a:r>
              <a:rPr lang="en-US" sz="900"/>
              <a:t>Requestor</a:t>
            </a:r>
          </a:p>
          <a:p>
            <a:pPr algn="ctr"/>
            <a:r>
              <a:rPr lang="en-US" sz="900"/>
              <a:t>(Review and Approval Loop)</a:t>
            </a:r>
          </a:p>
        </p:txBody>
      </p:sp>
      <p:sp>
        <p:nvSpPr>
          <p:cNvPr id="362523" name="Text Box 27"/>
          <p:cNvSpPr txBox="1">
            <a:spLocks noChangeArrowheads="1"/>
          </p:cNvSpPr>
          <p:nvPr/>
        </p:nvSpPr>
        <p:spPr bwMode="auto">
          <a:xfrm>
            <a:off x="6172200" y="4419600"/>
            <a:ext cx="3810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Yes</a:t>
            </a:r>
          </a:p>
        </p:txBody>
      </p:sp>
      <p:sp>
        <p:nvSpPr>
          <p:cNvPr id="362524" name="Text Box 28"/>
          <p:cNvSpPr txBox="1">
            <a:spLocks noChangeArrowheads="1"/>
          </p:cNvSpPr>
          <p:nvPr/>
        </p:nvSpPr>
        <p:spPr bwMode="auto">
          <a:xfrm>
            <a:off x="5334000" y="5029200"/>
            <a:ext cx="3302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No</a:t>
            </a:r>
          </a:p>
        </p:txBody>
      </p:sp>
      <p:sp>
        <p:nvSpPr>
          <p:cNvPr id="362525" name="AutoShape 29"/>
          <p:cNvSpPr>
            <a:spLocks noChangeArrowheads="1"/>
          </p:cNvSpPr>
          <p:nvPr/>
        </p:nvSpPr>
        <p:spPr bwMode="auto">
          <a:xfrm>
            <a:off x="2095500" y="4279900"/>
            <a:ext cx="1143000" cy="3048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Update Master Listing</a:t>
            </a:r>
          </a:p>
        </p:txBody>
      </p:sp>
      <p:sp>
        <p:nvSpPr>
          <p:cNvPr id="362526" name="Line 30"/>
          <p:cNvSpPr>
            <a:spLocks noChangeShapeType="1"/>
          </p:cNvSpPr>
          <p:nvPr/>
        </p:nvSpPr>
        <p:spPr bwMode="auto">
          <a:xfrm flipH="1">
            <a:off x="2686050" y="4584700"/>
            <a:ext cx="0" cy="19367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2527" name="Text Box 31"/>
          <p:cNvSpPr txBox="1">
            <a:spLocks noChangeArrowheads="1"/>
          </p:cNvSpPr>
          <p:nvPr/>
        </p:nvSpPr>
        <p:spPr bwMode="auto">
          <a:xfrm>
            <a:off x="457200" y="4314825"/>
            <a:ext cx="14478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p:txBody>
      </p:sp>
      <p:sp>
        <p:nvSpPr>
          <p:cNvPr id="362528" name="Text Box 32"/>
          <p:cNvSpPr txBox="1">
            <a:spLocks noChangeArrowheads="1"/>
          </p:cNvSpPr>
          <p:nvPr/>
        </p:nvSpPr>
        <p:spPr bwMode="auto">
          <a:xfrm>
            <a:off x="457200" y="4800600"/>
            <a:ext cx="14478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p:txBody>
      </p:sp>
      <p:sp>
        <p:nvSpPr>
          <p:cNvPr id="362529" name="Text Box 33"/>
          <p:cNvSpPr txBox="1">
            <a:spLocks noChangeArrowheads="1"/>
          </p:cNvSpPr>
          <p:nvPr/>
        </p:nvSpPr>
        <p:spPr bwMode="auto">
          <a:xfrm>
            <a:off x="457200" y="5410200"/>
            <a:ext cx="14478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p:txBody>
      </p:sp>
      <p:sp>
        <p:nvSpPr>
          <p:cNvPr id="362530" name="Text Box 34"/>
          <p:cNvSpPr txBox="1">
            <a:spLocks noChangeArrowheads="1"/>
          </p:cNvSpPr>
          <p:nvPr/>
        </p:nvSpPr>
        <p:spPr bwMode="auto">
          <a:xfrm>
            <a:off x="6248400" y="3714750"/>
            <a:ext cx="14478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Appropriate Personnel</a:t>
            </a:r>
          </a:p>
        </p:txBody>
      </p:sp>
      <p:sp>
        <p:nvSpPr>
          <p:cNvPr id="362531" name="Text Box 35"/>
          <p:cNvSpPr txBox="1">
            <a:spLocks noChangeArrowheads="1"/>
          </p:cNvSpPr>
          <p:nvPr/>
        </p:nvSpPr>
        <p:spPr bwMode="auto">
          <a:xfrm>
            <a:off x="6477000" y="4857750"/>
            <a:ext cx="1447800" cy="501650"/>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a:p>
            <a:pPr algn="ctr"/>
            <a:r>
              <a:rPr lang="en-US" sz="900"/>
              <a:t>or</a:t>
            </a:r>
          </a:p>
          <a:p>
            <a:pPr algn="ctr"/>
            <a:r>
              <a:rPr lang="en-US" sz="900"/>
              <a:t>Appropriate Personnel</a:t>
            </a:r>
          </a:p>
        </p:txBody>
      </p:sp>
      <p:sp>
        <p:nvSpPr>
          <p:cNvPr id="362532" name="Text Box 36"/>
          <p:cNvSpPr txBox="1">
            <a:spLocks noChangeArrowheads="1"/>
          </p:cNvSpPr>
          <p:nvPr/>
        </p:nvSpPr>
        <p:spPr bwMode="auto">
          <a:xfrm>
            <a:off x="4267200" y="4724400"/>
            <a:ext cx="990600" cy="365125"/>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p:txBody>
      </p:sp>
      <p:sp>
        <p:nvSpPr>
          <p:cNvPr id="362533" name="Text Box 37"/>
          <p:cNvSpPr txBox="1">
            <a:spLocks noChangeArrowheads="1"/>
          </p:cNvSpPr>
          <p:nvPr/>
        </p:nvSpPr>
        <p:spPr bwMode="auto">
          <a:xfrm>
            <a:off x="3848100" y="1995488"/>
            <a:ext cx="8382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Requestor</a:t>
            </a:r>
          </a:p>
        </p:txBody>
      </p:sp>
      <p:sp>
        <p:nvSpPr>
          <p:cNvPr id="362534" name="AutoShape 38"/>
          <p:cNvSpPr>
            <a:spLocks noChangeArrowheads="1"/>
          </p:cNvSpPr>
          <p:nvPr/>
        </p:nvSpPr>
        <p:spPr bwMode="auto">
          <a:xfrm>
            <a:off x="2171700" y="3138488"/>
            <a:ext cx="1066800" cy="3048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R-05001B</a:t>
            </a:r>
          </a:p>
        </p:txBody>
      </p:sp>
      <p:sp>
        <p:nvSpPr>
          <p:cNvPr id="362535" name="Text Box 39"/>
          <p:cNvSpPr txBox="1">
            <a:spLocks noChangeArrowheads="1"/>
          </p:cNvSpPr>
          <p:nvPr/>
        </p:nvSpPr>
        <p:spPr bwMode="auto">
          <a:xfrm>
            <a:off x="3390900" y="3062288"/>
            <a:ext cx="8382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Requestor</a:t>
            </a:r>
          </a:p>
        </p:txBody>
      </p:sp>
      <p:sp>
        <p:nvSpPr>
          <p:cNvPr id="362536" name="Line 40"/>
          <p:cNvSpPr>
            <a:spLocks noChangeShapeType="1"/>
          </p:cNvSpPr>
          <p:nvPr/>
        </p:nvSpPr>
        <p:spPr bwMode="auto">
          <a:xfrm>
            <a:off x="2705100" y="3416300"/>
            <a:ext cx="3175" cy="3016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cxnSp>
        <p:nvCxnSpPr>
          <p:cNvPr id="362538" name="AutoShape 42"/>
          <p:cNvCxnSpPr>
            <a:cxnSpLocks noChangeShapeType="1"/>
            <a:stCxn id="362508" idx="3"/>
            <a:endCxn id="362510" idx="1"/>
          </p:cNvCxnSpPr>
          <p:nvPr/>
        </p:nvCxnSpPr>
        <p:spPr bwMode="auto">
          <a:xfrm flipV="1">
            <a:off x="3238500" y="3721100"/>
            <a:ext cx="1866900" cy="1847850"/>
          </a:xfrm>
          <a:prstGeom prst="bentConnector3">
            <a:avLst>
              <a:gd name="adj1" fmla="val 50000"/>
            </a:avLst>
          </a:prstGeom>
          <a:noFill/>
          <a:ln w="15875">
            <a:solidFill>
              <a:schemeClr val="tx1"/>
            </a:solidFill>
            <a:miter lim="800000"/>
            <a:headEnd/>
            <a:tailEnd type="triangle" w="med" len="med"/>
          </a:ln>
          <a:effectLst/>
        </p:spPr>
      </p:cxnSp>
      <p:cxnSp>
        <p:nvCxnSpPr>
          <p:cNvPr id="362539" name="AutoShape 43"/>
          <p:cNvCxnSpPr>
            <a:cxnSpLocks noChangeShapeType="1"/>
            <a:stCxn id="362510" idx="2"/>
            <a:endCxn id="362512" idx="0"/>
          </p:cNvCxnSpPr>
          <p:nvPr/>
        </p:nvCxnSpPr>
        <p:spPr bwMode="auto">
          <a:xfrm>
            <a:off x="5676900" y="3943350"/>
            <a:ext cx="0" cy="311150"/>
          </a:xfrm>
          <a:prstGeom prst="straightConnector1">
            <a:avLst/>
          </a:prstGeom>
          <a:noFill/>
          <a:ln w="15875">
            <a:solidFill>
              <a:schemeClr val="tx1"/>
            </a:solidFill>
            <a:round/>
            <a:headEnd/>
            <a:tailEnd type="triangle" w="med" len="med"/>
          </a:ln>
          <a:effectLst/>
        </p:spPr>
      </p:cxnSp>
      <p:cxnSp>
        <p:nvCxnSpPr>
          <p:cNvPr id="362540" name="AutoShape 44"/>
          <p:cNvCxnSpPr>
            <a:cxnSpLocks noChangeShapeType="1"/>
            <a:stCxn id="362500" idx="3"/>
            <a:endCxn id="362502" idx="1"/>
          </p:cNvCxnSpPr>
          <p:nvPr/>
        </p:nvCxnSpPr>
        <p:spPr bwMode="auto">
          <a:xfrm>
            <a:off x="3200400" y="2513013"/>
            <a:ext cx="457200" cy="0"/>
          </a:xfrm>
          <a:prstGeom prst="straightConnector1">
            <a:avLst/>
          </a:prstGeom>
          <a:noFill/>
          <a:ln w="15875">
            <a:solidFill>
              <a:schemeClr val="tx1"/>
            </a:solidFill>
            <a:round/>
            <a:headEnd/>
            <a:tailEnd type="triangle" w="med" len="med"/>
          </a:ln>
          <a:effectLst/>
        </p:spPr>
      </p:cxnSp>
    </p:spTree>
  </p:cSld>
  <p:clrMapOvr>
    <a:masterClrMapping/>
  </p:clrMapOvr>
  <p:transition advTm="8000">
    <p:zoom dir="in"/>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4546" name="Rectangle 2"/>
          <p:cNvSpPr>
            <a:spLocks noGrp="1" noChangeArrowheads="1"/>
          </p:cNvSpPr>
          <p:nvPr>
            <p:ph type="title"/>
          </p:nvPr>
        </p:nvSpPr>
        <p:spPr>
          <a:xfrm>
            <a:off x="152400" y="2438400"/>
            <a:ext cx="3124200" cy="1524000"/>
          </a:xfrm>
        </p:spPr>
        <p:txBody>
          <a:bodyPr/>
          <a:lstStyle/>
          <a:p>
            <a:r>
              <a:rPr lang="en-US"/>
              <a:t>Example Document Structure</a:t>
            </a:r>
          </a:p>
        </p:txBody>
      </p:sp>
      <p:sp>
        <p:nvSpPr>
          <p:cNvPr id="364638" name="Text Box 94"/>
          <p:cNvSpPr txBox="1">
            <a:spLocks noChangeArrowheads="1"/>
          </p:cNvSpPr>
          <p:nvPr/>
        </p:nvSpPr>
        <p:spPr bwMode="auto">
          <a:xfrm>
            <a:off x="3429000" y="6248400"/>
            <a:ext cx="4953000" cy="228600"/>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rgbClr val="336600"/>
                </a:solidFill>
              </a:rPr>
              <a:t>Paper copies printed &amp; compiled into manuals controlled by the Document Control Clerk.</a:t>
            </a:r>
          </a:p>
        </p:txBody>
      </p:sp>
      <p:sp>
        <p:nvSpPr>
          <p:cNvPr id="364639" name="AutoShape 95"/>
          <p:cNvSpPr>
            <a:spLocks noChangeArrowheads="1"/>
          </p:cNvSpPr>
          <p:nvPr/>
        </p:nvSpPr>
        <p:spPr bwMode="auto">
          <a:xfrm>
            <a:off x="4292600" y="276225"/>
            <a:ext cx="838200" cy="5334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Quality</a:t>
            </a:r>
          </a:p>
          <a:p>
            <a:pPr algn="ctr"/>
            <a:r>
              <a:rPr lang="en-US" sz="900"/>
              <a:t>(Systems)</a:t>
            </a:r>
          </a:p>
          <a:p>
            <a:pPr algn="ctr"/>
            <a:r>
              <a:rPr lang="en-US" sz="900"/>
              <a:t>Manual</a:t>
            </a:r>
          </a:p>
        </p:txBody>
      </p:sp>
      <p:sp>
        <p:nvSpPr>
          <p:cNvPr id="364640" name="Text Box 96"/>
          <p:cNvSpPr txBox="1">
            <a:spLocks noChangeArrowheads="1"/>
          </p:cNvSpPr>
          <p:nvPr/>
        </p:nvSpPr>
        <p:spPr bwMode="auto">
          <a:xfrm>
            <a:off x="3581400" y="2632075"/>
            <a:ext cx="796925"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solidFill>
                  <a:srgbClr val="336600"/>
                </a:solidFill>
              </a:rPr>
              <a:t>Pre-Fix = Cf</a:t>
            </a:r>
          </a:p>
        </p:txBody>
      </p:sp>
      <p:sp>
        <p:nvSpPr>
          <p:cNvPr id="364641" name="Text Box 97"/>
          <p:cNvSpPr txBox="1">
            <a:spLocks noChangeArrowheads="1"/>
          </p:cNvSpPr>
          <p:nvPr/>
        </p:nvSpPr>
        <p:spPr bwMode="auto">
          <a:xfrm>
            <a:off x="4813300" y="2590800"/>
            <a:ext cx="777875"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solidFill>
                  <a:srgbClr val="336600"/>
                </a:solidFill>
              </a:rPr>
              <a:t>Pre-Fix = M</a:t>
            </a:r>
          </a:p>
        </p:txBody>
      </p:sp>
      <p:sp>
        <p:nvSpPr>
          <p:cNvPr id="364642" name="Text Box 98"/>
          <p:cNvSpPr txBox="1">
            <a:spLocks noChangeArrowheads="1"/>
          </p:cNvSpPr>
          <p:nvPr/>
        </p:nvSpPr>
        <p:spPr bwMode="auto">
          <a:xfrm>
            <a:off x="7178675" y="2628900"/>
            <a:ext cx="822325"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solidFill>
                  <a:srgbClr val="336600"/>
                </a:solidFill>
              </a:rPr>
              <a:t>Pre-Fix = Cc</a:t>
            </a:r>
          </a:p>
        </p:txBody>
      </p:sp>
      <p:sp>
        <p:nvSpPr>
          <p:cNvPr id="364643" name="Text Box 99"/>
          <p:cNvSpPr txBox="1">
            <a:spLocks noChangeArrowheads="1"/>
          </p:cNvSpPr>
          <p:nvPr/>
        </p:nvSpPr>
        <p:spPr bwMode="auto">
          <a:xfrm>
            <a:off x="5943600" y="2590800"/>
            <a:ext cx="828675"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solidFill>
                  <a:srgbClr val="336600"/>
                </a:solidFill>
              </a:rPr>
              <a:t>Pre-Fix = Cp</a:t>
            </a:r>
          </a:p>
        </p:txBody>
      </p:sp>
      <p:sp>
        <p:nvSpPr>
          <p:cNvPr id="364644" name="Text Box 100"/>
          <p:cNvSpPr txBox="1">
            <a:spLocks noChangeArrowheads="1"/>
          </p:cNvSpPr>
          <p:nvPr/>
        </p:nvSpPr>
        <p:spPr bwMode="auto">
          <a:xfrm>
            <a:off x="7067550" y="3524250"/>
            <a:ext cx="1066800" cy="1457325"/>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rgbClr val="336600"/>
                </a:solidFill>
              </a:rPr>
              <a:t>Machine specific documents. Printed manuals are found at machines. These contain Check Sheets, Inspection Sheets and Machine Logs.</a:t>
            </a:r>
          </a:p>
        </p:txBody>
      </p:sp>
      <p:sp>
        <p:nvSpPr>
          <p:cNvPr id="364645" name="Text Box 101"/>
          <p:cNvSpPr txBox="1">
            <a:spLocks noChangeArrowheads="1"/>
          </p:cNvSpPr>
          <p:nvPr/>
        </p:nvSpPr>
        <p:spPr bwMode="auto">
          <a:xfrm>
            <a:off x="3429000" y="3540125"/>
            <a:ext cx="1066800" cy="1184275"/>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rgbClr val="336600"/>
                </a:solidFill>
              </a:rPr>
              <a:t>Administrative:</a:t>
            </a:r>
          </a:p>
          <a:p>
            <a:pPr algn="ctr"/>
            <a:r>
              <a:rPr lang="en-US" sz="900">
                <a:solidFill>
                  <a:srgbClr val="336600"/>
                </a:solidFill>
              </a:rPr>
              <a:t>Area or functional are specific document listing. Printed manuals are found in offices.</a:t>
            </a:r>
          </a:p>
        </p:txBody>
      </p:sp>
      <p:sp>
        <p:nvSpPr>
          <p:cNvPr id="364646" name="Text Box 102"/>
          <p:cNvSpPr txBox="1">
            <a:spLocks noChangeArrowheads="1"/>
          </p:cNvSpPr>
          <p:nvPr/>
        </p:nvSpPr>
        <p:spPr bwMode="auto">
          <a:xfrm>
            <a:off x="4660900" y="3540125"/>
            <a:ext cx="1054100" cy="1047750"/>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rgbClr val="336600"/>
                </a:solidFill>
              </a:rPr>
              <a:t>Process / Machine specific. Face pages describing contents. Printed manuals are found in QA.</a:t>
            </a:r>
          </a:p>
        </p:txBody>
      </p:sp>
      <p:sp>
        <p:nvSpPr>
          <p:cNvPr id="364647" name="AutoShape 103"/>
          <p:cNvSpPr>
            <a:spLocks noChangeArrowheads="1"/>
          </p:cNvSpPr>
          <p:nvPr/>
        </p:nvSpPr>
        <p:spPr bwMode="auto">
          <a:xfrm>
            <a:off x="4318000" y="1584325"/>
            <a:ext cx="838200" cy="549275"/>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Systems</a:t>
            </a:r>
          </a:p>
          <a:p>
            <a:pPr algn="ctr"/>
            <a:r>
              <a:rPr lang="en-US" sz="900"/>
              <a:t>Procedures</a:t>
            </a:r>
          </a:p>
          <a:p>
            <a:pPr algn="ctr"/>
            <a:r>
              <a:rPr lang="en-US" sz="900"/>
              <a:t>per R-05001</a:t>
            </a:r>
          </a:p>
        </p:txBody>
      </p:sp>
      <p:sp>
        <p:nvSpPr>
          <p:cNvPr id="364648" name="AutoShape 104"/>
          <p:cNvSpPr>
            <a:spLocks noChangeArrowheads="1"/>
          </p:cNvSpPr>
          <p:nvPr/>
        </p:nvSpPr>
        <p:spPr bwMode="auto">
          <a:xfrm>
            <a:off x="5359400" y="1571625"/>
            <a:ext cx="838200" cy="561975"/>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Work</a:t>
            </a:r>
          </a:p>
          <a:p>
            <a:pPr algn="ctr"/>
            <a:r>
              <a:rPr lang="en-US" sz="900"/>
              <a:t>Instructions</a:t>
            </a:r>
          </a:p>
          <a:p>
            <a:pPr algn="ctr"/>
            <a:r>
              <a:rPr lang="en-US" sz="900"/>
              <a:t>per R-05001</a:t>
            </a:r>
          </a:p>
        </p:txBody>
      </p:sp>
      <p:sp>
        <p:nvSpPr>
          <p:cNvPr id="364649" name="Text Box 105"/>
          <p:cNvSpPr txBox="1">
            <a:spLocks noChangeArrowheads="1"/>
          </p:cNvSpPr>
          <p:nvPr/>
        </p:nvSpPr>
        <p:spPr bwMode="auto">
          <a:xfrm>
            <a:off x="3429000" y="276225"/>
            <a:ext cx="863600" cy="501650"/>
          </a:xfrm>
          <a:prstGeom prst="rect">
            <a:avLst/>
          </a:prstGeom>
          <a:noFill/>
          <a:ln w="12700">
            <a:noFill/>
            <a:miter lim="800000"/>
            <a:headEnd/>
            <a:tailEnd/>
          </a:ln>
          <a:effectLst/>
        </p:spPr>
        <p:txBody>
          <a:bodyPr anchor="ctr">
            <a:prstTxWarp prst="textNoShape">
              <a:avLst/>
            </a:prstTxWarp>
            <a:spAutoFit/>
          </a:bodyPr>
          <a:lstStyle/>
          <a:p>
            <a:pPr algn="ctr"/>
            <a:r>
              <a:rPr lang="en-US" sz="900" b="1">
                <a:solidFill>
                  <a:srgbClr val="336600"/>
                </a:solidFill>
              </a:rPr>
              <a:t>Level I</a:t>
            </a:r>
            <a:endParaRPr lang="en-US" sz="900">
              <a:solidFill>
                <a:srgbClr val="336600"/>
              </a:solidFill>
            </a:endParaRPr>
          </a:p>
          <a:p>
            <a:pPr algn="ctr"/>
            <a:r>
              <a:rPr lang="en-US" sz="900">
                <a:solidFill>
                  <a:srgbClr val="336600"/>
                </a:solidFill>
              </a:rPr>
              <a:t>Gallipolis</a:t>
            </a:r>
          </a:p>
          <a:p>
            <a:pPr algn="ctr"/>
            <a:r>
              <a:rPr lang="en-US" sz="900">
                <a:solidFill>
                  <a:srgbClr val="336600"/>
                </a:solidFill>
              </a:rPr>
              <a:t>Policies</a:t>
            </a:r>
          </a:p>
        </p:txBody>
      </p:sp>
      <p:sp>
        <p:nvSpPr>
          <p:cNvPr id="364650" name="Line 106"/>
          <p:cNvSpPr>
            <a:spLocks noChangeShapeType="1"/>
          </p:cNvSpPr>
          <p:nvPr/>
        </p:nvSpPr>
        <p:spPr bwMode="auto">
          <a:xfrm>
            <a:off x="4724400" y="809625"/>
            <a:ext cx="0" cy="774700"/>
          </a:xfrm>
          <a:prstGeom prst="line">
            <a:avLst/>
          </a:prstGeom>
          <a:noFill/>
          <a:ln w="28575">
            <a:solidFill>
              <a:srgbClr val="FF0000"/>
            </a:solidFill>
            <a:prstDash val="sysDot"/>
            <a:round/>
            <a:headEnd/>
            <a:tailEnd type="triangle" w="med" len="med"/>
          </a:ln>
          <a:effectLst/>
        </p:spPr>
        <p:txBody>
          <a:bodyPr wrap="none" anchor="ctr">
            <a:prstTxWarp prst="textNoShape">
              <a:avLst/>
            </a:prstTxWarp>
          </a:bodyPr>
          <a:lstStyle/>
          <a:p>
            <a:endParaRPr lang="en-US"/>
          </a:p>
        </p:txBody>
      </p:sp>
      <p:sp>
        <p:nvSpPr>
          <p:cNvPr id="364651" name="Text Box 107"/>
          <p:cNvSpPr txBox="1">
            <a:spLocks noChangeArrowheads="1"/>
          </p:cNvSpPr>
          <p:nvPr/>
        </p:nvSpPr>
        <p:spPr bwMode="auto">
          <a:xfrm>
            <a:off x="3429000" y="1495425"/>
            <a:ext cx="838200" cy="638175"/>
          </a:xfrm>
          <a:prstGeom prst="rect">
            <a:avLst/>
          </a:prstGeom>
          <a:noFill/>
          <a:ln w="12700">
            <a:noFill/>
            <a:miter lim="800000"/>
            <a:headEnd/>
            <a:tailEnd/>
          </a:ln>
          <a:effectLst/>
        </p:spPr>
        <p:txBody>
          <a:bodyPr wrap="none" anchor="ctr">
            <a:prstTxWarp prst="textNoShape">
              <a:avLst/>
            </a:prstTxWarp>
            <a:spAutoFit/>
          </a:bodyPr>
          <a:lstStyle/>
          <a:p>
            <a:pPr algn="ctr"/>
            <a:r>
              <a:rPr lang="en-US" sz="900" b="1">
                <a:solidFill>
                  <a:srgbClr val="336600"/>
                </a:solidFill>
              </a:rPr>
              <a:t>Level II</a:t>
            </a:r>
            <a:endParaRPr lang="en-US" sz="900">
              <a:solidFill>
                <a:srgbClr val="336600"/>
              </a:solidFill>
            </a:endParaRPr>
          </a:p>
          <a:p>
            <a:pPr algn="ctr"/>
            <a:r>
              <a:rPr lang="en-US" sz="900">
                <a:solidFill>
                  <a:srgbClr val="336600"/>
                </a:solidFill>
              </a:rPr>
              <a:t>How Policies</a:t>
            </a:r>
          </a:p>
          <a:p>
            <a:pPr algn="ctr"/>
            <a:r>
              <a:rPr lang="en-US" sz="900">
                <a:solidFill>
                  <a:srgbClr val="336600"/>
                </a:solidFill>
              </a:rPr>
              <a:t>Are Carried</a:t>
            </a:r>
          </a:p>
          <a:p>
            <a:pPr algn="ctr"/>
            <a:r>
              <a:rPr lang="en-US" sz="900">
                <a:solidFill>
                  <a:srgbClr val="336600"/>
                </a:solidFill>
              </a:rPr>
              <a:t>Out (Details)</a:t>
            </a:r>
          </a:p>
        </p:txBody>
      </p:sp>
      <p:sp>
        <p:nvSpPr>
          <p:cNvPr id="364652" name="Text Box 108"/>
          <p:cNvSpPr txBox="1">
            <a:spLocks noChangeArrowheads="1"/>
          </p:cNvSpPr>
          <p:nvPr/>
        </p:nvSpPr>
        <p:spPr bwMode="auto">
          <a:xfrm>
            <a:off x="5892800" y="1069975"/>
            <a:ext cx="1162050" cy="501650"/>
          </a:xfrm>
          <a:prstGeom prst="rect">
            <a:avLst/>
          </a:prstGeom>
          <a:noFill/>
          <a:ln w="12700">
            <a:noFill/>
            <a:miter lim="800000"/>
            <a:headEnd/>
            <a:tailEnd/>
          </a:ln>
          <a:effectLst/>
        </p:spPr>
        <p:txBody>
          <a:bodyPr wrap="none" anchor="ctr">
            <a:prstTxWarp prst="textNoShape">
              <a:avLst/>
            </a:prstTxWarp>
            <a:spAutoFit/>
          </a:bodyPr>
          <a:lstStyle/>
          <a:p>
            <a:pPr algn="ctr"/>
            <a:r>
              <a:rPr lang="en-US" sz="900" b="1">
                <a:solidFill>
                  <a:srgbClr val="336600"/>
                </a:solidFill>
              </a:rPr>
              <a:t>Level III</a:t>
            </a:r>
            <a:endParaRPr lang="en-US" sz="900">
              <a:solidFill>
                <a:srgbClr val="336600"/>
              </a:solidFill>
            </a:endParaRPr>
          </a:p>
          <a:p>
            <a:pPr algn="ctr"/>
            <a:r>
              <a:rPr lang="en-US" sz="900">
                <a:solidFill>
                  <a:srgbClr val="336600"/>
                </a:solidFill>
              </a:rPr>
              <a:t>Sub-Details of</a:t>
            </a:r>
          </a:p>
          <a:p>
            <a:pPr algn="ctr"/>
            <a:r>
              <a:rPr lang="en-US" sz="900">
                <a:solidFill>
                  <a:srgbClr val="336600"/>
                </a:solidFill>
              </a:rPr>
              <a:t>Level II Documents</a:t>
            </a:r>
          </a:p>
        </p:txBody>
      </p:sp>
      <p:sp>
        <p:nvSpPr>
          <p:cNvPr id="364653" name="AutoShape 109"/>
          <p:cNvSpPr>
            <a:spLocks noChangeArrowheads="1"/>
          </p:cNvSpPr>
          <p:nvPr/>
        </p:nvSpPr>
        <p:spPr bwMode="auto">
          <a:xfrm>
            <a:off x="6426200" y="1571625"/>
            <a:ext cx="838200" cy="638175"/>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Part Specific</a:t>
            </a:r>
          </a:p>
          <a:p>
            <a:pPr algn="ctr"/>
            <a:r>
              <a:rPr lang="en-US" sz="900"/>
              <a:t>Documents</a:t>
            </a:r>
          </a:p>
          <a:p>
            <a:pPr algn="ctr"/>
            <a:r>
              <a:rPr lang="en-US" sz="900"/>
              <a:t>per W-05002</a:t>
            </a:r>
          </a:p>
        </p:txBody>
      </p:sp>
      <p:sp>
        <p:nvSpPr>
          <p:cNvPr id="364654" name="Text Box 110"/>
          <p:cNvSpPr txBox="1">
            <a:spLocks noChangeArrowheads="1"/>
          </p:cNvSpPr>
          <p:nvPr/>
        </p:nvSpPr>
        <p:spPr bwMode="auto">
          <a:xfrm>
            <a:off x="7391400" y="838200"/>
            <a:ext cx="996950" cy="1457325"/>
          </a:xfrm>
          <a:prstGeom prst="rect">
            <a:avLst/>
          </a:prstGeom>
          <a:solidFill>
            <a:schemeClr val="bg1"/>
          </a:solidFill>
          <a:ln w="12700">
            <a:noFill/>
            <a:miter lim="800000"/>
            <a:headEnd/>
            <a:tailEnd/>
          </a:ln>
          <a:effectLst/>
        </p:spPr>
        <p:txBody>
          <a:bodyPr wrap="none" anchor="ctr">
            <a:prstTxWarp prst="textNoShape">
              <a:avLst/>
            </a:prstTxWarp>
            <a:spAutoFit/>
          </a:bodyPr>
          <a:lstStyle/>
          <a:p>
            <a:pPr algn="ctr"/>
            <a:r>
              <a:rPr lang="en-US" sz="900" u="sng">
                <a:solidFill>
                  <a:srgbClr val="336600"/>
                </a:solidFill>
              </a:rPr>
              <a:t>Impact, Perform</a:t>
            </a:r>
            <a:endParaRPr lang="en-US" sz="900">
              <a:solidFill>
                <a:srgbClr val="336600"/>
              </a:solidFill>
            </a:endParaRPr>
          </a:p>
          <a:p>
            <a:pPr algn="ctr"/>
            <a:r>
              <a:rPr lang="en-US" sz="900">
                <a:solidFill>
                  <a:schemeClr val="accent2"/>
                </a:solidFill>
              </a:rPr>
              <a:t>Control Plan</a:t>
            </a:r>
          </a:p>
          <a:p>
            <a:pPr algn="ctr"/>
            <a:r>
              <a:rPr lang="en-US" sz="900">
                <a:solidFill>
                  <a:schemeClr val="accent2"/>
                </a:solidFill>
              </a:rPr>
              <a:t>PFMEA</a:t>
            </a:r>
          </a:p>
          <a:p>
            <a:pPr algn="ctr"/>
            <a:r>
              <a:rPr lang="en-US" sz="900">
                <a:solidFill>
                  <a:schemeClr val="accent2"/>
                </a:solidFill>
              </a:rPr>
              <a:t>Flow Diagram</a:t>
            </a:r>
          </a:p>
          <a:p>
            <a:pPr algn="ctr"/>
            <a:r>
              <a:rPr lang="en-US" sz="900">
                <a:solidFill>
                  <a:schemeClr val="accent2"/>
                </a:solidFill>
              </a:rPr>
              <a:t>Check Sheets</a:t>
            </a:r>
          </a:p>
          <a:p>
            <a:pPr algn="ctr"/>
            <a:endParaRPr lang="en-US" sz="900">
              <a:solidFill>
                <a:schemeClr val="accent2"/>
              </a:solidFill>
            </a:endParaRPr>
          </a:p>
          <a:p>
            <a:pPr algn="ctr"/>
            <a:r>
              <a:rPr lang="en-US" sz="900" u="sng">
                <a:solidFill>
                  <a:srgbClr val="336600"/>
                </a:solidFill>
              </a:rPr>
              <a:t>MS Word</a:t>
            </a:r>
            <a:endParaRPr lang="en-US" sz="900">
              <a:solidFill>
                <a:schemeClr val="accent2"/>
              </a:solidFill>
            </a:endParaRPr>
          </a:p>
          <a:p>
            <a:pPr algn="ctr"/>
            <a:r>
              <a:rPr lang="en-US" sz="900">
                <a:solidFill>
                  <a:schemeClr val="accent2"/>
                </a:solidFill>
              </a:rPr>
              <a:t>Travelers</a:t>
            </a:r>
          </a:p>
          <a:p>
            <a:pPr algn="ctr"/>
            <a:r>
              <a:rPr lang="en-US" sz="900">
                <a:solidFill>
                  <a:schemeClr val="accent2"/>
                </a:solidFill>
              </a:rPr>
              <a:t>Check Sheets</a:t>
            </a:r>
          </a:p>
          <a:p>
            <a:pPr algn="ctr"/>
            <a:endParaRPr lang="en-US" sz="900">
              <a:solidFill>
                <a:srgbClr val="336600"/>
              </a:solidFill>
            </a:endParaRPr>
          </a:p>
        </p:txBody>
      </p:sp>
      <p:sp>
        <p:nvSpPr>
          <p:cNvPr id="364655" name="Line 111"/>
          <p:cNvSpPr>
            <a:spLocks noChangeShapeType="1"/>
          </p:cNvSpPr>
          <p:nvPr/>
        </p:nvSpPr>
        <p:spPr bwMode="auto">
          <a:xfrm flipH="1">
            <a:off x="7277100" y="1657350"/>
            <a:ext cx="266700" cy="0"/>
          </a:xfrm>
          <a:prstGeom prst="line">
            <a:avLst/>
          </a:prstGeom>
          <a:noFill/>
          <a:ln w="28575">
            <a:solidFill>
              <a:srgbClr val="FF0000"/>
            </a:solidFill>
            <a:prstDash val="sysDot"/>
            <a:round/>
            <a:headEnd/>
            <a:tailEnd type="triangle" w="med" len="med"/>
          </a:ln>
          <a:effectLst/>
        </p:spPr>
        <p:txBody>
          <a:bodyPr wrap="none" anchor="ctr">
            <a:prstTxWarp prst="textNoShape">
              <a:avLst/>
            </a:prstTxWarp>
          </a:bodyPr>
          <a:lstStyle/>
          <a:p>
            <a:endParaRPr lang="en-US"/>
          </a:p>
        </p:txBody>
      </p:sp>
      <p:sp>
        <p:nvSpPr>
          <p:cNvPr id="364656" name="AutoShape 112"/>
          <p:cNvSpPr>
            <a:spLocks noChangeArrowheads="1"/>
          </p:cNvSpPr>
          <p:nvPr/>
        </p:nvSpPr>
        <p:spPr bwMode="auto">
          <a:xfrm>
            <a:off x="3352800" y="152400"/>
            <a:ext cx="5029200" cy="5162550"/>
          </a:xfrm>
          <a:prstGeom prst="flowChartProcess">
            <a:avLst/>
          </a:prstGeom>
          <a:noFill/>
          <a:ln w="28575">
            <a:solidFill>
              <a:schemeClr val="accent2"/>
            </a:solidFill>
            <a:miter lim="800000"/>
            <a:headEnd/>
            <a:tailEnd/>
          </a:ln>
          <a:effectLst/>
        </p:spPr>
        <p:txBody>
          <a:bodyPr wrap="none" anchor="ctr">
            <a:prstTxWarp prst="textNoShape">
              <a:avLst/>
            </a:prstTxWarp>
          </a:bodyPr>
          <a:lstStyle/>
          <a:p>
            <a:endParaRPr lang="en-US"/>
          </a:p>
        </p:txBody>
      </p:sp>
      <p:sp>
        <p:nvSpPr>
          <p:cNvPr id="364657" name="Text Box 113"/>
          <p:cNvSpPr txBox="1">
            <a:spLocks noChangeArrowheads="1"/>
          </p:cNvSpPr>
          <p:nvPr/>
        </p:nvSpPr>
        <p:spPr bwMode="auto">
          <a:xfrm>
            <a:off x="5257800" y="152400"/>
            <a:ext cx="3048000" cy="581025"/>
          </a:xfrm>
          <a:prstGeom prst="rect">
            <a:avLst/>
          </a:prstGeom>
          <a:noFill/>
          <a:ln w="12700">
            <a:noFill/>
            <a:miter lim="800000"/>
            <a:headEnd/>
            <a:tailEnd/>
          </a:ln>
          <a:effectLst/>
        </p:spPr>
        <p:txBody>
          <a:bodyPr anchor="ctr">
            <a:prstTxWarp prst="textNoShape">
              <a:avLst/>
            </a:prstTxWarp>
            <a:spAutoFit/>
          </a:bodyPr>
          <a:lstStyle/>
          <a:p>
            <a:pPr algn="ctr"/>
            <a:r>
              <a:rPr lang="en-US" sz="1600" b="1">
                <a:solidFill>
                  <a:schemeClr val="accent2"/>
                </a:solidFill>
              </a:rPr>
              <a:t>Computer 'Master</a:t>
            </a:r>
          </a:p>
          <a:p>
            <a:pPr algn="ctr"/>
            <a:r>
              <a:rPr lang="en-US" sz="1600" b="1">
                <a:solidFill>
                  <a:schemeClr val="accent2"/>
                </a:solidFill>
              </a:rPr>
              <a:t>Document' Files</a:t>
            </a:r>
          </a:p>
        </p:txBody>
      </p:sp>
      <p:sp>
        <p:nvSpPr>
          <p:cNvPr id="364658" name="AutoShape 114"/>
          <p:cNvSpPr>
            <a:spLocks noChangeArrowheads="1"/>
          </p:cNvSpPr>
          <p:nvPr/>
        </p:nvSpPr>
        <p:spPr bwMode="auto">
          <a:xfrm>
            <a:off x="4737100" y="2857500"/>
            <a:ext cx="914400" cy="7239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Master</a:t>
            </a:r>
          </a:p>
          <a:p>
            <a:pPr algn="ctr"/>
            <a:r>
              <a:rPr lang="en-US" sz="900"/>
              <a:t>Manual</a:t>
            </a:r>
          </a:p>
          <a:p>
            <a:pPr algn="ctr"/>
            <a:r>
              <a:rPr lang="en-US" sz="900"/>
              <a:t>-</a:t>
            </a:r>
          </a:p>
          <a:p>
            <a:pPr algn="ctr"/>
            <a:r>
              <a:rPr lang="en-US" sz="900"/>
              <a:t>Process</a:t>
            </a:r>
          </a:p>
        </p:txBody>
      </p:sp>
      <p:sp>
        <p:nvSpPr>
          <p:cNvPr id="364659" name="AutoShape 115"/>
          <p:cNvSpPr>
            <a:spLocks noChangeArrowheads="1"/>
          </p:cNvSpPr>
          <p:nvPr/>
        </p:nvSpPr>
        <p:spPr bwMode="auto">
          <a:xfrm>
            <a:off x="5943600" y="2857500"/>
            <a:ext cx="914400" cy="7239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Process</a:t>
            </a:r>
          </a:p>
          <a:p>
            <a:pPr algn="ctr"/>
            <a:r>
              <a:rPr lang="en-US" sz="900"/>
              <a:t>Specific</a:t>
            </a:r>
          </a:p>
          <a:p>
            <a:pPr algn="ctr"/>
            <a:r>
              <a:rPr lang="en-US" sz="900"/>
              <a:t>Manuals</a:t>
            </a:r>
          </a:p>
        </p:txBody>
      </p:sp>
      <p:sp>
        <p:nvSpPr>
          <p:cNvPr id="364660" name="AutoShape 116"/>
          <p:cNvSpPr>
            <a:spLocks noChangeArrowheads="1"/>
          </p:cNvSpPr>
          <p:nvPr/>
        </p:nvSpPr>
        <p:spPr bwMode="auto">
          <a:xfrm>
            <a:off x="3505200" y="2857500"/>
            <a:ext cx="914400" cy="7239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Operating</a:t>
            </a:r>
          </a:p>
          <a:p>
            <a:pPr algn="ctr"/>
            <a:r>
              <a:rPr lang="en-US" sz="900"/>
              <a:t>Systems</a:t>
            </a:r>
          </a:p>
          <a:p>
            <a:pPr algn="ctr"/>
            <a:r>
              <a:rPr lang="en-US" sz="900"/>
              <a:t>Manuals</a:t>
            </a:r>
          </a:p>
        </p:txBody>
      </p:sp>
      <p:sp>
        <p:nvSpPr>
          <p:cNvPr id="364661" name="AutoShape 117"/>
          <p:cNvSpPr>
            <a:spLocks noChangeArrowheads="1"/>
          </p:cNvSpPr>
          <p:nvPr/>
        </p:nvSpPr>
        <p:spPr bwMode="auto">
          <a:xfrm>
            <a:off x="7162800" y="2857500"/>
            <a:ext cx="914400" cy="4572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Forms</a:t>
            </a:r>
          </a:p>
          <a:p>
            <a:pPr algn="ctr"/>
            <a:r>
              <a:rPr lang="en-US" sz="900"/>
              <a:t>Manuals</a:t>
            </a:r>
          </a:p>
        </p:txBody>
      </p:sp>
      <p:sp>
        <p:nvSpPr>
          <p:cNvPr id="364662" name="Text Box 118"/>
          <p:cNvSpPr txBox="1">
            <a:spLocks noChangeArrowheads="1"/>
          </p:cNvSpPr>
          <p:nvPr/>
        </p:nvSpPr>
        <p:spPr bwMode="auto">
          <a:xfrm>
            <a:off x="5867400" y="3540125"/>
            <a:ext cx="1066800" cy="1047750"/>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rgbClr val="336600"/>
                </a:solidFill>
              </a:rPr>
              <a:t>Process specific document listing and training record. Printed manuals are found at machines.</a:t>
            </a:r>
          </a:p>
        </p:txBody>
      </p:sp>
      <p:sp>
        <p:nvSpPr>
          <p:cNvPr id="364663" name="Text Box 119"/>
          <p:cNvSpPr txBox="1">
            <a:spLocks noChangeArrowheads="1"/>
          </p:cNvSpPr>
          <p:nvPr/>
        </p:nvSpPr>
        <p:spPr bwMode="auto">
          <a:xfrm>
            <a:off x="3811588" y="2362200"/>
            <a:ext cx="3814762" cy="336550"/>
          </a:xfrm>
          <a:prstGeom prst="rect">
            <a:avLst/>
          </a:prstGeom>
          <a:noFill/>
          <a:ln w="12700">
            <a:noFill/>
            <a:miter lim="800000"/>
            <a:headEnd/>
            <a:tailEnd/>
          </a:ln>
          <a:effectLst/>
        </p:spPr>
        <p:txBody>
          <a:bodyPr wrap="none" anchor="ctr">
            <a:prstTxWarp prst="textNoShape">
              <a:avLst/>
            </a:prstTxWarp>
            <a:spAutoFit/>
          </a:bodyPr>
          <a:lstStyle/>
          <a:p>
            <a:pPr algn="ctr"/>
            <a:r>
              <a:rPr lang="en-US" sz="1600" b="1">
                <a:solidFill>
                  <a:schemeClr val="accent2"/>
                </a:solidFill>
              </a:rPr>
              <a:t>Computer 'Master Manual' Index Files</a:t>
            </a:r>
          </a:p>
        </p:txBody>
      </p:sp>
      <p:sp>
        <p:nvSpPr>
          <p:cNvPr id="364664" name="Line 120"/>
          <p:cNvSpPr>
            <a:spLocks noChangeShapeType="1"/>
          </p:cNvSpPr>
          <p:nvPr/>
        </p:nvSpPr>
        <p:spPr bwMode="auto">
          <a:xfrm flipH="1">
            <a:off x="5041900" y="1038225"/>
            <a:ext cx="215900" cy="495300"/>
          </a:xfrm>
          <a:prstGeom prst="line">
            <a:avLst/>
          </a:prstGeom>
          <a:noFill/>
          <a:ln w="28575">
            <a:solidFill>
              <a:srgbClr val="FF0000"/>
            </a:solidFill>
            <a:prstDash val="sysDot"/>
            <a:round/>
            <a:headEnd/>
            <a:tailEnd type="triangle" w="med" len="med"/>
          </a:ln>
          <a:effectLst/>
        </p:spPr>
        <p:txBody>
          <a:bodyPr wrap="none" anchor="ctr">
            <a:prstTxWarp prst="textNoShape">
              <a:avLst/>
            </a:prstTxWarp>
          </a:bodyPr>
          <a:lstStyle/>
          <a:p>
            <a:endParaRPr lang="en-US"/>
          </a:p>
        </p:txBody>
      </p:sp>
      <p:sp>
        <p:nvSpPr>
          <p:cNvPr id="364665" name="Line 121"/>
          <p:cNvSpPr>
            <a:spLocks noChangeShapeType="1"/>
          </p:cNvSpPr>
          <p:nvPr/>
        </p:nvSpPr>
        <p:spPr bwMode="auto">
          <a:xfrm>
            <a:off x="5257800" y="1038225"/>
            <a:ext cx="304800" cy="457200"/>
          </a:xfrm>
          <a:prstGeom prst="line">
            <a:avLst/>
          </a:prstGeom>
          <a:noFill/>
          <a:ln w="28575">
            <a:solidFill>
              <a:srgbClr val="FF0000"/>
            </a:solidFill>
            <a:prstDash val="sysDot"/>
            <a:round/>
            <a:headEnd/>
            <a:tailEnd type="triangle" w="med" len="med"/>
          </a:ln>
          <a:effectLst/>
        </p:spPr>
        <p:txBody>
          <a:bodyPr wrap="none" anchor="ctr">
            <a:prstTxWarp prst="textNoShape">
              <a:avLst/>
            </a:prstTxWarp>
          </a:bodyPr>
          <a:lstStyle/>
          <a:p>
            <a:endParaRPr lang="en-US"/>
          </a:p>
        </p:txBody>
      </p:sp>
      <p:sp>
        <p:nvSpPr>
          <p:cNvPr id="364666" name="Text Box 122"/>
          <p:cNvSpPr txBox="1">
            <a:spLocks noChangeArrowheads="1"/>
          </p:cNvSpPr>
          <p:nvPr/>
        </p:nvSpPr>
        <p:spPr bwMode="auto">
          <a:xfrm>
            <a:off x="4722813" y="657225"/>
            <a:ext cx="1171575" cy="381000"/>
          </a:xfrm>
          <a:prstGeom prst="rect">
            <a:avLst/>
          </a:prstGeom>
          <a:noFill/>
          <a:ln w="12700">
            <a:noFill/>
            <a:miter lim="800000"/>
            <a:headEnd/>
            <a:tailEnd/>
          </a:ln>
          <a:effectLst/>
        </p:spPr>
        <p:txBody>
          <a:bodyPr wrap="none" anchor="ctr">
            <a:prstTxWarp prst="textNoShape">
              <a:avLst/>
            </a:prstTxWarp>
            <a:spAutoFit/>
          </a:bodyPr>
          <a:lstStyle/>
          <a:p>
            <a:pPr algn="ctr"/>
            <a:r>
              <a:rPr lang="en-US" sz="900" b="1">
                <a:solidFill>
                  <a:srgbClr val="336600"/>
                </a:solidFill>
              </a:rPr>
              <a:t>Index:</a:t>
            </a:r>
          </a:p>
          <a:p>
            <a:pPr algn="ctr"/>
            <a:r>
              <a:rPr lang="en-US" sz="1000"/>
              <a:t>Masterdoclist.doc</a:t>
            </a:r>
          </a:p>
        </p:txBody>
      </p:sp>
      <p:sp>
        <p:nvSpPr>
          <p:cNvPr id="364667" name="Text Box 123"/>
          <p:cNvSpPr txBox="1">
            <a:spLocks noChangeArrowheads="1"/>
          </p:cNvSpPr>
          <p:nvPr/>
        </p:nvSpPr>
        <p:spPr bwMode="auto">
          <a:xfrm>
            <a:off x="6596063" y="733425"/>
            <a:ext cx="882650" cy="381000"/>
          </a:xfrm>
          <a:prstGeom prst="rect">
            <a:avLst/>
          </a:prstGeom>
          <a:noFill/>
          <a:ln w="12700">
            <a:noFill/>
            <a:miter lim="800000"/>
            <a:headEnd/>
            <a:tailEnd/>
          </a:ln>
          <a:effectLst/>
        </p:spPr>
        <p:txBody>
          <a:bodyPr wrap="none" anchor="ctr">
            <a:prstTxWarp prst="textNoShape">
              <a:avLst/>
            </a:prstTxWarp>
            <a:spAutoFit/>
          </a:bodyPr>
          <a:lstStyle/>
          <a:p>
            <a:pPr algn="ctr"/>
            <a:r>
              <a:rPr lang="en-US" sz="900" b="1">
                <a:solidFill>
                  <a:srgbClr val="336600"/>
                </a:solidFill>
              </a:rPr>
              <a:t>Index:</a:t>
            </a:r>
          </a:p>
          <a:p>
            <a:pPr algn="ctr"/>
            <a:r>
              <a:rPr lang="en-US" sz="1000"/>
              <a:t>Partmast.xls</a:t>
            </a:r>
          </a:p>
        </p:txBody>
      </p:sp>
      <p:sp>
        <p:nvSpPr>
          <p:cNvPr id="364668" name="Line 124"/>
          <p:cNvSpPr>
            <a:spLocks noChangeShapeType="1"/>
          </p:cNvSpPr>
          <p:nvPr/>
        </p:nvSpPr>
        <p:spPr bwMode="auto">
          <a:xfrm flipH="1">
            <a:off x="7086600" y="1114425"/>
            <a:ext cx="0" cy="381000"/>
          </a:xfrm>
          <a:prstGeom prst="line">
            <a:avLst/>
          </a:prstGeom>
          <a:noFill/>
          <a:ln w="28575">
            <a:solidFill>
              <a:srgbClr val="FF0000"/>
            </a:solidFill>
            <a:prstDash val="sysDot"/>
            <a:round/>
            <a:headEnd/>
            <a:tailEnd type="triangle" w="med" len="med"/>
          </a:ln>
          <a:effectLst/>
        </p:spPr>
        <p:txBody>
          <a:bodyPr wrap="none" anchor="ctr">
            <a:prstTxWarp prst="textNoShape">
              <a:avLst/>
            </a:prstTxWarp>
          </a:bodyPr>
          <a:lstStyle/>
          <a:p>
            <a:endParaRPr lang="en-US"/>
          </a:p>
        </p:txBody>
      </p:sp>
      <p:sp>
        <p:nvSpPr>
          <p:cNvPr id="364669" name="Text Box 125"/>
          <p:cNvSpPr txBox="1">
            <a:spLocks noChangeArrowheads="1"/>
          </p:cNvSpPr>
          <p:nvPr/>
        </p:nvSpPr>
        <p:spPr bwMode="auto">
          <a:xfrm>
            <a:off x="3276600" y="4648200"/>
            <a:ext cx="1371600" cy="638175"/>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chemeClr val="accent2"/>
                </a:solidFill>
              </a:rPr>
              <a:t>Developed during Program Planning.</a:t>
            </a:r>
          </a:p>
          <a:p>
            <a:pPr algn="ctr"/>
            <a:r>
              <a:rPr lang="en-US" sz="900">
                <a:solidFill>
                  <a:schemeClr val="accent2"/>
                </a:solidFill>
              </a:rPr>
              <a:t>May be altered during PPAP change.</a:t>
            </a:r>
          </a:p>
        </p:txBody>
      </p:sp>
      <p:sp>
        <p:nvSpPr>
          <p:cNvPr id="364670" name="Line 126"/>
          <p:cNvSpPr>
            <a:spLocks noChangeShapeType="1"/>
          </p:cNvSpPr>
          <p:nvPr/>
        </p:nvSpPr>
        <p:spPr bwMode="auto">
          <a:xfrm>
            <a:off x="6858000" y="3048000"/>
            <a:ext cx="3048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4671" name="Text Box 127"/>
          <p:cNvSpPr txBox="1">
            <a:spLocks noChangeArrowheads="1"/>
          </p:cNvSpPr>
          <p:nvPr/>
        </p:nvSpPr>
        <p:spPr bwMode="auto">
          <a:xfrm>
            <a:off x="5867400" y="4527550"/>
            <a:ext cx="1077913" cy="501650"/>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chemeClr val="accent2"/>
                </a:solidFill>
              </a:rPr>
              <a:t>Driver</a:t>
            </a:r>
          </a:p>
          <a:p>
            <a:pPr algn="ctr"/>
            <a:r>
              <a:rPr lang="en-US" sz="900">
                <a:solidFill>
                  <a:schemeClr val="accent2"/>
                </a:solidFill>
              </a:rPr>
              <a:t>=</a:t>
            </a:r>
          </a:p>
          <a:p>
            <a:pPr algn="ctr"/>
            <a:r>
              <a:rPr lang="en-US" sz="900">
                <a:solidFill>
                  <a:schemeClr val="accent2"/>
                </a:solidFill>
              </a:rPr>
              <a:t>W-60100A</a:t>
            </a:r>
          </a:p>
        </p:txBody>
      </p:sp>
      <p:sp>
        <p:nvSpPr>
          <p:cNvPr id="364672" name="Line 128"/>
          <p:cNvSpPr>
            <a:spLocks noChangeShapeType="1"/>
          </p:cNvSpPr>
          <p:nvPr/>
        </p:nvSpPr>
        <p:spPr bwMode="auto">
          <a:xfrm flipH="1">
            <a:off x="5638800" y="3048000"/>
            <a:ext cx="3048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4673" name="Text Box 129"/>
          <p:cNvSpPr txBox="1">
            <a:spLocks noChangeArrowheads="1"/>
          </p:cNvSpPr>
          <p:nvPr/>
        </p:nvSpPr>
        <p:spPr bwMode="auto">
          <a:xfrm>
            <a:off x="4343400" y="2133600"/>
            <a:ext cx="838200" cy="228600"/>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rgbClr val="336600"/>
                </a:solidFill>
              </a:rPr>
              <a:t>Pre-Fix = R</a:t>
            </a:r>
          </a:p>
        </p:txBody>
      </p:sp>
      <p:sp>
        <p:nvSpPr>
          <p:cNvPr id="364674" name="Text Box 130"/>
          <p:cNvSpPr txBox="1">
            <a:spLocks noChangeArrowheads="1"/>
          </p:cNvSpPr>
          <p:nvPr/>
        </p:nvSpPr>
        <p:spPr bwMode="auto">
          <a:xfrm>
            <a:off x="5394325" y="2133600"/>
            <a:ext cx="790575"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solidFill>
                  <a:srgbClr val="336600"/>
                </a:solidFill>
              </a:rPr>
              <a:t>Pre-Fix = W</a:t>
            </a:r>
          </a:p>
        </p:txBody>
      </p:sp>
      <p:sp>
        <p:nvSpPr>
          <p:cNvPr id="364675" name="AutoShape 131"/>
          <p:cNvSpPr>
            <a:spLocks noChangeArrowheads="1"/>
          </p:cNvSpPr>
          <p:nvPr/>
        </p:nvSpPr>
        <p:spPr bwMode="auto">
          <a:xfrm>
            <a:off x="3581400" y="5562600"/>
            <a:ext cx="914400" cy="6858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Operating</a:t>
            </a:r>
          </a:p>
          <a:p>
            <a:pPr algn="ctr"/>
            <a:r>
              <a:rPr lang="en-US" sz="900"/>
              <a:t>Systems</a:t>
            </a:r>
          </a:p>
          <a:p>
            <a:pPr algn="ctr"/>
            <a:r>
              <a:rPr lang="en-US" sz="900"/>
              <a:t>Manuals</a:t>
            </a:r>
          </a:p>
        </p:txBody>
      </p:sp>
      <p:sp>
        <p:nvSpPr>
          <p:cNvPr id="364676" name="AutoShape 132"/>
          <p:cNvSpPr>
            <a:spLocks noChangeArrowheads="1"/>
          </p:cNvSpPr>
          <p:nvPr/>
        </p:nvSpPr>
        <p:spPr bwMode="auto">
          <a:xfrm>
            <a:off x="7239000" y="5562600"/>
            <a:ext cx="914400" cy="5334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Forms</a:t>
            </a:r>
          </a:p>
          <a:p>
            <a:pPr algn="ctr"/>
            <a:r>
              <a:rPr lang="en-US" sz="900"/>
              <a:t>Manuals</a:t>
            </a:r>
          </a:p>
        </p:txBody>
      </p:sp>
      <p:sp>
        <p:nvSpPr>
          <p:cNvPr id="364677" name="AutoShape 133"/>
          <p:cNvSpPr>
            <a:spLocks noChangeArrowheads="1"/>
          </p:cNvSpPr>
          <p:nvPr/>
        </p:nvSpPr>
        <p:spPr bwMode="auto">
          <a:xfrm>
            <a:off x="4800600" y="5562600"/>
            <a:ext cx="914400" cy="6858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Master</a:t>
            </a:r>
          </a:p>
          <a:p>
            <a:pPr algn="ctr"/>
            <a:r>
              <a:rPr lang="en-US" sz="900"/>
              <a:t>Process</a:t>
            </a:r>
          </a:p>
          <a:p>
            <a:pPr algn="ctr"/>
            <a:r>
              <a:rPr lang="en-US" sz="900"/>
              <a:t>Manuals</a:t>
            </a:r>
          </a:p>
        </p:txBody>
      </p:sp>
      <p:sp>
        <p:nvSpPr>
          <p:cNvPr id="364678" name="AutoShape 134"/>
          <p:cNvSpPr>
            <a:spLocks noChangeArrowheads="1"/>
          </p:cNvSpPr>
          <p:nvPr/>
        </p:nvSpPr>
        <p:spPr bwMode="auto">
          <a:xfrm>
            <a:off x="5943600" y="5562600"/>
            <a:ext cx="914400" cy="6858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Process</a:t>
            </a:r>
          </a:p>
          <a:p>
            <a:pPr algn="ctr"/>
            <a:r>
              <a:rPr lang="en-US" sz="900"/>
              <a:t>Specific</a:t>
            </a:r>
          </a:p>
          <a:p>
            <a:pPr algn="ctr"/>
            <a:r>
              <a:rPr lang="en-US" sz="900"/>
              <a:t>Manuals</a:t>
            </a:r>
          </a:p>
        </p:txBody>
      </p:sp>
      <p:sp>
        <p:nvSpPr>
          <p:cNvPr id="364679" name="AutoShape 135"/>
          <p:cNvSpPr>
            <a:spLocks noChangeArrowheads="1"/>
          </p:cNvSpPr>
          <p:nvPr/>
        </p:nvSpPr>
        <p:spPr bwMode="auto">
          <a:xfrm>
            <a:off x="3352800" y="5305425"/>
            <a:ext cx="5029200" cy="1171575"/>
          </a:xfrm>
          <a:prstGeom prst="flowChartProcess">
            <a:avLst/>
          </a:prstGeom>
          <a:noFill/>
          <a:ln w="28575">
            <a:solidFill>
              <a:schemeClr val="accent2"/>
            </a:solidFill>
            <a:miter lim="800000"/>
            <a:headEnd/>
            <a:tailEnd/>
          </a:ln>
          <a:effectLst/>
        </p:spPr>
        <p:txBody>
          <a:bodyPr wrap="none" anchor="ctr">
            <a:prstTxWarp prst="textNoShape">
              <a:avLst/>
            </a:prstTxWarp>
          </a:bodyPr>
          <a:lstStyle/>
          <a:p>
            <a:endParaRPr lang="en-US"/>
          </a:p>
        </p:txBody>
      </p:sp>
      <p:sp>
        <p:nvSpPr>
          <p:cNvPr id="364680" name="Line 136"/>
          <p:cNvSpPr>
            <a:spLocks noChangeShapeType="1"/>
          </p:cNvSpPr>
          <p:nvPr/>
        </p:nvSpPr>
        <p:spPr bwMode="auto">
          <a:xfrm flipH="1">
            <a:off x="7620000" y="5029200"/>
            <a:ext cx="0" cy="533400"/>
          </a:xfrm>
          <a:prstGeom prst="line">
            <a:avLst/>
          </a:prstGeom>
          <a:noFill/>
          <a:ln w="28575">
            <a:solidFill>
              <a:srgbClr val="FF0000"/>
            </a:solidFill>
            <a:prstDash val="sysDot"/>
            <a:round/>
            <a:headEnd/>
            <a:tailEnd type="triangle" w="med" len="med"/>
          </a:ln>
          <a:effectLst/>
        </p:spPr>
        <p:txBody>
          <a:bodyPr wrap="none" anchor="ctr">
            <a:prstTxWarp prst="textNoShape">
              <a:avLst/>
            </a:prstTxWarp>
          </a:bodyPr>
          <a:lstStyle/>
          <a:p>
            <a:endParaRPr lang="en-US"/>
          </a:p>
        </p:txBody>
      </p:sp>
      <p:sp>
        <p:nvSpPr>
          <p:cNvPr id="364681" name="Line 137"/>
          <p:cNvSpPr>
            <a:spLocks noChangeShapeType="1"/>
          </p:cNvSpPr>
          <p:nvPr/>
        </p:nvSpPr>
        <p:spPr bwMode="auto">
          <a:xfrm flipH="1">
            <a:off x="5181600" y="4648200"/>
            <a:ext cx="0" cy="914400"/>
          </a:xfrm>
          <a:prstGeom prst="line">
            <a:avLst/>
          </a:prstGeom>
          <a:noFill/>
          <a:ln w="28575">
            <a:solidFill>
              <a:srgbClr val="FF0000"/>
            </a:solidFill>
            <a:prstDash val="sysDot"/>
            <a:round/>
            <a:headEnd/>
            <a:tailEnd type="triangle" w="med" len="med"/>
          </a:ln>
          <a:effectLst/>
        </p:spPr>
        <p:txBody>
          <a:bodyPr wrap="none" anchor="ctr">
            <a:prstTxWarp prst="textNoShape">
              <a:avLst/>
            </a:prstTxWarp>
          </a:bodyPr>
          <a:lstStyle/>
          <a:p>
            <a:endParaRPr lang="en-US"/>
          </a:p>
        </p:txBody>
      </p:sp>
      <p:sp>
        <p:nvSpPr>
          <p:cNvPr id="364682" name="Line 138"/>
          <p:cNvSpPr>
            <a:spLocks noChangeShapeType="1"/>
          </p:cNvSpPr>
          <p:nvPr/>
        </p:nvSpPr>
        <p:spPr bwMode="auto">
          <a:xfrm flipH="1">
            <a:off x="6400800" y="5029200"/>
            <a:ext cx="0" cy="533400"/>
          </a:xfrm>
          <a:prstGeom prst="line">
            <a:avLst/>
          </a:prstGeom>
          <a:noFill/>
          <a:ln w="28575">
            <a:solidFill>
              <a:srgbClr val="FF0000"/>
            </a:solidFill>
            <a:prstDash val="sysDot"/>
            <a:round/>
            <a:headEnd/>
            <a:tailEnd type="triangle" w="med" len="med"/>
          </a:ln>
          <a:effectLst/>
        </p:spPr>
        <p:txBody>
          <a:bodyPr wrap="none" anchor="ctr">
            <a:prstTxWarp prst="textNoShape">
              <a:avLst/>
            </a:prstTxWarp>
          </a:bodyPr>
          <a:lstStyle/>
          <a:p>
            <a:endParaRPr lang="en-US"/>
          </a:p>
        </p:txBody>
      </p:sp>
      <p:sp>
        <p:nvSpPr>
          <p:cNvPr id="364683" name="Line 139"/>
          <p:cNvSpPr>
            <a:spLocks noChangeShapeType="1"/>
          </p:cNvSpPr>
          <p:nvPr/>
        </p:nvSpPr>
        <p:spPr bwMode="auto">
          <a:xfrm flipH="1">
            <a:off x="4038600" y="5257800"/>
            <a:ext cx="0" cy="304800"/>
          </a:xfrm>
          <a:prstGeom prst="line">
            <a:avLst/>
          </a:prstGeom>
          <a:noFill/>
          <a:ln w="28575">
            <a:solidFill>
              <a:srgbClr val="FF0000"/>
            </a:solidFill>
            <a:prstDash val="sysDot"/>
            <a:round/>
            <a:headEnd/>
            <a:tailEnd type="triangle" w="med" len="med"/>
          </a:ln>
          <a:effectLst/>
        </p:spPr>
        <p:txBody>
          <a:bodyPr wrap="none" anchor="ctr">
            <a:prstTxWarp prst="textNoShape">
              <a:avLst/>
            </a:prstTxWarp>
          </a:bodyPr>
          <a:lstStyle/>
          <a:p>
            <a:endParaRPr lang="en-US"/>
          </a:p>
        </p:txBody>
      </p:sp>
    </p:spTree>
  </p:cSld>
  <p:clrMapOvr>
    <a:masterClrMapping/>
  </p:clrMapOvr>
  <p:transition advTm="8000">
    <p:zoom dir="in"/>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PhAnim="0">
  <p:cSld>
    <p:spTree>
      <p:nvGrpSpPr>
        <p:cNvPr id="1" name=""/>
        <p:cNvGrpSpPr/>
        <p:nvPr/>
      </p:nvGrpSpPr>
      <p:grpSpPr>
        <a:xfrm>
          <a:off x="0" y="0"/>
          <a:ext cx="0" cy="0"/>
          <a:chOff x="0" y="0"/>
          <a:chExt cx="0" cy="0"/>
        </a:xfrm>
      </p:grpSpPr>
      <p:sp>
        <p:nvSpPr>
          <p:cNvPr id="394242" name="Rectangle 2"/>
          <p:cNvSpPr>
            <a:spLocks noChangeArrowheads="1"/>
          </p:cNvSpPr>
          <p:nvPr/>
        </p:nvSpPr>
        <p:spPr bwMode="auto">
          <a:xfrm>
            <a:off x="1397000" y="1371600"/>
            <a:ext cx="6034088" cy="1370013"/>
          </a:xfrm>
          <a:prstGeom prst="rect">
            <a:avLst/>
          </a:prstGeom>
          <a:noFill/>
          <a:ln w="12700">
            <a:noFill/>
            <a:miter lim="800000"/>
            <a:headEnd/>
            <a:tailEnd/>
          </a:ln>
          <a:effectLst/>
        </p:spPr>
        <p:txBody>
          <a:bodyPr lIns="90487" tIns="44450" rIns="90487" bIns="44450">
            <a:prstTxWarp prst="textNoShape">
              <a:avLst/>
            </a:prstTxWarp>
            <a:spAutoFit/>
          </a:bodyPr>
          <a:lstStyle/>
          <a:p>
            <a:pPr algn="ctr"/>
            <a:r>
              <a:rPr lang="en-US" sz="2800" b="1"/>
              <a:t>A diagram that uses graphic symbols to depict the nature and flow of the steps in a process </a:t>
            </a:r>
          </a:p>
        </p:txBody>
      </p:sp>
      <p:sp>
        <p:nvSpPr>
          <p:cNvPr id="394243" name="Rectangle 3"/>
          <p:cNvSpPr>
            <a:spLocks noGrp="1" noChangeArrowheads="1"/>
          </p:cNvSpPr>
          <p:nvPr>
            <p:ph type="title"/>
          </p:nvPr>
        </p:nvSpPr>
        <p:spPr>
          <a:xfrm>
            <a:off x="2057400" y="304800"/>
            <a:ext cx="4908550" cy="668338"/>
          </a:xfrm>
          <a:noFill/>
          <a:ln/>
        </p:spPr>
        <p:txBody>
          <a:bodyPr/>
          <a:lstStyle/>
          <a:p>
            <a:r>
              <a:rPr lang="en-US" sz="4400"/>
              <a:t>Flowchart</a:t>
            </a:r>
          </a:p>
        </p:txBody>
      </p:sp>
      <p:sp>
        <p:nvSpPr>
          <p:cNvPr id="394244" name="Rectangle 4"/>
          <p:cNvSpPr>
            <a:spLocks noGrp="1" noChangeArrowheads="1"/>
          </p:cNvSpPr>
          <p:nvPr>
            <p:ph type="body" idx="1"/>
          </p:nvPr>
        </p:nvSpPr>
        <p:spPr>
          <a:xfrm>
            <a:off x="987425" y="3095625"/>
            <a:ext cx="7048500" cy="3267075"/>
          </a:xfrm>
          <a:noFill/>
          <a:ln/>
        </p:spPr>
        <p:txBody>
          <a:bodyPr/>
          <a:lstStyle/>
          <a:p>
            <a:pPr lvl="2">
              <a:buFontTx/>
              <a:buNone/>
            </a:pPr>
            <a:r>
              <a:rPr lang="en-US" sz="2800" b="1" u="sng"/>
              <a:t>Benefits of Using Flowcharts</a:t>
            </a:r>
          </a:p>
          <a:p>
            <a:pPr lvl="1">
              <a:buFontTx/>
              <a:buNone/>
            </a:pPr>
            <a:endParaRPr lang="en-US" sz="700"/>
          </a:p>
          <a:p>
            <a:r>
              <a:rPr lang="en-US" sz="2000"/>
              <a:t>Promotes understanding of a process</a:t>
            </a:r>
          </a:p>
          <a:p>
            <a:r>
              <a:rPr lang="en-US" sz="2000"/>
              <a:t>Identifies problem areas and opportunities for process improvement</a:t>
            </a:r>
          </a:p>
          <a:p>
            <a:r>
              <a:rPr lang="en-US" sz="2000"/>
              <a:t>Provides a way of training employees</a:t>
            </a:r>
          </a:p>
          <a:p>
            <a:r>
              <a:rPr lang="en-US" sz="2000"/>
              <a:t>Depicts customer-supplier relationships</a:t>
            </a:r>
          </a:p>
        </p:txBody>
      </p:sp>
    </p:spTree>
  </p:cSld>
  <p:clrMapOvr>
    <a:masterClrMapping/>
  </p:clrMapOvr>
  <p:transition advTm="8000">
    <p:zoom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94244">
                                            <p:txEl>
                                              <p:pRg st="0" end="0"/>
                                            </p:txEl>
                                          </p:spTgt>
                                        </p:tgtEl>
                                        <p:attrNameLst>
                                          <p:attrName>style.visibility</p:attrName>
                                        </p:attrNameLst>
                                      </p:cBhvr>
                                      <p:to>
                                        <p:strVal val="visible"/>
                                      </p:to>
                                    </p:set>
                                  </p:childTnLst>
                                  <p:subTnLst>
                                    <p:animClr>
                                      <p:cBhvr override="childStyle">
                                        <p:cTn dur="1" fill="hold" display="0" masterRel="nextClick" afterEffect="1"/>
                                        <p:tgtEl>
                                          <p:spTgt spid="394244">
                                            <p:txEl>
                                              <p:pRg st="0" end="0"/>
                                            </p:txEl>
                                          </p:spTgt>
                                        </p:tgtEl>
                                        <p:attrNameLst>
                                          <p:attrName>ppt_c</p:attrName>
                                        </p:attrNameLst>
                                      </p:cBhvr>
                                      <p:to>
                                        <a:schemeClr val="accent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94244">
                                            <p:txEl>
                                              <p:pRg st="2" end="2"/>
                                            </p:txEl>
                                          </p:spTgt>
                                        </p:tgtEl>
                                        <p:attrNameLst>
                                          <p:attrName>style.visibility</p:attrName>
                                        </p:attrNameLst>
                                      </p:cBhvr>
                                      <p:to>
                                        <p:strVal val="visible"/>
                                      </p:to>
                                    </p:set>
                                  </p:childTnLst>
                                  <p:subTnLst>
                                    <p:animClr>
                                      <p:cBhvr override="childStyle">
                                        <p:cTn dur="1" fill="hold" display="0" masterRel="nextClick" afterEffect="1"/>
                                        <p:tgtEl>
                                          <p:spTgt spid="394244">
                                            <p:txEl>
                                              <p:pRg st="2" end="2"/>
                                            </p:txEl>
                                          </p:spTgt>
                                        </p:tgtEl>
                                        <p:attrNameLst>
                                          <p:attrName>ppt_c</p:attrName>
                                        </p:attrNameLst>
                                      </p:cBhvr>
                                      <p:to>
                                        <a:schemeClr val="accent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94244">
                                            <p:txEl>
                                              <p:pRg st="3" end="3"/>
                                            </p:txEl>
                                          </p:spTgt>
                                        </p:tgtEl>
                                        <p:attrNameLst>
                                          <p:attrName>style.visibility</p:attrName>
                                        </p:attrNameLst>
                                      </p:cBhvr>
                                      <p:to>
                                        <p:strVal val="visible"/>
                                      </p:to>
                                    </p:set>
                                  </p:childTnLst>
                                  <p:subTnLst>
                                    <p:animClr>
                                      <p:cBhvr override="childStyle">
                                        <p:cTn dur="1" fill="hold" display="0" masterRel="nextClick" afterEffect="1"/>
                                        <p:tgtEl>
                                          <p:spTgt spid="394244">
                                            <p:txEl>
                                              <p:pRg st="3" end="3"/>
                                            </p:txEl>
                                          </p:spTgt>
                                        </p:tgtEl>
                                        <p:attrNameLst>
                                          <p:attrName>ppt_c</p:attrName>
                                        </p:attrNameLst>
                                      </p:cBhvr>
                                      <p:to>
                                        <a:schemeClr val="accent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94244">
                                            <p:txEl>
                                              <p:pRg st="4" end="4"/>
                                            </p:txEl>
                                          </p:spTgt>
                                        </p:tgtEl>
                                        <p:attrNameLst>
                                          <p:attrName>style.visibility</p:attrName>
                                        </p:attrNameLst>
                                      </p:cBhvr>
                                      <p:to>
                                        <p:strVal val="visible"/>
                                      </p:to>
                                    </p:set>
                                  </p:childTnLst>
                                  <p:subTnLst>
                                    <p:animClr>
                                      <p:cBhvr override="childStyle">
                                        <p:cTn dur="1" fill="hold" display="0" masterRel="nextClick" afterEffect="1"/>
                                        <p:tgtEl>
                                          <p:spTgt spid="394244">
                                            <p:txEl>
                                              <p:pRg st="4" end="4"/>
                                            </p:txEl>
                                          </p:spTgt>
                                        </p:tgtEl>
                                        <p:attrNameLst>
                                          <p:attrName>ppt_c</p:attrName>
                                        </p:attrNameLst>
                                      </p:cBhvr>
                                      <p:to>
                                        <a:schemeClr val="accent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94244">
                                            <p:txEl>
                                              <p:pRg st="5" end="5"/>
                                            </p:txEl>
                                          </p:spTgt>
                                        </p:tgtEl>
                                        <p:attrNameLst>
                                          <p:attrName>style.visibility</p:attrName>
                                        </p:attrNameLst>
                                      </p:cBhvr>
                                      <p:to>
                                        <p:strVal val="visible"/>
                                      </p:to>
                                    </p:set>
                                  </p:childTnLst>
                                  <p:subTnLst>
                                    <p:animClr>
                                      <p:cBhvr override="childStyle">
                                        <p:cTn dur="1" fill="hold" display="0" masterRel="nextClick" afterEffect="1"/>
                                        <p:tgtEl>
                                          <p:spTgt spid="394244">
                                            <p:txEl>
                                              <p:pRg st="5" end="5"/>
                                            </p:txEl>
                                          </p:spTgt>
                                        </p:tgtEl>
                                        <p:attrNameLst>
                                          <p:attrName>ppt_c</p:attrName>
                                        </p:attrNameLst>
                                      </p:cBhvr>
                                      <p:to>
                                        <a:schemeClr val="accent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4244" grpId="0" build="p" autoUpdateAnimBg="0"/>
    </p:bld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6596" name="Text Box 1028"/>
          <p:cNvSpPr txBox="1">
            <a:spLocks noChangeArrowheads="1"/>
          </p:cNvSpPr>
          <p:nvPr/>
        </p:nvSpPr>
        <p:spPr bwMode="auto">
          <a:xfrm>
            <a:off x="2743200" y="3411538"/>
            <a:ext cx="3365500" cy="501650"/>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rgbClr val="00279F"/>
                </a:solidFill>
              </a:rPr>
              <a:t>Computer File Prefix = Cp.</a:t>
            </a:r>
          </a:p>
          <a:p>
            <a:pPr algn="ctr"/>
            <a:r>
              <a:rPr lang="en-US" sz="900">
                <a:solidFill>
                  <a:srgbClr val="00279F"/>
                </a:solidFill>
              </a:rPr>
              <a:t>The computer file is a detailed index of contents, which, when printed out form the manual.</a:t>
            </a:r>
          </a:p>
        </p:txBody>
      </p:sp>
      <p:sp>
        <p:nvSpPr>
          <p:cNvPr id="366597" name="Text Box 1029"/>
          <p:cNvSpPr txBox="1">
            <a:spLocks noChangeArrowheads="1"/>
          </p:cNvSpPr>
          <p:nvPr/>
        </p:nvSpPr>
        <p:spPr bwMode="auto">
          <a:xfrm>
            <a:off x="165100" y="3390900"/>
            <a:ext cx="2132013" cy="396875"/>
          </a:xfrm>
          <a:prstGeom prst="rect">
            <a:avLst/>
          </a:prstGeom>
          <a:noFill/>
          <a:ln w="12700">
            <a:noFill/>
            <a:miter lim="800000"/>
            <a:headEnd/>
            <a:tailEnd/>
          </a:ln>
          <a:effectLst/>
        </p:spPr>
        <p:txBody>
          <a:bodyPr wrap="none" anchor="ctr">
            <a:prstTxWarp prst="textNoShape">
              <a:avLst/>
            </a:prstTxWarp>
            <a:spAutoFit/>
          </a:bodyPr>
          <a:lstStyle/>
          <a:p>
            <a:pPr algn="ctr"/>
            <a:r>
              <a:rPr lang="en-US" sz="2000">
                <a:solidFill>
                  <a:schemeClr val="accent2"/>
                </a:solidFill>
              </a:rPr>
              <a:t>Process Manuals</a:t>
            </a:r>
          </a:p>
        </p:txBody>
      </p:sp>
      <p:sp>
        <p:nvSpPr>
          <p:cNvPr id="366598" name="Text Box 1030"/>
          <p:cNvSpPr txBox="1">
            <a:spLocks noChangeArrowheads="1"/>
          </p:cNvSpPr>
          <p:nvPr/>
        </p:nvSpPr>
        <p:spPr bwMode="auto">
          <a:xfrm>
            <a:off x="317500" y="4343400"/>
            <a:ext cx="1949450" cy="1593850"/>
          </a:xfrm>
          <a:prstGeom prst="rect">
            <a:avLst/>
          </a:prstGeom>
          <a:noFill/>
          <a:ln w="12700">
            <a:noFill/>
            <a:miter lim="800000"/>
            <a:headEnd/>
            <a:tailEnd/>
          </a:ln>
          <a:effectLst/>
        </p:spPr>
        <p:txBody>
          <a:bodyPr wrap="none" anchor="ctr">
            <a:prstTxWarp prst="textNoShape">
              <a:avLst/>
            </a:prstTxWarp>
            <a:spAutoFit/>
          </a:bodyPr>
          <a:lstStyle/>
          <a:p>
            <a:r>
              <a:rPr lang="en-US" sz="900" b="1">
                <a:solidFill>
                  <a:schemeClr val="accent2"/>
                </a:solidFill>
              </a:rPr>
              <a:t>Contents:</a:t>
            </a:r>
          </a:p>
          <a:p>
            <a:r>
              <a:rPr lang="en-US" sz="900" b="1">
                <a:solidFill>
                  <a:schemeClr val="accent2"/>
                </a:solidFill>
              </a:rPr>
              <a:t>  1. Index Page</a:t>
            </a:r>
          </a:p>
          <a:p>
            <a:r>
              <a:rPr lang="en-US" sz="900" b="1">
                <a:solidFill>
                  <a:schemeClr val="accent2"/>
                </a:solidFill>
              </a:rPr>
              <a:t>  2. Operator Inspection Codes</a:t>
            </a:r>
          </a:p>
          <a:p>
            <a:r>
              <a:rPr lang="en-US" sz="900" b="1">
                <a:solidFill>
                  <a:schemeClr val="accent2"/>
                </a:solidFill>
              </a:rPr>
              <a:t>  3. Changeover Instructions</a:t>
            </a:r>
          </a:p>
          <a:p>
            <a:r>
              <a:rPr lang="en-US" sz="900" b="1">
                <a:solidFill>
                  <a:schemeClr val="accent2"/>
                </a:solidFill>
              </a:rPr>
              <a:t>  4. Expeditor Check Sheet</a:t>
            </a:r>
          </a:p>
          <a:p>
            <a:r>
              <a:rPr lang="en-US" sz="900" b="1">
                <a:solidFill>
                  <a:schemeClr val="accent2"/>
                </a:solidFill>
              </a:rPr>
              <a:t>  5. Set-Up, Run and</a:t>
            </a:r>
          </a:p>
          <a:p>
            <a:r>
              <a:rPr lang="en-US" sz="900" b="1">
                <a:solidFill>
                  <a:schemeClr val="accent2"/>
                </a:solidFill>
              </a:rPr>
              <a:t>      Production Instructions</a:t>
            </a:r>
          </a:p>
          <a:p>
            <a:r>
              <a:rPr lang="en-US" sz="900" b="1">
                <a:solidFill>
                  <a:schemeClr val="accent2"/>
                </a:solidFill>
              </a:rPr>
              <a:t>  6. Gage Instructions</a:t>
            </a:r>
          </a:p>
          <a:p>
            <a:r>
              <a:rPr lang="en-US" sz="900" b="1">
                <a:solidFill>
                  <a:schemeClr val="accent2"/>
                </a:solidFill>
              </a:rPr>
              <a:t>  7. Team Activity Report (PDCA)</a:t>
            </a:r>
          </a:p>
          <a:p>
            <a:r>
              <a:rPr lang="en-US" sz="900" b="1">
                <a:solidFill>
                  <a:schemeClr val="accent2"/>
                </a:solidFill>
              </a:rPr>
              <a:t>  8. Control Plans</a:t>
            </a:r>
          </a:p>
          <a:p>
            <a:r>
              <a:rPr lang="en-US" sz="900" b="1">
                <a:solidFill>
                  <a:schemeClr val="accent2"/>
                </a:solidFill>
              </a:rPr>
              <a:t>  9. Target Parameters</a:t>
            </a:r>
            <a:endParaRPr lang="en-US" sz="900">
              <a:solidFill>
                <a:schemeClr val="accent2"/>
              </a:solidFill>
            </a:endParaRPr>
          </a:p>
        </p:txBody>
      </p:sp>
      <p:sp>
        <p:nvSpPr>
          <p:cNvPr id="366599" name="Text Box 1031"/>
          <p:cNvSpPr txBox="1">
            <a:spLocks noChangeArrowheads="1"/>
          </p:cNvSpPr>
          <p:nvPr/>
        </p:nvSpPr>
        <p:spPr bwMode="auto">
          <a:xfrm>
            <a:off x="3429000" y="4419600"/>
            <a:ext cx="2082800" cy="1320800"/>
          </a:xfrm>
          <a:prstGeom prst="rect">
            <a:avLst/>
          </a:prstGeom>
          <a:noFill/>
          <a:ln w="12700">
            <a:noFill/>
            <a:miter lim="800000"/>
            <a:headEnd/>
            <a:tailEnd/>
          </a:ln>
          <a:effectLst/>
        </p:spPr>
        <p:txBody>
          <a:bodyPr wrap="none" anchor="ctr">
            <a:prstTxWarp prst="textNoShape">
              <a:avLst/>
            </a:prstTxWarp>
            <a:spAutoFit/>
          </a:bodyPr>
          <a:lstStyle/>
          <a:p>
            <a:r>
              <a:rPr lang="en-US" sz="900" b="1">
                <a:solidFill>
                  <a:schemeClr val="accent2"/>
                </a:solidFill>
              </a:rPr>
              <a:t>Contents:</a:t>
            </a:r>
          </a:p>
          <a:p>
            <a:r>
              <a:rPr lang="en-US" sz="900" b="1">
                <a:solidFill>
                  <a:schemeClr val="accent2"/>
                </a:solidFill>
              </a:rPr>
              <a:t>  1. Index Page</a:t>
            </a:r>
          </a:p>
          <a:p>
            <a:r>
              <a:rPr lang="en-US" sz="900" b="1">
                <a:solidFill>
                  <a:schemeClr val="accent2"/>
                </a:solidFill>
              </a:rPr>
              <a:t>  2. Set-Up Verification Instructions</a:t>
            </a:r>
          </a:p>
          <a:p>
            <a:r>
              <a:rPr lang="en-US" sz="900" b="1">
                <a:solidFill>
                  <a:schemeClr val="accent2"/>
                </a:solidFill>
              </a:rPr>
              <a:t>  3. Control Plans /</a:t>
            </a:r>
          </a:p>
          <a:p>
            <a:r>
              <a:rPr lang="en-US" sz="900" b="1">
                <a:solidFill>
                  <a:schemeClr val="accent2"/>
                </a:solidFill>
              </a:rPr>
              <a:t>      Part Specific Instructions</a:t>
            </a:r>
          </a:p>
          <a:p>
            <a:r>
              <a:rPr lang="en-US" sz="900" b="1">
                <a:solidFill>
                  <a:schemeClr val="accent2"/>
                </a:solidFill>
              </a:rPr>
              <a:t>  4. Process Instructions</a:t>
            </a:r>
          </a:p>
          <a:p>
            <a:r>
              <a:rPr lang="en-US" sz="900" b="1">
                <a:solidFill>
                  <a:schemeClr val="accent2"/>
                </a:solidFill>
              </a:rPr>
              <a:t>  5. Visual Standard Reference</a:t>
            </a:r>
          </a:p>
          <a:p>
            <a:r>
              <a:rPr lang="en-US" sz="900" b="1">
                <a:solidFill>
                  <a:schemeClr val="accent2"/>
                </a:solidFill>
              </a:rPr>
              <a:t>  6. Gage Instructions</a:t>
            </a:r>
          </a:p>
          <a:p>
            <a:r>
              <a:rPr lang="en-US" sz="900" b="1">
                <a:solidFill>
                  <a:schemeClr val="accent2"/>
                </a:solidFill>
              </a:rPr>
              <a:t>  7. General Instructions</a:t>
            </a:r>
            <a:endParaRPr lang="en-US" sz="900">
              <a:solidFill>
                <a:schemeClr val="accent2"/>
              </a:solidFill>
            </a:endParaRPr>
          </a:p>
        </p:txBody>
      </p:sp>
      <p:sp>
        <p:nvSpPr>
          <p:cNvPr id="366600" name="Text Box 1032"/>
          <p:cNvSpPr txBox="1">
            <a:spLocks noChangeArrowheads="1"/>
          </p:cNvSpPr>
          <p:nvPr/>
        </p:nvSpPr>
        <p:spPr bwMode="auto">
          <a:xfrm>
            <a:off x="915988" y="3848100"/>
            <a:ext cx="1409700" cy="304800"/>
          </a:xfrm>
          <a:prstGeom prst="rect">
            <a:avLst/>
          </a:prstGeom>
          <a:noFill/>
          <a:ln w="12700">
            <a:noFill/>
            <a:miter lim="800000"/>
            <a:headEnd/>
            <a:tailEnd/>
          </a:ln>
          <a:effectLst/>
        </p:spPr>
        <p:txBody>
          <a:bodyPr wrap="none" anchor="ctr">
            <a:prstTxWarp prst="textNoShape">
              <a:avLst/>
            </a:prstTxWarp>
            <a:spAutoFit/>
          </a:bodyPr>
          <a:lstStyle/>
          <a:p>
            <a:pPr algn="ctr"/>
            <a:r>
              <a:rPr lang="en-US" sz="1400" b="1">
                <a:solidFill>
                  <a:srgbClr val="336600"/>
                </a:solidFill>
              </a:rPr>
              <a:t>Manufacturing</a:t>
            </a:r>
          </a:p>
        </p:txBody>
      </p:sp>
      <p:sp>
        <p:nvSpPr>
          <p:cNvPr id="366601" name="Text Box 1033"/>
          <p:cNvSpPr txBox="1">
            <a:spLocks noChangeArrowheads="1"/>
          </p:cNvSpPr>
          <p:nvPr/>
        </p:nvSpPr>
        <p:spPr bwMode="auto">
          <a:xfrm>
            <a:off x="3808413" y="3873500"/>
            <a:ext cx="1873250" cy="304800"/>
          </a:xfrm>
          <a:prstGeom prst="rect">
            <a:avLst/>
          </a:prstGeom>
          <a:noFill/>
          <a:ln w="12700">
            <a:noFill/>
            <a:miter lim="800000"/>
            <a:headEnd/>
            <a:tailEnd/>
          </a:ln>
          <a:effectLst/>
        </p:spPr>
        <p:txBody>
          <a:bodyPr wrap="none" anchor="ctr">
            <a:prstTxWarp prst="textNoShape">
              <a:avLst/>
            </a:prstTxWarp>
            <a:spAutoFit/>
          </a:bodyPr>
          <a:lstStyle/>
          <a:p>
            <a:pPr algn="ctr"/>
            <a:r>
              <a:rPr lang="en-US" sz="1400" b="1">
                <a:solidFill>
                  <a:srgbClr val="336600"/>
                </a:solidFill>
              </a:rPr>
              <a:t>All Other Processes</a:t>
            </a:r>
          </a:p>
        </p:txBody>
      </p:sp>
      <p:sp>
        <p:nvSpPr>
          <p:cNvPr id="366602" name="AutoShape 1034"/>
          <p:cNvSpPr>
            <a:spLocks noChangeArrowheads="1"/>
          </p:cNvSpPr>
          <p:nvPr/>
        </p:nvSpPr>
        <p:spPr bwMode="auto">
          <a:xfrm>
            <a:off x="317500" y="3911600"/>
            <a:ext cx="2743200" cy="22098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366603" name="AutoShape 1035"/>
          <p:cNvSpPr>
            <a:spLocks noChangeArrowheads="1"/>
          </p:cNvSpPr>
          <p:nvPr/>
        </p:nvSpPr>
        <p:spPr bwMode="auto">
          <a:xfrm>
            <a:off x="3289300" y="3911600"/>
            <a:ext cx="2819400" cy="22098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366604" name="AutoShape 1036"/>
          <p:cNvSpPr>
            <a:spLocks noChangeArrowheads="1"/>
          </p:cNvSpPr>
          <p:nvPr/>
        </p:nvSpPr>
        <p:spPr bwMode="auto">
          <a:xfrm>
            <a:off x="88900" y="3429000"/>
            <a:ext cx="6248400" cy="2743200"/>
          </a:xfrm>
          <a:prstGeom prst="flowChartProcess">
            <a:avLst/>
          </a:prstGeom>
          <a:noFill/>
          <a:ln w="28575">
            <a:solidFill>
              <a:schemeClr val="accent2"/>
            </a:solidFill>
            <a:miter lim="800000"/>
            <a:headEnd/>
            <a:tailEnd/>
          </a:ln>
          <a:effectLst/>
        </p:spPr>
        <p:txBody>
          <a:bodyPr wrap="none" anchor="ctr">
            <a:prstTxWarp prst="textNoShape">
              <a:avLst/>
            </a:prstTxWarp>
          </a:bodyPr>
          <a:lstStyle/>
          <a:p>
            <a:pPr algn="ctr"/>
            <a:endParaRPr lang="en-US" sz="900">
              <a:solidFill>
                <a:schemeClr val="accent2"/>
              </a:solidFill>
            </a:endParaRPr>
          </a:p>
        </p:txBody>
      </p:sp>
      <p:sp>
        <p:nvSpPr>
          <p:cNvPr id="366605" name="Text Box 1037"/>
          <p:cNvSpPr txBox="1">
            <a:spLocks noChangeArrowheads="1"/>
          </p:cNvSpPr>
          <p:nvPr/>
        </p:nvSpPr>
        <p:spPr bwMode="auto">
          <a:xfrm>
            <a:off x="6819900" y="4114800"/>
            <a:ext cx="2286000" cy="1370013"/>
          </a:xfrm>
          <a:prstGeom prst="rect">
            <a:avLst/>
          </a:prstGeom>
          <a:noFill/>
          <a:ln w="12700">
            <a:noFill/>
            <a:miter lim="800000"/>
            <a:headEnd/>
            <a:tailEnd/>
          </a:ln>
          <a:effectLst/>
        </p:spPr>
        <p:txBody>
          <a:bodyPr anchor="ctr">
            <a:prstTxWarp prst="textNoShape">
              <a:avLst/>
            </a:prstTxWarp>
            <a:spAutoFit/>
          </a:bodyPr>
          <a:lstStyle/>
          <a:p>
            <a:pPr algn="ctr"/>
            <a:r>
              <a:rPr lang="en-US">
                <a:solidFill>
                  <a:srgbClr val="00279F"/>
                </a:solidFill>
              </a:rPr>
              <a:t>Based upon a computer file index, Process manuals are manuals which contain a basic set of information for specific processes. Some are machine specific as well as process specific.</a:t>
            </a:r>
          </a:p>
        </p:txBody>
      </p:sp>
      <p:sp>
        <p:nvSpPr>
          <p:cNvPr id="366607" name="Text Box 1039"/>
          <p:cNvSpPr txBox="1">
            <a:spLocks noChangeArrowheads="1"/>
          </p:cNvSpPr>
          <p:nvPr/>
        </p:nvSpPr>
        <p:spPr bwMode="auto">
          <a:xfrm>
            <a:off x="3289300" y="1782763"/>
            <a:ext cx="2971800" cy="501650"/>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rgbClr val="00279F"/>
                </a:solidFill>
              </a:rPr>
              <a:t>Computer File Prefix = Cf .</a:t>
            </a:r>
          </a:p>
          <a:p>
            <a:pPr algn="ctr"/>
            <a:r>
              <a:rPr lang="en-US" sz="900">
                <a:solidFill>
                  <a:srgbClr val="00279F"/>
                </a:solidFill>
              </a:rPr>
              <a:t>The computer file is a detailed index of contents, which, when printed out form the manual.</a:t>
            </a:r>
          </a:p>
        </p:txBody>
      </p:sp>
      <p:sp>
        <p:nvSpPr>
          <p:cNvPr id="366608" name="Text Box 1040"/>
          <p:cNvSpPr txBox="1">
            <a:spLocks noChangeArrowheads="1"/>
          </p:cNvSpPr>
          <p:nvPr/>
        </p:nvSpPr>
        <p:spPr bwMode="auto">
          <a:xfrm>
            <a:off x="88900" y="1676400"/>
            <a:ext cx="3200400" cy="366713"/>
          </a:xfrm>
          <a:prstGeom prst="rect">
            <a:avLst/>
          </a:prstGeom>
          <a:noFill/>
          <a:ln w="12700">
            <a:noFill/>
            <a:miter lim="800000"/>
            <a:headEnd/>
            <a:tailEnd/>
          </a:ln>
          <a:effectLst/>
        </p:spPr>
        <p:txBody>
          <a:bodyPr anchor="ctr">
            <a:prstTxWarp prst="textNoShape">
              <a:avLst/>
            </a:prstTxWarp>
            <a:spAutoFit/>
          </a:bodyPr>
          <a:lstStyle/>
          <a:p>
            <a:pPr algn="ctr"/>
            <a:r>
              <a:rPr lang="en-US" sz="1800">
                <a:solidFill>
                  <a:schemeClr val="accent2"/>
                </a:solidFill>
              </a:rPr>
              <a:t>Operating Systems Manuals</a:t>
            </a:r>
          </a:p>
        </p:txBody>
      </p:sp>
      <p:sp>
        <p:nvSpPr>
          <p:cNvPr id="366609" name="AutoShape 1041"/>
          <p:cNvSpPr>
            <a:spLocks noChangeArrowheads="1"/>
          </p:cNvSpPr>
          <p:nvPr/>
        </p:nvSpPr>
        <p:spPr bwMode="auto">
          <a:xfrm>
            <a:off x="317500" y="2133600"/>
            <a:ext cx="2286000" cy="7620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Situation Specific Index.</a:t>
            </a:r>
          </a:p>
        </p:txBody>
      </p:sp>
      <p:sp>
        <p:nvSpPr>
          <p:cNvPr id="366610" name="AutoShape 1042"/>
          <p:cNvSpPr>
            <a:spLocks noChangeArrowheads="1"/>
          </p:cNvSpPr>
          <p:nvPr/>
        </p:nvSpPr>
        <p:spPr bwMode="auto">
          <a:xfrm>
            <a:off x="88900" y="1676400"/>
            <a:ext cx="6248400" cy="1600200"/>
          </a:xfrm>
          <a:prstGeom prst="flowChartProcess">
            <a:avLst/>
          </a:prstGeom>
          <a:noFill/>
          <a:ln w="28575">
            <a:solidFill>
              <a:schemeClr val="accent2"/>
            </a:solidFill>
            <a:miter lim="800000"/>
            <a:headEnd/>
            <a:tailEnd/>
          </a:ln>
          <a:effectLst/>
        </p:spPr>
        <p:txBody>
          <a:bodyPr wrap="none" anchor="ctr">
            <a:prstTxWarp prst="textNoShape">
              <a:avLst/>
            </a:prstTxWarp>
          </a:bodyPr>
          <a:lstStyle/>
          <a:p>
            <a:pPr algn="ctr"/>
            <a:endParaRPr lang="en-US" sz="900">
              <a:solidFill>
                <a:schemeClr val="accent2"/>
              </a:solidFill>
            </a:endParaRPr>
          </a:p>
        </p:txBody>
      </p:sp>
      <p:sp>
        <p:nvSpPr>
          <p:cNvPr id="366611" name="Text Box 1043"/>
          <p:cNvSpPr txBox="1">
            <a:spLocks noChangeArrowheads="1"/>
          </p:cNvSpPr>
          <p:nvPr/>
        </p:nvSpPr>
        <p:spPr bwMode="auto">
          <a:xfrm>
            <a:off x="6743700" y="1333500"/>
            <a:ext cx="2362200" cy="2282825"/>
          </a:xfrm>
          <a:prstGeom prst="rect">
            <a:avLst/>
          </a:prstGeom>
          <a:noFill/>
          <a:ln w="12700">
            <a:noFill/>
            <a:miter lim="800000"/>
            <a:headEnd/>
            <a:tailEnd/>
          </a:ln>
          <a:effectLst/>
        </p:spPr>
        <p:txBody>
          <a:bodyPr anchor="ctr">
            <a:prstTxWarp prst="textNoShape">
              <a:avLst/>
            </a:prstTxWarp>
            <a:spAutoFit/>
          </a:bodyPr>
          <a:lstStyle/>
          <a:p>
            <a:pPr algn="ctr"/>
            <a:r>
              <a:rPr lang="en-US">
                <a:solidFill>
                  <a:srgbClr val="005400"/>
                </a:solidFill>
              </a:rPr>
              <a:t>Based upon a computer index file, Operating Systems manuals are manuals which are specific to functional groups or individuals. They are 'as needed' documents. They are a sub-set of relevant master documents. Their intent is to provide specific documents for groups or individuals. They are maintained by Document Control Clerk.</a:t>
            </a:r>
          </a:p>
        </p:txBody>
      </p:sp>
      <p:sp>
        <p:nvSpPr>
          <p:cNvPr id="366613" name="Text Box 1045"/>
          <p:cNvSpPr txBox="1">
            <a:spLocks noChangeArrowheads="1"/>
          </p:cNvSpPr>
          <p:nvPr/>
        </p:nvSpPr>
        <p:spPr bwMode="auto">
          <a:xfrm>
            <a:off x="3898900" y="266700"/>
            <a:ext cx="2362200" cy="638175"/>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rgbClr val="00279F"/>
                </a:solidFill>
              </a:rPr>
              <a:t>Computer File Prefix = M .</a:t>
            </a:r>
          </a:p>
          <a:p>
            <a:pPr algn="ctr"/>
            <a:r>
              <a:rPr lang="en-US" sz="900">
                <a:solidFill>
                  <a:srgbClr val="00279F"/>
                </a:solidFill>
              </a:rPr>
              <a:t>The computer file is a detailed</a:t>
            </a:r>
          </a:p>
          <a:p>
            <a:pPr algn="ctr"/>
            <a:r>
              <a:rPr lang="en-US" sz="900">
                <a:solidFill>
                  <a:srgbClr val="00279F"/>
                </a:solidFill>
              </a:rPr>
              <a:t>index of contents, which, when printed out form the manual.</a:t>
            </a:r>
          </a:p>
        </p:txBody>
      </p:sp>
      <p:sp>
        <p:nvSpPr>
          <p:cNvPr id="366614" name="Text Box 1046"/>
          <p:cNvSpPr txBox="1">
            <a:spLocks noChangeArrowheads="1"/>
          </p:cNvSpPr>
          <p:nvPr/>
        </p:nvSpPr>
        <p:spPr bwMode="auto">
          <a:xfrm>
            <a:off x="88900" y="228600"/>
            <a:ext cx="3971925" cy="396875"/>
          </a:xfrm>
          <a:prstGeom prst="rect">
            <a:avLst/>
          </a:prstGeom>
          <a:noFill/>
          <a:ln w="12700">
            <a:noFill/>
            <a:miter lim="800000"/>
            <a:headEnd/>
            <a:tailEnd/>
          </a:ln>
          <a:effectLst/>
        </p:spPr>
        <p:txBody>
          <a:bodyPr anchor="ctr">
            <a:prstTxWarp prst="textNoShape">
              <a:avLst/>
            </a:prstTxWarp>
            <a:spAutoFit/>
          </a:bodyPr>
          <a:lstStyle/>
          <a:p>
            <a:pPr algn="ctr"/>
            <a:r>
              <a:rPr lang="en-US" sz="2000">
                <a:solidFill>
                  <a:schemeClr val="accent2"/>
                </a:solidFill>
              </a:rPr>
              <a:t>Master Systems Manuals</a:t>
            </a:r>
          </a:p>
        </p:txBody>
      </p:sp>
      <p:sp>
        <p:nvSpPr>
          <p:cNvPr id="366615" name="AutoShape 1047"/>
          <p:cNvSpPr>
            <a:spLocks noChangeArrowheads="1"/>
          </p:cNvSpPr>
          <p:nvPr/>
        </p:nvSpPr>
        <p:spPr bwMode="auto">
          <a:xfrm>
            <a:off x="317500" y="685800"/>
            <a:ext cx="2286000" cy="7620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Process Specific Index.</a:t>
            </a:r>
          </a:p>
        </p:txBody>
      </p:sp>
      <p:sp>
        <p:nvSpPr>
          <p:cNvPr id="366616" name="AutoShape 1048"/>
          <p:cNvSpPr>
            <a:spLocks noChangeArrowheads="1"/>
          </p:cNvSpPr>
          <p:nvPr/>
        </p:nvSpPr>
        <p:spPr bwMode="auto">
          <a:xfrm>
            <a:off x="88900" y="228600"/>
            <a:ext cx="6248400" cy="1295400"/>
          </a:xfrm>
          <a:prstGeom prst="flowChartProcess">
            <a:avLst/>
          </a:prstGeom>
          <a:noFill/>
          <a:ln w="28575">
            <a:solidFill>
              <a:schemeClr val="accent2"/>
            </a:solidFill>
            <a:miter lim="800000"/>
            <a:headEnd/>
            <a:tailEnd/>
          </a:ln>
          <a:effectLst/>
        </p:spPr>
        <p:txBody>
          <a:bodyPr wrap="none" anchor="ctr">
            <a:prstTxWarp prst="textNoShape">
              <a:avLst/>
            </a:prstTxWarp>
          </a:bodyPr>
          <a:lstStyle/>
          <a:p>
            <a:pPr algn="ctr"/>
            <a:endParaRPr lang="en-US" sz="900">
              <a:solidFill>
                <a:schemeClr val="accent2"/>
              </a:solidFill>
            </a:endParaRPr>
          </a:p>
        </p:txBody>
      </p:sp>
      <p:sp>
        <p:nvSpPr>
          <p:cNvPr id="366617" name="Text Box 1049"/>
          <p:cNvSpPr txBox="1">
            <a:spLocks noChangeArrowheads="1"/>
          </p:cNvSpPr>
          <p:nvPr/>
        </p:nvSpPr>
        <p:spPr bwMode="auto">
          <a:xfrm>
            <a:off x="6705600" y="460375"/>
            <a:ext cx="2286000" cy="822325"/>
          </a:xfrm>
          <a:prstGeom prst="rect">
            <a:avLst/>
          </a:prstGeom>
          <a:noFill/>
          <a:ln w="12700">
            <a:noFill/>
            <a:miter lim="800000"/>
            <a:headEnd/>
            <a:tailEnd/>
          </a:ln>
          <a:effectLst/>
        </p:spPr>
        <p:txBody>
          <a:bodyPr anchor="ctr">
            <a:prstTxWarp prst="textNoShape">
              <a:avLst/>
            </a:prstTxWarp>
            <a:spAutoFit/>
          </a:bodyPr>
          <a:lstStyle/>
          <a:p>
            <a:pPr algn="ctr"/>
            <a:r>
              <a:rPr lang="en-US">
                <a:solidFill>
                  <a:srgbClr val="00279F"/>
                </a:solidFill>
              </a:rPr>
              <a:t>Based upon a computer index file, Master Systems manuals are manuals which are specific to a process.</a:t>
            </a:r>
          </a:p>
        </p:txBody>
      </p:sp>
      <p:cxnSp>
        <p:nvCxnSpPr>
          <p:cNvPr id="366618" name="AutoShape 1050"/>
          <p:cNvCxnSpPr>
            <a:cxnSpLocks noChangeShapeType="1"/>
            <a:stCxn id="366605" idx="1"/>
            <a:endCxn id="366604" idx="3"/>
          </p:cNvCxnSpPr>
          <p:nvPr/>
        </p:nvCxnSpPr>
        <p:spPr bwMode="auto">
          <a:xfrm flipH="1">
            <a:off x="6351588" y="4800600"/>
            <a:ext cx="468312" cy="0"/>
          </a:xfrm>
          <a:prstGeom prst="straightConnector1">
            <a:avLst/>
          </a:prstGeom>
          <a:noFill/>
          <a:ln w="15875">
            <a:solidFill>
              <a:srgbClr val="800000"/>
            </a:solidFill>
            <a:round/>
            <a:headEnd/>
            <a:tailEnd type="triangle" w="med" len="med"/>
          </a:ln>
          <a:effectLst/>
        </p:spPr>
      </p:cxnSp>
      <p:cxnSp>
        <p:nvCxnSpPr>
          <p:cNvPr id="366619" name="AutoShape 1051"/>
          <p:cNvCxnSpPr>
            <a:cxnSpLocks noChangeShapeType="1"/>
            <a:stCxn id="366611" idx="1"/>
            <a:endCxn id="366610" idx="3"/>
          </p:cNvCxnSpPr>
          <p:nvPr/>
        </p:nvCxnSpPr>
        <p:spPr bwMode="auto">
          <a:xfrm flipH="1">
            <a:off x="6351588" y="2474913"/>
            <a:ext cx="392112" cy="1587"/>
          </a:xfrm>
          <a:prstGeom prst="straightConnector1">
            <a:avLst/>
          </a:prstGeom>
          <a:noFill/>
          <a:ln w="15875">
            <a:solidFill>
              <a:srgbClr val="800000"/>
            </a:solidFill>
            <a:round/>
            <a:headEnd/>
            <a:tailEnd type="triangle" w="med" len="med"/>
          </a:ln>
          <a:effectLst/>
        </p:spPr>
      </p:cxnSp>
      <p:cxnSp>
        <p:nvCxnSpPr>
          <p:cNvPr id="366620" name="AutoShape 1052"/>
          <p:cNvCxnSpPr>
            <a:cxnSpLocks noChangeShapeType="1"/>
            <a:stCxn id="366617" idx="1"/>
            <a:endCxn id="366616" idx="3"/>
          </p:cNvCxnSpPr>
          <p:nvPr/>
        </p:nvCxnSpPr>
        <p:spPr bwMode="auto">
          <a:xfrm flipH="1">
            <a:off x="6351588" y="871538"/>
            <a:ext cx="354012" cy="4762"/>
          </a:xfrm>
          <a:prstGeom prst="straightConnector1">
            <a:avLst/>
          </a:prstGeom>
          <a:noFill/>
          <a:ln w="15875">
            <a:solidFill>
              <a:srgbClr val="800000"/>
            </a:solidFill>
            <a:round/>
            <a:headEnd/>
            <a:tailEnd type="triangle" w="med" len="med"/>
          </a:ln>
          <a:effectLst/>
        </p:spPr>
      </p:cxnSp>
    </p:spTree>
  </p:cSld>
  <p:clrMapOvr>
    <a:masterClrMapping/>
  </p:clrMapOvr>
  <p:transition advTm="8000">
    <p:zoom dir="in"/>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2738" name="Rectangle 2"/>
          <p:cNvSpPr>
            <a:spLocks noGrp="1" noChangeArrowheads="1"/>
          </p:cNvSpPr>
          <p:nvPr>
            <p:ph type="title"/>
          </p:nvPr>
        </p:nvSpPr>
        <p:spPr>
          <a:xfrm>
            <a:off x="304800" y="457200"/>
            <a:ext cx="4572000" cy="1752600"/>
          </a:xfrm>
        </p:spPr>
        <p:txBody>
          <a:bodyPr/>
          <a:lstStyle/>
          <a:p>
            <a:r>
              <a:rPr lang="en-US"/>
              <a:t>Example Print Control Sub-System</a:t>
            </a:r>
          </a:p>
        </p:txBody>
      </p:sp>
      <p:grpSp>
        <p:nvGrpSpPr>
          <p:cNvPr id="372739" name="Group 3"/>
          <p:cNvGrpSpPr>
            <a:grpSpLocks/>
          </p:cNvGrpSpPr>
          <p:nvPr/>
        </p:nvGrpSpPr>
        <p:grpSpPr bwMode="auto">
          <a:xfrm>
            <a:off x="4648200" y="381000"/>
            <a:ext cx="4305300" cy="6019800"/>
            <a:chOff x="384" y="1104"/>
            <a:chExt cx="2712" cy="3792"/>
          </a:xfrm>
        </p:grpSpPr>
        <p:sp>
          <p:nvSpPr>
            <p:cNvPr id="372740" name="AutoShape 4"/>
            <p:cNvSpPr>
              <a:spLocks noChangeArrowheads="1"/>
            </p:cNvSpPr>
            <p:nvPr/>
          </p:nvSpPr>
          <p:spPr bwMode="auto">
            <a:xfrm>
              <a:off x="1050" y="1152"/>
              <a:ext cx="672" cy="15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External Originator</a:t>
              </a:r>
            </a:p>
          </p:txBody>
        </p:sp>
        <p:sp>
          <p:nvSpPr>
            <p:cNvPr id="372741" name="AutoShape 5"/>
            <p:cNvSpPr>
              <a:spLocks noChangeArrowheads="1"/>
            </p:cNvSpPr>
            <p:nvPr/>
          </p:nvSpPr>
          <p:spPr bwMode="auto">
            <a:xfrm>
              <a:off x="1032" y="3670"/>
              <a:ext cx="672" cy="24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Review Proposed</a:t>
              </a:r>
            </a:p>
            <a:p>
              <a:pPr algn="ctr"/>
              <a:r>
                <a:rPr lang="en-US" sz="900"/>
                <a:t>Print Change(s)</a:t>
              </a:r>
            </a:p>
          </p:txBody>
        </p:sp>
        <p:sp>
          <p:nvSpPr>
            <p:cNvPr id="372742" name="AutoShape 6"/>
            <p:cNvSpPr>
              <a:spLocks noChangeArrowheads="1"/>
            </p:cNvSpPr>
            <p:nvPr/>
          </p:nvSpPr>
          <p:spPr bwMode="auto">
            <a:xfrm>
              <a:off x="1896" y="4138"/>
              <a:ext cx="1200" cy="24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R-02002 'Quality Planning'</a:t>
              </a:r>
            </a:p>
            <a:p>
              <a:pPr algn="ctr"/>
              <a:r>
                <a:rPr lang="en-US" sz="900"/>
                <a:t>Request for Quotation Process</a:t>
              </a:r>
            </a:p>
          </p:txBody>
        </p:sp>
        <p:sp>
          <p:nvSpPr>
            <p:cNvPr id="372743" name="Line 7"/>
            <p:cNvSpPr>
              <a:spLocks noChangeShapeType="1"/>
            </p:cNvSpPr>
            <p:nvPr/>
          </p:nvSpPr>
          <p:spPr bwMode="auto">
            <a:xfrm>
              <a:off x="1392" y="1302"/>
              <a:ext cx="0" cy="138"/>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2744" name="Line 8"/>
            <p:cNvSpPr>
              <a:spLocks noChangeShapeType="1"/>
            </p:cNvSpPr>
            <p:nvPr/>
          </p:nvSpPr>
          <p:spPr bwMode="auto">
            <a:xfrm>
              <a:off x="1368" y="3910"/>
              <a:ext cx="0" cy="12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2745" name="Line 9"/>
            <p:cNvSpPr>
              <a:spLocks noChangeShapeType="1"/>
            </p:cNvSpPr>
            <p:nvPr/>
          </p:nvSpPr>
          <p:spPr bwMode="auto">
            <a:xfrm>
              <a:off x="1368" y="4486"/>
              <a:ext cx="0" cy="193"/>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2746" name="Text Box 10"/>
            <p:cNvSpPr txBox="1">
              <a:spLocks noChangeArrowheads="1"/>
            </p:cNvSpPr>
            <p:nvPr/>
          </p:nvSpPr>
          <p:spPr bwMode="auto">
            <a:xfrm>
              <a:off x="504" y="3648"/>
              <a:ext cx="528" cy="230"/>
            </a:xfrm>
            <a:prstGeom prst="rect">
              <a:avLst/>
            </a:prstGeom>
            <a:noFill/>
            <a:ln w="12700">
              <a:noFill/>
              <a:miter lim="800000"/>
              <a:headEnd/>
              <a:tailEnd/>
            </a:ln>
            <a:effectLst/>
          </p:spPr>
          <p:txBody>
            <a:bodyPr anchor="ctr">
              <a:prstTxWarp prst="textNoShape">
                <a:avLst/>
              </a:prstTxWarp>
              <a:spAutoFit/>
            </a:bodyPr>
            <a:lstStyle/>
            <a:p>
              <a:pPr algn="r"/>
              <a:r>
                <a:rPr lang="en-US" sz="900">
                  <a:solidFill>
                    <a:schemeClr val="accent2"/>
                  </a:solidFill>
                </a:rPr>
                <a:t>Engineering Manager</a:t>
              </a:r>
            </a:p>
          </p:txBody>
        </p:sp>
        <p:sp>
          <p:nvSpPr>
            <p:cNvPr id="372747" name="AutoShape 11"/>
            <p:cNvSpPr>
              <a:spLocks noChangeArrowheads="1"/>
            </p:cNvSpPr>
            <p:nvPr/>
          </p:nvSpPr>
          <p:spPr bwMode="auto">
            <a:xfrm>
              <a:off x="1080" y="4006"/>
              <a:ext cx="576" cy="48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RFQ</a:t>
              </a:r>
            </a:p>
            <a:p>
              <a:pPr algn="ctr"/>
              <a:r>
                <a:rPr lang="en-US" sz="900"/>
                <a:t>Required?</a:t>
              </a:r>
            </a:p>
          </p:txBody>
        </p:sp>
        <p:sp>
          <p:nvSpPr>
            <p:cNvPr id="372748" name="Line 12"/>
            <p:cNvSpPr>
              <a:spLocks noChangeShapeType="1"/>
            </p:cNvSpPr>
            <p:nvPr/>
          </p:nvSpPr>
          <p:spPr bwMode="auto">
            <a:xfrm>
              <a:off x="1656" y="4246"/>
              <a:ext cx="24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2749" name="AutoShape 13"/>
            <p:cNvSpPr>
              <a:spLocks noChangeArrowheads="1"/>
            </p:cNvSpPr>
            <p:nvPr/>
          </p:nvSpPr>
          <p:spPr bwMode="auto">
            <a:xfrm>
              <a:off x="678" y="4691"/>
              <a:ext cx="1392" cy="205"/>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R-05001B</a:t>
              </a:r>
            </a:p>
            <a:p>
              <a:pPr algn="ctr"/>
              <a:r>
                <a:rPr lang="en-US" sz="900"/>
                <a:t>Document Change Request Process</a:t>
              </a:r>
            </a:p>
          </p:txBody>
        </p:sp>
        <p:sp>
          <p:nvSpPr>
            <p:cNvPr id="372750" name="Line 14"/>
            <p:cNvSpPr>
              <a:spLocks noChangeShapeType="1"/>
            </p:cNvSpPr>
            <p:nvPr/>
          </p:nvSpPr>
          <p:spPr bwMode="auto">
            <a:xfrm>
              <a:off x="1368" y="3454"/>
              <a:ext cx="0" cy="216"/>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2751" name="AutoShape 15"/>
            <p:cNvSpPr>
              <a:spLocks noChangeArrowheads="1"/>
            </p:cNvSpPr>
            <p:nvPr/>
          </p:nvSpPr>
          <p:spPr bwMode="auto">
            <a:xfrm>
              <a:off x="1056" y="1440"/>
              <a:ext cx="672" cy="24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Log in Print</a:t>
              </a:r>
            </a:p>
            <a:p>
              <a:pPr algn="ctr"/>
              <a:r>
                <a:rPr lang="en-US" sz="900"/>
                <a:t>Log Notebook</a:t>
              </a:r>
            </a:p>
          </p:txBody>
        </p:sp>
        <p:sp>
          <p:nvSpPr>
            <p:cNvPr id="372752" name="AutoShape 16"/>
            <p:cNvSpPr>
              <a:spLocks noChangeArrowheads="1"/>
            </p:cNvSpPr>
            <p:nvPr/>
          </p:nvSpPr>
          <p:spPr bwMode="auto">
            <a:xfrm>
              <a:off x="2016" y="1440"/>
              <a:ext cx="672" cy="336"/>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W-05001B</a:t>
              </a:r>
            </a:p>
            <a:p>
              <a:pPr algn="ctr"/>
              <a:r>
                <a:rPr lang="en-US" sz="900"/>
                <a:t>Customer Print Log</a:t>
              </a:r>
            </a:p>
          </p:txBody>
        </p:sp>
        <p:sp>
          <p:nvSpPr>
            <p:cNvPr id="372753" name="Line 17"/>
            <p:cNvSpPr>
              <a:spLocks noChangeShapeType="1"/>
            </p:cNvSpPr>
            <p:nvPr/>
          </p:nvSpPr>
          <p:spPr bwMode="auto">
            <a:xfrm>
              <a:off x="1728" y="1536"/>
              <a:ext cx="288" cy="0"/>
            </a:xfrm>
            <a:prstGeom prst="line">
              <a:avLst/>
            </a:prstGeom>
            <a:noFill/>
            <a:ln w="12700" cap="rnd">
              <a:solidFill>
                <a:schemeClr val="accent2"/>
              </a:solidFill>
              <a:prstDash val="sysDot"/>
              <a:round/>
              <a:headEnd/>
              <a:tailEnd/>
            </a:ln>
            <a:effectLst/>
          </p:spPr>
          <p:txBody>
            <a:bodyPr wrap="none" anchor="ctr">
              <a:prstTxWarp prst="textNoShape">
                <a:avLst/>
              </a:prstTxWarp>
            </a:bodyPr>
            <a:lstStyle/>
            <a:p>
              <a:endParaRPr lang="en-US"/>
            </a:p>
          </p:txBody>
        </p:sp>
        <p:sp>
          <p:nvSpPr>
            <p:cNvPr id="372754" name="Line 18"/>
            <p:cNvSpPr>
              <a:spLocks noChangeShapeType="1"/>
            </p:cNvSpPr>
            <p:nvPr/>
          </p:nvSpPr>
          <p:spPr bwMode="auto">
            <a:xfrm>
              <a:off x="1392" y="1686"/>
              <a:ext cx="0" cy="138"/>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2755" name="AutoShape 19"/>
            <p:cNvSpPr>
              <a:spLocks noChangeArrowheads="1"/>
            </p:cNvSpPr>
            <p:nvPr/>
          </p:nvSpPr>
          <p:spPr bwMode="auto">
            <a:xfrm>
              <a:off x="1056" y="1824"/>
              <a:ext cx="672" cy="24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Stamp, Initial</a:t>
              </a:r>
            </a:p>
            <a:p>
              <a:pPr algn="ctr"/>
              <a:r>
                <a:rPr lang="en-US" sz="900"/>
                <a:t>&amp; Date Print</a:t>
              </a:r>
            </a:p>
          </p:txBody>
        </p:sp>
        <p:sp>
          <p:nvSpPr>
            <p:cNvPr id="372756" name="Line 20"/>
            <p:cNvSpPr>
              <a:spLocks noChangeShapeType="1"/>
            </p:cNvSpPr>
            <p:nvPr/>
          </p:nvSpPr>
          <p:spPr bwMode="auto">
            <a:xfrm>
              <a:off x="1392" y="2070"/>
              <a:ext cx="0" cy="138"/>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2757" name="AutoShape 21"/>
            <p:cNvSpPr>
              <a:spLocks noChangeArrowheads="1"/>
            </p:cNvSpPr>
            <p:nvPr/>
          </p:nvSpPr>
          <p:spPr bwMode="auto">
            <a:xfrm>
              <a:off x="1056" y="2208"/>
              <a:ext cx="672" cy="528"/>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Review Print</a:t>
              </a:r>
            </a:p>
            <a:p>
              <a:pPr algn="ctr"/>
              <a:r>
                <a:rPr lang="en-US" sz="900"/>
                <a:t>Against Current</a:t>
              </a:r>
            </a:p>
            <a:p>
              <a:pPr algn="ctr"/>
              <a:r>
                <a:rPr lang="en-US" sz="900"/>
                <a:t>Print - Mark Up</a:t>
              </a:r>
            </a:p>
            <a:p>
              <a:pPr algn="ctr"/>
              <a:r>
                <a:rPr lang="en-US" sz="900"/>
                <a:t>New Print,</a:t>
              </a:r>
            </a:p>
            <a:p>
              <a:pPr algn="ctr"/>
              <a:r>
                <a:rPr lang="en-US" sz="900"/>
                <a:t>If Necessary</a:t>
              </a:r>
            </a:p>
          </p:txBody>
        </p:sp>
        <p:sp>
          <p:nvSpPr>
            <p:cNvPr id="372758" name="Line 22"/>
            <p:cNvSpPr>
              <a:spLocks noChangeShapeType="1"/>
            </p:cNvSpPr>
            <p:nvPr/>
          </p:nvSpPr>
          <p:spPr bwMode="auto">
            <a:xfrm>
              <a:off x="1392" y="2736"/>
              <a:ext cx="0" cy="144"/>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2759" name="Text Box 23"/>
            <p:cNvSpPr txBox="1">
              <a:spLocks noChangeArrowheads="1"/>
            </p:cNvSpPr>
            <p:nvPr/>
          </p:nvSpPr>
          <p:spPr bwMode="auto">
            <a:xfrm>
              <a:off x="384" y="3168"/>
              <a:ext cx="432" cy="144"/>
            </a:xfrm>
            <a:prstGeom prst="rect">
              <a:avLst/>
            </a:prstGeom>
            <a:noFill/>
            <a:ln w="12700">
              <a:noFill/>
              <a:miter lim="800000"/>
              <a:headEnd/>
              <a:tailEnd/>
            </a:ln>
            <a:effectLst/>
          </p:spPr>
          <p:txBody>
            <a:bodyPr anchor="ctr">
              <a:prstTxWarp prst="textNoShape">
                <a:avLst/>
              </a:prstTxWarp>
              <a:spAutoFit/>
            </a:bodyPr>
            <a:lstStyle/>
            <a:p>
              <a:pPr algn="r"/>
              <a:r>
                <a:rPr lang="en-US" sz="900">
                  <a:solidFill>
                    <a:schemeClr val="accent2"/>
                  </a:solidFill>
                </a:rPr>
                <a:t>Designer</a:t>
              </a:r>
            </a:p>
          </p:txBody>
        </p:sp>
        <p:sp>
          <p:nvSpPr>
            <p:cNvPr id="372760" name="Text Box 24"/>
            <p:cNvSpPr txBox="1">
              <a:spLocks noChangeArrowheads="1"/>
            </p:cNvSpPr>
            <p:nvPr/>
          </p:nvSpPr>
          <p:spPr bwMode="auto">
            <a:xfrm>
              <a:off x="624" y="2400"/>
              <a:ext cx="432" cy="144"/>
            </a:xfrm>
            <a:prstGeom prst="rect">
              <a:avLst/>
            </a:prstGeom>
            <a:noFill/>
            <a:ln w="12700">
              <a:noFill/>
              <a:miter lim="800000"/>
              <a:headEnd/>
              <a:tailEnd/>
            </a:ln>
            <a:effectLst/>
          </p:spPr>
          <p:txBody>
            <a:bodyPr anchor="ctr">
              <a:prstTxWarp prst="textNoShape">
                <a:avLst/>
              </a:prstTxWarp>
              <a:spAutoFit/>
            </a:bodyPr>
            <a:lstStyle/>
            <a:p>
              <a:pPr algn="r"/>
              <a:r>
                <a:rPr lang="en-US" sz="900">
                  <a:solidFill>
                    <a:schemeClr val="accent2"/>
                  </a:solidFill>
                </a:rPr>
                <a:t>Designer</a:t>
              </a:r>
            </a:p>
          </p:txBody>
        </p:sp>
        <p:sp>
          <p:nvSpPr>
            <p:cNvPr id="372761" name="Text Box 25"/>
            <p:cNvSpPr txBox="1">
              <a:spLocks noChangeArrowheads="1"/>
            </p:cNvSpPr>
            <p:nvPr/>
          </p:nvSpPr>
          <p:spPr bwMode="auto">
            <a:xfrm>
              <a:off x="624" y="1872"/>
              <a:ext cx="432" cy="144"/>
            </a:xfrm>
            <a:prstGeom prst="rect">
              <a:avLst/>
            </a:prstGeom>
            <a:noFill/>
            <a:ln w="12700">
              <a:noFill/>
              <a:miter lim="800000"/>
              <a:headEnd/>
              <a:tailEnd/>
            </a:ln>
            <a:effectLst/>
          </p:spPr>
          <p:txBody>
            <a:bodyPr anchor="ctr">
              <a:prstTxWarp prst="textNoShape">
                <a:avLst/>
              </a:prstTxWarp>
              <a:spAutoFit/>
            </a:bodyPr>
            <a:lstStyle/>
            <a:p>
              <a:pPr algn="r"/>
              <a:r>
                <a:rPr lang="en-US" sz="900">
                  <a:solidFill>
                    <a:schemeClr val="accent2"/>
                  </a:solidFill>
                </a:rPr>
                <a:t>Designer</a:t>
              </a:r>
            </a:p>
          </p:txBody>
        </p:sp>
        <p:sp>
          <p:nvSpPr>
            <p:cNvPr id="372762" name="Text Box 26"/>
            <p:cNvSpPr txBox="1">
              <a:spLocks noChangeArrowheads="1"/>
            </p:cNvSpPr>
            <p:nvPr/>
          </p:nvSpPr>
          <p:spPr bwMode="auto">
            <a:xfrm>
              <a:off x="624" y="1488"/>
              <a:ext cx="432" cy="144"/>
            </a:xfrm>
            <a:prstGeom prst="rect">
              <a:avLst/>
            </a:prstGeom>
            <a:noFill/>
            <a:ln w="12700">
              <a:noFill/>
              <a:miter lim="800000"/>
              <a:headEnd/>
              <a:tailEnd/>
            </a:ln>
            <a:effectLst/>
          </p:spPr>
          <p:txBody>
            <a:bodyPr anchor="ctr">
              <a:prstTxWarp prst="textNoShape">
                <a:avLst/>
              </a:prstTxWarp>
              <a:spAutoFit/>
            </a:bodyPr>
            <a:lstStyle/>
            <a:p>
              <a:pPr algn="r"/>
              <a:r>
                <a:rPr lang="en-US" sz="900">
                  <a:solidFill>
                    <a:schemeClr val="accent2"/>
                  </a:solidFill>
                </a:rPr>
                <a:t>Designer</a:t>
              </a:r>
            </a:p>
          </p:txBody>
        </p:sp>
        <p:sp>
          <p:nvSpPr>
            <p:cNvPr id="372763" name="AutoShape 27"/>
            <p:cNvSpPr>
              <a:spLocks noChangeArrowheads="1"/>
            </p:cNvSpPr>
            <p:nvPr/>
          </p:nvSpPr>
          <p:spPr bwMode="auto">
            <a:xfrm>
              <a:off x="816" y="2880"/>
              <a:ext cx="1152" cy="624"/>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R-05001B</a:t>
              </a:r>
            </a:p>
            <a:p>
              <a:pPr algn="ctr"/>
              <a:r>
                <a:rPr lang="en-US" sz="900"/>
                <a:t>Document Change Request</a:t>
              </a:r>
            </a:p>
            <a:p>
              <a:pPr algn="ctr"/>
              <a:r>
                <a:rPr lang="en-US" sz="900"/>
                <a:t>+</a:t>
              </a:r>
            </a:p>
            <a:p>
              <a:pPr algn="ctr"/>
              <a:r>
                <a:rPr lang="en-US" sz="900"/>
                <a:t>W-05055 L.E.C.D. Form</a:t>
              </a:r>
            </a:p>
          </p:txBody>
        </p:sp>
        <p:sp>
          <p:nvSpPr>
            <p:cNvPr id="372764" name="Text Box 28"/>
            <p:cNvSpPr txBox="1">
              <a:spLocks noChangeArrowheads="1"/>
            </p:cNvSpPr>
            <p:nvPr/>
          </p:nvSpPr>
          <p:spPr bwMode="auto">
            <a:xfrm>
              <a:off x="1344" y="4464"/>
              <a:ext cx="240" cy="144"/>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chemeClr val="accent2"/>
                  </a:solidFill>
                </a:rPr>
                <a:t>No</a:t>
              </a:r>
            </a:p>
          </p:txBody>
        </p:sp>
        <p:sp>
          <p:nvSpPr>
            <p:cNvPr id="372765" name="Text Box 29"/>
            <p:cNvSpPr txBox="1">
              <a:spLocks noChangeArrowheads="1"/>
            </p:cNvSpPr>
            <p:nvPr/>
          </p:nvSpPr>
          <p:spPr bwMode="auto">
            <a:xfrm>
              <a:off x="1614" y="4108"/>
              <a:ext cx="240" cy="144"/>
            </a:xfrm>
            <a:prstGeom prst="rect">
              <a:avLst/>
            </a:prstGeom>
            <a:noFill/>
            <a:ln w="12700">
              <a:noFill/>
              <a:miter lim="800000"/>
              <a:headEnd/>
              <a:tailEnd/>
            </a:ln>
            <a:effectLst/>
          </p:spPr>
          <p:txBody>
            <a:bodyPr anchor="ctr">
              <a:prstTxWarp prst="textNoShape">
                <a:avLst/>
              </a:prstTxWarp>
              <a:spAutoFit/>
            </a:bodyPr>
            <a:lstStyle/>
            <a:p>
              <a:pPr algn="ctr"/>
              <a:r>
                <a:rPr lang="en-US" sz="900">
                  <a:solidFill>
                    <a:schemeClr val="accent2"/>
                  </a:solidFill>
                </a:rPr>
                <a:t>Yes</a:t>
              </a:r>
            </a:p>
          </p:txBody>
        </p:sp>
        <p:sp>
          <p:nvSpPr>
            <p:cNvPr id="372766" name="Text Box 30"/>
            <p:cNvSpPr txBox="1">
              <a:spLocks noChangeArrowheads="1"/>
            </p:cNvSpPr>
            <p:nvPr/>
          </p:nvSpPr>
          <p:spPr bwMode="auto">
            <a:xfrm>
              <a:off x="1776" y="1104"/>
              <a:ext cx="624" cy="230"/>
            </a:xfrm>
            <a:prstGeom prst="rect">
              <a:avLst/>
            </a:prstGeom>
            <a:noFill/>
            <a:ln w="12700">
              <a:noFill/>
              <a:miter lim="800000"/>
              <a:headEnd/>
              <a:tailEnd/>
            </a:ln>
            <a:effectLst/>
          </p:spPr>
          <p:txBody>
            <a:bodyPr anchor="ctr">
              <a:prstTxWarp prst="textNoShape">
                <a:avLst/>
              </a:prstTxWarp>
              <a:spAutoFit/>
            </a:bodyPr>
            <a:lstStyle/>
            <a:p>
              <a:r>
                <a:rPr lang="en-US" sz="900">
                  <a:solidFill>
                    <a:schemeClr val="accent2"/>
                  </a:solidFill>
                </a:rPr>
                <a:t>Sales</a:t>
              </a:r>
            </a:p>
            <a:p>
              <a:r>
                <a:rPr lang="en-US" sz="900">
                  <a:solidFill>
                    <a:schemeClr val="accent2"/>
                  </a:solidFill>
                </a:rPr>
                <a:t>Customer</a:t>
              </a:r>
            </a:p>
          </p:txBody>
        </p:sp>
      </p:grpSp>
    </p:spTree>
  </p:cSld>
  <p:clrMapOvr>
    <a:masterClrMapping/>
  </p:clrMapOvr>
  <p:transition advTm="8000">
    <p:zoom dir="in"/>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p:txBody>
          <a:bodyPr/>
          <a:lstStyle/>
          <a:p>
            <a:r>
              <a:rPr lang="en-US" sz="2800"/>
              <a:t>Example External Documents Control Sub-System</a:t>
            </a:r>
          </a:p>
        </p:txBody>
      </p:sp>
      <p:sp>
        <p:nvSpPr>
          <p:cNvPr id="373763" name="AutoShape 3"/>
          <p:cNvSpPr>
            <a:spLocks noChangeArrowheads="1"/>
          </p:cNvSpPr>
          <p:nvPr/>
        </p:nvSpPr>
        <p:spPr bwMode="auto">
          <a:xfrm>
            <a:off x="76200" y="1371600"/>
            <a:ext cx="1905000" cy="5334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External Document Received</a:t>
            </a:r>
          </a:p>
          <a:p>
            <a:pPr algn="ctr"/>
            <a:r>
              <a:rPr lang="en-US" sz="900"/>
              <a:t>(Any Area)</a:t>
            </a:r>
          </a:p>
          <a:p>
            <a:pPr algn="ctr"/>
            <a:r>
              <a:rPr lang="en-US" sz="900"/>
              <a:t>EXCEPT Prints</a:t>
            </a:r>
          </a:p>
        </p:txBody>
      </p:sp>
      <p:sp>
        <p:nvSpPr>
          <p:cNvPr id="373764" name="Text Box 4"/>
          <p:cNvSpPr txBox="1">
            <a:spLocks noChangeArrowheads="1"/>
          </p:cNvSpPr>
          <p:nvPr/>
        </p:nvSpPr>
        <p:spPr bwMode="auto">
          <a:xfrm>
            <a:off x="1600200" y="2149475"/>
            <a:ext cx="1066800" cy="638175"/>
          </a:xfrm>
          <a:prstGeom prst="rect">
            <a:avLst/>
          </a:prstGeom>
          <a:noFill/>
          <a:ln w="12700">
            <a:noFill/>
            <a:miter lim="800000"/>
            <a:headEnd/>
            <a:tailEnd/>
          </a:ln>
          <a:effectLst/>
        </p:spPr>
        <p:txBody>
          <a:bodyPr anchor="ctr">
            <a:prstTxWarp prst="textNoShape">
              <a:avLst/>
            </a:prstTxWarp>
            <a:spAutoFit/>
          </a:bodyPr>
          <a:lstStyle/>
          <a:p>
            <a:pPr algn="ctr"/>
            <a:r>
              <a:rPr lang="en-US" sz="900"/>
              <a:t>Review and Approval by Departmental Manager</a:t>
            </a:r>
          </a:p>
        </p:txBody>
      </p:sp>
      <p:sp>
        <p:nvSpPr>
          <p:cNvPr id="373765" name="AutoShape 5"/>
          <p:cNvSpPr>
            <a:spLocks noChangeArrowheads="1"/>
          </p:cNvSpPr>
          <p:nvPr/>
        </p:nvSpPr>
        <p:spPr bwMode="auto">
          <a:xfrm>
            <a:off x="381000" y="2209800"/>
            <a:ext cx="1219200" cy="5334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Approval For</a:t>
            </a:r>
          </a:p>
          <a:p>
            <a:pPr algn="ctr"/>
            <a:r>
              <a:rPr lang="en-US" sz="900"/>
              <a:t>Acceptance</a:t>
            </a:r>
          </a:p>
        </p:txBody>
      </p:sp>
      <p:sp>
        <p:nvSpPr>
          <p:cNvPr id="373766" name="Line 6"/>
          <p:cNvSpPr>
            <a:spLocks noChangeShapeType="1"/>
          </p:cNvSpPr>
          <p:nvPr/>
        </p:nvSpPr>
        <p:spPr bwMode="auto">
          <a:xfrm flipH="1">
            <a:off x="990600" y="2743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767" name="Line 7"/>
          <p:cNvSpPr>
            <a:spLocks noChangeShapeType="1"/>
          </p:cNvSpPr>
          <p:nvPr/>
        </p:nvSpPr>
        <p:spPr bwMode="auto">
          <a:xfrm flipH="1">
            <a:off x="990600" y="19050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768" name="Text Box 8"/>
          <p:cNvSpPr txBox="1">
            <a:spLocks noChangeArrowheads="1"/>
          </p:cNvSpPr>
          <p:nvPr/>
        </p:nvSpPr>
        <p:spPr bwMode="auto">
          <a:xfrm>
            <a:off x="990600" y="3886200"/>
            <a:ext cx="3810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Yes</a:t>
            </a:r>
          </a:p>
        </p:txBody>
      </p:sp>
      <p:sp>
        <p:nvSpPr>
          <p:cNvPr id="373769" name="Text Box 9"/>
          <p:cNvSpPr txBox="1">
            <a:spLocks noChangeArrowheads="1"/>
          </p:cNvSpPr>
          <p:nvPr/>
        </p:nvSpPr>
        <p:spPr bwMode="auto">
          <a:xfrm>
            <a:off x="1524000" y="3276600"/>
            <a:ext cx="3810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No</a:t>
            </a:r>
          </a:p>
        </p:txBody>
      </p:sp>
      <p:sp>
        <p:nvSpPr>
          <p:cNvPr id="373770" name="Text Box 10"/>
          <p:cNvSpPr txBox="1">
            <a:spLocks noChangeArrowheads="1"/>
          </p:cNvSpPr>
          <p:nvPr/>
        </p:nvSpPr>
        <p:spPr bwMode="auto">
          <a:xfrm>
            <a:off x="152400" y="4267200"/>
            <a:ext cx="3810000" cy="1917700"/>
          </a:xfrm>
          <a:prstGeom prst="rect">
            <a:avLst/>
          </a:prstGeom>
          <a:noFill/>
          <a:ln w="12700">
            <a:noFill/>
            <a:miter lim="800000"/>
            <a:headEnd/>
            <a:tailEnd/>
          </a:ln>
          <a:effectLst/>
        </p:spPr>
        <p:txBody>
          <a:bodyPr anchor="ctr">
            <a:prstTxWarp prst="textNoShape">
              <a:avLst/>
            </a:prstTxWarp>
            <a:spAutoFit/>
          </a:bodyPr>
          <a:lstStyle/>
          <a:p>
            <a:pPr algn="ctr"/>
            <a:r>
              <a:rPr lang="en-US">
                <a:solidFill>
                  <a:srgbClr val="FF0000"/>
                </a:solidFill>
              </a:rPr>
              <a:t>Rules:</a:t>
            </a:r>
            <a:endParaRPr lang="en-US"/>
          </a:p>
          <a:p>
            <a:r>
              <a:rPr lang="en-US">
                <a:solidFill>
                  <a:schemeClr val="accent2"/>
                </a:solidFill>
              </a:rPr>
              <a:t>Controlled Documents of External Origin are maintained by the Document Control Clerk.</a:t>
            </a:r>
          </a:p>
          <a:p>
            <a:endParaRPr lang="en-US">
              <a:solidFill>
                <a:schemeClr val="accent2"/>
              </a:solidFill>
            </a:endParaRPr>
          </a:p>
          <a:p>
            <a:r>
              <a:rPr lang="en-US">
                <a:solidFill>
                  <a:schemeClr val="accent2"/>
                </a:solidFill>
              </a:rPr>
              <a:t>Controlled Documents of External Origin are identified by a "Controlled Document" stamp inside the front cover and an ID Number hand written beside it. The ID number is derived from the listing in the PartMast.xls file. ID numbers are not reused once a document is removed from control.</a:t>
            </a:r>
          </a:p>
        </p:txBody>
      </p:sp>
      <p:sp>
        <p:nvSpPr>
          <p:cNvPr id="373771" name="AutoShape 11"/>
          <p:cNvSpPr>
            <a:spLocks noChangeArrowheads="1"/>
          </p:cNvSpPr>
          <p:nvPr/>
        </p:nvSpPr>
        <p:spPr bwMode="auto">
          <a:xfrm>
            <a:off x="482600" y="3048000"/>
            <a:ext cx="990600" cy="8382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Approval?</a:t>
            </a:r>
          </a:p>
        </p:txBody>
      </p:sp>
      <p:sp>
        <p:nvSpPr>
          <p:cNvPr id="373772" name="AutoShape 12"/>
          <p:cNvSpPr>
            <a:spLocks noChangeArrowheads="1"/>
          </p:cNvSpPr>
          <p:nvPr/>
        </p:nvSpPr>
        <p:spPr bwMode="auto">
          <a:xfrm>
            <a:off x="1981200" y="3276600"/>
            <a:ext cx="1143000" cy="3810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Review Reason</a:t>
            </a:r>
          </a:p>
          <a:p>
            <a:pPr algn="ctr"/>
            <a:r>
              <a:rPr lang="en-US" sz="900"/>
              <a:t>With Requestor</a:t>
            </a:r>
          </a:p>
        </p:txBody>
      </p:sp>
      <p:sp>
        <p:nvSpPr>
          <p:cNvPr id="373773" name="Line 13"/>
          <p:cNvSpPr>
            <a:spLocks noChangeShapeType="1"/>
          </p:cNvSpPr>
          <p:nvPr/>
        </p:nvSpPr>
        <p:spPr bwMode="auto">
          <a:xfrm>
            <a:off x="1447800" y="3454400"/>
            <a:ext cx="5334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774" name="AutoShape 14"/>
          <p:cNvSpPr>
            <a:spLocks noChangeArrowheads="1"/>
          </p:cNvSpPr>
          <p:nvPr/>
        </p:nvSpPr>
        <p:spPr bwMode="auto">
          <a:xfrm>
            <a:off x="4305300" y="1892300"/>
            <a:ext cx="990600" cy="8382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Does</a:t>
            </a:r>
          </a:p>
          <a:p>
            <a:pPr algn="ctr"/>
            <a:r>
              <a:rPr lang="en-US" sz="900"/>
              <a:t>Document</a:t>
            </a:r>
          </a:p>
          <a:p>
            <a:pPr algn="ctr"/>
            <a:r>
              <a:rPr lang="en-US" sz="900"/>
              <a:t>Exist?</a:t>
            </a:r>
          </a:p>
        </p:txBody>
      </p:sp>
      <p:sp>
        <p:nvSpPr>
          <p:cNvPr id="373775" name="AutoShape 15"/>
          <p:cNvSpPr>
            <a:spLocks noChangeArrowheads="1"/>
          </p:cNvSpPr>
          <p:nvPr/>
        </p:nvSpPr>
        <p:spPr bwMode="auto">
          <a:xfrm>
            <a:off x="5753100" y="2044700"/>
            <a:ext cx="1219200" cy="5334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Create Document</a:t>
            </a:r>
          </a:p>
          <a:p>
            <a:pPr algn="ctr"/>
            <a:r>
              <a:rPr lang="en-US" sz="900"/>
              <a:t>ID in Cross Listing</a:t>
            </a:r>
          </a:p>
          <a:p>
            <a:pPr algn="ctr"/>
            <a:r>
              <a:rPr lang="en-US" sz="900"/>
              <a:t>In PartMast.xls file.</a:t>
            </a:r>
          </a:p>
        </p:txBody>
      </p:sp>
      <p:sp>
        <p:nvSpPr>
          <p:cNvPr id="373776" name="Line 16"/>
          <p:cNvSpPr>
            <a:spLocks noChangeShapeType="1"/>
          </p:cNvSpPr>
          <p:nvPr/>
        </p:nvSpPr>
        <p:spPr bwMode="auto">
          <a:xfrm>
            <a:off x="5295900" y="2298700"/>
            <a:ext cx="4572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777" name="AutoShape 17"/>
          <p:cNvSpPr>
            <a:spLocks noChangeArrowheads="1"/>
          </p:cNvSpPr>
          <p:nvPr/>
        </p:nvSpPr>
        <p:spPr bwMode="auto">
          <a:xfrm>
            <a:off x="4229100" y="2971800"/>
            <a:ext cx="1143000" cy="4572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Update Document</a:t>
            </a:r>
          </a:p>
          <a:p>
            <a:pPr algn="ctr"/>
            <a:r>
              <a:rPr lang="en-US" sz="900"/>
              <a:t>Cross Listing</a:t>
            </a:r>
          </a:p>
        </p:txBody>
      </p:sp>
      <p:sp>
        <p:nvSpPr>
          <p:cNvPr id="373778" name="Line 18"/>
          <p:cNvSpPr>
            <a:spLocks noChangeShapeType="1"/>
          </p:cNvSpPr>
          <p:nvPr/>
        </p:nvSpPr>
        <p:spPr bwMode="auto">
          <a:xfrm flipH="1">
            <a:off x="4787900" y="2730500"/>
            <a:ext cx="0" cy="2413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779" name="AutoShape 19"/>
          <p:cNvSpPr>
            <a:spLocks noChangeArrowheads="1"/>
          </p:cNvSpPr>
          <p:nvPr/>
        </p:nvSpPr>
        <p:spPr bwMode="auto">
          <a:xfrm>
            <a:off x="4229100" y="3657600"/>
            <a:ext cx="1143000" cy="4572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Identify</a:t>
            </a:r>
          </a:p>
          <a:p>
            <a:pPr algn="ctr"/>
            <a:r>
              <a:rPr lang="en-US" sz="900"/>
              <a:t>Document</a:t>
            </a:r>
          </a:p>
        </p:txBody>
      </p:sp>
      <p:sp>
        <p:nvSpPr>
          <p:cNvPr id="373780" name="Line 20"/>
          <p:cNvSpPr>
            <a:spLocks noChangeShapeType="1"/>
          </p:cNvSpPr>
          <p:nvPr/>
        </p:nvSpPr>
        <p:spPr bwMode="auto">
          <a:xfrm flipH="1">
            <a:off x="4800600" y="3416300"/>
            <a:ext cx="0" cy="2413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781" name="AutoShape 21"/>
          <p:cNvSpPr>
            <a:spLocks noChangeArrowheads="1"/>
          </p:cNvSpPr>
          <p:nvPr/>
        </p:nvSpPr>
        <p:spPr bwMode="auto">
          <a:xfrm>
            <a:off x="4267200" y="4330700"/>
            <a:ext cx="990600" cy="8382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Is Document</a:t>
            </a:r>
          </a:p>
          <a:p>
            <a:pPr algn="ctr"/>
            <a:r>
              <a:rPr lang="en-US" sz="900"/>
              <a:t>Being Obsoleted?</a:t>
            </a:r>
          </a:p>
        </p:txBody>
      </p:sp>
      <p:sp>
        <p:nvSpPr>
          <p:cNvPr id="373782" name="Line 22"/>
          <p:cNvSpPr>
            <a:spLocks noChangeShapeType="1"/>
          </p:cNvSpPr>
          <p:nvPr/>
        </p:nvSpPr>
        <p:spPr bwMode="auto">
          <a:xfrm>
            <a:off x="4762500" y="4114800"/>
            <a:ext cx="0" cy="2413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783" name="Line 23"/>
          <p:cNvSpPr>
            <a:spLocks noChangeShapeType="1"/>
          </p:cNvSpPr>
          <p:nvPr/>
        </p:nvSpPr>
        <p:spPr bwMode="auto">
          <a:xfrm flipH="1">
            <a:off x="4749800" y="5168900"/>
            <a:ext cx="0" cy="2413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784" name="AutoShape 24"/>
          <p:cNvSpPr>
            <a:spLocks noChangeArrowheads="1"/>
          </p:cNvSpPr>
          <p:nvPr/>
        </p:nvSpPr>
        <p:spPr bwMode="auto">
          <a:xfrm>
            <a:off x="4038600" y="5410200"/>
            <a:ext cx="1346200" cy="4572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Document is</a:t>
            </a:r>
          </a:p>
          <a:p>
            <a:pPr algn="ctr"/>
            <a:r>
              <a:rPr lang="en-US" sz="900"/>
              <a:t>Available In Book Shelf</a:t>
            </a:r>
          </a:p>
        </p:txBody>
      </p:sp>
      <p:sp>
        <p:nvSpPr>
          <p:cNvPr id="373785" name="AutoShape 25"/>
          <p:cNvSpPr>
            <a:spLocks noChangeArrowheads="1"/>
          </p:cNvSpPr>
          <p:nvPr/>
        </p:nvSpPr>
        <p:spPr bwMode="auto">
          <a:xfrm>
            <a:off x="5715000" y="4495800"/>
            <a:ext cx="1143000" cy="4572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Document to Trash</a:t>
            </a:r>
          </a:p>
          <a:p>
            <a:pPr algn="ctr"/>
            <a:r>
              <a:rPr lang="en-US" sz="900"/>
              <a:t>or History File</a:t>
            </a:r>
          </a:p>
          <a:p>
            <a:pPr algn="ctr"/>
            <a:r>
              <a:rPr lang="en-US" sz="900"/>
              <a:t>As Defined</a:t>
            </a:r>
          </a:p>
        </p:txBody>
      </p:sp>
      <p:sp>
        <p:nvSpPr>
          <p:cNvPr id="373786" name="Line 26"/>
          <p:cNvSpPr>
            <a:spLocks noChangeShapeType="1"/>
          </p:cNvSpPr>
          <p:nvPr/>
        </p:nvSpPr>
        <p:spPr bwMode="auto">
          <a:xfrm>
            <a:off x="5270500" y="4737100"/>
            <a:ext cx="4572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787" name="Line 27"/>
          <p:cNvSpPr>
            <a:spLocks noChangeShapeType="1"/>
          </p:cNvSpPr>
          <p:nvPr/>
        </p:nvSpPr>
        <p:spPr bwMode="auto">
          <a:xfrm>
            <a:off x="6400800" y="2590800"/>
            <a:ext cx="0" cy="91440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73788" name="Line 28"/>
          <p:cNvSpPr>
            <a:spLocks noChangeShapeType="1"/>
          </p:cNvSpPr>
          <p:nvPr/>
        </p:nvSpPr>
        <p:spPr bwMode="auto">
          <a:xfrm flipH="1">
            <a:off x="4800600" y="3505200"/>
            <a:ext cx="16002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789" name="Text Box 29"/>
          <p:cNvSpPr txBox="1">
            <a:spLocks noChangeArrowheads="1"/>
          </p:cNvSpPr>
          <p:nvPr/>
        </p:nvSpPr>
        <p:spPr bwMode="auto">
          <a:xfrm>
            <a:off x="4419600" y="2667000"/>
            <a:ext cx="3810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Yes</a:t>
            </a:r>
          </a:p>
        </p:txBody>
      </p:sp>
      <p:sp>
        <p:nvSpPr>
          <p:cNvPr id="373790" name="Text Box 30"/>
          <p:cNvSpPr txBox="1">
            <a:spLocks noChangeArrowheads="1"/>
          </p:cNvSpPr>
          <p:nvPr/>
        </p:nvSpPr>
        <p:spPr bwMode="auto">
          <a:xfrm>
            <a:off x="5283200" y="2286000"/>
            <a:ext cx="3302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No</a:t>
            </a:r>
          </a:p>
        </p:txBody>
      </p:sp>
      <p:sp>
        <p:nvSpPr>
          <p:cNvPr id="373791" name="Text Box 31"/>
          <p:cNvSpPr txBox="1">
            <a:spLocks noChangeArrowheads="1"/>
          </p:cNvSpPr>
          <p:nvPr/>
        </p:nvSpPr>
        <p:spPr bwMode="auto">
          <a:xfrm>
            <a:off x="5638800" y="1828800"/>
            <a:ext cx="14478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p:txBody>
      </p:sp>
      <p:sp>
        <p:nvSpPr>
          <p:cNvPr id="373792" name="Text Box 32"/>
          <p:cNvSpPr txBox="1">
            <a:spLocks noChangeArrowheads="1"/>
          </p:cNvSpPr>
          <p:nvPr/>
        </p:nvSpPr>
        <p:spPr bwMode="auto">
          <a:xfrm>
            <a:off x="5257800" y="3048000"/>
            <a:ext cx="1219200" cy="365125"/>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a:t>
            </a:r>
          </a:p>
          <a:p>
            <a:pPr algn="ctr"/>
            <a:r>
              <a:rPr lang="en-US" sz="900"/>
              <a:t>Clerk</a:t>
            </a:r>
          </a:p>
        </p:txBody>
      </p:sp>
      <p:sp>
        <p:nvSpPr>
          <p:cNvPr id="373793" name="Text Box 33"/>
          <p:cNvSpPr txBox="1">
            <a:spLocks noChangeArrowheads="1"/>
          </p:cNvSpPr>
          <p:nvPr/>
        </p:nvSpPr>
        <p:spPr bwMode="auto">
          <a:xfrm>
            <a:off x="5410200" y="3886200"/>
            <a:ext cx="1219200" cy="365125"/>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a:t>
            </a:r>
          </a:p>
          <a:p>
            <a:pPr algn="ctr"/>
            <a:r>
              <a:rPr lang="en-US" sz="900"/>
              <a:t>Clerk</a:t>
            </a:r>
          </a:p>
        </p:txBody>
      </p:sp>
      <p:sp>
        <p:nvSpPr>
          <p:cNvPr id="373794" name="Text Box 34"/>
          <p:cNvSpPr txBox="1">
            <a:spLocks noChangeArrowheads="1"/>
          </p:cNvSpPr>
          <p:nvPr/>
        </p:nvSpPr>
        <p:spPr bwMode="auto">
          <a:xfrm>
            <a:off x="4876800" y="4968875"/>
            <a:ext cx="1219200" cy="365125"/>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a:t>
            </a:r>
          </a:p>
          <a:p>
            <a:pPr algn="ctr"/>
            <a:r>
              <a:rPr lang="en-US" sz="900"/>
              <a:t>Clerk</a:t>
            </a:r>
          </a:p>
        </p:txBody>
      </p:sp>
      <p:sp>
        <p:nvSpPr>
          <p:cNvPr id="373795" name="Text Box 35"/>
          <p:cNvSpPr txBox="1">
            <a:spLocks noChangeArrowheads="1"/>
          </p:cNvSpPr>
          <p:nvPr/>
        </p:nvSpPr>
        <p:spPr bwMode="auto">
          <a:xfrm>
            <a:off x="5410200" y="5426075"/>
            <a:ext cx="1219200" cy="365125"/>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a:t>
            </a:r>
          </a:p>
          <a:p>
            <a:pPr algn="ctr"/>
            <a:r>
              <a:rPr lang="en-US" sz="900"/>
              <a:t>Clerk</a:t>
            </a:r>
          </a:p>
        </p:txBody>
      </p:sp>
      <p:sp>
        <p:nvSpPr>
          <p:cNvPr id="373797" name="AutoShape 37"/>
          <p:cNvSpPr>
            <a:spLocks noChangeArrowheads="1"/>
          </p:cNvSpPr>
          <p:nvPr/>
        </p:nvSpPr>
        <p:spPr bwMode="auto">
          <a:xfrm>
            <a:off x="4191000" y="1295400"/>
            <a:ext cx="1219200" cy="3048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Forward to Document</a:t>
            </a:r>
          </a:p>
          <a:p>
            <a:pPr algn="ctr"/>
            <a:r>
              <a:rPr lang="en-US" sz="900"/>
              <a:t>Control Clerk</a:t>
            </a:r>
          </a:p>
        </p:txBody>
      </p:sp>
      <p:sp>
        <p:nvSpPr>
          <p:cNvPr id="373798" name="Line 38"/>
          <p:cNvSpPr>
            <a:spLocks noChangeShapeType="1"/>
          </p:cNvSpPr>
          <p:nvPr/>
        </p:nvSpPr>
        <p:spPr bwMode="auto">
          <a:xfrm flipH="1">
            <a:off x="4800600" y="1600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799" name="Text Box 39"/>
          <p:cNvSpPr txBox="1">
            <a:spLocks noChangeArrowheads="1"/>
          </p:cNvSpPr>
          <p:nvPr/>
        </p:nvSpPr>
        <p:spPr bwMode="auto">
          <a:xfrm>
            <a:off x="5410200" y="1279525"/>
            <a:ext cx="1066800" cy="365125"/>
          </a:xfrm>
          <a:prstGeom prst="rect">
            <a:avLst/>
          </a:prstGeom>
          <a:noFill/>
          <a:ln w="12700">
            <a:noFill/>
            <a:miter lim="800000"/>
            <a:headEnd/>
            <a:tailEnd/>
          </a:ln>
          <a:effectLst/>
        </p:spPr>
        <p:txBody>
          <a:bodyPr anchor="ctr">
            <a:prstTxWarp prst="textNoShape">
              <a:avLst/>
            </a:prstTxWarp>
            <a:spAutoFit/>
          </a:bodyPr>
          <a:lstStyle/>
          <a:p>
            <a:pPr algn="ctr"/>
            <a:r>
              <a:rPr lang="en-US" sz="900"/>
              <a:t>Departmental Manager</a:t>
            </a:r>
          </a:p>
        </p:txBody>
      </p:sp>
      <p:sp>
        <p:nvSpPr>
          <p:cNvPr id="373800" name="Text Box 40"/>
          <p:cNvSpPr txBox="1">
            <a:spLocks noChangeArrowheads="1"/>
          </p:cNvSpPr>
          <p:nvPr/>
        </p:nvSpPr>
        <p:spPr bwMode="auto">
          <a:xfrm>
            <a:off x="5245100" y="4521200"/>
            <a:ext cx="3810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Yes</a:t>
            </a:r>
          </a:p>
        </p:txBody>
      </p:sp>
      <p:sp>
        <p:nvSpPr>
          <p:cNvPr id="373801" name="Text Box 41"/>
          <p:cNvSpPr txBox="1">
            <a:spLocks noChangeArrowheads="1"/>
          </p:cNvSpPr>
          <p:nvPr/>
        </p:nvSpPr>
        <p:spPr bwMode="auto">
          <a:xfrm>
            <a:off x="4419600" y="5092700"/>
            <a:ext cx="3302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No</a:t>
            </a:r>
          </a:p>
        </p:txBody>
      </p:sp>
      <p:sp>
        <p:nvSpPr>
          <p:cNvPr id="373802" name="AutoShape 42"/>
          <p:cNvSpPr>
            <a:spLocks noChangeArrowheads="1"/>
          </p:cNvSpPr>
          <p:nvPr/>
        </p:nvSpPr>
        <p:spPr bwMode="auto">
          <a:xfrm>
            <a:off x="7048500" y="1435100"/>
            <a:ext cx="1447800" cy="3048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Check for Latest Revision</a:t>
            </a:r>
          </a:p>
        </p:txBody>
      </p:sp>
      <p:sp>
        <p:nvSpPr>
          <p:cNvPr id="373803" name="AutoShape 43"/>
          <p:cNvSpPr>
            <a:spLocks noChangeArrowheads="1"/>
          </p:cNvSpPr>
          <p:nvPr/>
        </p:nvSpPr>
        <p:spPr bwMode="auto">
          <a:xfrm>
            <a:off x="7277100" y="1968500"/>
            <a:ext cx="914400" cy="6096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Document</a:t>
            </a:r>
          </a:p>
          <a:p>
            <a:pPr algn="ctr"/>
            <a:r>
              <a:rPr lang="en-US" sz="900"/>
              <a:t>Revised?</a:t>
            </a:r>
          </a:p>
        </p:txBody>
      </p:sp>
      <p:sp>
        <p:nvSpPr>
          <p:cNvPr id="373804" name="Line 44"/>
          <p:cNvSpPr>
            <a:spLocks noChangeShapeType="1"/>
          </p:cNvSpPr>
          <p:nvPr/>
        </p:nvSpPr>
        <p:spPr bwMode="auto">
          <a:xfrm>
            <a:off x="7734300" y="1739900"/>
            <a:ext cx="0" cy="2413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805" name="Text Box 45"/>
          <p:cNvSpPr txBox="1">
            <a:spLocks noChangeArrowheads="1"/>
          </p:cNvSpPr>
          <p:nvPr/>
        </p:nvSpPr>
        <p:spPr bwMode="auto">
          <a:xfrm>
            <a:off x="8115300" y="2044700"/>
            <a:ext cx="3810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No</a:t>
            </a:r>
          </a:p>
        </p:txBody>
      </p:sp>
      <p:sp>
        <p:nvSpPr>
          <p:cNvPr id="373806" name="Line 46"/>
          <p:cNvSpPr>
            <a:spLocks noChangeShapeType="1"/>
          </p:cNvSpPr>
          <p:nvPr/>
        </p:nvSpPr>
        <p:spPr bwMode="auto">
          <a:xfrm>
            <a:off x="8191500" y="2273300"/>
            <a:ext cx="3048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807" name="AutoShape 47"/>
          <p:cNvSpPr>
            <a:spLocks noChangeArrowheads="1"/>
          </p:cNvSpPr>
          <p:nvPr/>
        </p:nvSpPr>
        <p:spPr bwMode="auto">
          <a:xfrm>
            <a:off x="8496300" y="2120900"/>
            <a:ext cx="609600" cy="3048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No Action</a:t>
            </a:r>
          </a:p>
        </p:txBody>
      </p:sp>
      <p:sp>
        <p:nvSpPr>
          <p:cNvPr id="373808" name="Line 48"/>
          <p:cNvSpPr>
            <a:spLocks noChangeShapeType="1"/>
          </p:cNvSpPr>
          <p:nvPr/>
        </p:nvSpPr>
        <p:spPr bwMode="auto">
          <a:xfrm flipH="1">
            <a:off x="7721600" y="2565400"/>
            <a:ext cx="0" cy="2413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809" name="Text Box 49"/>
          <p:cNvSpPr txBox="1">
            <a:spLocks noChangeArrowheads="1"/>
          </p:cNvSpPr>
          <p:nvPr/>
        </p:nvSpPr>
        <p:spPr bwMode="auto">
          <a:xfrm>
            <a:off x="7353300" y="2501900"/>
            <a:ext cx="3810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Yes</a:t>
            </a:r>
          </a:p>
        </p:txBody>
      </p:sp>
      <p:sp>
        <p:nvSpPr>
          <p:cNvPr id="373810" name="AutoShape 50"/>
          <p:cNvSpPr>
            <a:spLocks noChangeArrowheads="1"/>
          </p:cNvSpPr>
          <p:nvPr/>
        </p:nvSpPr>
        <p:spPr bwMode="auto">
          <a:xfrm>
            <a:off x="7315200" y="2819400"/>
            <a:ext cx="838200" cy="3048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Order/Receive</a:t>
            </a:r>
          </a:p>
          <a:p>
            <a:pPr algn="ctr"/>
            <a:r>
              <a:rPr lang="en-US" sz="900"/>
              <a:t>Document</a:t>
            </a:r>
          </a:p>
        </p:txBody>
      </p:sp>
      <p:sp>
        <p:nvSpPr>
          <p:cNvPr id="373811" name="Line 51"/>
          <p:cNvSpPr>
            <a:spLocks noChangeShapeType="1"/>
          </p:cNvSpPr>
          <p:nvPr/>
        </p:nvSpPr>
        <p:spPr bwMode="auto">
          <a:xfrm flipH="1">
            <a:off x="5334000" y="3733800"/>
            <a:ext cx="18288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812" name="AutoShape 52"/>
          <p:cNvSpPr>
            <a:spLocks noChangeArrowheads="1"/>
          </p:cNvSpPr>
          <p:nvPr/>
        </p:nvSpPr>
        <p:spPr bwMode="auto">
          <a:xfrm>
            <a:off x="7162800" y="3429000"/>
            <a:ext cx="1143000" cy="4572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Update Document</a:t>
            </a:r>
          </a:p>
          <a:p>
            <a:pPr algn="ctr"/>
            <a:r>
              <a:rPr lang="en-US" sz="900"/>
              <a:t>Cross Listing</a:t>
            </a:r>
          </a:p>
        </p:txBody>
      </p:sp>
      <p:sp>
        <p:nvSpPr>
          <p:cNvPr id="373813" name="Line 53"/>
          <p:cNvSpPr>
            <a:spLocks noChangeShapeType="1"/>
          </p:cNvSpPr>
          <p:nvPr/>
        </p:nvSpPr>
        <p:spPr bwMode="auto">
          <a:xfrm flipH="1">
            <a:off x="7772400" y="3124200"/>
            <a:ext cx="0" cy="2921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3814" name="Text Box 54"/>
          <p:cNvSpPr txBox="1">
            <a:spLocks noChangeArrowheads="1"/>
          </p:cNvSpPr>
          <p:nvPr/>
        </p:nvSpPr>
        <p:spPr bwMode="auto">
          <a:xfrm>
            <a:off x="7010400" y="3886200"/>
            <a:ext cx="14478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p:txBody>
      </p:sp>
      <p:sp>
        <p:nvSpPr>
          <p:cNvPr id="373815" name="Text Box 55"/>
          <p:cNvSpPr txBox="1">
            <a:spLocks noChangeArrowheads="1"/>
          </p:cNvSpPr>
          <p:nvPr/>
        </p:nvSpPr>
        <p:spPr bwMode="auto">
          <a:xfrm>
            <a:off x="7010400" y="1219200"/>
            <a:ext cx="1447800" cy="228600"/>
          </a:xfrm>
          <a:prstGeom prst="rect">
            <a:avLst/>
          </a:prstGeom>
          <a:noFill/>
          <a:ln w="12700">
            <a:noFill/>
            <a:miter lim="800000"/>
            <a:headEnd/>
            <a:tailEnd/>
          </a:ln>
          <a:effectLst/>
        </p:spPr>
        <p:txBody>
          <a:bodyPr anchor="ctr">
            <a:prstTxWarp prst="textNoShape">
              <a:avLst/>
            </a:prstTxWarp>
            <a:spAutoFit/>
          </a:bodyPr>
          <a:lstStyle/>
          <a:p>
            <a:pPr algn="ctr"/>
            <a:r>
              <a:rPr lang="en-US" sz="900"/>
              <a:t>Document Control Clerk</a:t>
            </a:r>
          </a:p>
        </p:txBody>
      </p:sp>
      <p:sp>
        <p:nvSpPr>
          <p:cNvPr id="373816" name="Text Box 56"/>
          <p:cNvSpPr txBox="1">
            <a:spLocks noChangeArrowheads="1"/>
          </p:cNvSpPr>
          <p:nvPr/>
        </p:nvSpPr>
        <p:spPr bwMode="auto">
          <a:xfrm>
            <a:off x="6553200" y="2743200"/>
            <a:ext cx="838200" cy="501650"/>
          </a:xfrm>
          <a:prstGeom prst="rect">
            <a:avLst/>
          </a:prstGeom>
          <a:noFill/>
          <a:ln w="12700">
            <a:noFill/>
            <a:miter lim="800000"/>
            <a:headEnd/>
            <a:tailEnd/>
          </a:ln>
          <a:effectLst/>
        </p:spPr>
        <p:txBody>
          <a:bodyPr anchor="ctr">
            <a:prstTxWarp prst="textNoShape">
              <a:avLst/>
            </a:prstTxWarp>
            <a:spAutoFit/>
          </a:bodyPr>
          <a:lstStyle/>
          <a:p>
            <a:pPr algn="ctr"/>
            <a:r>
              <a:rPr lang="en-US" sz="900"/>
              <a:t>Document</a:t>
            </a:r>
          </a:p>
          <a:p>
            <a:pPr algn="ctr"/>
            <a:r>
              <a:rPr lang="en-US" sz="900"/>
              <a:t>Control</a:t>
            </a:r>
          </a:p>
          <a:p>
            <a:pPr algn="ctr"/>
            <a:r>
              <a:rPr lang="en-US" sz="900"/>
              <a:t>Clerk</a:t>
            </a:r>
          </a:p>
        </p:txBody>
      </p:sp>
      <p:cxnSp>
        <p:nvCxnSpPr>
          <p:cNvPr id="373817" name="AutoShape 57"/>
          <p:cNvCxnSpPr>
            <a:cxnSpLocks noChangeShapeType="1"/>
            <a:stCxn id="373771" idx="2"/>
            <a:endCxn id="373797" idx="1"/>
          </p:cNvCxnSpPr>
          <p:nvPr/>
        </p:nvCxnSpPr>
        <p:spPr bwMode="auto">
          <a:xfrm rot="5400000" flipH="1" flipV="1">
            <a:off x="1365250" y="1060450"/>
            <a:ext cx="2438400" cy="3213100"/>
          </a:xfrm>
          <a:prstGeom prst="bentConnector4">
            <a:avLst>
              <a:gd name="adj1" fmla="val -9375"/>
              <a:gd name="adj2" fmla="val 83000"/>
            </a:avLst>
          </a:prstGeom>
          <a:noFill/>
          <a:ln w="15875">
            <a:solidFill>
              <a:srgbClr val="800000"/>
            </a:solidFill>
            <a:miter lim="800000"/>
            <a:headEnd/>
            <a:tailEnd type="triangle" w="med" len="med"/>
          </a:ln>
          <a:effectLst/>
        </p:spPr>
      </p:cxnSp>
    </p:spTree>
  </p:cSld>
  <p:clrMapOvr>
    <a:masterClrMapping/>
  </p:clrMapOvr>
  <p:transition advTm="8000">
    <p:zoom dir="in"/>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4786" name="Rectangle 2"/>
          <p:cNvSpPr>
            <a:spLocks noGrp="1" noChangeArrowheads="1"/>
          </p:cNvSpPr>
          <p:nvPr>
            <p:ph type="title"/>
          </p:nvPr>
        </p:nvSpPr>
        <p:spPr>
          <a:xfrm>
            <a:off x="152400" y="228600"/>
            <a:ext cx="3276600" cy="3657600"/>
          </a:xfrm>
        </p:spPr>
        <p:txBody>
          <a:bodyPr/>
          <a:lstStyle/>
          <a:p>
            <a:r>
              <a:rPr lang="en-US" sz="2800"/>
              <a:t>Example Design Process Records System (Configuration Management)</a:t>
            </a:r>
          </a:p>
        </p:txBody>
      </p:sp>
      <p:grpSp>
        <p:nvGrpSpPr>
          <p:cNvPr id="374787" name="Group 3"/>
          <p:cNvGrpSpPr>
            <a:grpSpLocks/>
          </p:cNvGrpSpPr>
          <p:nvPr/>
        </p:nvGrpSpPr>
        <p:grpSpPr bwMode="auto">
          <a:xfrm>
            <a:off x="3429000" y="228600"/>
            <a:ext cx="5407025" cy="6453188"/>
            <a:chOff x="144" y="1200"/>
            <a:chExt cx="3406" cy="4065"/>
          </a:xfrm>
        </p:grpSpPr>
        <p:sp>
          <p:nvSpPr>
            <p:cNvPr id="374788" name="AutoShape 4"/>
            <p:cNvSpPr>
              <a:spLocks noChangeArrowheads="1"/>
            </p:cNvSpPr>
            <p:nvPr/>
          </p:nvSpPr>
          <p:spPr bwMode="auto">
            <a:xfrm>
              <a:off x="399" y="2935"/>
              <a:ext cx="2231" cy="1442"/>
            </a:xfrm>
            <a:prstGeom prst="flowChartProcess">
              <a:avLst/>
            </a:prstGeom>
            <a:noFill/>
            <a:ln w="19050">
              <a:solidFill>
                <a:schemeClr val="accent2"/>
              </a:solidFill>
              <a:miter lim="800000"/>
              <a:headEnd/>
              <a:tailEnd/>
            </a:ln>
            <a:effectLst/>
          </p:spPr>
          <p:txBody>
            <a:bodyPr wrap="none" anchor="ctr">
              <a:prstTxWarp prst="textNoShape">
                <a:avLst/>
              </a:prstTxWarp>
            </a:bodyPr>
            <a:lstStyle/>
            <a:p>
              <a:endParaRPr lang="en-US"/>
            </a:p>
          </p:txBody>
        </p:sp>
        <p:sp>
          <p:nvSpPr>
            <p:cNvPr id="374789" name="Text Box 5"/>
            <p:cNvSpPr txBox="1">
              <a:spLocks noChangeArrowheads="1"/>
            </p:cNvSpPr>
            <p:nvPr/>
          </p:nvSpPr>
          <p:spPr bwMode="auto">
            <a:xfrm>
              <a:off x="188" y="2103"/>
              <a:ext cx="511" cy="403"/>
            </a:xfrm>
            <a:prstGeom prst="rect">
              <a:avLst/>
            </a:prstGeom>
            <a:noFill/>
            <a:ln w="9525">
              <a:noFill/>
              <a:miter lim="800000"/>
              <a:headEnd/>
              <a:tailEnd/>
            </a:ln>
            <a:effectLst/>
          </p:spPr>
          <p:txBody>
            <a:bodyPr wrap="none">
              <a:prstTxWarp prst="textNoShape">
                <a:avLst/>
              </a:prstTxWarp>
              <a:spAutoFit/>
            </a:bodyPr>
            <a:lstStyle/>
            <a:p>
              <a:pPr algn="ctr"/>
              <a:r>
                <a:rPr lang="en-US" i="1"/>
                <a:t>Initiate</a:t>
              </a:r>
              <a:endParaRPr lang="en-US"/>
            </a:p>
            <a:p>
              <a:pPr algn="ctr"/>
              <a:r>
                <a:rPr lang="en-US"/>
                <a:t>Evidence</a:t>
              </a:r>
            </a:p>
            <a:p>
              <a:pPr algn="ctr"/>
              <a:r>
                <a:rPr lang="en-US"/>
                <a:t>Book</a:t>
              </a:r>
            </a:p>
          </p:txBody>
        </p:sp>
        <p:sp>
          <p:nvSpPr>
            <p:cNvPr id="374790" name="Text Box 6"/>
            <p:cNvSpPr txBox="1">
              <a:spLocks noChangeArrowheads="1"/>
            </p:cNvSpPr>
            <p:nvPr/>
          </p:nvSpPr>
          <p:spPr bwMode="auto">
            <a:xfrm>
              <a:off x="144" y="1200"/>
              <a:ext cx="3312" cy="845"/>
            </a:xfrm>
            <a:prstGeom prst="rect">
              <a:avLst/>
            </a:prstGeom>
            <a:noFill/>
            <a:ln w="9525">
              <a:noFill/>
              <a:miter lim="800000"/>
              <a:headEnd/>
              <a:tailEnd/>
            </a:ln>
            <a:effectLst/>
          </p:spPr>
          <p:txBody>
            <a:bodyPr>
              <a:prstTxWarp prst="textNoShape">
                <a:avLst/>
              </a:prstTxWarp>
              <a:spAutoFit/>
            </a:bodyPr>
            <a:lstStyle/>
            <a:p>
              <a:r>
                <a:rPr lang="en-US" b="1">
                  <a:solidFill>
                    <a:schemeClr val="accent2"/>
                  </a:solidFill>
                </a:rPr>
                <a:t>Base Rules:</a:t>
              </a:r>
              <a:endParaRPr lang="en-US" sz="1000">
                <a:solidFill>
                  <a:schemeClr val="accent2"/>
                </a:solidFill>
              </a:endParaRPr>
            </a:p>
            <a:p>
              <a:r>
                <a:rPr lang="en-US" sz="1000">
                  <a:solidFill>
                    <a:schemeClr val="accent2"/>
                  </a:solidFill>
                </a:rPr>
                <a:t>1. Evidence Book Base Contents Defined By W-02002H 'Evidence Book Contents Page'.</a:t>
              </a:r>
            </a:p>
            <a:p>
              <a:r>
                <a:rPr lang="en-US" sz="1000">
                  <a:solidFill>
                    <a:schemeClr val="accent2"/>
                  </a:solidFill>
                </a:rPr>
                <a:t>2. New Evidence Book Initiated </a:t>
              </a:r>
              <a:r>
                <a:rPr lang="en-US" sz="1000" i="1">
                  <a:solidFill>
                    <a:schemeClr val="accent2"/>
                  </a:solidFill>
                </a:rPr>
                <a:t>Only</a:t>
              </a:r>
              <a:r>
                <a:rPr lang="en-US" sz="1000">
                  <a:solidFill>
                    <a:schemeClr val="accent2"/>
                  </a:solidFill>
                </a:rPr>
                <a:t> For </a:t>
              </a:r>
              <a:r>
                <a:rPr lang="en-US" sz="1000" i="1">
                  <a:solidFill>
                    <a:schemeClr val="accent2"/>
                  </a:solidFill>
                </a:rPr>
                <a:t>New</a:t>
              </a:r>
              <a:r>
                <a:rPr lang="en-US" sz="1000">
                  <a:solidFill>
                    <a:schemeClr val="accent2"/>
                  </a:solidFill>
                </a:rPr>
                <a:t> Part Number.</a:t>
              </a:r>
            </a:p>
            <a:p>
              <a:r>
                <a:rPr lang="en-US" sz="1000">
                  <a:solidFill>
                    <a:schemeClr val="accent2"/>
                  </a:solidFill>
                </a:rPr>
                <a:t>3. Changes to Process and/or Product Initiates New W-02002H 'Evidence Book Contents Page'.  Actual additional contents determined by change details and Customer Requirement(s).</a:t>
              </a:r>
            </a:p>
            <a:p>
              <a:r>
                <a:rPr lang="en-US" sz="1000">
                  <a:solidFill>
                    <a:schemeClr val="accent2"/>
                  </a:solidFill>
                </a:rPr>
                <a:t>4. Removal of any document from the evidence book requires an 'Inquiry Sign Out Sheet' R-02002C. </a:t>
              </a:r>
            </a:p>
          </p:txBody>
        </p:sp>
        <p:sp>
          <p:nvSpPr>
            <p:cNvPr id="374791" name="Line 7"/>
            <p:cNvSpPr>
              <a:spLocks noChangeShapeType="1"/>
            </p:cNvSpPr>
            <p:nvPr/>
          </p:nvSpPr>
          <p:spPr bwMode="auto">
            <a:xfrm>
              <a:off x="432" y="2611"/>
              <a:ext cx="0" cy="1766"/>
            </a:xfrm>
            <a:prstGeom prst="line">
              <a:avLst/>
            </a:prstGeom>
            <a:noFill/>
            <a:ln w="12700">
              <a:solidFill>
                <a:srgbClr val="FF0000"/>
              </a:solidFill>
              <a:round/>
              <a:headEnd/>
              <a:tailEnd/>
            </a:ln>
            <a:effectLst/>
          </p:spPr>
          <p:txBody>
            <a:bodyPr wrap="none" anchor="ctr">
              <a:prstTxWarp prst="textNoShape">
                <a:avLst/>
              </a:prstTxWarp>
            </a:bodyPr>
            <a:lstStyle/>
            <a:p>
              <a:endParaRPr lang="en-US"/>
            </a:p>
          </p:txBody>
        </p:sp>
        <p:sp>
          <p:nvSpPr>
            <p:cNvPr id="374792" name="Line 8"/>
            <p:cNvSpPr>
              <a:spLocks noChangeShapeType="1"/>
            </p:cNvSpPr>
            <p:nvPr/>
          </p:nvSpPr>
          <p:spPr bwMode="auto">
            <a:xfrm flipH="1">
              <a:off x="1044" y="2940"/>
              <a:ext cx="0" cy="1432"/>
            </a:xfrm>
            <a:prstGeom prst="line">
              <a:avLst/>
            </a:prstGeom>
            <a:noFill/>
            <a:ln w="28575">
              <a:solidFill>
                <a:srgbClr val="FF0000"/>
              </a:solidFill>
              <a:round/>
              <a:headEnd/>
              <a:tailEnd/>
            </a:ln>
            <a:effectLst/>
          </p:spPr>
          <p:txBody>
            <a:bodyPr wrap="none" anchor="ctr">
              <a:prstTxWarp prst="textNoShape">
                <a:avLst/>
              </a:prstTxWarp>
            </a:bodyPr>
            <a:lstStyle/>
            <a:p>
              <a:endParaRPr lang="en-US"/>
            </a:p>
          </p:txBody>
        </p:sp>
        <p:sp>
          <p:nvSpPr>
            <p:cNvPr id="374793" name="Text Box 9"/>
            <p:cNvSpPr txBox="1">
              <a:spLocks noChangeArrowheads="1"/>
            </p:cNvSpPr>
            <p:nvPr/>
          </p:nvSpPr>
          <p:spPr bwMode="auto">
            <a:xfrm>
              <a:off x="767" y="2611"/>
              <a:ext cx="575" cy="288"/>
            </a:xfrm>
            <a:prstGeom prst="rect">
              <a:avLst/>
            </a:prstGeom>
            <a:noFill/>
            <a:ln w="9525">
              <a:noFill/>
              <a:miter lim="800000"/>
              <a:headEnd/>
              <a:tailEnd/>
            </a:ln>
            <a:effectLst/>
          </p:spPr>
          <p:txBody>
            <a:bodyPr wrap="none">
              <a:prstTxWarp prst="textNoShape">
                <a:avLst/>
              </a:prstTxWarp>
              <a:spAutoFit/>
            </a:bodyPr>
            <a:lstStyle/>
            <a:p>
              <a:pPr algn="ctr"/>
              <a:r>
                <a:rPr lang="en-US">
                  <a:solidFill>
                    <a:srgbClr val="FF0000"/>
                  </a:solidFill>
                </a:rPr>
                <a:t>Begin</a:t>
              </a:r>
            </a:p>
            <a:p>
              <a:pPr algn="ctr"/>
              <a:r>
                <a:rPr lang="en-US">
                  <a:solidFill>
                    <a:srgbClr val="FF0000"/>
                  </a:solidFill>
                </a:rPr>
                <a:t>Production</a:t>
              </a:r>
            </a:p>
          </p:txBody>
        </p:sp>
        <p:sp>
          <p:nvSpPr>
            <p:cNvPr id="374794" name="Text Box 10"/>
            <p:cNvSpPr txBox="1">
              <a:spLocks noChangeArrowheads="1"/>
            </p:cNvSpPr>
            <p:nvPr/>
          </p:nvSpPr>
          <p:spPr bwMode="auto">
            <a:xfrm>
              <a:off x="1171" y="2215"/>
              <a:ext cx="602" cy="288"/>
            </a:xfrm>
            <a:prstGeom prst="rect">
              <a:avLst/>
            </a:prstGeom>
            <a:noFill/>
            <a:ln w="12700">
              <a:noFill/>
              <a:miter lim="800000"/>
              <a:headEnd/>
              <a:tailEnd/>
            </a:ln>
            <a:effectLst/>
          </p:spPr>
          <p:txBody>
            <a:bodyPr wrap="none" anchor="ctr">
              <a:prstTxWarp prst="textNoShape">
                <a:avLst/>
              </a:prstTxWarp>
              <a:spAutoFit/>
            </a:bodyPr>
            <a:lstStyle/>
            <a:p>
              <a:pPr algn="ctr"/>
              <a:r>
                <a:rPr lang="en-US" i="1"/>
                <a:t>New</a:t>
              </a:r>
              <a:endParaRPr lang="en-US"/>
            </a:p>
            <a:p>
              <a:pPr algn="ctr"/>
              <a:r>
                <a:rPr lang="en-US"/>
                <a:t>W-02002H</a:t>
              </a:r>
              <a:r>
                <a:rPr lang="en-US">
                  <a:solidFill>
                    <a:schemeClr val="accent2"/>
                  </a:solidFill>
                </a:rPr>
                <a:t> </a:t>
              </a:r>
            </a:p>
          </p:txBody>
        </p:sp>
        <p:sp>
          <p:nvSpPr>
            <p:cNvPr id="374795" name="Line 11"/>
            <p:cNvSpPr>
              <a:spLocks noChangeShapeType="1"/>
            </p:cNvSpPr>
            <p:nvPr/>
          </p:nvSpPr>
          <p:spPr bwMode="auto">
            <a:xfrm>
              <a:off x="1469" y="2649"/>
              <a:ext cx="0" cy="1762"/>
            </a:xfrm>
            <a:prstGeom prst="line">
              <a:avLst/>
            </a:prstGeom>
            <a:noFill/>
            <a:ln w="12700">
              <a:solidFill>
                <a:srgbClr val="336600"/>
              </a:solidFill>
              <a:round/>
              <a:headEnd/>
              <a:tailEnd/>
            </a:ln>
            <a:effectLst/>
          </p:spPr>
          <p:txBody>
            <a:bodyPr wrap="none" anchor="ctr">
              <a:prstTxWarp prst="textNoShape">
                <a:avLst/>
              </a:prstTxWarp>
            </a:bodyPr>
            <a:lstStyle/>
            <a:p>
              <a:endParaRPr lang="en-US"/>
            </a:p>
          </p:txBody>
        </p:sp>
        <p:sp>
          <p:nvSpPr>
            <p:cNvPr id="374796" name="Text Box 12"/>
            <p:cNvSpPr txBox="1">
              <a:spLocks noChangeArrowheads="1"/>
            </p:cNvSpPr>
            <p:nvPr/>
          </p:nvSpPr>
          <p:spPr bwMode="auto">
            <a:xfrm>
              <a:off x="1247" y="4407"/>
              <a:ext cx="468" cy="402"/>
            </a:xfrm>
            <a:prstGeom prst="rect">
              <a:avLst/>
            </a:prstGeom>
            <a:noFill/>
            <a:ln w="9525">
              <a:noFill/>
              <a:miter lim="800000"/>
              <a:headEnd/>
              <a:tailEnd/>
            </a:ln>
            <a:effectLst/>
          </p:spPr>
          <p:txBody>
            <a:bodyPr>
              <a:prstTxWarp prst="textNoShape">
                <a:avLst/>
              </a:prstTxWarp>
              <a:spAutoFit/>
            </a:bodyPr>
            <a:lstStyle/>
            <a:p>
              <a:pPr algn="ctr"/>
              <a:r>
                <a:rPr lang="en-US" sz="900" i="1">
                  <a:solidFill>
                    <a:srgbClr val="336600"/>
                  </a:solidFill>
                </a:rPr>
                <a:t>Product and/or Process Change</a:t>
              </a:r>
              <a:endParaRPr lang="en-US" sz="900">
                <a:solidFill>
                  <a:srgbClr val="336600"/>
                </a:solidFill>
              </a:endParaRPr>
            </a:p>
          </p:txBody>
        </p:sp>
        <p:sp>
          <p:nvSpPr>
            <p:cNvPr id="374797" name="Line 13"/>
            <p:cNvSpPr>
              <a:spLocks noChangeShapeType="1"/>
            </p:cNvSpPr>
            <p:nvPr/>
          </p:nvSpPr>
          <p:spPr bwMode="auto">
            <a:xfrm>
              <a:off x="1044" y="4164"/>
              <a:ext cx="1561" cy="0"/>
            </a:xfrm>
            <a:prstGeom prst="line">
              <a:avLst/>
            </a:prstGeom>
            <a:noFill/>
            <a:ln w="12700">
              <a:solidFill>
                <a:srgbClr val="FF0000"/>
              </a:solidFill>
              <a:round/>
              <a:headEnd/>
              <a:tailEnd type="triangle" w="med" len="med"/>
            </a:ln>
            <a:effectLst/>
          </p:spPr>
          <p:txBody>
            <a:bodyPr wrap="none" anchor="ctr">
              <a:prstTxWarp prst="textNoShape">
                <a:avLst/>
              </a:prstTxWarp>
            </a:bodyPr>
            <a:lstStyle/>
            <a:p>
              <a:endParaRPr lang="en-US"/>
            </a:p>
          </p:txBody>
        </p:sp>
        <p:sp>
          <p:nvSpPr>
            <p:cNvPr id="374798" name="Line 14"/>
            <p:cNvSpPr>
              <a:spLocks noChangeShapeType="1"/>
            </p:cNvSpPr>
            <p:nvPr/>
          </p:nvSpPr>
          <p:spPr bwMode="auto">
            <a:xfrm>
              <a:off x="2173" y="2649"/>
              <a:ext cx="0" cy="1762"/>
            </a:xfrm>
            <a:prstGeom prst="line">
              <a:avLst/>
            </a:prstGeom>
            <a:noFill/>
            <a:ln w="12700">
              <a:solidFill>
                <a:srgbClr val="336600"/>
              </a:solidFill>
              <a:round/>
              <a:headEnd/>
              <a:tailEnd/>
            </a:ln>
            <a:effectLst/>
          </p:spPr>
          <p:txBody>
            <a:bodyPr wrap="none" anchor="ctr">
              <a:prstTxWarp prst="textNoShape">
                <a:avLst/>
              </a:prstTxWarp>
            </a:bodyPr>
            <a:lstStyle/>
            <a:p>
              <a:endParaRPr lang="en-US"/>
            </a:p>
          </p:txBody>
        </p:sp>
        <p:sp>
          <p:nvSpPr>
            <p:cNvPr id="374799" name="Text Box 15"/>
            <p:cNvSpPr txBox="1">
              <a:spLocks noChangeArrowheads="1"/>
            </p:cNvSpPr>
            <p:nvPr/>
          </p:nvSpPr>
          <p:spPr bwMode="auto">
            <a:xfrm>
              <a:off x="1944" y="4411"/>
              <a:ext cx="468" cy="402"/>
            </a:xfrm>
            <a:prstGeom prst="rect">
              <a:avLst/>
            </a:prstGeom>
            <a:noFill/>
            <a:ln w="9525">
              <a:noFill/>
              <a:miter lim="800000"/>
              <a:headEnd/>
              <a:tailEnd/>
            </a:ln>
            <a:effectLst/>
          </p:spPr>
          <p:txBody>
            <a:bodyPr>
              <a:prstTxWarp prst="textNoShape">
                <a:avLst/>
              </a:prstTxWarp>
              <a:spAutoFit/>
            </a:bodyPr>
            <a:lstStyle/>
            <a:p>
              <a:pPr algn="ctr"/>
              <a:r>
                <a:rPr lang="en-US" sz="900" i="1">
                  <a:solidFill>
                    <a:srgbClr val="336600"/>
                  </a:solidFill>
                </a:rPr>
                <a:t>Product and/or Process Change</a:t>
              </a:r>
              <a:endParaRPr lang="en-US" sz="900">
                <a:solidFill>
                  <a:srgbClr val="336600"/>
                </a:solidFill>
              </a:endParaRPr>
            </a:p>
          </p:txBody>
        </p:sp>
        <p:sp>
          <p:nvSpPr>
            <p:cNvPr id="374800" name="Text Box 16"/>
            <p:cNvSpPr txBox="1">
              <a:spLocks noChangeArrowheads="1"/>
            </p:cNvSpPr>
            <p:nvPr/>
          </p:nvSpPr>
          <p:spPr bwMode="auto">
            <a:xfrm>
              <a:off x="1868" y="2220"/>
              <a:ext cx="602" cy="288"/>
            </a:xfrm>
            <a:prstGeom prst="rect">
              <a:avLst/>
            </a:prstGeom>
            <a:noFill/>
            <a:ln w="12700">
              <a:noFill/>
              <a:miter lim="800000"/>
              <a:headEnd/>
              <a:tailEnd/>
            </a:ln>
            <a:effectLst/>
          </p:spPr>
          <p:txBody>
            <a:bodyPr wrap="none" anchor="ctr">
              <a:prstTxWarp prst="textNoShape">
                <a:avLst/>
              </a:prstTxWarp>
              <a:spAutoFit/>
            </a:bodyPr>
            <a:lstStyle/>
            <a:p>
              <a:pPr algn="ctr"/>
              <a:r>
                <a:rPr lang="en-US" i="1"/>
                <a:t>New</a:t>
              </a:r>
              <a:endParaRPr lang="en-US"/>
            </a:p>
            <a:p>
              <a:pPr algn="ctr"/>
              <a:r>
                <a:rPr lang="en-US"/>
                <a:t>W-02002H</a:t>
              </a:r>
              <a:r>
                <a:rPr lang="en-US">
                  <a:solidFill>
                    <a:schemeClr val="accent2"/>
                  </a:solidFill>
                </a:rPr>
                <a:t> </a:t>
              </a:r>
            </a:p>
          </p:txBody>
        </p:sp>
        <p:sp>
          <p:nvSpPr>
            <p:cNvPr id="374801" name="Text Box 17"/>
            <p:cNvSpPr txBox="1">
              <a:spLocks noChangeArrowheads="1"/>
            </p:cNvSpPr>
            <p:nvPr/>
          </p:nvSpPr>
          <p:spPr bwMode="auto">
            <a:xfrm>
              <a:off x="2303" y="2611"/>
              <a:ext cx="575" cy="288"/>
            </a:xfrm>
            <a:prstGeom prst="rect">
              <a:avLst/>
            </a:prstGeom>
            <a:noFill/>
            <a:ln w="9525">
              <a:noFill/>
              <a:miter lim="800000"/>
              <a:headEnd/>
              <a:tailEnd/>
            </a:ln>
            <a:effectLst/>
          </p:spPr>
          <p:txBody>
            <a:bodyPr wrap="none">
              <a:prstTxWarp prst="textNoShape">
                <a:avLst/>
              </a:prstTxWarp>
              <a:spAutoFit/>
            </a:bodyPr>
            <a:lstStyle/>
            <a:p>
              <a:pPr algn="ctr"/>
              <a:r>
                <a:rPr lang="en-US">
                  <a:solidFill>
                    <a:srgbClr val="FF0000"/>
                  </a:solidFill>
                </a:rPr>
                <a:t>End</a:t>
              </a:r>
            </a:p>
            <a:p>
              <a:pPr algn="ctr"/>
              <a:r>
                <a:rPr lang="en-US">
                  <a:solidFill>
                    <a:srgbClr val="FF0000"/>
                  </a:solidFill>
                </a:rPr>
                <a:t>Production</a:t>
              </a:r>
            </a:p>
          </p:txBody>
        </p:sp>
        <p:sp>
          <p:nvSpPr>
            <p:cNvPr id="374802" name="Line 18"/>
            <p:cNvSpPr>
              <a:spLocks noChangeShapeType="1"/>
            </p:cNvSpPr>
            <p:nvPr/>
          </p:nvSpPr>
          <p:spPr bwMode="auto">
            <a:xfrm>
              <a:off x="2592" y="2940"/>
              <a:ext cx="0" cy="1408"/>
            </a:xfrm>
            <a:prstGeom prst="line">
              <a:avLst/>
            </a:prstGeom>
            <a:noFill/>
            <a:ln w="28575">
              <a:solidFill>
                <a:srgbClr val="FF0000"/>
              </a:solidFill>
              <a:round/>
              <a:headEnd/>
              <a:tailEnd/>
            </a:ln>
            <a:effectLst/>
          </p:spPr>
          <p:txBody>
            <a:bodyPr wrap="none" anchor="ctr">
              <a:prstTxWarp prst="textNoShape">
                <a:avLst/>
              </a:prstTxWarp>
            </a:bodyPr>
            <a:lstStyle/>
            <a:p>
              <a:endParaRPr lang="en-US"/>
            </a:p>
          </p:txBody>
        </p:sp>
        <p:sp>
          <p:nvSpPr>
            <p:cNvPr id="374803" name="Line 19"/>
            <p:cNvSpPr>
              <a:spLocks noChangeShapeType="1"/>
            </p:cNvSpPr>
            <p:nvPr/>
          </p:nvSpPr>
          <p:spPr bwMode="auto">
            <a:xfrm>
              <a:off x="432" y="4163"/>
              <a:ext cx="612" cy="0"/>
            </a:xfrm>
            <a:prstGeom prst="line">
              <a:avLst/>
            </a:prstGeom>
            <a:noFill/>
            <a:ln w="12700">
              <a:solidFill>
                <a:srgbClr val="FF0000"/>
              </a:solidFill>
              <a:round/>
              <a:headEnd/>
              <a:tailEnd type="triangle" w="med" len="med"/>
            </a:ln>
            <a:effectLst/>
          </p:spPr>
          <p:txBody>
            <a:bodyPr wrap="none" anchor="ctr">
              <a:prstTxWarp prst="textNoShape">
                <a:avLst/>
              </a:prstTxWarp>
            </a:bodyPr>
            <a:lstStyle/>
            <a:p>
              <a:endParaRPr lang="en-US"/>
            </a:p>
          </p:txBody>
        </p:sp>
        <p:sp>
          <p:nvSpPr>
            <p:cNvPr id="374804" name="Text Box 20"/>
            <p:cNvSpPr txBox="1">
              <a:spLocks noChangeArrowheads="1"/>
            </p:cNvSpPr>
            <p:nvPr/>
          </p:nvSpPr>
          <p:spPr bwMode="auto">
            <a:xfrm>
              <a:off x="1474" y="5015"/>
              <a:ext cx="699" cy="250"/>
            </a:xfrm>
            <a:prstGeom prst="rect">
              <a:avLst/>
            </a:prstGeom>
            <a:noFill/>
            <a:ln w="9525">
              <a:noFill/>
              <a:miter lim="800000"/>
              <a:headEnd/>
              <a:tailEnd/>
            </a:ln>
            <a:effectLst/>
          </p:spPr>
          <p:txBody>
            <a:bodyPr>
              <a:prstTxWarp prst="textNoShape">
                <a:avLst/>
              </a:prstTxWarp>
              <a:spAutoFit/>
            </a:bodyPr>
            <a:lstStyle/>
            <a:p>
              <a:pPr algn="ctr"/>
              <a:r>
                <a:rPr lang="en-US" sz="1000">
                  <a:solidFill>
                    <a:srgbClr val="336600"/>
                  </a:solidFill>
                </a:rPr>
                <a:t>PPAP As</a:t>
              </a:r>
            </a:p>
            <a:p>
              <a:pPr algn="ctr"/>
              <a:r>
                <a:rPr lang="en-US" sz="1000">
                  <a:solidFill>
                    <a:srgbClr val="336600"/>
                  </a:solidFill>
                </a:rPr>
                <a:t>Necessary</a:t>
              </a:r>
            </a:p>
          </p:txBody>
        </p:sp>
        <p:sp>
          <p:nvSpPr>
            <p:cNvPr id="374805" name="Line 21"/>
            <p:cNvSpPr>
              <a:spLocks noChangeShapeType="1"/>
            </p:cNvSpPr>
            <p:nvPr/>
          </p:nvSpPr>
          <p:spPr bwMode="auto">
            <a:xfrm flipH="1" flipV="1">
              <a:off x="1584" y="4826"/>
              <a:ext cx="140" cy="172"/>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
          <p:nvSpPr>
            <p:cNvPr id="374806" name="Line 22"/>
            <p:cNvSpPr>
              <a:spLocks noChangeShapeType="1"/>
            </p:cNvSpPr>
            <p:nvPr/>
          </p:nvSpPr>
          <p:spPr bwMode="auto">
            <a:xfrm flipV="1">
              <a:off x="1961" y="4800"/>
              <a:ext cx="125" cy="204"/>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
          <p:nvSpPr>
            <p:cNvPr id="374807" name="Text Box 23"/>
            <p:cNvSpPr txBox="1">
              <a:spLocks noChangeArrowheads="1"/>
            </p:cNvSpPr>
            <p:nvPr/>
          </p:nvSpPr>
          <p:spPr bwMode="auto">
            <a:xfrm>
              <a:off x="2714" y="3216"/>
              <a:ext cx="790" cy="634"/>
            </a:xfrm>
            <a:prstGeom prst="rect">
              <a:avLst/>
            </a:prstGeom>
            <a:noFill/>
            <a:ln w="12700">
              <a:noFill/>
              <a:miter lim="800000"/>
              <a:headEnd/>
              <a:tailEnd/>
            </a:ln>
            <a:effectLst/>
          </p:spPr>
          <p:txBody>
            <a:bodyPr anchor="ctr">
              <a:prstTxWarp prst="textNoShape">
                <a:avLst/>
              </a:prstTxWarp>
              <a:spAutoFit/>
            </a:bodyPr>
            <a:lstStyle/>
            <a:p>
              <a:pPr algn="ctr"/>
              <a:r>
                <a:rPr lang="en-US" sz="1000" i="1">
                  <a:solidFill>
                    <a:schemeClr val="accent2"/>
                  </a:solidFill>
                </a:rPr>
                <a:t>Post-Production - Retention Time, Storage Location, Destruction Method</a:t>
              </a:r>
            </a:p>
            <a:p>
              <a:pPr algn="ctr"/>
              <a:r>
                <a:rPr lang="en-US" sz="1000" i="1">
                  <a:solidFill>
                    <a:schemeClr val="accent2"/>
                  </a:solidFill>
                </a:rPr>
                <a:t>per R-16001</a:t>
              </a:r>
              <a:endParaRPr lang="en-US" sz="1000">
                <a:solidFill>
                  <a:schemeClr val="accent2"/>
                </a:solidFill>
              </a:endParaRPr>
            </a:p>
          </p:txBody>
        </p:sp>
        <p:sp>
          <p:nvSpPr>
            <p:cNvPr id="374808" name="Line 24"/>
            <p:cNvSpPr>
              <a:spLocks noChangeShapeType="1"/>
            </p:cNvSpPr>
            <p:nvPr/>
          </p:nvSpPr>
          <p:spPr bwMode="auto">
            <a:xfrm flipH="1">
              <a:off x="2630" y="3584"/>
              <a:ext cx="176" cy="0"/>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
          <p:nvSpPr>
            <p:cNvPr id="374809" name="Text Box 25"/>
            <p:cNvSpPr txBox="1">
              <a:spLocks noChangeArrowheads="1"/>
            </p:cNvSpPr>
            <p:nvPr/>
          </p:nvSpPr>
          <p:spPr bwMode="auto">
            <a:xfrm>
              <a:off x="2412" y="2018"/>
              <a:ext cx="1138" cy="538"/>
            </a:xfrm>
            <a:prstGeom prst="rect">
              <a:avLst/>
            </a:prstGeom>
            <a:noFill/>
            <a:ln w="12700">
              <a:noFill/>
              <a:miter lim="800000"/>
              <a:headEnd/>
              <a:tailEnd/>
            </a:ln>
            <a:effectLst/>
          </p:spPr>
          <p:txBody>
            <a:bodyPr anchor="ctr">
              <a:prstTxWarp prst="textNoShape">
                <a:avLst/>
              </a:prstTxWarp>
              <a:spAutoFit/>
            </a:bodyPr>
            <a:lstStyle/>
            <a:p>
              <a:pPr algn="ctr"/>
              <a:r>
                <a:rPr lang="en-US" sz="1000" i="1">
                  <a:solidFill>
                    <a:schemeClr val="accent2"/>
                  </a:solidFill>
                </a:rPr>
                <a:t>NOTE:</a:t>
              </a:r>
            </a:p>
            <a:p>
              <a:pPr algn="ctr"/>
              <a:r>
                <a:rPr lang="en-US" sz="1000" i="1">
                  <a:solidFill>
                    <a:schemeClr val="accent2"/>
                  </a:solidFill>
                </a:rPr>
                <a:t>Other than the actual warrant, PPAP documents are derived from W-02002G outputs.</a:t>
              </a:r>
              <a:endParaRPr lang="en-US" sz="1000">
                <a:solidFill>
                  <a:schemeClr val="accent2"/>
                </a:solidFill>
              </a:endParaRPr>
            </a:p>
          </p:txBody>
        </p:sp>
        <p:sp>
          <p:nvSpPr>
            <p:cNvPr id="374810" name="Text Box 26"/>
            <p:cNvSpPr txBox="1">
              <a:spLocks noChangeArrowheads="1"/>
            </p:cNvSpPr>
            <p:nvPr/>
          </p:nvSpPr>
          <p:spPr bwMode="auto">
            <a:xfrm>
              <a:off x="563" y="3488"/>
              <a:ext cx="2045" cy="250"/>
            </a:xfrm>
            <a:prstGeom prst="rect">
              <a:avLst/>
            </a:prstGeom>
            <a:solidFill>
              <a:schemeClr val="bg1"/>
            </a:solidFill>
            <a:ln w="12700">
              <a:noFill/>
              <a:miter lim="800000"/>
              <a:headEnd/>
              <a:tailEnd/>
            </a:ln>
            <a:effectLst/>
          </p:spPr>
          <p:txBody>
            <a:bodyPr wrap="none" anchor="ctr">
              <a:prstTxWarp prst="textNoShape">
                <a:avLst/>
              </a:prstTxWarp>
              <a:spAutoFit/>
            </a:bodyPr>
            <a:lstStyle/>
            <a:p>
              <a:pPr algn="ctr"/>
              <a:r>
                <a:rPr lang="en-US" sz="2000" b="1"/>
                <a:t>Evidence Book Contents</a:t>
              </a:r>
              <a:r>
                <a:rPr lang="en-US" sz="2000" b="1">
                  <a:solidFill>
                    <a:schemeClr val="accent2"/>
                  </a:solidFill>
                </a:rPr>
                <a:t> </a:t>
              </a:r>
            </a:p>
          </p:txBody>
        </p:sp>
        <p:sp>
          <p:nvSpPr>
            <p:cNvPr id="374811" name="Text Box 27"/>
            <p:cNvSpPr txBox="1">
              <a:spLocks noChangeArrowheads="1"/>
            </p:cNvSpPr>
            <p:nvPr/>
          </p:nvSpPr>
          <p:spPr bwMode="auto">
            <a:xfrm>
              <a:off x="432" y="3850"/>
              <a:ext cx="582" cy="288"/>
            </a:xfrm>
            <a:prstGeom prst="rect">
              <a:avLst/>
            </a:prstGeom>
            <a:noFill/>
            <a:ln w="9525">
              <a:noFill/>
              <a:miter lim="800000"/>
              <a:headEnd/>
              <a:tailEnd/>
            </a:ln>
            <a:effectLst/>
          </p:spPr>
          <p:txBody>
            <a:bodyPr>
              <a:prstTxWarp prst="textNoShape">
                <a:avLst/>
              </a:prstTxWarp>
              <a:spAutoFit/>
            </a:bodyPr>
            <a:lstStyle/>
            <a:p>
              <a:pPr algn="ctr"/>
              <a:r>
                <a:rPr lang="en-US">
                  <a:solidFill>
                    <a:srgbClr val="FF0000"/>
                  </a:solidFill>
                </a:rPr>
                <a:t>Pre-Production</a:t>
              </a:r>
            </a:p>
          </p:txBody>
        </p:sp>
        <p:sp>
          <p:nvSpPr>
            <p:cNvPr id="374812" name="Text Box 28"/>
            <p:cNvSpPr txBox="1">
              <a:spLocks noChangeArrowheads="1"/>
            </p:cNvSpPr>
            <p:nvPr/>
          </p:nvSpPr>
          <p:spPr bwMode="auto">
            <a:xfrm>
              <a:off x="1481" y="3973"/>
              <a:ext cx="671" cy="173"/>
            </a:xfrm>
            <a:prstGeom prst="rect">
              <a:avLst/>
            </a:prstGeom>
            <a:solidFill>
              <a:schemeClr val="bg1"/>
            </a:solidFill>
            <a:ln w="9525">
              <a:noFill/>
              <a:miter lim="800000"/>
              <a:headEnd/>
              <a:tailEnd/>
            </a:ln>
            <a:effectLst/>
          </p:spPr>
          <p:txBody>
            <a:bodyPr>
              <a:prstTxWarp prst="textNoShape">
                <a:avLst/>
              </a:prstTxWarp>
              <a:spAutoFit/>
            </a:bodyPr>
            <a:lstStyle/>
            <a:p>
              <a:pPr algn="ctr"/>
              <a:r>
                <a:rPr lang="en-US">
                  <a:solidFill>
                    <a:srgbClr val="FF0000"/>
                  </a:solidFill>
                </a:rPr>
                <a:t>Production</a:t>
              </a:r>
            </a:p>
          </p:txBody>
        </p:sp>
      </p:grpSp>
    </p:spTree>
  </p:cSld>
  <p:clrMapOvr>
    <a:masterClrMapping/>
  </p:clrMapOvr>
  <p:transition advTm="8000">
    <p:zoom dir="in"/>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5810" name="Rectangle 2"/>
          <p:cNvSpPr>
            <a:spLocks noGrp="1" noChangeArrowheads="1"/>
          </p:cNvSpPr>
          <p:nvPr>
            <p:ph type="title"/>
          </p:nvPr>
        </p:nvSpPr>
        <p:spPr>
          <a:xfrm>
            <a:off x="228600" y="1447800"/>
            <a:ext cx="3581400" cy="2743200"/>
          </a:xfrm>
        </p:spPr>
        <p:txBody>
          <a:bodyPr/>
          <a:lstStyle/>
          <a:p>
            <a:r>
              <a:rPr lang="en-US"/>
              <a:t>Example Planning Process System</a:t>
            </a:r>
          </a:p>
        </p:txBody>
      </p:sp>
      <p:grpSp>
        <p:nvGrpSpPr>
          <p:cNvPr id="375811" name="Group 3"/>
          <p:cNvGrpSpPr>
            <a:grpSpLocks/>
          </p:cNvGrpSpPr>
          <p:nvPr/>
        </p:nvGrpSpPr>
        <p:grpSpPr bwMode="auto">
          <a:xfrm>
            <a:off x="4038600" y="381000"/>
            <a:ext cx="4572000" cy="5738813"/>
            <a:chOff x="1116" y="1073"/>
            <a:chExt cx="2880" cy="3615"/>
          </a:xfrm>
        </p:grpSpPr>
        <p:sp>
          <p:nvSpPr>
            <p:cNvPr id="375812" name="AutoShape 4"/>
            <p:cNvSpPr>
              <a:spLocks noChangeArrowheads="1"/>
            </p:cNvSpPr>
            <p:nvPr/>
          </p:nvSpPr>
          <p:spPr bwMode="auto">
            <a:xfrm>
              <a:off x="1620" y="1073"/>
              <a:ext cx="864" cy="31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i="1"/>
                <a:t>From Purchase Order</a:t>
              </a:r>
            </a:p>
            <a:p>
              <a:pPr algn="ctr"/>
              <a:r>
                <a:rPr lang="en-US" sz="900" i="1"/>
                <a:t>Review Process</a:t>
              </a:r>
              <a:endParaRPr lang="en-US" sz="900"/>
            </a:p>
          </p:txBody>
        </p:sp>
        <p:sp>
          <p:nvSpPr>
            <p:cNvPr id="375813" name="AutoShape 5"/>
            <p:cNvSpPr>
              <a:spLocks noChangeArrowheads="1"/>
            </p:cNvSpPr>
            <p:nvPr/>
          </p:nvSpPr>
          <p:spPr bwMode="auto">
            <a:xfrm>
              <a:off x="1800" y="1706"/>
              <a:ext cx="468" cy="461"/>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New Part</a:t>
              </a:r>
            </a:p>
            <a:p>
              <a:pPr algn="ctr"/>
              <a:r>
                <a:rPr lang="en-US" sz="900"/>
                <a:t>Number?</a:t>
              </a:r>
            </a:p>
          </p:txBody>
        </p:sp>
        <p:sp>
          <p:nvSpPr>
            <p:cNvPr id="375814" name="Line 6"/>
            <p:cNvSpPr>
              <a:spLocks noChangeShapeType="1"/>
            </p:cNvSpPr>
            <p:nvPr/>
          </p:nvSpPr>
          <p:spPr bwMode="auto">
            <a:xfrm>
              <a:off x="2052" y="1383"/>
              <a:ext cx="0" cy="34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5815" name="AutoShape 7"/>
            <p:cNvSpPr>
              <a:spLocks noChangeArrowheads="1"/>
            </p:cNvSpPr>
            <p:nvPr/>
          </p:nvSpPr>
          <p:spPr bwMode="auto">
            <a:xfrm>
              <a:off x="3216" y="1680"/>
              <a:ext cx="576" cy="477"/>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R-05001E</a:t>
              </a:r>
            </a:p>
            <a:p>
              <a:pPr algn="ctr"/>
              <a:r>
                <a:rPr lang="en-US" sz="900"/>
                <a:t>'PPAP Change</a:t>
              </a:r>
            </a:p>
            <a:p>
              <a:pPr algn="ctr"/>
              <a:r>
                <a:rPr lang="en-US" sz="900"/>
                <a:t>Request'</a:t>
              </a:r>
            </a:p>
          </p:txBody>
        </p:sp>
        <p:sp>
          <p:nvSpPr>
            <p:cNvPr id="375816" name="Line 8"/>
            <p:cNvSpPr>
              <a:spLocks noChangeShapeType="1"/>
            </p:cNvSpPr>
            <p:nvPr/>
          </p:nvSpPr>
          <p:spPr bwMode="auto">
            <a:xfrm flipH="1">
              <a:off x="2988" y="1928"/>
              <a:ext cx="216" cy="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375817" name="Text Box 9"/>
            <p:cNvSpPr txBox="1">
              <a:spLocks noChangeArrowheads="1"/>
            </p:cNvSpPr>
            <p:nvPr/>
          </p:nvSpPr>
          <p:spPr bwMode="auto">
            <a:xfrm>
              <a:off x="2258" y="1766"/>
              <a:ext cx="217" cy="144"/>
            </a:xfrm>
            <a:prstGeom prst="rect">
              <a:avLst/>
            </a:prstGeom>
            <a:noFill/>
            <a:ln w="9525">
              <a:noFill/>
              <a:miter lim="800000"/>
              <a:headEnd/>
              <a:tailEnd/>
            </a:ln>
            <a:effectLst/>
          </p:spPr>
          <p:txBody>
            <a:bodyPr>
              <a:prstTxWarp prst="textNoShape">
                <a:avLst/>
              </a:prstTxWarp>
              <a:spAutoFit/>
            </a:bodyPr>
            <a:lstStyle/>
            <a:p>
              <a:r>
                <a:rPr lang="en-US" sz="900"/>
                <a:t>No</a:t>
              </a:r>
            </a:p>
          </p:txBody>
        </p:sp>
        <p:sp>
          <p:nvSpPr>
            <p:cNvPr id="375818" name="Text Box 10"/>
            <p:cNvSpPr txBox="1">
              <a:spLocks noChangeArrowheads="1"/>
            </p:cNvSpPr>
            <p:nvPr/>
          </p:nvSpPr>
          <p:spPr bwMode="auto">
            <a:xfrm>
              <a:off x="2042" y="2171"/>
              <a:ext cx="298" cy="144"/>
            </a:xfrm>
            <a:prstGeom prst="rect">
              <a:avLst/>
            </a:prstGeom>
            <a:noFill/>
            <a:ln w="9525">
              <a:noFill/>
              <a:miter lim="800000"/>
              <a:headEnd/>
              <a:tailEnd/>
            </a:ln>
            <a:effectLst/>
          </p:spPr>
          <p:txBody>
            <a:bodyPr>
              <a:prstTxWarp prst="textNoShape">
                <a:avLst/>
              </a:prstTxWarp>
              <a:spAutoFit/>
            </a:bodyPr>
            <a:lstStyle/>
            <a:p>
              <a:r>
                <a:rPr lang="en-US" sz="900"/>
                <a:t>Yes</a:t>
              </a:r>
            </a:p>
          </p:txBody>
        </p:sp>
        <p:sp>
          <p:nvSpPr>
            <p:cNvPr id="375819" name="AutoShape 11"/>
            <p:cNvSpPr>
              <a:spLocks noChangeArrowheads="1"/>
            </p:cNvSpPr>
            <p:nvPr/>
          </p:nvSpPr>
          <p:spPr bwMode="auto">
            <a:xfrm>
              <a:off x="1692" y="2996"/>
              <a:ext cx="648" cy="636"/>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Initiate New</a:t>
              </a:r>
            </a:p>
            <a:p>
              <a:pPr algn="ctr"/>
              <a:r>
                <a:rPr lang="en-US" sz="900"/>
                <a:t>Evidence Book</a:t>
              </a:r>
            </a:p>
          </p:txBody>
        </p:sp>
        <p:sp>
          <p:nvSpPr>
            <p:cNvPr id="375820" name="Line 12"/>
            <p:cNvSpPr>
              <a:spLocks noChangeShapeType="1"/>
            </p:cNvSpPr>
            <p:nvPr/>
          </p:nvSpPr>
          <p:spPr bwMode="auto">
            <a:xfrm>
              <a:off x="2033" y="2736"/>
              <a:ext cx="0" cy="26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5821" name="AutoShape 13"/>
            <p:cNvSpPr>
              <a:spLocks noChangeArrowheads="1"/>
            </p:cNvSpPr>
            <p:nvPr/>
          </p:nvSpPr>
          <p:spPr bwMode="auto">
            <a:xfrm>
              <a:off x="2880" y="3376"/>
              <a:ext cx="1116" cy="399"/>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W-02002G 'Four Phase APQP</a:t>
              </a:r>
            </a:p>
            <a:p>
              <a:pPr algn="ctr"/>
              <a:r>
                <a:rPr lang="en-US" sz="900"/>
                <a:t>Evidence Book Statement of</a:t>
              </a:r>
            </a:p>
            <a:p>
              <a:pPr algn="ctr"/>
              <a:r>
                <a:rPr lang="en-US" sz="900"/>
                <a:t>Work</a:t>
              </a:r>
            </a:p>
          </p:txBody>
        </p:sp>
        <p:sp>
          <p:nvSpPr>
            <p:cNvPr id="375822" name="Line 14"/>
            <p:cNvSpPr>
              <a:spLocks noChangeShapeType="1"/>
            </p:cNvSpPr>
            <p:nvPr/>
          </p:nvSpPr>
          <p:spPr bwMode="auto">
            <a:xfrm flipH="1">
              <a:off x="2340" y="3120"/>
              <a:ext cx="540" cy="128"/>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
          <p:nvSpPr>
            <p:cNvPr id="375823" name="AutoShape 15"/>
            <p:cNvSpPr>
              <a:spLocks noChangeArrowheads="1"/>
            </p:cNvSpPr>
            <p:nvPr/>
          </p:nvSpPr>
          <p:spPr bwMode="auto">
            <a:xfrm>
              <a:off x="2880" y="2928"/>
              <a:ext cx="1116" cy="384"/>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W-02002W</a:t>
              </a:r>
            </a:p>
            <a:p>
              <a:pPr algn="ctr"/>
              <a:r>
                <a:rPr lang="en-US" sz="900"/>
                <a:t>'Evidence Book Contents Page'</a:t>
              </a:r>
            </a:p>
          </p:txBody>
        </p:sp>
        <p:sp>
          <p:nvSpPr>
            <p:cNvPr id="375824" name="Line 16"/>
            <p:cNvSpPr>
              <a:spLocks noChangeShapeType="1"/>
            </p:cNvSpPr>
            <p:nvPr/>
          </p:nvSpPr>
          <p:spPr bwMode="auto">
            <a:xfrm flipH="1" flipV="1">
              <a:off x="2340" y="3248"/>
              <a:ext cx="540" cy="384"/>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
          <p:nvSpPr>
            <p:cNvPr id="375825" name="AutoShape 17"/>
            <p:cNvSpPr>
              <a:spLocks noChangeArrowheads="1"/>
            </p:cNvSpPr>
            <p:nvPr/>
          </p:nvSpPr>
          <p:spPr bwMode="auto">
            <a:xfrm>
              <a:off x="2484" y="1766"/>
              <a:ext cx="504" cy="349"/>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Assign</a:t>
              </a:r>
            </a:p>
            <a:p>
              <a:pPr algn="ctr"/>
              <a:r>
                <a:rPr lang="en-US" sz="900"/>
                <a:t>'Responsible'</a:t>
              </a:r>
            </a:p>
            <a:p>
              <a:pPr algn="ctr"/>
              <a:r>
                <a:rPr lang="en-US" sz="900"/>
                <a:t>Resource</a:t>
              </a:r>
            </a:p>
          </p:txBody>
        </p:sp>
        <p:sp>
          <p:nvSpPr>
            <p:cNvPr id="375826" name="Line 18"/>
            <p:cNvSpPr>
              <a:spLocks noChangeShapeType="1"/>
            </p:cNvSpPr>
            <p:nvPr/>
          </p:nvSpPr>
          <p:spPr bwMode="auto">
            <a:xfrm flipH="1">
              <a:off x="2278" y="1928"/>
              <a:ext cx="206" cy="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375827" name="AutoShape 19"/>
            <p:cNvSpPr>
              <a:spLocks noChangeArrowheads="1"/>
            </p:cNvSpPr>
            <p:nvPr/>
          </p:nvSpPr>
          <p:spPr bwMode="auto">
            <a:xfrm>
              <a:off x="1826" y="2419"/>
              <a:ext cx="432" cy="336"/>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Assign</a:t>
              </a:r>
            </a:p>
            <a:p>
              <a:pPr algn="ctr"/>
              <a:r>
                <a:rPr lang="en-US" sz="900"/>
                <a:t>Program</a:t>
              </a:r>
            </a:p>
            <a:p>
              <a:pPr algn="ctr"/>
              <a:r>
                <a:rPr lang="en-US" sz="900"/>
                <a:t>Manager</a:t>
              </a:r>
            </a:p>
          </p:txBody>
        </p:sp>
        <p:sp>
          <p:nvSpPr>
            <p:cNvPr id="375828" name="Line 20"/>
            <p:cNvSpPr>
              <a:spLocks noChangeShapeType="1"/>
            </p:cNvSpPr>
            <p:nvPr/>
          </p:nvSpPr>
          <p:spPr bwMode="auto">
            <a:xfrm>
              <a:off x="2042" y="2179"/>
              <a:ext cx="0" cy="26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5829" name="Text Box 21"/>
            <p:cNvSpPr txBox="1">
              <a:spLocks noChangeArrowheads="1"/>
            </p:cNvSpPr>
            <p:nvPr/>
          </p:nvSpPr>
          <p:spPr bwMode="auto">
            <a:xfrm>
              <a:off x="1259" y="2439"/>
              <a:ext cx="567" cy="230"/>
            </a:xfrm>
            <a:prstGeom prst="rect">
              <a:avLst/>
            </a:prstGeom>
            <a:noFill/>
            <a:ln w="9525">
              <a:noFill/>
              <a:miter lim="800000"/>
              <a:headEnd/>
              <a:tailEnd/>
            </a:ln>
            <a:effectLst/>
          </p:spPr>
          <p:txBody>
            <a:bodyPr>
              <a:prstTxWarp prst="textNoShape">
                <a:avLst/>
              </a:prstTxWarp>
              <a:spAutoFit/>
            </a:bodyPr>
            <a:lstStyle/>
            <a:p>
              <a:pPr algn="r"/>
              <a:r>
                <a:rPr lang="en-US" sz="900"/>
                <a:t>Engineering</a:t>
              </a:r>
            </a:p>
            <a:p>
              <a:pPr algn="r"/>
              <a:r>
                <a:rPr lang="en-US" sz="900"/>
                <a:t> Manager</a:t>
              </a:r>
            </a:p>
          </p:txBody>
        </p:sp>
        <p:sp>
          <p:nvSpPr>
            <p:cNvPr id="375830" name="Text Box 22"/>
            <p:cNvSpPr txBox="1">
              <a:spLocks noChangeArrowheads="1"/>
            </p:cNvSpPr>
            <p:nvPr/>
          </p:nvSpPr>
          <p:spPr bwMode="auto">
            <a:xfrm>
              <a:off x="1116" y="1456"/>
              <a:ext cx="684" cy="230"/>
            </a:xfrm>
            <a:prstGeom prst="rect">
              <a:avLst/>
            </a:prstGeom>
            <a:noFill/>
            <a:ln w="9525">
              <a:noFill/>
              <a:miter lim="800000"/>
              <a:headEnd/>
              <a:tailEnd/>
            </a:ln>
            <a:effectLst/>
          </p:spPr>
          <p:txBody>
            <a:bodyPr>
              <a:prstTxWarp prst="textNoShape">
                <a:avLst/>
              </a:prstTxWarp>
              <a:spAutoFit/>
            </a:bodyPr>
            <a:lstStyle/>
            <a:p>
              <a:pPr algn="r"/>
              <a:r>
                <a:rPr lang="en-US" sz="900"/>
                <a:t>Engineering</a:t>
              </a:r>
            </a:p>
            <a:p>
              <a:pPr algn="r"/>
              <a:r>
                <a:rPr lang="en-US" sz="900"/>
                <a:t> Manager</a:t>
              </a:r>
            </a:p>
          </p:txBody>
        </p:sp>
        <p:sp>
          <p:nvSpPr>
            <p:cNvPr id="375831" name="Text Box 23"/>
            <p:cNvSpPr txBox="1">
              <a:spLocks noChangeArrowheads="1"/>
            </p:cNvSpPr>
            <p:nvPr/>
          </p:nvSpPr>
          <p:spPr bwMode="auto">
            <a:xfrm>
              <a:off x="1188" y="3120"/>
              <a:ext cx="494" cy="230"/>
            </a:xfrm>
            <a:prstGeom prst="rect">
              <a:avLst/>
            </a:prstGeom>
            <a:noFill/>
            <a:ln w="9525">
              <a:noFill/>
              <a:miter lim="800000"/>
              <a:headEnd/>
              <a:tailEnd/>
            </a:ln>
            <a:effectLst/>
          </p:spPr>
          <p:txBody>
            <a:bodyPr>
              <a:prstTxWarp prst="textNoShape">
                <a:avLst/>
              </a:prstTxWarp>
              <a:spAutoFit/>
            </a:bodyPr>
            <a:lstStyle/>
            <a:p>
              <a:pPr algn="r"/>
              <a:r>
                <a:rPr lang="en-US" sz="900"/>
                <a:t>Program</a:t>
              </a:r>
            </a:p>
            <a:p>
              <a:pPr algn="r"/>
              <a:r>
                <a:rPr lang="en-US" sz="900"/>
                <a:t> Manager</a:t>
              </a:r>
            </a:p>
          </p:txBody>
        </p:sp>
        <p:sp>
          <p:nvSpPr>
            <p:cNvPr id="375832" name="Line 24"/>
            <p:cNvSpPr>
              <a:spLocks noChangeShapeType="1"/>
            </p:cNvSpPr>
            <p:nvPr/>
          </p:nvSpPr>
          <p:spPr bwMode="auto">
            <a:xfrm flipH="1">
              <a:off x="1979" y="3584"/>
              <a:ext cx="1" cy="191"/>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5833" name="Line 25"/>
            <p:cNvSpPr>
              <a:spLocks noChangeShapeType="1"/>
            </p:cNvSpPr>
            <p:nvPr/>
          </p:nvSpPr>
          <p:spPr bwMode="auto">
            <a:xfrm>
              <a:off x="1980" y="4151"/>
              <a:ext cx="0" cy="189"/>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5834" name="AutoShape 26"/>
            <p:cNvSpPr>
              <a:spLocks noChangeArrowheads="1"/>
            </p:cNvSpPr>
            <p:nvPr/>
          </p:nvSpPr>
          <p:spPr bwMode="auto">
            <a:xfrm>
              <a:off x="1572" y="4340"/>
              <a:ext cx="828" cy="348"/>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Track Program to</a:t>
              </a:r>
            </a:p>
            <a:p>
              <a:pPr algn="ctr"/>
              <a:r>
                <a:rPr lang="en-US" sz="900"/>
                <a:t>Beginning of Production</a:t>
              </a:r>
            </a:p>
          </p:txBody>
        </p:sp>
        <p:sp>
          <p:nvSpPr>
            <p:cNvPr id="375835" name="Text Box 27"/>
            <p:cNvSpPr txBox="1">
              <a:spLocks noChangeArrowheads="1"/>
            </p:cNvSpPr>
            <p:nvPr/>
          </p:nvSpPr>
          <p:spPr bwMode="auto">
            <a:xfrm>
              <a:off x="2702" y="4283"/>
              <a:ext cx="1138" cy="316"/>
            </a:xfrm>
            <a:prstGeom prst="rect">
              <a:avLst/>
            </a:prstGeom>
            <a:noFill/>
            <a:ln w="12700">
              <a:noFill/>
              <a:miter lim="800000"/>
              <a:headEnd/>
              <a:tailEnd/>
            </a:ln>
            <a:effectLst/>
          </p:spPr>
          <p:txBody>
            <a:bodyPr anchor="ctr">
              <a:prstTxWarp prst="textNoShape">
                <a:avLst/>
              </a:prstTxWarp>
              <a:spAutoFit/>
            </a:bodyPr>
            <a:lstStyle/>
            <a:p>
              <a:pPr algn="ctr"/>
              <a:r>
                <a:rPr lang="en-US" sz="900" i="1">
                  <a:solidFill>
                    <a:schemeClr val="accent2"/>
                  </a:solidFill>
                </a:rPr>
                <a:t>Hand-Off to Manufacturing Engineering Manager at start of production.</a:t>
              </a:r>
              <a:endParaRPr lang="en-US" sz="900">
                <a:solidFill>
                  <a:schemeClr val="accent2"/>
                </a:solidFill>
              </a:endParaRPr>
            </a:p>
          </p:txBody>
        </p:sp>
        <p:sp>
          <p:nvSpPr>
            <p:cNvPr id="375836" name="Line 28"/>
            <p:cNvSpPr>
              <a:spLocks noChangeShapeType="1"/>
            </p:cNvSpPr>
            <p:nvPr/>
          </p:nvSpPr>
          <p:spPr bwMode="auto">
            <a:xfrm>
              <a:off x="2400" y="4518"/>
              <a:ext cx="302" cy="0"/>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
          <p:nvSpPr>
            <p:cNvPr id="375837" name="AutoShape 29"/>
            <p:cNvSpPr>
              <a:spLocks noChangeArrowheads="1"/>
            </p:cNvSpPr>
            <p:nvPr/>
          </p:nvSpPr>
          <p:spPr bwMode="auto">
            <a:xfrm>
              <a:off x="1573" y="3789"/>
              <a:ext cx="802" cy="362"/>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Determine Program</a:t>
              </a:r>
            </a:p>
            <a:p>
              <a:pPr algn="ctr"/>
              <a:r>
                <a:rPr lang="en-US" sz="900"/>
                <a:t>Team Members</a:t>
              </a:r>
            </a:p>
          </p:txBody>
        </p:sp>
        <p:sp>
          <p:nvSpPr>
            <p:cNvPr id="375838" name="AutoShape 30"/>
            <p:cNvSpPr>
              <a:spLocks noChangeArrowheads="1"/>
            </p:cNvSpPr>
            <p:nvPr/>
          </p:nvSpPr>
          <p:spPr bwMode="auto">
            <a:xfrm>
              <a:off x="2880" y="2315"/>
              <a:ext cx="1020" cy="528"/>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W-02002F</a:t>
              </a:r>
            </a:p>
            <a:p>
              <a:pPr algn="ctr"/>
              <a:r>
                <a:rPr lang="en-US" sz="900"/>
                <a:t>'Cost Tracking Log'</a:t>
              </a:r>
            </a:p>
            <a:p>
              <a:pPr algn="ctr"/>
              <a:r>
                <a:rPr lang="en-US" sz="900"/>
                <a:t>(Issued from, and kept in,</a:t>
              </a:r>
            </a:p>
            <a:p>
              <a:pPr algn="ctr"/>
              <a:r>
                <a:rPr lang="en-US" sz="900"/>
                <a:t>accounting when an A.R</a:t>
              </a:r>
            </a:p>
            <a:p>
              <a:pPr algn="ctr"/>
              <a:r>
                <a:rPr lang="en-US" sz="900"/>
                <a:t>is required)</a:t>
              </a:r>
            </a:p>
          </p:txBody>
        </p:sp>
        <p:sp>
          <p:nvSpPr>
            <p:cNvPr id="375839" name="Line 31"/>
            <p:cNvSpPr>
              <a:spLocks noChangeShapeType="1"/>
            </p:cNvSpPr>
            <p:nvPr/>
          </p:nvSpPr>
          <p:spPr bwMode="auto">
            <a:xfrm flipH="1">
              <a:off x="2258" y="2592"/>
              <a:ext cx="622" cy="0"/>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grpSp>
    </p:spTree>
  </p:cSld>
  <p:clrMapOvr>
    <a:masterClrMapping/>
  </p:clrMapOvr>
  <p:transition advTm="8000">
    <p:zoom dir="in"/>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6834" name="Rectangle 2"/>
          <p:cNvSpPr>
            <a:spLocks noGrp="1" noChangeArrowheads="1"/>
          </p:cNvSpPr>
          <p:nvPr>
            <p:ph type="title"/>
          </p:nvPr>
        </p:nvSpPr>
        <p:spPr>
          <a:xfrm>
            <a:off x="152400" y="533400"/>
            <a:ext cx="3276600" cy="1905000"/>
          </a:xfrm>
        </p:spPr>
        <p:txBody>
          <a:bodyPr/>
          <a:lstStyle/>
          <a:p>
            <a:r>
              <a:rPr lang="en-US"/>
              <a:t>Example PO Review System</a:t>
            </a:r>
          </a:p>
        </p:txBody>
      </p:sp>
      <p:sp>
        <p:nvSpPr>
          <p:cNvPr id="376836" name="Line 4"/>
          <p:cNvSpPr>
            <a:spLocks noChangeShapeType="1"/>
          </p:cNvSpPr>
          <p:nvPr/>
        </p:nvSpPr>
        <p:spPr bwMode="auto">
          <a:xfrm>
            <a:off x="5318125" y="889000"/>
            <a:ext cx="0" cy="406400"/>
          </a:xfrm>
          <a:prstGeom prst="line">
            <a:avLst/>
          </a:prstGeom>
          <a:noFill/>
          <a:ln w="9525">
            <a:solidFill>
              <a:srgbClr val="FF0000"/>
            </a:solidFill>
            <a:round/>
            <a:headEnd/>
            <a:tailEnd type="triangle" w="med" len="med"/>
          </a:ln>
          <a:effectLst/>
        </p:spPr>
        <p:txBody>
          <a:bodyPr wrap="none" anchor="ctr">
            <a:prstTxWarp prst="textNoShape">
              <a:avLst/>
            </a:prstTxWarp>
          </a:bodyPr>
          <a:lstStyle/>
          <a:p>
            <a:endParaRPr lang="en-US"/>
          </a:p>
        </p:txBody>
      </p:sp>
      <p:sp>
        <p:nvSpPr>
          <p:cNvPr id="376837" name="Text Box 5"/>
          <p:cNvSpPr txBox="1">
            <a:spLocks noChangeArrowheads="1"/>
          </p:cNvSpPr>
          <p:nvPr/>
        </p:nvSpPr>
        <p:spPr bwMode="auto">
          <a:xfrm>
            <a:off x="5657850" y="1295400"/>
            <a:ext cx="895350" cy="228600"/>
          </a:xfrm>
          <a:prstGeom prst="rect">
            <a:avLst/>
          </a:prstGeom>
          <a:noFill/>
          <a:ln w="9525">
            <a:noFill/>
            <a:miter lim="800000"/>
            <a:headEnd/>
            <a:tailEnd/>
          </a:ln>
          <a:effectLst/>
        </p:spPr>
        <p:txBody>
          <a:bodyPr>
            <a:prstTxWarp prst="textNoShape">
              <a:avLst/>
            </a:prstTxWarp>
            <a:spAutoFit/>
          </a:bodyPr>
          <a:lstStyle/>
          <a:p>
            <a:r>
              <a:rPr lang="en-US" sz="900" i="1"/>
              <a:t>To Controller</a:t>
            </a:r>
            <a:endParaRPr lang="en-US" sz="900"/>
          </a:p>
        </p:txBody>
      </p:sp>
      <p:sp>
        <p:nvSpPr>
          <p:cNvPr id="376838" name="AutoShape 6"/>
          <p:cNvSpPr>
            <a:spLocks noChangeArrowheads="1"/>
          </p:cNvSpPr>
          <p:nvPr/>
        </p:nvSpPr>
        <p:spPr bwMode="auto">
          <a:xfrm>
            <a:off x="4860925" y="381000"/>
            <a:ext cx="914400" cy="508000"/>
          </a:xfrm>
          <a:prstGeom prst="flowChartProcess">
            <a:avLst/>
          </a:prstGeom>
          <a:noFill/>
          <a:ln w="19050">
            <a:solidFill>
              <a:schemeClr val="accent2"/>
            </a:solidFill>
            <a:miter lim="800000"/>
            <a:headEnd/>
            <a:tailEnd/>
          </a:ln>
          <a:effectLst/>
        </p:spPr>
        <p:txBody>
          <a:bodyPr wrap="none" anchor="ctr">
            <a:prstTxWarp prst="textNoShape">
              <a:avLst/>
            </a:prstTxWarp>
          </a:bodyPr>
          <a:lstStyle/>
          <a:p>
            <a:pPr algn="ctr"/>
            <a:r>
              <a:rPr lang="en-US" sz="900" i="1"/>
              <a:t>PO Source</a:t>
            </a:r>
          </a:p>
        </p:txBody>
      </p:sp>
      <p:sp>
        <p:nvSpPr>
          <p:cNvPr id="376839" name="Line 7"/>
          <p:cNvSpPr>
            <a:spLocks noChangeShapeType="1"/>
          </p:cNvSpPr>
          <p:nvPr/>
        </p:nvSpPr>
        <p:spPr bwMode="auto">
          <a:xfrm>
            <a:off x="5257800" y="1878013"/>
            <a:ext cx="0" cy="357187"/>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6840" name="AutoShape 8"/>
          <p:cNvSpPr>
            <a:spLocks noChangeArrowheads="1"/>
          </p:cNvSpPr>
          <p:nvPr/>
        </p:nvSpPr>
        <p:spPr bwMode="auto">
          <a:xfrm>
            <a:off x="4914900" y="1295400"/>
            <a:ext cx="742950" cy="609600"/>
          </a:xfrm>
          <a:prstGeom prst="flowChartDocument">
            <a:avLst/>
          </a:prstGeom>
          <a:noFill/>
          <a:ln w="9525">
            <a:solidFill>
              <a:schemeClr val="tx1"/>
            </a:solidFill>
            <a:miter lim="800000"/>
            <a:headEnd/>
            <a:tailEnd/>
          </a:ln>
          <a:effectLst/>
        </p:spPr>
        <p:txBody>
          <a:bodyPr wrap="none" anchor="ctr">
            <a:prstTxWarp prst="textNoShape">
              <a:avLst/>
            </a:prstTxWarp>
          </a:bodyPr>
          <a:lstStyle/>
          <a:p>
            <a:pPr algn="ctr"/>
            <a:r>
              <a:rPr lang="en-US" sz="1000"/>
              <a:t>Purchase</a:t>
            </a:r>
          </a:p>
          <a:p>
            <a:pPr algn="ctr"/>
            <a:r>
              <a:rPr lang="en-US" sz="1000"/>
              <a:t>Order</a:t>
            </a:r>
          </a:p>
        </p:txBody>
      </p:sp>
      <p:sp>
        <p:nvSpPr>
          <p:cNvPr id="376841" name="Text Box 9"/>
          <p:cNvSpPr txBox="1">
            <a:spLocks noChangeArrowheads="1"/>
          </p:cNvSpPr>
          <p:nvPr/>
        </p:nvSpPr>
        <p:spPr bwMode="auto">
          <a:xfrm>
            <a:off x="3429000" y="1622425"/>
            <a:ext cx="628650" cy="365125"/>
          </a:xfrm>
          <a:prstGeom prst="rect">
            <a:avLst/>
          </a:prstGeom>
          <a:noFill/>
          <a:ln w="9525">
            <a:noFill/>
            <a:miter lim="800000"/>
            <a:headEnd/>
            <a:tailEnd/>
          </a:ln>
          <a:effectLst/>
        </p:spPr>
        <p:txBody>
          <a:bodyPr>
            <a:prstTxWarp prst="textNoShape">
              <a:avLst/>
            </a:prstTxWarp>
            <a:spAutoFit/>
          </a:bodyPr>
          <a:lstStyle/>
          <a:p>
            <a:pPr algn="r"/>
            <a:r>
              <a:rPr lang="en-US" sz="900" i="1"/>
              <a:t>To PO Source</a:t>
            </a:r>
            <a:endParaRPr lang="en-US" sz="900"/>
          </a:p>
        </p:txBody>
      </p:sp>
      <p:sp>
        <p:nvSpPr>
          <p:cNvPr id="376842" name="AutoShape 10"/>
          <p:cNvSpPr>
            <a:spLocks noChangeArrowheads="1"/>
          </p:cNvSpPr>
          <p:nvPr/>
        </p:nvSpPr>
        <p:spPr bwMode="auto">
          <a:xfrm>
            <a:off x="4914900" y="2224088"/>
            <a:ext cx="685800" cy="677862"/>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Review</a:t>
            </a:r>
          </a:p>
        </p:txBody>
      </p:sp>
      <p:sp>
        <p:nvSpPr>
          <p:cNvPr id="376843" name="Text Box 11"/>
          <p:cNvSpPr txBox="1">
            <a:spLocks noChangeArrowheads="1"/>
          </p:cNvSpPr>
          <p:nvPr/>
        </p:nvSpPr>
        <p:spPr bwMode="auto">
          <a:xfrm>
            <a:off x="6003925" y="2155825"/>
            <a:ext cx="1543050" cy="638175"/>
          </a:xfrm>
          <a:prstGeom prst="rect">
            <a:avLst/>
          </a:prstGeom>
          <a:noFill/>
          <a:ln w="12700">
            <a:noFill/>
            <a:miter lim="800000"/>
            <a:headEnd/>
            <a:tailEnd/>
          </a:ln>
          <a:effectLst/>
        </p:spPr>
        <p:txBody>
          <a:bodyPr wrap="none" anchor="ctr">
            <a:prstTxWarp prst="textNoShape">
              <a:avLst/>
            </a:prstTxWarp>
            <a:spAutoFit/>
          </a:bodyPr>
          <a:lstStyle/>
          <a:p>
            <a:r>
              <a:rPr lang="en-US" sz="900"/>
              <a:t>Controller:</a:t>
            </a:r>
            <a:endParaRPr lang="en-US" sz="900" i="1"/>
          </a:p>
          <a:p>
            <a:r>
              <a:rPr lang="en-US" sz="900" i="1"/>
              <a:t>Reviews for Discrepancy</a:t>
            </a:r>
          </a:p>
          <a:p>
            <a:r>
              <a:rPr lang="en-US" sz="900" i="1"/>
              <a:t>Against RFQ Package</a:t>
            </a:r>
          </a:p>
          <a:p>
            <a:r>
              <a:rPr lang="en-US" sz="900" i="1"/>
              <a:t>or existing Purchase Order</a:t>
            </a:r>
            <a:endParaRPr lang="en-US" sz="900"/>
          </a:p>
        </p:txBody>
      </p:sp>
      <p:sp>
        <p:nvSpPr>
          <p:cNvPr id="376844" name="Line 12"/>
          <p:cNvSpPr>
            <a:spLocks noChangeShapeType="1"/>
          </p:cNvSpPr>
          <p:nvPr/>
        </p:nvSpPr>
        <p:spPr bwMode="auto">
          <a:xfrm flipH="1">
            <a:off x="4114800" y="2578100"/>
            <a:ext cx="800100" cy="127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6845" name="Line 13"/>
          <p:cNvSpPr>
            <a:spLocks noChangeShapeType="1"/>
          </p:cNvSpPr>
          <p:nvPr/>
        </p:nvSpPr>
        <p:spPr bwMode="auto">
          <a:xfrm flipV="1">
            <a:off x="4113213" y="673100"/>
            <a:ext cx="1587" cy="2084388"/>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76846" name="Line 14"/>
          <p:cNvSpPr>
            <a:spLocks noChangeShapeType="1"/>
          </p:cNvSpPr>
          <p:nvPr/>
        </p:nvSpPr>
        <p:spPr bwMode="auto">
          <a:xfrm>
            <a:off x="5257800" y="2887663"/>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6847" name="Text Box 15"/>
          <p:cNvSpPr txBox="1">
            <a:spLocks noChangeArrowheads="1"/>
          </p:cNvSpPr>
          <p:nvPr/>
        </p:nvSpPr>
        <p:spPr bwMode="auto">
          <a:xfrm>
            <a:off x="5257800" y="2825750"/>
            <a:ext cx="1093788" cy="228600"/>
          </a:xfrm>
          <a:prstGeom prst="rect">
            <a:avLst/>
          </a:prstGeom>
          <a:noFill/>
          <a:ln w="9525">
            <a:noFill/>
            <a:miter lim="800000"/>
            <a:headEnd/>
            <a:tailEnd/>
          </a:ln>
          <a:effectLst/>
        </p:spPr>
        <p:txBody>
          <a:bodyPr>
            <a:prstTxWarp prst="textNoShape">
              <a:avLst/>
            </a:prstTxWarp>
            <a:spAutoFit/>
          </a:bodyPr>
          <a:lstStyle/>
          <a:p>
            <a:r>
              <a:rPr lang="en-US" sz="900"/>
              <a:t>No Discrepancy</a:t>
            </a:r>
          </a:p>
        </p:txBody>
      </p:sp>
      <p:sp>
        <p:nvSpPr>
          <p:cNvPr id="376848" name="Text Box 16"/>
          <p:cNvSpPr txBox="1">
            <a:spLocks noChangeArrowheads="1"/>
          </p:cNvSpPr>
          <p:nvPr/>
        </p:nvSpPr>
        <p:spPr bwMode="auto">
          <a:xfrm>
            <a:off x="4114800" y="2286000"/>
            <a:ext cx="1314450" cy="228600"/>
          </a:xfrm>
          <a:prstGeom prst="rect">
            <a:avLst/>
          </a:prstGeom>
          <a:noFill/>
          <a:ln w="9525">
            <a:noFill/>
            <a:miter lim="800000"/>
            <a:headEnd/>
            <a:tailEnd/>
          </a:ln>
          <a:effectLst/>
        </p:spPr>
        <p:txBody>
          <a:bodyPr>
            <a:prstTxWarp prst="textNoShape">
              <a:avLst/>
            </a:prstTxWarp>
            <a:spAutoFit/>
          </a:bodyPr>
          <a:lstStyle/>
          <a:p>
            <a:r>
              <a:rPr lang="en-US" sz="900"/>
              <a:t>Discrepancy</a:t>
            </a:r>
          </a:p>
        </p:txBody>
      </p:sp>
      <p:sp>
        <p:nvSpPr>
          <p:cNvPr id="376849" name="Text Box 17"/>
          <p:cNvSpPr txBox="1">
            <a:spLocks noChangeArrowheads="1"/>
          </p:cNvSpPr>
          <p:nvPr/>
        </p:nvSpPr>
        <p:spPr bwMode="auto">
          <a:xfrm>
            <a:off x="3884613" y="4841875"/>
            <a:ext cx="965200" cy="365125"/>
          </a:xfrm>
          <a:prstGeom prst="rect">
            <a:avLst/>
          </a:prstGeom>
          <a:noFill/>
          <a:ln w="9525">
            <a:noFill/>
            <a:miter lim="800000"/>
            <a:headEnd/>
            <a:tailEnd/>
          </a:ln>
          <a:effectLst/>
        </p:spPr>
        <p:txBody>
          <a:bodyPr>
            <a:prstTxWarp prst="textNoShape">
              <a:avLst/>
            </a:prstTxWarp>
            <a:spAutoFit/>
          </a:bodyPr>
          <a:lstStyle/>
          <a:p>
            <a:pPr algn="r"/>
            <a:r>
              <a:rPr lang="en-US" sz="900"/>
              <a:t>Engineering Manager</a:t>
            </a:r>
          </a:p>
        </p:txBody>
      </p:sp>
      <p:sp>
        <p:nvSpPr>
          <p:cNvPr id="376850" name="AutoShape 18"/>
          <p:cNvSpPr>
            <a:spLocks noChangeArrowheads="1"/>
          </p:cNvSpPr>
          <p:nvPr/>
        </p:nvSpPr>
        <p:spPr bwMode="auto">
          <a:xfrm>
            <a:off x="4800600" y="5553075"/>
            <a:ext cx="858838" cy="4064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SF Number</a:t>
            </a:r>
          </a:p>
          <a:p>
            <a:pPr algn="ctr"/>
            <a:r>
              <a:rPr lang="en-US" sz="900"/>
              <a:t>Assigned</a:t>
            </a:r>
          </a:p>
        </p:txBody>
      </p:sp>
      <p:sp>
        <p:nvSpPr>
          <p:cNvPr id="376851" name="Line 19"/>
          <p:cNvSpPr>
            <a:spLocks noChangeShapeType="1"/>
          </p:cNvSpPr>
          <p:nvPr/>
        </p:nvSpPr>
        <p:spPr bwMode="auto">
          <a:xfrm>
            <a:off x="5254625" y="5311775"/>
            <a:ext cx="3175" cy="239713"/>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6852" name="AutoShape 20"/>
          <p:cNvSpPr>
            <a:spLocks noChangeArrowheads="1"/>
          </p:cNvSpPr>
          <p:nvPr/>
        </p:nvSpPr>
        <p:spPr bwMode="auto">
          <a:xfrm>
            <a:off x="6019800" y="5435600"/>
            <a:ext cx="1087438" cy="703263"/>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Enter In R-02002B</a:t>
            </a:r>
          </a:p>
          <a:p>
            <a:pPr algn="ctr"/>
            <a:r>
              <a:rPr lang="en-US" sz="900"/>
              <a:t>Prototype Part</a:t>
            </a:r>
          </a:p>
          <a:p>
            <a:pPr algn="ctr"/>
            <a:r>
              <a:rPr lang="en-US" sz="900"/>
              <a:t>Production Summary</a:t>
            </a:r>
          </a:p>
        </p:txBody>
      </p:sp>
      <p:sp>
        <p:nvSpPr>
          <p:cNvPr id="376853" name="Line 21"/>
          <p:cNvSpPr>
            <a:spLocks noChangeShapeType="1"/>
          </p:cNvSpPr>
          <p:nvPr/>
        </p:nvSpPr>
        <p:spPr bwMode="auto">
          <a:xfrm>
            <a:off x="5638800" y="5780088"/>
            <a:ext cx="358775"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6854" name="Text Box 22"/>
          <p:cNvSpPr txBox="1">
            <a:spLocks noChangeArrowheads="1"/>
          </p:cNvSpPr>
          <p:nvPr/>
        </p:nvSpPr>
        <p:spPr bwMode="auto">
          <a:xfrm>
            <a:off x="5902325" y="5178425"/>
            <a:ext cx="1306513" cy="228600"/>
          </a:xfrm>
          <a:prstGeom prst="rect">
            <a:avLst/>
          </a:prstGeom>
          <a:noFill/>
          <a:ln w="9525">
            <a:noFill/>
            <a:miter lim="800000"/>
            <a:headEnd/>
            <a:tailEnd/>
          </a:ln>
          <a:effectLst/>
        </p:spPr>
        <p:txBody>
          <a:bodyPr>
            <a:prstTxWarp prst="textNoShape">
              <a:avLst/>
            </a:prstTxWarp>
            <a:spAutoFit/>
          </a:bodyPr>
          <a:lstStyle/>
          <a:p>
            <a:pPr algn="ctr"/>
            <a:r>
              <a:rPr lang="en-US" sz="900"/>
              <a:t>Engineering Manager</a:t>
            </a:r>
          </a:p>
        </p:txBody>
      </p:sp>
      <p:sp>
        <p:nvSpPr>
          <p:cNvPr id="376855" name="AutoShape 23"/>
          <p:cNvSpPr>
            <a:spLocks noChangeArrowheads="1"/>
          </p:cNvSpPr>
          <p:nvPr/>
        </p:nvSpPr>
        <p:spPr bwMode="auto">
          <a:xfrm>
            <a:off x="7424738" y="5608638"/>
            <a:ext cx="1316037" cy="388937"/>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i="1"/>
              <a:t>To Planning Process</a:t>
            </a:r>
          </a:p>
          <a:p>
            <a:pPr algn="ctr"/>
            <a:r>
              <a:rPr lang="en-US" sz="900" i="1"/>
              <a:t>Flow Chart</a:t>
            </a:r>
            <a:endParaRPr lang="en-US" sz="900"/>
          </a:p>
        </p:txBody>
      </p:sp>
      <p:sp>
        <p:nvSpPr>
          <p:cNvPr id="376856" name="Line 24"/>
          <p:cNvSpPr>
            <a:spLocks noChangeShapeType="1"/>
          </p:cNvSpPr>
          <p:nvPr/>
        </p:nvSpPr>
        <p:spPr bwMode="auto">
          <a:xfrm>
            <a:off x="7092950" y="5768975"/>
            <a:ext cx="331788"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6857" name="Line 25"/>
          <p:cNvSpPr>
            <a:spLocks noChangeShapeType="1"/>
          </p:cNvSpPr>
          <p:nvPr/>
        </p:nvSpPr>
        <p:spPr bwMode="auto">
          <a:xfrm>
            <a:off x="5600700" y="2533650"/>
            <a:ext cx="403225" cy="0"/>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
        <p:nvSpPr>
          <p:cNvPr id="376858" name="Line 26"/>
          <p:cNvSpPr>
            <a:spLocks noChangeShapeType="1"/>
          </p:cNvSpPr>
          <p:nvPr/>
        </p:nvSpPr>
        <p:spPr bwMode="auto">
          <a:xfrm>
            <a:off x="5257800" y="4473575"/>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6859" name="Text Box 27"/>
          <p:cNvSpPr txBox="1">
            <a:spLocks noChangeArrowheads="1"/>
          </p:cNvSpPr>
          <p:nvPr/>
        </p:nvSpPr>
        <p:spPr bwMode="auto">
          <a:xfrm>
            <a:off x="5873750" y="3260725"/>
            <a:ext cx="679450" cy="228600"/>
          </a:xfrm>
          <a:prstGeom prst="rect">
            <a:avLst/>
          </a:prstGeom>
          <a:noFill/>
          <a:ln w="12700">
            <a:noFill/>
            <a:miter lim="800000"/>
            <a:headEnd/>
            <a:tailEnd/>
          </a:ln>
          <a:effectLst/>
        </p:spPr>
        <p:txBody>
          <a:bodyPr wrap="none" anchor="ctr">
            <a:prstTxWarp prst="textNoShape">
              <a:avLst/>
            </a:prstTxWarp>
            <a:spAutoFit/>
          </a:bodyPr>
          <a:lstStyle/>
          <a:p>
            <a:r>
              <a:rPr lang="en-US" sz="900"/>
              <a:t>Controller</a:t>
            </a:r>
          </a:p>
        </p:txBody>
      </p:sp>
      <p:sp>
        <p:nvSpPr>
          <p:cNvPr id="376860" name="AutoShape 28"/>
          <p:cNvSpPr>
            <a:spLocks noChangeArrowheads="1"/>
          </p:cNvSpPr>
          <p:nvPr/>
        </p:nvSpPr>
        <p:spPr bwMode="auto">
          <a:xfrm>
            <a:off x="4567238" y="3192463"/>
            <a:ext cx="1335087" cy="366712"/>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If Current Production,</a:t>
            </a:r>
          </a:p>
          <a:p>
            <a:pPr algn="ctr"/>
            <a:r>
              <a:rPr lang="en-US" sz="900"/>
              <a:t>XXXX Review</a:t>
            </a:r>
          </a:p>
        </p:txBody>
      </p:sp>
      <p:sp>
        <p:nvSpPr>
          <p:cNvPr id="376861" name="AutoShape 29"/>
          <p:cNvSpPr>
            <a:spLocks noChangeArrowheads="1"/>
          </p:cNvSpPr>
          <p:nvPr/>
        </p:nvSpPr>
        <p:spPr bwMode="auto">
          <a:xfrm>
            <a:off x="5000625" y="3863975"/>
            <a:ext cx="514350" cy="587375"/>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OK?</a:t>
            </a:r>
          </a:p>
        </p:txBody>
      </p:sp>
      <p:sp>
        <p:nvSpPr>
          <p:cNvPr id="376862" name="Line 30"/>
          <p:cNvSpPr>
            <a:spLocks noChangeShapeType="1"/>
          </p:cNvSpPr>
          <p:nvPr/>
        </p:nvSpPr>
        <p:spPr bwMode="auto">
          <a:xfrm>
            <a:off x="5257800" y="3557588"/>
            <a:ext cx="0" cy="34607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6863" name="Line 31"/>
          <p:cNvSpPr>
            <a:spLocks noChangeShapeType="1"/>
          </p:cNvSpPr>
          <p:nvPr/>
        </p:nvSpPr>
        <p:spPr bwMode="auto">
          <a:xfrm flipH="1" flipV="1">
            <a:off x="4114800" y="2692400"/>
            <a:ext cx="0" cy="1447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6864" name="Text Box 32"/>
          <p:cNvSpPr txBox="1">
            <a:spLocks noChangeArrowheads="1"/>
          </p:cNvSpPr>
          <p:nvPr/>
        </p:nvSpPr>
        <p:spPr bwMode="auto">
          <a:xfrm>
            <a:off x="5429250" y="4368800"/>
            <a:ext cx="1619250" cy="365125"/>
          </a:xfrm>
          <a:prstGeom prst="rect">
            <a:avLst/>
          </a:prstGeom>
          <a:noFill/>
          <a:ln w="12700">
            <a:noFill/>
            <a:miter lim="800000"/>
            <a:headEnd/>
            <a:tailEnd/>
          </a:ln>
          <a:effectLst/>
        </p:spPr>
        <p:txBody>
          <a:bodyPr wrap="none" anchor="ctr">
            <a:prstTxWarp prst="textNoShape">
              <a:avLst/>
            </a:prstTxWarp>
            <a:spAutoFit/>
          </a:bodyPr>
          <a:lstStyle/>
          <a:p>
            <a:r>
              <a:rPr lang="en-US" sz="900"/>
              <a:t>Controller:</a:t>
            </a:r>
          </a:p>
          <a:p>
            <a:r>
              <a:rPr lang="en-US" sz="900" i="1"/>
              <a:t>Sign Off On Purchase Order</a:t>
            </a:r>
            <a:endParaRPr lang="en-US" sz="900"/>
          </a:p>
        </p:txBody>
      </p:sp>
      <p:sp>
        <p:nvSpPr>
          <p:cNvPr id="376865" name="Line 33"/>
          <p:cNvSpPr>
            <a:spLocks noChangeShapeType="1"/>
          </p:cNvSpPr>
          <p:nvPr/>
        </p:nvSpPr>
        <p:spPr bwMode="auto">
          <a:xfrm flipV="1">
            <a:off x="4114800" y="655638"/>
            <a:ext cx="727075" cy="317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6866" name="Text Box 34"/>
          <p:cNvSpPr txBox="1">
            <a:spLocks noChangeArrowheads="1"/>
          </p:cNvSpPr>
          <p:nvPr/>
        </p:nvSpPr>
        <p:spPr bwMode="auto">
          <a:xfrm>
            <a:off x="4921250" y="4411663"/>
            <a:ext cx="396875" cy="228600"/>
          </a:xfrm>
          <a:prstGeom prst="rect">
            <a:avLst/>
          </a:prstGeom>
          <a:noFill/>
          <a:ln w="9525">
            <a:noFill/>
            <a:miter lim="800000"/>
            <a:headEnd/>
            <a:tailEnd/>
          </a:ln>
          <a:effectLst/>
        </p:spPr>
        <p:txBody>
          <a:bodyPr>
            <a:prstTxWarp prst="textNoShape">
              <a:avLst/>
            </a:prstTxWarp>
            <a:spAutoFit/>
          </a:bodyPr>
          <a:lstStyle/>
          <a:p>
            <a:r>
              <a:rPr lang="en-US" sz="900"/>
              <a:t>Yes</a:t>
            </a:r>
          </a:p>
        </p:txBody>
      </p:sp>
      <p:sp>
        <p:nvSpPr>
          <p:cNvPr id="376867" name="Text Box 35"/>
          <p:cNvSpPr txBox="1">
            <a:spLocks noChangeArrowheads="1"/>
          </p:cNvSpPr>
          <p:nvPr/>
        </p:nvSpPr>
        <p:spPr bwMode="auto">
          <a:xfrm>
            <a:off x="4518025" y="4132263"/>
            <a:ext cx="344488" cy="228600"/>
          </a:xfrm>
          <a:prstGeom prst="rect">
            <a:avLst/>
          </a:prstGeom>
          <a:noFill/>
          <a:ln w="9525">
            <a:noFill/>
            <a:miter lim="800000"/>
            <a:headEnd/>
            <a:tailEnd/>
          </a:ln>
          <a:effectLst/>
        </p:spPr>
        <p:txBody>
          <a:bodyPr>
            <a:prstTxWarp prst="textNoShape">
              <a:avLst/>
            </a:prstTxWarp>
            <a:spAutoFit/>
          </a:bodyPr>
          <a:lstStyle/>
          <a:p>
            <a:r>
              <a:rPr lang="en-US" sz="900"/>
              <a:t>No</a:t>
            </a:r>
          </a:p>
        </p:txBody>
      </p:sp>
      <p:sp>
        <p:nvSpPr>
          <p:cNvPr id="376868" name="Line 36"/>
          <p:cNvSpPr>
            <a:spLocks noChangeShapeType="1"/>
          </p:cNvSpPr>
          <p:nvPr/>
        </p:nvSpPr>
        <p:spPr bwMode="auto">
          <a:xfrm flipH="1">
            <a:off x="4114800" y="4140200"/>
            <a:ext cx="885825"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76869" name="AutoShape 37"/>
          <p:cNvSpPr>
            <a:spLocks noChangeArrowheads="1"/>
          </p:cNvSpPr>
          <p:nvPr/>
        </p:nvSpPr>
        <p:spPr bwMode="auto">
          <a:xfrm>
            <a:off x="4876800" y="4749800"/>
            <a:ext cx="742950" cy="609600"/>
          </a:xfrm>
          <a:prstGeom prst="flowChartDocument">
            <a:avLst/>
          </a:prstGeom>
          <a:noFill/>
          <a:ln w="9525">
            <a:solidFill>
              <a:schemeClr val="tx1"/>
            </a:solidFill>
            <a:miter lim="800000"/>
            <a:headEnd/>
            <a:tailEnd/>
          </a:ln>
          <a:effectLst/>
        </p:spPr>
        <p:txBody>
          <a:bodyPr wrap="none" anchor="ctr">
            <a:prstTxWarp prst="textNoShape">
              <a:avLst/>
            </a:prstTxWarp>
          </a:bodyPr>
          <a:lstStyle/>
          <a:p>
            <a:pPr algn="ctr"/>
            <a:r>
              <a:rPr lang="en-US" sz="1000"/>
              <a:t>Purchase</a:t>
            </a:r>
          </a:p>
          <a:p>
            <a:pPr algn="ctr"/>
            <a:r>
              <a:rPr lang="en-US" sz="1000"/>
              <a:t>Order</a:t>
            </a:r>
          </a:p>
        </p:txBody>
      </p:sp>
      <p:sp>
        <p:nvSpPr>
          <p:cNvPr id="376870" name="Text Box 38"/>
          <p:cNvSpPr txBox="1">
            <a:spLocks noChangeArrowheads="1"/>
          </p:cNvSpPr>
          <p:nvPr/>
        </p:nvSpPr>
        <p:spPr bwMode="auto">
          <a:xfrm>
            <a:off x="5229225" y="5322888"/>
            <a:ext cx="673100" cy="228600"/>
          </a:xfrm>
          <a:prstGeom prst="rect">
            <a:avLst/>
          </a:prstGeom>
          <a:noFill/>
          <a:ln w="12700">
            <a:noFill/>
            <a:miter lim="800000"/>
            <a:headEnd/>
            <a:tailEnd/>
          </a:ln>
          <a:effectLst/>
        </p:spPr>
        <p:txBody>
          <a:bodyPr wrap="none" anchor="ctr">
            <a:prstTxWarp prst="textNoShape">
              <a:avLst/>
            </a:prstTxWarp>
            <a:spAutoFit/>
          </a:bodyPr>
          <a:lstStyle/>
          <a:p>
            <a:r>
              <a:rPr lang="en-US" sz="900"/>
              <a:t>Prototype</a:t>
            </a:r>
          </a:p>
        </p:txBody>
      </p:sp>
      <p:sp>
        <p:nvSpPr>
          <p:cNvPr id="376871" name="Line 39"/>
          <p:cNvSpPr>
            <a:spLocks noChangeShapeType="1"/>
          </p:cNvSpPr>
          <p:nvPr/>
        </p:nvSpPr>
        <p:spPr bwMode="auto">
          <a:xfrm>
            <a:off x="5619750" y="4978400"/>
            <a:ext cx="2381250"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76872" name="Line 40"/>
          <p:cNvSpPr>
            <a:spLocks noChangeShapeType="1"/>
          </p:cNvSpPr>
          <p:nvPr/>
        </p:nvSpPr>
        <p:spPr bwMode="auto">
          <a:xfrm>
            <a:off x="8001000" y="4978400"/>
            <a:ext cx="0" cy="630238"/>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6873" name="Text Box 41"/>
          <p:cNvSpPr txBox="1">
            <a:spLocks noChangeArrowheads="1"/>
          </p:cNvSpPr>
          <p:nvPr/>
        </p:nvSpPr>
        <p:spPr bwMode="auto">
          <a:xfrm>
            <a:off x="5619750" y="4778375"/>
            <a:ext cx="469900" cy="228600"/>
          </a:xfrm>
          <a:prstGeom prst="rect">
            <a:avLst/>
          </a:prstGeom>
          <a:noFill/>
          <a:ln w="12700">
            <a:noFill/>
            <a:miter lim="800000"/>
            <a:headEnd/>
            <a:tailEnd/>
          </a:ln>
          <a:effectLst/>
        </p:spPr>
        <p:txBody>
          <a:bodyPr wrap="none" anchor="ctr">
            <a:prstTxWarp prst="textNoShape">
              <a:avLst/>
            </a:prstTxWarp>
            <a:spAutoFit/>
          </a:bodyPr>
          <a:lstStyle/>
          <a:p>
            <a:r>
              <a:rPr lang="en-US" sz="900"/>
              <a:t>Other</a:t>
            </a:r>
          </a:p>
        </p:txBody>
      </p:sp>
    </p:spTree>
  </p:cSld>
  <p:clrMapOvr>
    <a:masterClrMapping/>
  </p:clrMapOvr>
  <p:transition advTm="8000">
    <p:zoom dir="in"/>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7858" name="Rectangle 2"/>
          <p:cNvSpPr>
            <a:spLocks noGrp="1" noChangeArrowheads="1"/>
          </p:cNvSpPr>
          <p:nvPr>
            <p:ph type="title"/>
          </p:nvPr>
        </p:nvSpPr>
        <p:spPr>
          <a:xfrm>
            <a:off x="228600" y="304800"/>
            <a:ext cx="3048000" cy="2286000"/>
          </a:xfrm>
        </p:spPr>
        <p:txBody>
          <a:bodyPr/>
          <a:lstStyle/>
          <a:p>
            <a:r>
              <a:rPr lang="en-US"/>
              <a:t>Example Quotation Review System</a:t>
            </a:r>
          </a:p>
        </p:txBody>
      </p:sp>
      <p:sp>
        <p:nvSpPr>
          <p:cNvPr id="377859" name="Text Box 3"/>
          <p:cNvSpPr txBox="1">
            <a:spLocks noChangeArrowheads="1"/>
          </p:cNvSpPr>
          <p:nvPr/>
        </p:nvSpPr>
        <p:spPr bwMode="auto">
          <a:xfrm>
            <a:off x="2457450" y="5883275"/>
            <a:ext cx="914400" cy="365125"/>
          </a:xfrm>
          <a:prstGeom prst="rect">
            <a:avLst/>
          </a:prstGeom>
          <a:noFill/>
          <a:ln w="9525">
            <a:noFill/>
            <a:miter lim="800000"/>
            <a:headEnd/>
            <a:tailEnd/>
          </a:ln>
          <a:effectLst/>
        </p:spPr>
        <p:txBody>
          <a:bodyPr>
            <a:prstTxWarp prst="textNoShape">
              <a:avLst/>
            </a:prstTxWarp>
            <a:spAutoFit/>
          </a:bodyPr>
          <a:lstStyle/>
          <a:p>
            <a:pPr algn="r"/>
            <a:r>
              <a:rPr lang="en-US" sz="900"/>
              <a:t>Engineering Manager</a:t>
            </a:r>
          </a:p>
        </p:txBody>
      </p:sp>
      <p:sp>
        <p:nvSpPr>
          <p:cNvPr id="377860" name="Line 4"/>
          <p:cNvSpPr>
            <a:spLocks noChangeShapeType="1"/>
          </p:cNvSpPr>
          <p:nvPr/>
        </p:nvSpPr>
        <p:spPr bwMode="auto">
          <a:xfrm flipH="1">
            <a:off x="6162675" y="557213"/>
            <a:ext cx="1588" cy="409575"/>
          </a:xfrm>
          <a:prstGeom prst="line">
            <a:avLst/>
          </a:prstGeom>
          <a:noFill/>
          <a:ln w="9525">
            <a:solidFill>
              <a:srgbClr val="FF0000"/>
            </a:solidFill>
            <a:round/>
            <a:headEnd/>
            <a:tailEnd type="triangle" w="med" len="med"/>
          </a:ln>
          <a:effectLst/>
        </p:spPr>
        <p:txBody>
          <a:bodyPr wrap="none" anchor="ctr">
            <a:prstTxWarp prst="textNoShape">
              <a:avLst/>
            </a:prstTxWarp>
          </a:bodyPr>
          <a:lstStyle/>
          <a:p>
            <a:endParaRPr lang="en-US"/>
          </a:p>
        </p:txBody>
      </p:sp>
      <p:sp>
        <p:nvSpPr>
          <p:cNvPr id="377861" name="AutoShape 5"/>
          <p:cNvSpPr>
            <a:spLocks noChangeArrowheads="1"/>
          </p:cNvSpPr>
          <p:nvPr/>
        </p:nvSpPr>
        <p:spPr bwMode="auto">
          <a:xfrm>
            <a:off x="5535613" y="1974850"/>
            <a:ext cx="1200150" cy="365125"/>
          </a:xfrm>
          <a:prstGeom prst="flowChartProcess">
            <a:avLst/>
          </a:prstGeom>
          <a:noFill/>
          <a:ln w="9525">
            <a:solidFill>
              <a:schemeClr val="tx1"/>
            </a:solidFill>
            <a:miter lim="800000"/>
            <a:headEnd/>
            <a:tailEnd/>
          </a:ln>
          <a:effectLst/>
        </p:spPr>
        <p:txBody>
          <a:bodyPr wrap="none" anchor="ctr">
            <a:prstTxWarp prst="textNoShape">
              <a:avLst/>
            </a:prstTxWarp>
          </a:bodyPr>
          <a:lstStyle/>
          <a:p>
            <a:pPr algn="ctr"/>
            <a:r>
              <a:rPr lang="en-US" sz="900"/>
              <a:t>Log Inquiry</a:t>
            </a:r>
          </a:p>
          <a:p>
            <a:pPr algn="ctr"/>
            <a:r>
              <a:rPr lang="en-US" sz="900"/>
              <a:t>&amp; Assign Number</a:t>
            </a:r>
          </a:p>
        </p:txBody>
      </p:sp>
      <p:sp>
        <p:nvSpPr>
          <p:cNvPr id="377862" name="Text Box 6"/>
          <p:cNvSpPr txBox="1">
            <a:spLocks noChangeArrowheads="1"/>
          </p:cNvSpPr>
          <p:nvPr/>
        </p:nvSpPr>
        <p:spPr bwMode="auto">
          <a:xfrm>
            <a:off x="4667250" y="1066800"/>
            <a:ext cx="1020763" cy="365125"/>
          </a:xfrm>
          <a:prstGeom prst="rect">
            <a:avLst/>
          </a:prstGeom>
          <a:noFill/>
          <a:ln w="9525">
            <a:noFill/>
            <a:miter lim="800000"/>
            <a:headEnd/>
            <a:tailEnd/>
          </a:ln>
          <a:effectLst/>
        </p:spPr>
        <p:txBody>
          <a:bodyPr>
            <a:prstTxWarp prst="textNoShape">
              <a:avLst/>
            </a:prstTxWarp>
            <a:spAutoFit/>
          </a:bodyPr>
          <a:lstStyle/>
          <a:p>
            <a:pPr algn="r"/>
            <a:r>
              <a:rPr lang="en-US" sz="900"/>
              <a:t>To Engineering Manager</a:t>
            </a:r>
          </a:p>
        </p:txBody>
      </p:sp>
      <p:sp>
        <p:nvSpPr>
          <p:cNvPr id="377863" name="AutoShape 7"/>
          <p:cNvSpPr>
            <a:spLocks noChangeArrowheads="1"/>
          </p:cNvSpPr>
          <p:nvPr/>
        </p:nvSpPr>
        <p:spPr bwMode="auto">
          <a:xfrm>
            <a:off x="5707063" y="50800"/>
            <a:ext cx="914400" cy="508000"/>
          </a:xfrm>
          <a:prstGeom prst="flowChartProcess">
            <a:avLst/>
          </a:prstGeom>
          <a:noFill/>
          <a:ln w="19050">
            <a:solidFill>
              <a:schemeClr val="accent2"/>
            </a:solidFill>
            <a:miter lim="800000"/>
            <a:headEnd/>
            <a:tailEnd/>
          </a:ln>
          <a:effectLst/>
        </p:spPr>
        <p:txBody>
          <a:bodyPr wrap="none" anchor="ctr">
            <a:prstTxWarp prst="textNoShape">
              <a:avLst/>
            </a:prstTxWarp>
          </a:bodyPr>
          <a:lstStyle/>
          <a:p>
            <a:pPr algn="ctr"/>
            <a:r>
              <a:rPr lang="en-US" sz="900" i="1"/>
              <a:t>RFQ Source</a:t>
            </a:r>
            <a:endParaRPr lang="en-US" sz="900"/>
          </a:p>
        </p:txBody>
      </p:sp>
      <p:sp>
        <p:nvSpPr>
          <p:cNvPr id="377864" name="Line 8"/>
          <p:cNvSpPr>
            <a:spLocks noChangeShapeType="1"/>
          </p:cNvSpPr>
          <p:nvPr/>
        </p:nvSpPr>
        <p:spPr bwMode="auto">
          <a:xfrm>
            <a:off x="6107113" y="1554163"/>
            <a:ext cx="0" cy="420687"/>
          </a:xfrm>
          <a:prstGeom prst="line">
            <a:avLst/>
          </a:prstGeom>
          <a:noFill/>
          <a:ln w="9525">
            <a:solidFill>
              <a:schemeClr val="tx1"/>
            </a:solidFill>
            <a:round/>
            <a:headEnd/>
            <a:tailEnd type="triangle" w="med" len="med"/>
          </a:ln>
          <a:effectLst/>
        </p:spPr>
        <p:txBody>
          <a:bodyPr wrap="none" anchor="ctr">
            <a:prstTxWarp prst="textNoShape">
              <a:avLst/>
            </a:prstTxWarp>
          </a:bodyPr>
          <a:lstStyle/>
          <a:p>
            <a:endParaRPr lang="en-US"/>
          </a:p>
        </p:txBody>
      </p:sp>
      <p:sp>
        <p:nvSpPr>
          <p:cNvPr id="377865" name="Text Box 9"/>
          <p:cNvSpPr txBox="1">
            <a:spLocks noChangeArrowheads="1"/>
          </p:cNvSpPr>
          <p:nvPr/>
        </p:nvSpPr>
        <p:spPr bwMode="auto">
          <a:xfrm>
            <a:off x="4667250" y="1974850"/>
            <a:ext cx="868363" cy="365125"/>
          </a:xfrm>
          <a:prstGeom prst="rect">
            <a:avLst/>
          </a:prstGeom>
          <a:noFill/>
          <a:ln w="9525">
            <a:noFill/>
            <a:miter lim="800000"/>
            <a:headEnd/>
            <a:tailEnd/>
          </a:ln>
          <a:effectLst/>
        </p:spPr>
        <p:txBody>
          <a:bodyPr>
            <a:prstTxWarp prst="textNoShape">
              <a:avLst/>
            </a:prstTxWarp>
            <a:spAutoFit/>
          </a:bodyPr>
          <a:lstStyle/>
          <a:p>
            <a:pPr algn="r"/>
            <a:r>
              <a:rPr lang="en-US" sz="900"/>
              <a:t>Engineering Manager</a:t>
            </a:r>
          </a:p>
        </p:txBody>
      </p:sp>
      <p:sp>
        <p:nvSpPr>
          <p:cNvPr id="377866" name="Line 10"/>
          <p:cNvSpPr>
            <a:spLocks noChangeShapeType="1"/>
          </p:cNvSpPr>
          <p:nvPr/>
        </p:nvSpPr>
        <p:spPr bwMode="auto">
          <a:xfrm>
            <a:off x="6126163" y="2339975"/>
            <a:ext cx="0" cy="438150"/>
          </a:xfrm>
          <a:prstGeom prst="line">
            <a:avLst/>
          </a:prstGeom>
          <a:noFill/>
          <a:ln w="9525">
            <a:solidFill>
              <a:schemeClr val="tx1"/>
            </a:solidFill>
            <a:round/>
            <a:headEnd/>
            <a:tailEnd type="triangle" w="med" len="med"/>
          </a:ln>
          <a:effectLst/>
        </p:spPr>
        <p:txBody>
          <a:bodyPr wrap="none" anchor="ctr">
            <a:prstTxWarp prst="textNoShape">
              <a:avLst/>
            </a:prstTxWarp>
          </a:bodyPr>
          <a:lstStyle/>
          <a:p>
            <a:endParaRPr lang="en-US"/>
          </a:p>
        </p:txBody>
      </p:sp>
      <p:sp>
        <p:nvSpPr>
          <p:cNvPr id="377867" name="AutoShape 11"/>
          <p:cNvSpPr>
            <a:spLocks noChangeArrowheads="1"/>
          </p:cNvSpPr>
          <p:nvPr/>
        </p:nvSpPr>
        <p:spPr bwMode="auto">
          <a:xfrm>
            <a:off x="5703888" y="965200"/>
            <a:ext cx="857250" cy="639763"/>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RFQ</a:t>
            </a:r>
          </a:p>
          <a:p>
            <a:pPr algn="ctr"/>
            <a:r>
              <a:rPr lang="en-US" sz="900"/>
              <a:t>Print</a:t>
            </a:r>
          </a:p>
          <a:p>
            <a:pPr algn="ctr"/>
            <a:r>
              <a:rPr lang="en-US" sz="900"/>
              <a:t>DFMEA</a:t>
            </a:r>
          </a:p>
        </p:txBody>
      </p:sp>
      <p:sp>
        <p:nvSpPr>
          <p:cNvPr id="377868" name="AutoShape 12"/>
          <p:cNvSpPr>
            <a:spLocks noChangeArrowheads="1"/>
          </p:cNvSpPr>
          <p:nvPr/>
        </p:nvSpPr>
        <p:spPr bwMode="auto">
          <a:xfrm>
            <a:off x="6961188" y="1962150"/>
            <a:ext cx="971550" cy="388938"/>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W-02001B</a:t>
            </a:r>
          </a:p>
          <a:p>
            <a:pPr algn="ctr"/>
            <a:r>
              <a:rPr lang="en-US" sz="900"/>
              <a:t>Inquiry Register</a:t>
            </a:r>
          </a:p>
        </p:txBody>
      </p:sp>
      <p:sp>
        <p:nvSpPr>
          <p:cNvPr id="377869" name="Line 13"/>
          <p:cNvSpPr>
            <a:spLocks noChangeShapeType="1"/>
          </p:cNvSpPr>
          <p:nvPr/>
        </p:nvSpPr>
        <p:spPr bwMode="auto">
          <a:xfrm flipH="1">
            <a:off x="6735763" y="2168525"/>
            <a:ext cx="225425" cy="0"/>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
        <p:nvSpPr>
          <p:cNvPr id="377870" name="AutoShape 14"/>
          <p:cNvSpPr>
            <a:spLocks noChangeArrowheads="1"/>
          </p:cNvSpPr>
          <p:nvPr/>
        </p:nvSpPr>
        <p:spPr bwMode="auto">
          <a:xfrm>
            <a:off x="5575300" y="3460750"/>
            <a:ext cx="1101725" cy="73025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Appropriate</a:t>
            </a:r>
          </a:p>
          <a:p>
            <a:pPr algn="ctr"/>
            <a:r>
              <a:rPr lang="en-US" sz="900"/>
              <a:t>Info?</a:t>
            </a:r>
          </a:p>
        </p:txBody>
      </p:sp>
      <p:sp>
        <p:nvSpPr>
          <p:cNvPr id="377871" name="Line 15"/>
          <p:cNvSpPr>
            <a:spLocks noChangeShapeType="1"/>
          </p:cNvSpPr>
          <p:nvPr/>
        </p:nvSpPr>
        <p:spPr bwMode="auto">
          <a:xfrm flipH="1" flipV="1">
            <a:off x="3395663" y="3838575"/>
            <a:ext cx="2176462"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7872" name="Line 16"/>
          <p:cNvSpPr>
            <a:spLocks noChangeShapeType="1"/>
          </p:cNvSpPr>
          <p:nvPr/>
        </p:nvSpPr>
        <p:spPr bwMode="auto">
          <a:xfrm flipV="1">
            <a:off x="3390900" y="355600"/>
            <a:ext cx="0" cy="3462338"/>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77873" name="Line 17"/>
          <p:cNvSpPr>
            <a:spLocks noChangeShapeType="1"/>
          </p:cNvSpPr>
          <p:nvPr/>
        </p:nvSpPr>
        <p:spPr bwMode="auto">
          <a:xfrm flipV="1">
            <a:off x="3390900" y="352425"/>
            <a:ext cx="2312988" cy="317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7874" name="Text Box 18"/>
          <p:cNvSpPr txBox="1">
            <a:spLocks noChangeArrowheads="1"/>
          </p:cNvSpPr>
          <p:nvPr/>
        </p:nvSpPr>
        <p:spPr bwMode="auto">
          <a:xfrm>
            <a:off x="3600450" y="2959100"/>
            <a:ext cx="1657350" cy="501650"/>
          </a:xfrm>
          <a:prstGeom prst="rect">
            <a:avLst/>
          </a:prstGeom>
          <a:noFill/>
          <a:ln w="9525">
            <a:noFill/>
            <a:miter lim="800000"/>
            <a:headEnd/>
            <a:tailEnd/>
          </a:ln>
          <a:effectLst/>
        </p:spPr>
        <p:txBody>
          <a:bodyPr>
            <a:prstTxWarp prst="textNoShape">
              <a:avLst/>
            </a:prstTxWarp>
            <a:spAutoFit/>
          </a:bodyPr>
          <a:lstStyle/>
          <a:p>
            <a:pPr algn="ctr"/>
            <a:r>
              <a:rPr lang="en-US" sz="900"/>
              <a:t>Need Additional Information</a:t>
            </a:r>
          </a:p>
          <a:p>
            <a:pPr algn="ctr"/>
            <a:r>
              <a:rPr lang="en-US" sz="900"/>
              <a:t>(Print(s), Specification(s), Etc.</a:t>
            </a:r>
          </a:p>
        </p:txBody>
      </p:sp>
      <p:sp>
        <p:nvSpPr>
          <p:cNvPr id="377875" name="AutoShape 19"/>
          <p:cNvSpPr>
            <a:spLocks noChangeArrowheads="1"/>
          </p:cNvSpPr>
          <p:nvPr/>
        </p:nvSpPr>
        <p:spPr bwMode="auto">
          <a:xfrm>
            <a:off x="5627688" y="4572000"/>
            <a:ext cx="1085850" cy="57785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Process Definition</a:t>
            </a:r>
          </a:p>
          <a:p>
            <a:pPr algn="ctr"/>
            <a:r>
              <a:rPr lang="en-US" sz="900"/>
              <a:t>W-02001A</a:t>
            </a:r>
          </a:p>
        </p:txBody>
      </p:sp>
      <p:sp>
        <p:nvSpPr>
          <p:cNvPr id="377876" name="AutoShape 20"/>
          <p:cNvSpPr>
            <a:spLocks noChangeArrowheads="1"/>
          </p:cNvSpPr>
          <p:nvPr/>
        </p:nvSpPr>
        <p:spPr bwMode="auto">
          <a:xfrm>
            <a:off x="5649913" y="6062663"/>
            <a:ext cx="1216025" cy="566737"/>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R-03001A</a:t>
            </a:r>
          </a:p>
          <a:p>
            <a:pPr algn="ctr"/>
            <a:r>
              <a:rPr lang="en-US" sz="900"/>
              <a:t>RFQ - Cost Summary</a:t>
            </a:r>
          </a:p>
        </p:txBody>
      </p:sp>
      <p:sp>
        <p:nvSpPr>
          <p:cNvPr id="377877" name="Line 21"/>
          <p:cNvSpPr>
            <a:spLocks noChangeShapeType="1"/>
          </p:cNvSpPr>
          <p:nvPr/>
        </p:nvSpPr>
        <p:spPr bwMode="auto">
          <a:xfrm flipH="1">
            <a:off x="6164263" y="5130800"/>
            <a:ext cx="0" cy="931863"/>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7878" name="Text Box 22"/>
          <p:cNvSpPr txBox="1">
            <a:spLocks noChangeArrowheads="1"/>
          </p:cNvSpPr>
          <p:nvPr/>
        </p:nvSpPr>
        <p:spPr bwMode="auto">
          <a:xfrm>
            <a:off x="6324600" y="5867400"/>
            <a:ext cx="688975" cy="228600"/>
          </a:xfrm>
          <a:prstGeom prst="rect">
            <a:avLst/>
          </a:prstGeom>
          <a:noFill/>
          <a:ln w="9525">
            <a:noFill/>
            <a:miter lim="800000"/>
            <a:headEnd/>
            <a:tailEnd/>
          </a:ln>
          <a:effectLst/>
        </p:spPr>
        <p:txBody>
          <a:bodyPr>
            <a:prstTxWarp prst="textNoShape">
              <a:avLst/>
            </a:prstTxWarp>
            <a:spAutoFit/>
          </a:bodyPr>
          <a:lstStyle/>
          <a:p>
            <a:r>
              <a:rPr lang="en-US" sz="900"/>
              <a:t>Controller</a:t>
            </a:r>
          </a:p>
        </p:txBody>
      </p:sp>
      <p:sp>
        <p:nvSpPr>
          <p:cNvPr id="377879" name="AutoShape 23"/>
          <p:cNvSpPr>
            <a:spLocks noChangeArrowheads="1"/>
          </p:cNvSpPr>
          <p:nvPr/>
        </p:nvSpPr>
        <p:spPr bwMode="auto">
          <a:xfrm>
            <a:off x="4305300" y="5149850"/>
            <a:ext cx="1006475" cy="56515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Quote Review</a:t>
            </a:r>
          </a:p>
          <a:p>
            <a:pPr algn="ctr"/>
            <a:r>
              <a:rPr lang="en-US" sz="900"/>
              <a:t>File</a:t>
            </a:r>
          </a:p>
        </p:txBody>
      </p:sp>
      <p:sp>
        <p:nvSpPr>
          <p:cNvPr id="377880" name="Line 24"/>
          <p:cNvSpPr>
            <a:spLocks noChangeShapeType="1"/>
          </p:cNvSpPr>
          <p:nvPr/>
        </p:nvSpPr>
        <p:spPr bwMode="auto">
          <a:xfrm flipH="1" flipV="1">
            <a:off x="3400425" y="4835525"/>
            <a:ext cx="0" cy="3556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7881" name="Line 25"/>
          <p:cNvSpPr>
            <a:spLocks noChangeShapeType="1"/>
          </p:cNvSpPr>
          <p:nvPr/>
        </p:nvSpPr>
        <p:spPr bwMode="auto">
          <a:xfrm flipV="1">
            <a:off x="3390900" y="3838575"/>
            <a:ext cx="0" cy="42227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7882" name="Text Box 26"/>
          <p:cNvSpPr txBox="1">
            <a:spLocks noChangeArrowheads="1"/>
          </p:cNvSpPr>
          <p:nvPr/>
        </p:nvSpPr>
        <p:spPr bwMode="auto">
          <a:xfrm>
            <a:off x="6865938" y="2759075"/>
            <a:ext cx="876300" cy="365125"/>
          </a:xfrm>
          <a:prstGeom prst="rect">
            <a:avLst/>
          </a:prstGeom>
          <a:noFill/>
          <a:ln w="9525">
            <a:noFill/>
            <a:miter lim="800000"/>
            <a:headEnd/>
            <a:tailEnd/>
          </a:ln>
          <a:effectLst/>
        </p:spPr>
        <p:txBody>
          <a:bodyPr>
            <a:prstTxWarp prst="textNoShape">
              <a:avLst/>
            </a:prstTxWarp>
            <a:spAutoFit/>
          </a:bodyPr>
          <a:lstStyle/>
          <a:p>
            <a:r>
              <a:rPr lang="en-US" sz="900"/>
              <a:t>Engineering Manager</a:t>
            </a:r>
          </a:p>
        </p:txBody>
      </p:sp>
      <p:sp>
        <p:nvSpPr>
          <p:cNvPr id="377883" name="Text Box 27"/>
          <p:cNvSpPr txBox="1">
            <a:spLocks noChangeArrowheads="1"/>
          </p:cNvSpPr>
          <p:nvPr/>
        </p:nvSpPr>
        <p:spPr bwMode="auto">
          <a:xfrm>
            <a:off x="5311775" y="3576638"/>
            <a:ext cx="344488" cy="228600"/>
          </a:xfrm>
          <a:prstGeom prst="rect">
            <a:avLst/>
          </a:prstGeom>
          <a:noFill/>
          <a:ln w="9525">
            <a:noFill/>
            <a:miter lim="800000"/>
            <a:headEnd/>
            <a:tailEnd/>
          </a:ln>
          <a:effectLst/>
        </p:spPr>
        <p:txBody>
          <a:bodyPr>
            <a:prstTxWarp prst="textNoShape">
              <a:avLst/>
            </a:prstTxWarp>
            <a:spAutoFit/>
          </a:bodyPr>
          <a:lstStyle/>
          <a:p>
            <a:r>
              <a:rPr lang="en-US" sz="900"/>
              <a:t>No</a:t>
            </a:r>
          </a:p>
        </p:txBody>
      </p:sp>
      <p:sp>
        <p:nvSpPr>
          <p:cNvPr id="377884" name="Text Box 28"/>
          <p:cNvSpPr txBox="1">
            <a:spLocks noChangeArrowheads="1"/>
          </p:cNvSpPr>
          <p:nvPr/>
        </p:nvSpPr>
        <p:spPr bwMode="auto">
          <a:xfrm>
            <a:off x="6129338" y="4191000"/>
            <a:ext cx="431800" cy="228600"/>
          </a:xfrm>
          <a:prstGeom prst="rect">
            <a:avLst/>
          </a:prstGeom>
          <a:noFill/>
          <a:ln w="9525">
            <a:noFill/>
            <a:miter lim="800000"/>
            <a:headEnd/>
            <a:tailEnd/>
          </a:ln>
          <a:effectLst/>
        </p:spPr>
        <p:txBody>
          <a:bodyPr>
            <a:prstTxWarp prst="textNoShape">
              <a:avLst/>
            </a:prstTxWarp>
            <a:spAutoFit/>
          </a:bodyPr>
          <a:lstStyle/>
          <a:p>
            <a:r>
              <a:rPr lang="en-US" sz="900"/>
              <a:t>Yes</a:t>
            </a:r>
          </a:p>
        </p:txBody>
      </p:sp>
      <p:sp>
        <p:nvSpPr>
          <p:cNvPr id="377885" name="Line 29"/>
          <p:cNvSpPr>
            <a:spLocks noChangeShapeType="1"/>
          </p:cNvSpPr>
          <p:nvPr/>
        </p:nvSpPr>
        <p:spPr bwMode="auto">
          <a:xfrm flipH="1">
            <a:off x="5156200" y="6240463"/>
            <a:ext cx="517525"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7886" name="Text Box 30"/>
          <p:cNvSpPr txBox="1">
            <a:spLocks noChangeArrowheads="1"/>
          </p:cNvSpPr>
          <p:nvPr/>
        </p:nvSpPr>
        <p:spPr bwMode="auto">
          <a:xfrm>
            <a:off x="4133850" y="428625"/>
            <a:ext cx="1208088" cy="638175"/>
          </a:xfrm>
          <a:prstGeom prst="rect">
            <a:avLst/>
          </a:prstGeom>
          <a:noFill/>
          <a:ln w="9525">
            <a:noFill/>
            <a:miter lim="800000"/>
            <a:headEnd/>
            <a:tailEnd/>
          </a:ln>
          <a:effectLst/>
        </p:spPr>
        <p:txBody>
          <a:bodyPr>
            <a:prstTxWarp prst="textNoShape">
              <a:avLst/>
            </a:prstTxWarp>
            <a:spAutoFit/>
          </a:bodyPr>
          <a:lstStyle/>
          <a:p>
            <a:pPr algn="r"/>
            <a:r>
              <a:rPr lang="en-US" sz="900" i="1"/>
              <a:t>NOTE:</a:t>
            </a:r>
          </a:p>
          <a:p>
            <a:pPr algn="r"/>
            <a:r>
              <a:rPr lang="en-US" sz="900" i="1"/>
              <a:t>DFMEA Requested, but seldom received.</a:t>
            </a:r>
            <a:endParaRPr lang="en-US" sz="900"/>
          </a:p>
        </p:txBody>
      </p:sp>
      <p:sp>
        <p:nvSpPr>
          <p:cNvPr id="377887" name="Line 31"/>
          <p:cNvSpPr>
            <a:spLocks noChangeShapeType="1"/>
          </p:cNvSpPr>
          <p:nvPr/>
        </p:nvSpPr>
        <p:spPr bwMode="auto">
          <a:xfrm>
            <a:off x="5257800" y="762000"/>
            <a:ext cx="430213" cy="304800"/>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
        <p:nvSpPr>
          <p:cNvPr id="377888" name="Text Box 32"/>
          <p:cNvSpPr txBox="1">
            <a:spLocks noChangeArrowheads="1"/>
          </p:cNvSpPr>
          <p:nvPr/>
        </p:nvSpPr>
        <p:spPr bwMode="auto">
          <a:xfrm>
            <a:off x="3405188" y="1169988"/>
            <a:ext cx="1371600" cy="1047750"/>
          </a:xfrm>
          <a:prstGeom prst="rect">
            <a:avLst/>
          </a:prstGeom>
          <a:noFill/>
          <a:ln w="9525">
            <a:noFill/>
            <a:miter lim="800000"/>
            <a:headEnd/>
            <a:tailEnd/>
          </a:ln>
          <a:effectLst/>
        </p:spPr>
        <p:txBody>
          <a:bodyPr>
            <a:prstTxWarp prst="textNoShape">
              <a:avLst/>
            </a:prstTxWarp>
            <a:spAutoFit/>
          </a:bodyPr>
          <a:lstStyle/>
          <a:p>
            <a:r>
              <a:rPr lang="en-US" sz="900" i="1"/>
              <a:t>NOTE:</a:t>
            </a:r>
          </a:p>
          <a:p>
            <a:r>
              <a:rPr lang="en-US" sz="900" i="1"/>
              <a:t>  Quote</a:t>
            </a:r>
          </a:p>
          <a:p>
            <a:r>
              <a:rPr lang="en-US" sz="900" i="1"/>
              <a:t>  No Quote</a:t>
            </a:r>
          </a:p>
          <a:p>
            <a:r>
              <a:rPr lang="en-US" sz="900" i="1"/>
              <a:t>  Need More Information</a:t>
            </a:r>
          </a:p>
          <a:p>
            <a:r>
              <a:rPr lang="en-US" sz="900" i="1"/>
              <a:t>May occur at various points.</a:t>
            </a:r>
            <a:endParaRPr lang="en-US" sz="900"/>
          </a:p>
        </p:txBody>
      </p:sp>
      <p:sp>
        <p:nvSpPr>
          <p:cNvPr id="377889" name="AutoShape 33"/>
          <p:cNvSpPr>
            <a:spLocks noChangeArrowheads="1"/>
          </p:cNvSpPr>
          <p:nvPr/>
        </p:nvSpPr>
        <p:spPr bwMode="auto">
          <a:xfrm>
            <a:off x="3857625" y="6062663"/>
            <a:ext cx="1298575" cy="59055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Form 005</a:t>
            </a:r>
          </a:p>
          <a:p>
            <a:pPr algn="ctr"/>
            <a:r>
              <a:rPr lang="en-US" sz="900"/>
              <a:t>'Quote Review Sign-Off'</a:t>
            </a:r>
          </a:p>
        </p:txBody>
      </p:sp>
      <p:sp>
        <p:nvSpPr>
          <p:cNvPr id="377890" name="AutoShape 34"/>
          <p:cNvSpPr>
            <a:spLocks noChangeArrowheads="1"/>
          </p:cNvSpPr>
          <p:nvPr/>
        </p:nvSpPr>
        <p:spPr bwMode="auto">
          <a:xfrm>
            <a:off x="2743200" y="5191125"/>
            <a:ext cx="1171575" cy="625475"/>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PUR290Sa</a:t>
            </a:r>
          </a:p>
          <a:p>
            <a:pPr algn="ctr"/>
            <a:r>
              <a:rPr lang="en-US" sz="900"/>
              <a:t>'Manufacturing</a:t>
            </a:r>
          </a:p>
          <a:p>
            <a:pPr algn="ctr"/>
            <a:r>
              <a:rPr lang="en-US" sz="900"/>
              <a:t>Feasibility Sign-Off'</a:t>
            </a:r>
          </a:p>
        </p:txBody>
      </p:sp>
      <p:sp>
        <p:nvSpPr>
          <p:cNvPr id="377891" name="Line 35"/>
          <p:cNvSpPr>
            <a:spLocks noChangeShapeType="1"/>
          </p:cNvSpPr>
          <p:nvPr/>
        </p:nvSpPr>
        <p:spPr bwMode="auto">
          <a:xfrm flipH="1">
            <a:off x="3390900" y="6324600"/>
            <a:ext cx="466725"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77892" name="Line 36"/>
          <p:cNvSpPr>
            <a:spLocks noChangeShapeType="1"/>
          </p:cNvSpPr>
          <p:nvPr/>
        </p:nvSpPr>
        <p:spPr bwMode="auto">
          <a:xfrm flipV="1">
            <a:off x="3390900" y="5756275"/>
            <a:ext cx="0" cy="5683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7893" name="Text Box 37"/>
          <p:cNvSpPr txBox="1">
            <a:spLocks noChangeArrowheads="1"/>
          </p:cNvSpPr>
          <p:nvPr/>
        </p:nvSpPr>
        <p:spPr bwMode="auto">
          <a:xfrm>
            <a:off x="4191000" y="5867400"/>
            <a:ext cx="688975" cy="228600"/>
          </a:xfrm>
          <a:prstGeom prst="rect">
            <a:avLst/>
          </a:prstGeom>
          <a:noFill/>
          <a:ln w="9525">
            <a:noFill/>
            <a:miter lim="800000"/>
            <a:headEnd/>
            <a:tailEnd/>
          </a:ln>
          <a:effectLst/>
        </p:spPr>
        <p:txBody>
          <a:bodyPr>
            <a:prstTxWarp prst="textNoShape">
              <a:avLst/>
            </a:prstTxWarp>
            <a:spAutoFit/>
          </a:bodyPr>
          <a:lstStyle/>
          <a:p>
            <a:r>
              <a:rPr lang="en-US" sz="900"/>
              <a:t>Controller</a:t>
            </a:r>
          </a:p>
        </p:txBody>
      </p:sp>
      <p:sp>
        <p:nvSpPr>
          <p:cNvPr id="377894" name="AutoShape 38"/>
          <p:cNvSpPr>
            <a:spLocks noChangeArrowheads="1"/>
          </p:cNvSpPr>
          <p:nvPr/>
        </p:nvSpPr>
        <p:spPr bwMode="auto">
          <a:xfrm>
            <a:off x="2895600" y="4267200"/>
            <a:ext cx="1085850" cy="57785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Quote:</a:t>
            </a:r>
          </a:p>
          <a:p>
            <a:pPr algn="ctr"/>
            <a:r>
              <a:rPr lang="en-US" sz="900"/>
              <a:t>E-Mail or Letter</a:t>
            </a:r>
          </a:p>
        </p:txBody>
      </p:sp>
      <p:sp>
        <p:nvSpPr>
          <p:cNvPr id="377895" name="Text Box 39"/>
          <p:cNvSpPr txBox="1">
            <a:spLocks noChangeArrowheads="1"/>
          </p:cNvSpPr>
          <p:nvPr/>
        </p:nvSpPr>
        <p:spPr bwMode="auto">
          <a:xfrm>
            <a:off x="2514600" y="4835525"/>
            <a:ext cx="857250" cy="228600"/>
          </a:xfrm>
          <a:prstGeom prst="rect">
            <a:avLst/>
          </a:prstGeom>
          <a:noFill/>
          <a:ln w="9525">
            <a:noFill/>
            <a:miter lim="800000"/>
            <a:headEnd/>
            <a:tailEnd/>
          </a:ln>
          <a:effectLst/>
        </p:spPr>
        <p:txBody>
          <a:bodyPr>
            <a:prstTxWarp prst="textNoShape">
              <a:avLst/>
            </a:prstTxWarp>
            <a:spAutoFit/>
          </a:bodyPr>
          <a:lstStyle/>
          <a:p>
            <a:pPr algn="r"/>
            <a:r>
              <a:rPr lang="en-US" sz="900"/>
              <a:t>Controller</a:t>
            </a:r>
          </a:p>
        </p:txBody>
      </p:sp>
      <p:sp>
        <p:nvSpPr>
          <p:cNvPr id="377896" name="Line 40"/>
          <p:cNvSpPr>
            <a:spLocks noChangeShapeType="1"/>
          </p:cNvSpPr>
          <p:nvPr/>
        </p:nvSpPr>
        <p:spPr bwMode="auto">
          <a:xfrm>
            <a:off x="3914775" y="5486400"/>
            <a:ext cx="390525" cy="0"/>
          </a:xfrm>
          <a:prstGeom prst="line">
            <a:avLst/>
          </a:prstGeom>
          <a:noFill/>
          <a:ln w="19050">
            <a:solidFill>
              <a:schemeClr val="tx1"/>
            </a:solidFill>
            <a:round/>
            <a:headEnd/>
            <a:tailEnd type="triangle" w="med" len="med"/>
          </a:ln>
          <a:effectLst/>
        </p:spPr>
        <p:txBody>
          <a:bodyPr wrap="none" anchor="ctr">
            <a:prstTxWarp prst="textNoShape">
              <a:avLst/>
            </a:prstTxWarp>
          </a:bodyPr>
          <a:lstStyle/>
          <a:p>
            <a:endParaRPr lang="en-US"/>
          </a:p>
        </p:txBody>
      </p:sp>
      <p:sp>
        <p:nvSpPr>
          <p:cNvPr id="377897" name="AutoShape 41"/>
          <p:cNvSpPr>
            <a:spLocks noChangeArrowheads="1"/>
          </p:cNvSpPr>
          <p:nvPr/>
        </p:nvSpPr>
        <p:spPr bwMode="auto">
          <a:xfrm>
            <a:off x="5326063" y="2759075"/>
            <a:ext cx="1539875" cy="365125"/>
          </a:xfrm>
          <a:prstGeom prst="flowChartProcess">
            <a:avLst/>
          </a:prstGeom>
          <a:noFill/>
          <a:ln w="9525">
            <a:solidFill>
              <a:schemeClr val="tx1"/>
            </a:solidFill>
            <a:miter lim="800000"/>
            <a:headEnd/>
            <a:tailEnd/>
          </a:ln>
          <a:effectLst/>
        </p:spPr>
        <p:txBody>
          <a:bodyPr wrap="none" anchor="ctr">
            <a:prstTxWarp prst="textNoShape">
              <a:avLst/>
            </a:prstTxWarp>
          </a:bodyPr>
          <a:lstStyle/>
          <a:p>
            <a:pPr algn="ctr"/>
            <a:r>
              <a:rPr lang="en-US" sz="900"/>
              <a:t>Eng. Mgr. Delegates</a:t>
            </a:r>
          </a:p>
          <a:p>
            <a:pPr algn="ctr"/>
            <a:r>
              <a:rPr lang="en-US" sz="900"/>
              <a:t>A Responsible Engineer</a:t>
            </a:r>
          </a:p>
        </p:txBody>
      </p:sp>
      <p:sp>
        <p:nvSpPr>
          <p:cNvPr id="377898" name="Text Box 42"/>
          <p:cNvSpPr txBox="1">
            <a:spLocks noChangeArrowheads="1"/>
          </p:cNvSpPr>
          <p:nvPr/>
        </p:nvSpPr>
        <p:spPr bwMode="auto">
          <a:xfrm>
            <a:off x="6735763" y="3576638"/>
            <a:ext cx="876300" cy="365125"/>
          </a:xfrm>
          <a:prstGeom prst="rect">
            <a:avLst/>
          </a:prstGeom>
          <a:noFill/>
          <a:ln w="9525">
            <a:noFill/>
            <a:miter lim="800000"/>
            <a:headEnd/>
            <a:tailEnd/>
          </a:ln>
          <a:effectLst/>
        </p:spPr>
        <p:txBody>
          <a:bodyPr>
            <a:prstTxWarp prst="textNoShape">
              <a:avLst/>
            </a:prstTxWarp>
            <a:spAutoFit/>
          </a:bodyPr>
          <a:lstStyle/>
          <a:p>
            <a:r>
              <a:rPr lang="en-US" sz="900"/>
              <a:t>Responsible Engineer</a:t>
            </a:r>
          </a:p>
        </p:txBody>
      </p:sp>
      <p:sp>
        <p:nvSpPr>
          <p:cNvPr id="377899" name="Text Box 43"/>
          <p:cNvSpPr txBox="1">
            <a:spLocks noChangeArrowheads="1"/>
          </p:cNvSpPr>
          <p:nvPr/>
        </p:nvSpPr>
        <p:spPr bwMode="auto">
          <a:xfrm>
            <a:off x="4037013" y="4016375"/>
            <a:ext cx="1498600" cy="1047750"/>
          </a:xfrm>
          <a:prstGeom prst="rect">
            <a:avLst/>
          </a:prstGeom>
          <a:noFill/>
          <a:ln w="9525">
            <a:noFill/>
            <a:miter lim="800000"/>
            <a:headEnd/>
            <a:tailEnd/>
          </a:ln>
          <a:effectLst/>
        </p:spPr>
        <p:txBody>
          <a:bodyPr>
            <a:prstTxWarp prst="textNoShape">
              <a:avLst/>
            </a:prstTxWarp>
            <a:spAutoFit/>
          </a:bodyPr>
          <a:lstStyle/>
          <a:p>
            <a:pPr algn="ctr"/>
            <a:r>
              <a:rPr lang="en-US" sz="900" b="1"/>
              <a:t>Contents:</a:t>
            </a:r>
            <a:endParaRPr lang="en-US" sz="900"/>
          </a:p>
          <a:p>
            <a:pPr algn="ctr"/>
            <a:r>
              <a:rPr lang="en-US" sz="900"/>
              <a:t>1. Process Definition</a:t>
            </a:r>
          </a:p>
          <a:p>
            <a:pPr algn="ctr"/>
            <a:r>
              <a:rPr lang="en-US" sz="900"/>
              <a:t>2. Cost Analysis</a:t>
            </a:r>
          </a:p>
          <a:p>
            <a:pPr algn="ctr"/>
            <a:r>
              <a:rPr lang="en-US" sz="900"/>
              <a:t>3. Quote Review Sign-Off</a:t>
            </a:r>
          </a:p>
          <a:p>
            <a:pPr algn="ctr"/>
            <a:r>
              <a:rPr lang="en-US" sz="900"/>
              <a:t>4. Manufacturing Feasibility Sign-Off</a:t>
            </a:r>
          </a:p>
          <a:p>
            <a:pPr algn="ctr"/>
            <a:r>
              <a:rPr lang="en-US" sz="900"/>
              <a:t>5. Copy of Quote</a:t>
            </a:r>
          </a:p>
        </p:txBody>
      </p:sp>
      <p:sp>
        <p:nvSpPr>
          <p:cNvPr id="377900" name="Rectangle 44"/>
          <p:cNvSpPr>
            <a:spLocks noChangeArrowheads="1"/>
          </p:cNvSpPr>
          <p:nvPr/>
        </p:nvSpPr>
        <p:spPr bwMode="auto">
          <a:xfrm>
            <a:off x="4084638" y="3941763"/>
            <a:ext cx="1450975" cy="1928812"/>
          </a:xfrm>
          <a:prstGeom prst="rect">
            <a:avLst/>
          </a:prstGeom>
          <a:noFill/>
          <a:ln w="28575"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377901" name="Text Box 45"/>
          <p:cNvSpPr txBox="1">
            <a:spLocks noChangeArrowheads="1"/>
          </p:cNvSpPr>
          <p:nvPr/>
        </p:nvSpPr>
        <p:spPr bwMode="auto">
          <a:xfrm>
            <a:off x="6751638" y="4572000"/>
            <a:ext cx="876300" cy="365125"/>
          </a:xfrm>
          <a:prstGeom prst="rect">
            <a:avLst/>
          </a:prstGeom>
          <a:noFill/>
          <a:ln w="9525">
            <a:noFill/>
            <a:miter lim="800000"/>
            <a:headEnd/>
            <a:tailEnd/>
          </a:ln>
          <a:effectLst/>
        </p:spPr>
        <p:txBody>
          <a:bodyPr>
            <a:prstTxWarp prst="textNoShape">
              <a:avLst/>
            </a:prstTxWarp>
            <a:spAutoFit/>
          </a:bodyPr>
          <a:lstStyle/>
          <a:p>
            <a:r>
              <a:rPr lang="en-US" sz="900"/>
              <a:t>Responsible Engineer</a:t>
            </a:r>
          </a:p>
        </p:txBody>
      </p:sp>
      <p:sp>
        <p:nvSpPr>
          <p:cNvPr id="377902" name="Line 46"/>
          <p:cNvSpPr>
            <a:spLocks noChangeShapeType="1"/>
          </p:cNvSpPr>
          <p:nvPr/>
        </p:nvSpPr>
        <p:spPr bwMode="auto">
          <a:xfrm>
            <a:off x="6124575" y="4191000"/>
            <a:ext cx="0" cy="3810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7903" name="Line 47"/>
          <p:cNvSpPr>
            <a:spLocks noChangeShapeType="1"/>
          </p:cNvSpPr>
          <p:nvPr/>
        </p:nvSpPr>
        <p:spPr bwMode="auto">
          <a:xfrm>
            <a:off x="6107113" y="3124200"/>
            <a:ext cx="0" cy="3365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7904" name="AutoShape 48"/>
          <p:cNvSpPr>
            <a:spLocks noChangeArrowheads="1"/>
          </p:cNvSpPr>
          <p:nvPr/>
        </p:nvSpPr>
        <p:spPr bwMode="auto">
          <a:xfrm>
            <a:off x="6961188" y="1439863"/>
            <a:ext cx="971550" cy="388937"/>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W-05002</a:t>
            </a:r>
          </a:p>
          <a:p>
            <a:pPr algn="ctr"/>
            <a:r>
              <a:rPr lang="en-US" sz="900"/>
              <a:t>Print Changes</a:t>
            </a:r>
          </a:p>
        </p:txBody>
      </p:sp>
      <p:sp>
        <p:nvSpPr>
          <p:cNvPr id="377905" name="Line 49"/>
          <p:cNvSpPr>
            <a:spLocks noChangeShapeType="1"/>
          </p:cNvSpPr>
          <p:nvPr/>
        </p:nvSpPr>
        <p:spPr bwMode="auto">
          <a:xfrm flipH="1">
            <a:off x="6103938" y="1676400"/>
            <a:ext cx="847725" cy="4763"/>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7906" name="Text Box 50"/>
          <p:cNvSpPr txBox="1">
            <a:spLocks noChangeArrowheads="1"/>
          </p:cNvSpPr>
          <p:nvPr/>
        </p:nvSpPr>
        <p:spPr bwMode="auto">
          <a:xfrm>
            <a:off x="6865938" y="76200"/>
            <a:ext cx="1208087" cy="1184275"/>
          </a:xfrm>
          <a:prstGeom prst="rect">
            <a:avLst/>
          </a:prstGeom>
          <a:noFill/>
          <a:ln w="9525">
            <a:noFill/>
            <a:miter lim="800000"/>
            <a:headEnd/>
            <a:tailEnd/>
          </a:ln>
          <a:effectLst/>
        </p:spPr>
        <p:txBody>
          <a:bodyPr>
            <a:prstTxWarp prst="textNoShape">
              <a:avLst/>
            </a:prstTxWarp>
            <a:spAutoFit/>
          </a:bodyPr>
          <a:lstStyle/>
          <a:p>
            <a:pPr algn="ctr"/>
            <a:r>
              <a:rPr lang="en-US" sz="900" i="1"/>
              <a:t>NOTE:</a:t>
            </a:r>
          </a:p>
          <a:p>
            <a:pPr algn="ctr"/>
            <a:r>
              <a:rPr lang="en-US" sz="900" i="1"/>
              <a:t>For print changes, only the 'applicable' sequence elements (as determined by the nature of the change) will be addressed.</a:t>
            </a:r>
            <a:endParaRPr lang="en-US" sz="900"/>
          </a:p>
        </p:txBody>
      </p:sp>
      <p:sp>
        <p:nvSpPr>
          <p:cNvPr id="377907" name="Line 51"/>
          <p:cNvSpPr>
            <a:spLocks noChangeShapeType="1"/>
          </p:cNvSpPr>
          <p:nvPr/>
        </p:nvSpPr>
        <p:spPr bwMode="auto">
          <a:xfrm>
            <a:off x="7473950" y="1228725"/>
            <a:ext cx="1588" cy="219075"/>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Tree>
  </p:cSld>
  <p:clrMapOvr>
    <a:masterClrMapping/>
  </p:clrMapOvr>
  <p:transition advTm="8000">
    <p:zoom dir="in"/>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882" name="Rectangle 2"/>
          <p:cNvSpPr>
            <a:spLocks noGrp="1" noChangeArrowheads="1"/>
          </p:cNvSpPr>
          <p:nvPr>
            <p:ph type="title"/>
          </p:nvPr>
        </p:nvSpPr>
        <p:spPr/>
        <p:txBody>
          <a:bodyPr/>
          <a:lstStyle/>
          <a:p>
            <a:r>
              <a:rPr lang="en-US"/>
              <a:t>Examples of Document Change Triggers</a:t>
            </a:r>
          </a:p>
        </p:txBody>
      </p:sp>
      <p:sp>
        <p:nvSpPr>
          <p:cNvPr id="378885" name="AutoShape 5"/>
          <p:cNvSpPr>
            <a:spLocks noChangeArrowheads="1"/>
          </p:cNvSpPr>
          <p:nvPr/>
        </p:nvSpPr>
        <p:spPr bwMode="auto">
          <a:xfrm>
            <a:off x="1028700" y="1333500"/>
            <a:ext cx="1295400" cy="6096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1600"/>
              <a:t>Control Plan</a:t>
            </a:r>
          </a:p>
          <a:p>
            <a:pPr algn="ctr"/>
            <a:r>
              <a:rPr lang="en-US" sz="1600"/>
              <a:t>Change</a:t>
            </a:r>
          </a:p>
        </p:txBody>
      </p:sp>
      <p:sp>
        <p:nvSpPr>
          <p:cNvPr id="378886" name="AutoShape 6"/>
          <p:cNvSpPr>
            <a:spLocks noChangeArrowheads="1"/>
          </p:cNvSpPr>
          <p:nvPr/>
        </p:nvSpPr>
        <p:spPr bwMode="auto">
          <a:xfrm>
            <a:off x="3733800" y="1333500"/>
            <a:ext cx="1295400" cy="6096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1600"/>
              <a:t>FMEA</a:t>
            </a:r>
          </a:p>
          <a:p>
            <a:pPr algn="ctr"/>
            <a:r>
              <a:rPr lang="en-US" sz="1600"/>
              <a:t>Change</a:t>
            </a:r>
          </a:p>
        </p:txBody>
      </p:sp>
      <p:sp>
        <p:nvSpPr>
          <p:cNvPr id="378887" name="AutoShape 7"/>
          <p:cNvSpPr>
            <a:spLocks noChangeArrowheads="1"/>
          </p:cNvSpPr>
          <p:nvPr/>
        </p:nvSpPr>
        <p:spPr bwMode="auto">
          <a:xfrm>
            <a:off x="6375400" y="1422400"/>
            <a:ext cx="1946275" cy="635000"/>
          </a:xfrm>
          <a:prstGeom prst="flowChartAlternateProcess">
            <a:avLst/>
          </a:prstGeom>
          <a:noFill/>
          <a:ln w="12700">
            <a:solidFill>
              <a:schemeClr val="tx1"/>
            </a:solidFill>
            <a:miter lim="800000"/>
            <a:headEnd/>
            <a:tailEnd/>
          </a:ln>
          <a:effectLst/>
        </p:spPr>
        <p:txBody>
          <a:bodyPr anchor="ctr">
            <a:prstTxWarp prst="textNoShape">
              <a:avLst/>
            </a:prstTxWarp>
            <a:spAutoFit/>
          </a:bodyPr>
          <a:lstStyle/>
          <a:p>
            <a:pPr algn="ctr"/>
            <a:r>
              <a:rPr lang="en-US" sz="1600"/>
              <a:t>Process Flow Diagram Change</a:t>
            </a:r>
          </a:p>
        </p:txBody>
      </p:sp>
      <p:sp>
        <p:nvSpPr>
          <p:cNvPr id="378888" name="AutoShape 8"/>
          <p:cNvSpPr>
            <a:spLocks noChangeArrowheads="1"/>
          </p:cNvSpPr>
          <p:nvPr/>
        </p:nvSpPr>
        <p:spPr bwMode="auto">
          <a:xfrm>
            <a:off x="533400" y="2438400"/>
            <a:ext cx="2286000" cy="22860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t>Update Operating</a:t>
            </a:r>
          </a:p>
          <a:p>
            <a:pPr algn="ctr"/>
            <a:r>
              <a:rPr lang="en-US" sz="1600"/>
              <a:t>Systems Manuals</a:t>
            </a:r>
          </a:p>
          <a:p>
            <a:pPr algn="ctr"/>
            <a:endParaRPr lang="en-US" sz="1600"/>
          </a:p>
          <a:p>
            <a:pPr algn="ctr"/>
            <a:r>
              <a:rPr lang="en-US" sz="1600"/>
              <a:t>1. Chief Met.</a:t>
            </a:r>
          </a:p>
          <a:p>
            <a:pPr algn="ctr"/>
            <a:r>
              <a:rPr lang="en-US" sz="1600"/>
              <a:t>2. Product Dev.</a:t>
            </a:r>
          </a:p>
          <a:p>
            <a:pPr algn="ctr"/>
            <a:r>
              <a:rPr lang="en-US" sz="1600"/>
              <a:t>3. QA lab</a:t>
            </a:r>
          </a:p>
        </p:txBody>
      </p:sp>
      <p:sp>
        <p:nvSpPr>
          <p:cNvPr id="378890" name="AutoShape 10"/>
          <p:cNvSpPr>
            <a:spLocks noChangeArrowheads="1"/>
          </p:cNvSpPr>
          <p:nvPr/>
        </p:nvSpPr>
        <p:spPr bwMode="auto">
          <a:xfrm>
            <a:off x="3352800" y="2590800"/>
            <a:ext cx="2057400" cy="18288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t>Update</a:t>
            </a:r>
          </a:p>
          <a:p>
            <a:pPr algn="ctr"/>
            <a:r>
              <a:rPr lang="en-US" sz="1600"/>
              <a:t>Product Dev.</a:t>
            </a:r>
          </a:p>
          <a:p>
            <a:pPr algn="ctr"/>
            <a:r>
              <a:rPr lang="en-US" sz="1600"/>
              <a:t>Operating</a:t>
            </a:r>
          </a:p>
          <a:p>
            <a:pPr algn="ctr"/>
            <a:r>
              <a:rPr lang="en-US" sz="1600"/>
              <a:t>Systems Manual</a:t>
            </a:r>
          </a:p>
        </p:txBody>
      </p:sp>
      <p:sp>
        <p:nvSpPr>
          <p:cNvPr id="378891" name="AutoShape 11"/>
          <p:cNvSpPr>
            <a:spLocks noChangeArrowheads="1"/>
          </p:cNvSpPr>
          <p:nvPr/>
        </p:nvSpPr>
        <p:spPr bwMode="auto">
          <a:xfrm>
            <a:off x="3390900" y="4953000"/>
            <a:ext cx="1981200" cy="11430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t>Update PPAP</a:t>
            </a:r>
          </a:p>
          <a:p>
            <a:pPr algn="ctr"/>
            <a:r>
              <a:rPr lang="en-US" sz="1600"/>
              <a:t>File</a:t>
            </a:r>
          </a:p>
        </p:txBody>
      </p:sp>
      <p:sp>
        <p:nvSpPr>
          <p:cNvPr id="378892" name="AutoShape 12"/>
          <p:cNvSpPr>
            <a:spLocks noChangeArrowheads="1"/>
          </p:cNvSpPr>
          <p:nvPr/>
        </p:nvSpPr>
        <p:spPr bwMode="auto">
          <a:xfrm>
            <a:off x="6400800" y="2590800"/>
            <a:ext cx="1905000" cy="1676400"/>
          </a:xfrm>
          <a:prstGeom prst="flowChartMultidocument">
            <a:avLst/>
          </a:prstGeom>
          <a:noFill/>
          <a:ln w="12700">
            <a:solidFill>
              <a:schemeClr val="tx1"/>
            </a:solidFill>
            <a:miter lim="800000"/>
            <a:headEnd/>
            <a:tailEnd/>
          </a:ln>
          <a:effectLst/>
        </p:spPr>
        <p:txBody>
          <a:bodyPr wrap="none" anchor="ctr">
            <a:prstTxWarp prst="textNoShape">
              <a:avLst/>
            </a:prstTxWarp>
          </a:bodyPr>
          <a:lstStyle/>
          <a:p>
            <a:pPr algn="ctr"/>
            <a:r>
              <a:rPr lang="en-US" sz="1600"/>
              <a:t>Update</a:t>
            </a:r>
          </a:p>
          <a:p>
            <a:pPr algn="ctr"/>
            <a:r>
              <a:rPr lang="en-US" sz="1600"/>
              <a:t>Product Dev.</a:t>
            </a:r>
          </a:p>
          <a:p>
            <a:pPr algn="ctr"/>
            <a:r>
              <a:rPr lang="en-US" sz="1600"/>
              <a:t>Operating</a:t>
            </a:r>
          </a:p>
          <a:p>
            <a:pPr algn="ctr"/>
            <a:r>
              <a:rPr lang="en-US" sz="1600"/>
              <a:t>Systems Manual</a:t>
            </a:r>
          </a:p>
        </p:txBody>
      </p:sp>
      <p:cxnSp>
        <p:nvCxnSpPr>
          <p:cNvPr id="378900" name="AutoShape 20"/>
          <p:cNvCxnSpPr>
            <a:cxnSpLocks noChangeShapeType="1"/>
            <a:stCxn id="378888" idx="2"/>
            <a:endCxn id="378891" idx="1"/>
          </p:cNvCxnSpPr>
          <p:nvPr/>
        </p:nvCxnSpPr>
        <p:spPr bwMode="auto">
          <a:xfrm rot="16200000" flipH="1">
            <a:off x="2043112" y="4176713"/>
            <a:ext cx="981075" cy="1714500"/>
          </a:xfrm>
          <a:prstGeom prst="bentConnector2">
            <a:avLst/>
          </a:prstGeom>
          <a:noFill/>
          <a:ln w="15875">
            <a:solidFill>
              <a:srgbClr val="800000"/>
            </a:solidFill>
            <a:miter lim="800000"/>
            <a:headEnd/>
            <a:tailEnd type="triangle" w="med" len="med"/>
          </a:ln>
          <a:effectLst/>
        </p:spPr>
      </p:cxnSp>
      <p:cxnSp>
        <p:nvCxnSpPr>
          <p:cNvPr id="378901" name="AutoShape 21"/>
          <p:cNvCxnSpPr>
            <a:cxnSpLocks noChangeShapeType="1"/>
            <a:stCxn id="378892" idx="2"/>
            <a:endCxn id="378891" idx="3"/>
          </p:cNvCxnSpPr>
          <p:nvPr/>
        </p:nvCxnSpPr>
        <p:spPr bwMode="auto">
          <a:xfrm rot="5400000">
            <a:off x="5667375" y="3838575"/>
            <a:ext cx="1390650" cy="1981200"/>
          </a:xfrm>
          <a:prstGeom prst="bentConnector2">
            <a:avLst/>
          </a:prstGeom>
          <a:noFill/>
          <a:ln w="15875">
            <a:solidFill>
              <a:srgbClr val="800000"/>
            </a:solidFill>
            <a:miter lim="800000"/>
            <a:headEnd/>
            <a:tailEnd type="triangle" w="med" len="med"/>
          </a:ln>
          <a:effectLst/>
        </p:spPr>
      </p:cxnSp>
      <p:cxnSp>
        <p:nvCxnSpPr>
          <p:cNvPr id="378902" name="AutoShape 22"/>
          <p:cNvCxnSpPr>
            <a:cxnSpLocks noChangeShapeType="1"/>
            <a:stCxn id="378890" idx="2"/>
            <a:endCxn id="378891" idx="0"/>
          </p:cNvCxnSpPr>
          <p:nvPr/>
        </p:nvCxnSpPr>
        <p:spPr bwMode="auto">
          <a:xfrm>
            <a:off x="4381500" y="4275138"/>
            <a:ext cx="0" cy="677862"/>
          </a:xfrm>
          <a:prstGeom prst="straightConnector1">
            <a:avLst/>
          </a:prstGeom>
          <a:noFill/>
          <a:ln w="15875">
            <a:solidFill>
              <a:srgbClr val="800000"/>
            </a:solidFill>
            <a:round/>
            <a:headEnd/>
            <a:tailEnd type="triangle" w="med" len="med"/>
          </a:ln>
          <a:effectLst/>
        </p:spPr>
      </p:cxnSp>
      <p:cxnSp>
        <p:nvCxnSpPr>
          <p:cNvPr id="378903" name="AutoShape 23"/>
          <p:cNvCxnSpPr>
            <a:cxnSpLocks noChangeShapeType="1"/>
            <a:stCxn id="378887" idx="2"/>
            <a:endCxn id="378892" idx="0"/>
          </p:cNvCxnSpPr>
          <p:nvPr/>
        </p:nvCxnSpPr>
        <p:spPr bwMode="auto">
          <a:xfrm>
            <a:off x="7348538" y="2057400"/>
            <a:ext cx="4762" cy="533400"/>
          </a:xfrm>
          <a:prstGeom prst="straightConnector1">
            <a:avLst/>
          </a:prstGeom>
          <a:noFill/>
          <a:ln w="15875">
            <a:solidFill>
              <a:srgbClr val="800000"/>
            </a:solidFill>
            <a:round/>
            <a:headEnd/>
            <a:tailEnd type="triangle" w="med" len="med"/>
          </a:ln>
          <a:effectLst/>
        </p:spPr>
      </p:cxnSp>
      <p:cxnSp>
        <p:nvCxnSpPr>
          <p:cNvPr id="378904" name="AutoShape 24"/>
          <p:cNvCxnSpPr>
            <a:cxnSpLocks noChangeShapeType="1"/>
            <a:stCxn id="378886" idx="2"/>
            <a:endCxn id="378890" idx="0"/>
          </p:cNvCxnSpPr>
          <p:nvPr/>
        </p:nvCxnSpPr>
        <p:spPr bwMode="auto">
          <a:xfrm>
            <a:off x="4381500" y="1943100"/>
            <a:ext cx="0" cy="647700"/>
          </a:xfrm>
          <a:prstGeom prst="straightConnector1">
            <a:avLst/>
          </a:prstGeom>
          <a:noFill/>
          <a:ln w="15875">
            <a:solidFill>
              <a:srgbClr val="800000"/>
            </a:solidFill>
            <a:round/>
            <a:headEnd/>
            <a:tailEnd type="triangle" w="med" len="med"/>
          </a:ln>
          <a:effectLst/>
        </p:spPr>
      </p:cxnSp>
      <p:cxnSp>
        <p:nvCxnSpPr>
          <p:cNvPr id="378905" name="AutoShape 25"/>
          <p:cNvCxnSpPr>
            <a:cxnSpLocks noChangeShapeType="1"/>
            <a:stCxn id="378885" idx="2"/>
            <a:endCxn id="378888" idx="0"/>
          </p:cNvCxnSpPr>
          <p:nvPr/>
        </p:nvCxnSpPr>
        <p:spPr bwMode="auto">
          <a:xfrm>
            <a:off x="1676400" y="1943100"/>
            <a:ext cx="0" cy="495300"/>
          </a:xfrm>
          <a:prstGeom prst="straightConnector1">
            <a:avLst/>
          </a:prstGeom>
          <a:noFill/>
          <a:ln w="15875">
            <a:solidFill>
              <a:srgbClr val="800000"/>
            </a:solidFill>
            <a:round/>
            <a:headEnd/>
            <a:tailEnd type="triangle" w="med" len="med"/>
          </a:ln>
          <a:effectLst/>
        </p:spPr>
      </p:cxnSp>
    </p:spTree>
  </p:cSld>
  <p:clrMapOvr>
    <a:masterClrMapping/>
  </p:clrMapOvr>
  <p:transition advTm="8000">
    <p:zoom dir="in"/>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0690" name="Rectangle 2"/>
          <p:cNvSpPr>
            <a:spLocks noGrp="1" noChangeArrowheads="1"/>
          </p:cNvSpPr>
          <p:nvPr>
            <p:ph type="title"/>
          </p:nvPr>
        </p:nvSpPr>
        <p:spPr/>
        <p:txBody>
          <a:bodyPr/>
          <a:lstStyle/>
          <a:p>
            <a:r>
              <a:rPr lang="en-US"/>
              <a:t>Example Dock Audit System</a:t>
            </a:r>
          </a:p>
        </p:txBody>
      </p:sp>
      <p:sp>
        <p:nvSpPr>
          <p:cNvPr id="370692" name="AutoShape 4"/>
          <p:cNvSpPr>
            <a:spLocks noChangeArrowheads="1"/>
          </p:cNvSpPr>
          <p:nvPr/>
        </p:nvSpPr>
        <p:spPr bwMode="auto">
          <a:xfrm>
            <a:off x="3324225" y="3648075"/>
            <a:ext cx="914400" cy="428625"/>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Choose</a:t>
            </a:r>
          </a:p>
          <a:p>
            <a:pPr algn="ctr"/>
            <a:r>
              <a:rPr lang="en-US" sz="900"/>
              <a:t>Sampling</a:t>
            </a:r>
          </a:p>
          <a:p>
            <a:pPr algn="ctr"/>
            <a:r>
              <a:rPr lang="en-US" sz="900"/>
              <a:t>Plan</a:t>
            </a:r>
          </a:p>
        </p:txBody>
      </p:sp>
      <p:sp>
        <p:nvSpPr>
          <p:cNvPr id="370693" name="AutoShape 5"/>
          <p:cNvSpPr>
            <a:spLocks noChangeArrowheads="1"/>
          </p:cNvSpPr>
          <p:nvPr/>
        </p:nvSpPr>
        <p:spPr bwMode="auto">
          <a:xfrm>
            <a:off x="3352800" y="4289425"/>
            <a:ext cx="914400" cy="7620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Perform</a:t>
            </a:r>
          </a:p>
          <a:p>
            <a:pPr algn="ctr"/>
            <a:r>
              <a:rPr lang="en-US" sz="900"/>
              <a:t>Audit</a:t>
            </a:r>
          </a:p>
        </p:txBody>
      </p:sp>
      <p:sp>
        <p:nvSpPr>
          <p:cNvPr id="370694" name="Text Box 6"/>
          <p:cNvSpPr txBox="1">
            <a:spLocks noChangeArrowheads="1"/>
          </p:cNvSpPr>
          <p:nvPr/>
        </p:nvSpPr>
        <p:spPr bwMode="auto">
          <a:xfrm>
            <a:off x="4629150" y="2428875"/>
            <a:ext cx="2152650" cy="1473200"/>
          </a:xfrm>
          <a:prstGeom prst="rect">
            <a:avLst/>
          </a:prstGeom>
          <a:noFill/>
          <a:ln w="12700">
            <a:noFill/>
            <a:miter lim="800000"/>
            <a:headEnd/>
            <a:tailEnd/>
          </a:ln>
          <a:effectLst/>
        </p:spPr>
        <p:txBody>
          <a:bodyPr anchor="ctr">
            <a:prstTxWarp prst="textNoShape">
              <a:avLst/>
            </a:prstTxWarp>
            <a:spAutoFit/>
          </a:bodyPr>
          <a:lstStyle/>
          <a:p>
            <a:r>
              <a:rPr lang="en-US" sz="1000" b="1"/>
              <a:t>Include:</a:t>
            </a:r>
            <a:endParaRPr lang="en-US" sz="900"/>
          </a:p>
          <a:p>
            <a:r>
              <a:rPr lang="en-US" sz="900"/>
              <a:t>1. Labeling</a:t>
            </a:r>
          </a:p>
          <a:p>
            <a:r>
              <a:rPr lang="en-US" sz="900"/>
              <a:t>      Correct Label</a:t>
            </a:r>
          </a:p>
          <a:p>
            <a:r>
              <a:rPr lang="en-US" sz="900"/>
              <a:t>      Correct Number of labels</a:t>
            </a:r>
          </a:p>
          <a:p>
            <a:r>
              <a:rPr lang="en-US" sz="900"/>
              <a:t>      Correct label positioning</a:t>
            </a:r>
          </a:p>
          <a:p>
            <a:r>
              <a:rPr lang="en-US" sz="900"/>
              <a:t>      Other or 'Special' Identification</a:t>
            </a:r>
          </a:p>
          <a:p>
            <a:r>
              <a:rPr lang="en-US" sz="900"/>
              <a:t>2. General Product Condition</a:t>
            </a:r>
          </a:p>
          <a:p>
            <a:r>
              <a:rPr lang="en-US" sz="900"/>
              <a:t>3. Package Quantity</a:t>
            </a:r>
          </a:p>
          <a:p>
            <a:r>
              <a:rPr lang="en-US" sz="900"/>
              <a:t>4. Packaging Material / Container</a:t>
            </a:r>
          </a:p>
          <a:p>
            <a:r>
              <a:rPr lang="en-US" sz="900"/>
              <a:t>5. Attachments (e.g. Certs, etc.)</a:t>
            </a:r>
          </a:p>
        </p:txBody>
      </p:sp>
      <p:sp>
        <p:nvSpPr>
          <p:cNvPr id="370695" name="Line 7"/>
          <p:cNvSpPr>
            <a:spLocks noChangeShapeType="1"/>
          </p:cNvSpPr>
          <p:nvPr/>
        </p:nvSpPr>
        <p:spPr bwMode="auto">
          <a:xfrm flipH="1">
            <a:off x="3810000" y="2686050"/>
            <a:ext cx="0" cy="2381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0696" name="Line 8"/>
          <p:cNvSpPr>
            <a:spLocks noChangeShapeType="1"/>
          </p:cNvSpPr>
          <p:nvPr/>
        </p:nvSpPr>
        <p:spPr bwMode="auto">
          <a:xfrm>
            <a:off x="4244975" y="4670425"/>
            <a:ext cx="38735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0697" name="AutoShape 9"/>
          <p:cNvSpPr>
            <a:spLocks noChangeArrowheads="1"/>
          </p:cNvSpPr>
          <p:nvPr/>
        </p:nvSpPr>
        <p:spPr bwMode="auto">
          <a:xfrm>
            <a:off x="3248025" y="5286375"/>
            <a:ext cx="1143000" cy="3810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Reseal Box and</a:t>
            </a:r>
          </a:p>
          <a:p>
            <a:pPr algn="ctr"/>
            <a:r>
              <a:rPr lang="en-US" sz="900"/>
              <a:t>Return to Pallet</a:t>
            </a:r>
          </a:p>
        </p:txBody>
      </p:sp>
      <p:sp>
        <p:nvSpPr>
          <p:cNvPr id="370698" name="Text Box 10"/>
          <p:cNvSpPr txBox="1">
            <a:spLocks noChangeArrowheads="1"/>
          </p:cNvSpPr>
          <p:nvPr/>
        </p:nvSpPr>
        <p:spPr bwMode="auto">
          <a:xfrm>
            <a:off x="2406650" y="3665538"/>
            <a:ext cx="889000" cy="365125"/>
          </a:xfrm>
          <a:prstGeom prst="rect">
            <a:avLst/>
          </a:prstGeom>
          <a:noFill/>
          <a:ln w="12700">
            <a:noFill/>
            <a:miter lim="800000"/>
            <a:headEnd/>
            <a:tailEnd/>
          </a:ln>
          <a:effectLst/>
        </p:spPr>
        <p:txBody>
          <a:bodyPr wrap="none" anchor="ctr">
            <a:prstTxWarp prst="textNoShape">
              <a:avLst/>
            </a:prstTxWarp>
            <a:spAutoFit/>
          </a:bodyPr>
          <a:lstStyle/>
          <a:p>
            <a:pPr algn="r"/>
            <a:r>
              <a:rPr lang="en-US" sz="900"/>
              <a:t>Responsibility</a:t>
            </a:r>
          </a:p>
          <a:p>
            <a:pPr algn="r"/>
            <a:r>
              <a:rPr lang="en-US" sz="900"/>
              <a:t>TBD</a:t>
            </a:r>
          </a:p>
        </p:txBody>
      </p:sp>
      <p:sp>
        <p:nvSpPr>
          <p:cNvPr id="370699" name="AutoShape 11"/>
          <p:cNvSpPr>
            <a:spLocks noChangeArrowheads="1"/>
          </p:cNvSpPr>
          <p:nvPr/>
        </p:nvSpPr>
        <p:spPr bwMode="auto">
          <a:xfrm>
            <a:off x="3324225" y="1447800"/>
            <a:ext cx="990600" cy="3429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XXXX Review</a:t>
            </a:r>
          </a:p>
          <a:p>
            <a:pPr algn="ctr"/>
            <a:r>
              <a:rPr lang="en-US" sz="900"/>
              <a:t>(Trigger)</a:t>
            </a:r>
          </a:p>
        </p:txBody>
      </p:sp>
      <p:sp>
        <p:nvSpPr>
          <p:cNvPr id="370700" name="AutoShape 12"/>
          <p:cNvSpPr>
            <a:spLocks noChangeArrowheads="1"/>
          </p:cNvSpPr>
          <p:nvPr/>
        </p:nvSpPr>
        <p:spPr bwMode="auto">
          <a:xfrm>
            <a:off x="3333750" y="2914650"/>
            <a:ext cx="914400" cy="47625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Choose</a:t>
            </a:r>
          </a:p>
          <a:p>
            <a:pPr algn="ctr"/>
            <a:r>
              <a:rPr lang="en-US" sz="900"/>
              <a:t>Measurable</a:t>
            </a:r>
          </a:p>
        </p:txBody>
      </p:sp>
      <p:sp>
        <p:nvSpPr>
          <p:cNvPr id="370701" name="Line 13"/>
          <p:cNvSpPr>
            <a:spLocks noChangeShapeType="1"/>
          </p:cNvSpPr>
          <p:nvPr/>
        </p:nvSpPr>
        <p:spPr bwMode="auto">
          <a:xfrm flipH="1">
            <a:off x="3810000" y="3400425"/>
            <a:ext cx="0" cy="2381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0702" name="Line 14"/>
          <p:cNvSpPr>
            <a:spLocks noChangeShapeType="1"/>
          </p:cNvSpPr>
          <p:nvPr/>
        </p:nvSpPr>
        <p:spPr bwMode="auto">
          <a:xfrm flipH="1">
            <a:off x="3810000" y="4076700"/>
            <a:ext cx="0" cy="2381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0703" name="Line 15"/>
          <p:cNvSpPr>
            <a:spLocks noChangeShapeType="1"/>
          </p:cNvSpPr>
          <p:nvPr/>
        </p:nvSpPr>
        <p:spPr bwMode="auto">
          <a:xfrm flipH="1">
            <a:off x="4238625" y="3152775"/>
            <a:ext cx="390525" cy="0"/>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
        <p:nvSpPr>
          <p:cNvPr id="370704" name="AutoShape 16"/>
          <p:cNvSpPr>
            <a:spLocks noChangeArrowheads="1"/>
          </p:cNvSpPr>
          <p:nvPr/>
        </p:nvSpPr>
        <p:spPr bwMode="auto">
          <a:xfrm>
            <a:off x="4629150" y="4406900"/>
            <a:ext cx="1679575" cy="498475"/>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R-13001</a:t>
            </a:r>
          </a:p>
          <a:p>
            <a:pPr algn="ctr"/>
            <a:r>
              <a:rPr lang="en-US" sz="900"/>
              <a:t>Control of Non-conforming</a:t>
            </a:r>
          </a:p>
          <a:p>
            <a:pPr algn="ctr"/>
            <a:r>
              <a:rPr lang="en-US" sz="900"/>
              <a:t>Product</a:t>
            </a:r>
          </a:p>
        </p:txBody>
      </p:sp>
      <p:sp>
        <p:nvSpPr>
          <p:cNvPr id="370705" name="Line 17"/>
          <p:cNvSpPr>
            <a:spLocks noChangeShapeType="1"/>
          </p:cNvSpPr>
          <p:nvPr/>
        </p:nvSpPr>
        <p:spPr bwMode="auto">
          <a:xfrm flipH="1">
            <a:off x="3810000" y="5048250"/>
            <a:ext cx="0" cy="2381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0706" name="Text Box 18"/>
          <p:cNvSpPr txBox="1">
            <a:spLocks noChangeArrowheads="1"/>
          </p:cNvSpPr>
          <p:nvPr/>
        </p:nvSpPr>
        <p:spPr bwMode="auto">
          <a:xfrm>
            <a:off x="2359025" y="5286375"/>
            <a:ext cx="889000" cy="365125"/>
          </a:xfrm>
          <a:prstGeom prst="rect">
            <a:avLst/>
          </a:prstGeom>
          <a:noFill/>
          <a:ln w="12700">
            <a:noFill/>
            <a:miter lim="800000"/>
            <a:headEnd/>
            <a:tailEnd/>
          </a:ln>
          <a:effectLst/>
        </p:spPr>
        <p:txBody>
          <a:bodyPr wrap="none" anchor="ctr">
            <a:prstTxWarp prst="textNoShape">
              <a:avLst/>
            </a:prstTxWarp>
            <a:spAutoFit/>
          </a:bodyPr>
          <a:lstStyle/>
          <a:p>
            <a:pPr algn="r"/>
            <a:r>
              <a:rPr lang="en-US" sz="900"/>
              <a:t>Responsibility</a:t>
            </a:r>
          </a:p>
          <a:p>
            <a:pPr algn="r"/>
            <a:r>
              <a:rPr lang="en-US" sz="900"/>
              <a:t>TBD</a:t>
            </a:r>
          </a:p>
        </p:txBody>
      </p:sp>
      <p:sp>
        <p:nvSpPr>
          <p:cNvPr id="370707" name="Text Box 19"/>
          <p:cNvSpPr txBox="1">
            <a:spLocks noChangeArrowheads="1"/>
          </p:cNvSpPr>
          <p:nvPr/>
        </p:nvSpPr>
        <p:spPr bwMode="auto">
          <a:xfrm>
            <a:off x="2438400" y="2971800"/>
            <a:ext cx="889000" cy="365125"/>
          </a:xfrm>
          <a:prstGeom prst="rect">
            <a:avLst/>
          </a:prstGeom>
          <a:noFill/>
          <a:ln w="12700">
            <a:noFill/>
            <a:miter lim="800000"/>
            <a:headEnd/>
            <a:tailEnd/>
          </a:ln>
          <a:effectLst/>
        </p:spPr>
        <p:txBody>
          <a:bodyPr wrap="none" anchor="ctr">
            <a:prstTxWarp prst="textNoShape">
              <a:avLst/>
            </a:prstTxWarp>
            <a:spAutoFit/>
          </a:bodyPr>
          <a:lstStyle/>
          <a:p>
            <a:pPr algn="r"/>
            <a:r>
              <a:rPr lang="en-US" sz="900"/>
              <a:t>Responsibility</a:t>
            </a:r>
          </a:p>
          <a:p>
            <a:pPr algn="r"/>
            <a:r>
              <a:rPr lang="en-US" sz="900"/>
              <a:t>TBD</a:t>
            </a:r>
          </a:p>
        </p:txBody>
      </p:sp>
      <p:sp>
        <p:nvSpPr>
          <p:cNvPr id="370708" name="Text Box 20"/>
          <p:cNvSpPr txBox="1">
            <a:spLocks noChangeArrowheads="1"/>
          </p:cNvSpPr>
          <p:nvPr/>
        </p:nvSpPr>
        <p:spPr bwMode="auto">
          <a:xfrm>
            <a:off x="2454275" y="2390775"/>
            <a:ext cx="889000" cy="365125"/>
          </a:xfrm>
          <a:prstGeom prst="rect">
            <a:avLst/>
          </a:prstGeom>
          <a:noFill/>
          <a:ln w="12700">
            <a:noFill/>
            <a:miter lim="800000"/>
            <a:headEnd/>
            <a:tailEnd/>
          </a:ln>
          <a:effectLst/>
        </p:spPr>
        <p:txBody>
          <a:bodyPr wrap="none" anchor="ctr">
            <a:prstTxWarp prst="textNoShape">
              <a:avLst/>
            </a:prstTxWarp>
            <a:spAutoFit/>
          </a:bodyPr>
          <a:lstStyle/>
          <a:p>
            <a:pPr algn="r"/>
            <a:r>
              <a:rPr lang="en-US" sz="900"/>
              <a:t>Responsibility</a:t>
            </a:r>
          </a:p>
          <a:p>
            <a:pPr algn="r"/>
            <a:r>
              <a:rPr lang="en-US" sz="900"/>
              <a:t>TBD</a:t>
            </a:r>
          </a:p>
        </p:txBody>
      </p:sp>
      <p:sp>
        <p:nvSpPr>
          <p:cNvPr id="370709" name="AutoShape 21"/>
          <p:cNvSpPr>
            <a:spLocks noChangeArrowheads="1"/>
          </p:cNvSpPr>
          <p:nvPr/>
        </p:nvSpPr>
        <p:spPr bwMode="auto">
          <a:xfrm>
            <a:off x="3352800" y="2476500"/>
            <a:ext cx="914400" cy="212725"/>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Make Plan</a:t>
            </a:r>
          </a:p>
        </p:txBody>
      </p:sp>
      <p:sp>
        <p:nvSpPr>
          <p:cNvPr id="370710" name="Line 22"/>
          <p:cNvSpPr>
            <a:spLocks noChangeShapeType="1"/>
          </p:cNvSpPr>
          <p:nvPr/>
        </p:nvSpPr>
        <p:spPr bwMode="auto">
          <a:xfrm flipH="1">
            <a:off x="3810000" y="1790700"/>
            <a:ext cx="0" cy="2381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70711" name="Text Box 23"/>
          <p:cNvSpPr txBox="1">
            <a:spLocks noChangeArrowheads="1"/>
          </p:cNvSpPr>
          <p:nvPr/>
        </p:nvSpPr>
        <p:spPr bwMode="auto">
          <a:xfrm>
            <a:off x="3771900" y="4983163"/>
            <a:ext cx="533400" cy="228600"/>
          </a:xfrm>
          <a:prstGeom prst="rect">
            <a:avLst/>
          </a:prstGeom>
          <a:noFill/>
          <a:ln w="12700">
            <a:noFill/>
            <a:miter lim="800000"/>
            <a:headEnd/>
            <a:tailEnd/>
          </a:ln>
          <a:effectLst/>
        </p:spPr>
        <p:txBody>
          <a:bodyPr wrap="none" anchor="ctr">
            <a:prstTxWarp prst="textNoShape">
              <a:avLst/>
            </a:prstTxWarp>
            <a:spAutoFit/>
          </a:bodyPr>
          <a:lstStyle/>
          <a:p>
            <a:pPr algn="r"/>
            <a:r>
              <a:rPr lang="en-US" sz="900"/>
              <a:t>Accept</a:t>
            </a:r>
          </a:p>
        </p:txBody>
      </p:sp>
      <p:sp>
        <p:nvSpPr>
          <p:cNvPr id="370712" name="Text Box 24"/>
          <p:cNvSpPr txBox="1">
            <a:spLocks noChangeArrowheads="1"/>
          </p:cNvSpPr>
          <p:nvPr/>
        </p:nvSpPr>
        <p:spPr bwMode="auto">
          <a:xfrm>
            <a:off x="4124325" y="4441825"/>
            <a:ext cx="508000" cy="228600"/>
          </a:xfrm>
          <a:prstGeom prst="rect">
            <a:avLst/>
          </a:prstGeom>
          <a:noFill/>
          <a:ln w="12700">
            <a:noFill/>
            <a:miter lim="800000"/>
            <a:headEnd/>
            <a:tailEnd/>
          </a:ln>
          <a:effectLst/>
        </p:spPr>
        <p:txBody>
          <a:bodyPr wrap="none" anchor="ctr">
            <a:prstTxWarp prst="textNoShape">
              <a:avLst/>
            </a:prstTxWarp>
            <a:spAutoFit/>
          </a:bodyPr>
          <a:lstStyle/>
          <a:p>
            <a:pPr algn="r"/>
            <a:r>
              <a:rPr lang="en-US" sz="900"/>
              <a:t>Reject</a:t>
            </a:r>
          </a:p>
        </p:txBody>
      </p:sp>
      <p:sp>
        <p:nvSpPr>
          <p:cNvPr id="370713" name="AutoShape 25"/>
          <p:cNvSpPr>
            <a:spLocks noChangeArrowheads="1"/>
          </p:cNvSpPr>
          <p:nvPr/>
        </p:nvSpPr>
        <p:spPr bwMode="auto">
          <a:xfrm>
            <a:off x="3276600" y="2028825"/>
            <a:ext cx="1066800" cy="212725"/>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Assign Champion</a:t>
            </a:r>
          </a:p>
        </p:txBody>
      </p:sp>
      <p:sp>
        <p:nvSpPr>
          <p:cNvPr id="370714" name="Line 26"/>
          <p:cNvSpPr>
            <a:spLocks noChangeShapeType="1"/>
          </p:cNvSpPr>
          <p:nvPr/>
        </p:nvSpPr>
        <p:spPr bwMode="auto">
          <a:xfrm flipH="1">
            <a:off x="3810000" y="2238375"/>
            <a:ext cx="0" cy="2381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Tree>
  </p:cSld>
  <p:clrMapOvr>
    <a:masterClrMapping/>
  </p:clrMapOvr>
  <p:transition advTm="8000">
    <p:zoom dir="in"/>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2626" name="Rectangle 2"/>
          <p:cNvSpPr>
            <a:spLocks noChangeArrowheads="1"/>
          </p:cNvSpPr>
          <p:nvPr/>
        </p:nvSpPr>
        <p:spPr bwMode="auto">
          <a:xfrm>
            <a:off x="1204913" y="381000"/>
            <a:ext cx="6859587" cy="51593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sz="2800" b="1">
                <a:solidFill>
                  <a:srgbClr val="0000FF"/>
                </a:solidFill>
              </a:rPr>
              <a:t>4.2.4 Control of (Quality) Records (4.16)</a:t>
            </a:r>
            <a:endParaRPr lang="en-US" sz="2800" b="1"/>
          </a:p>
        </p:txBody>
      </p:sp>
      <p:sp>
        <p:nvSpPr>
          <p:cNvPr id="282627" name="AutoShape 3"/>
          <p:cNvSpPr>
            <a:spLocks noChangeArrowheads="1"/>
          </p:cNvSpPr>
          <p:nvPr/>
        </p:nvSpPr>
        <p:spPr bwMode="auto">
          <a:xfrm>
            <a:off x="3500438" y="1219200"/>
            <a:ext cx="1066800" cy="533400"/>
          </a:xfrm>
          <a:prstGeom prst="roundRect">
            <a:avLst>
              <a:gd name="adj" fmla="val 16667"/>
            </a:avLst>
          </a:prstGeom>
          <a:noFill/>
          <a:ln w="12700">
            <a:solidFill>
              <a:srgbClr val="790015"/>
            </a:solidFill>
            <a:round/>
            <a:headEnd/>
            <a:tailEnd/>
          </a:ln>
          <a:effectLst/>
        </p:spPr>
        <p:txBody>
          <a:bodyPr wrap="none" anchor="ctr">
            <a:prstTxWarp prst="textNoShape">
              <a:avLst/>
            </a:prstTxWarp>
          </a:bodyPr>
          <a:lstStyle/>
          <a:p>
            <a:pPr algn="ctr"/>
            <a:r>
              <a:rPr lang="en-US" sz="1000" b="1"/>
              <a:t>Identify Quality</a:t>
            </a:r>
          </a:p>
          <a:p>
            <a:pPr algn="ctr"/>
            <a:r>
              <a:rPr lang="en-US" sz="1000" b="1"/>
              <a:t>Record</a:t>
            </a:r>
          </a:p>
        </p:txBody>
      </p:sp>
      <p:sp>
        <p:nvSpPr>
          <p:cNvPr id="282630" name="Text Box 6"/>
          <p:cNvSpPr txBox="1">
            <a:spLocks noChangeArrowheads="1"/>
          </p:cNvSpPr>
          <p:nvPr/>
        </p:nvSpPr>
        <p:spPr bwMode="auto">
          <a:xfrm>
            <a:off x="3055938" y="1981200"/>
            <a:ext cx="1968500" cy="1019175"/>
          </a:xfrm>
          <a:prstGeom prst="rect">
            <a:avLst/>
          </a:prstGeom>
          <a:noFill/>
          <a:ln w="12700">
            <a:solidFill>
              <a:srgbClr val="00279F"/>
            </a:solidFill>
            <a:miter lim="800000"/>
            <a:headEnd/>
            <a:tailEnd/>
          </a:ln>
          <a:effectLst/>
        </p:spPr>
        <p:txBody>
          <a:bodyPr wrap="none">
            <a:prstTxWarp prst="textNoShape">
              <a:avLst/>
            </a:prstTxWarp>
            <a:spAutoFit/>
          </a:bodyPr>
          <a:lstStyle/>
          <a:p>
            <a:r>
              <a:rPr lang="en-US" sz="1000" b="1"/>
              <a:t>Record Assigned:</a:t>
            </a:r>
          </a:p>
          <a:p>
            <a:r>
              <a:rPr lang="en-US" sz="1000" b="1"/>
              <a:t>1. Identification</a:t>
            </a:r>
          </a:p>
          <a:p>
            <a:r>
              <a:rPr lang="en-US" sz="1000" b="1"/>
              <a:t>2. Person Responsible</a:t>
            </a:r>
          </a:p>
          <a:p>
            <a:r>
              <a:rPr lang="en-US" sz="1000" b="1"/>
              <a:t>3. Retention Location</a:t>
            </a:r>
          </a:p>
          <a:p>
            <a:r>
              <a:rPr lang="en-US" sz="1000" b="1"/>
              <a:t>4. Retention Time</a:t>
            </a:r>
          </a:p>
          <a:p>
            <a:r>
              <a:rPr lang="en-US" sz="1000" b="1"/>
              <a:t>5. Post-Retention Disposition</a:t>
            </a:r>
          </a:p>
        </p:txBody>
      </p:sp>
      <p:cxnSp>
        <p:nvCxnSpPr>
          <p:cNvPr id="282631" name="AutoShape 7"/>
          <p:cNvCxnSpPr>
            <a:cxnSpLocks noChangeShapeType="1"/>
            <a:stCxn id="282627" idx="2"/>
            <a:endCxn id="282630" idx="0"/>
          </p:cNvCxnSpPr>
          <p:nvPr/>
        </p:nvCxnSpPr>
        <p:spPr bwMode="auto">
          <a:xfrm>
            <a:off x="4033838" y="1752600"/>
            <a:ext cx="6350" cy="228600"/>
          </a:xfrm>
          <a:prstGeom prst="straightConnector1">
            <a:avLst/>
          </a:prstGeom>
          <a:noFill/>
          <a:ln w="12700">
            <a:solidFill>
              <a:schemeClr val="tx1"/>
            </a:solidFill>
            <a:round/>
            <a:headEnd/>
            <a:tailEnd type="triangle" w="med" len="med"/>
          </a:ln>
          <a:effectLst/>
        </p:spPr>
      </p:cxnSp>
      <p:sp>
        <p:nvSpPr>
          <p:cNvPr id="282632" name="Text Box 8"/>
          <p:cNvSpPr txBox="1">
            <a:spLocks noChangeArrowheads="1"/>
          </p:cNvSpPr>
          <p:nvPr/>
        </p:nvSpPr>
        <p:spPr bwMode="auto">
          <a:xfrm>
            <a:off x="838200" y="1993900"/>
            <a:ext cx="2162175" cy="517525"/>
          </a:xfrm>
          <a:prstGeom prst="rect">
            <a:avLst/>
          </a:prstGeom>
          <a:noFill/>
          <a:ln w="12700">
            <a:noFill/>
            <a:miter lim="800000"/>
            <a:headEnd/>
            <a:tailEnd/>
          </a:ln>
          <a:effectLst/>
        </p:spPr>
        <p:txBody>
          <a:bodyPr>
            <a:prstTxWarp prst="textNoShape">
              <a:avLst/>
            </a:prstTxWarp>
            <a:spAutoFit/>
          </a:bodyPr>
          <a:lstStyle/>
          <a:p>
            <a:pPr algn="r"/>
            <a:r>
              <a:rPr lang="en-US" sz="1400" b="1">
                <a:solidFill>
                  <a:srgbClr val="00279F"/>
                </a:solidFill>
              </a:rPr>
              <a:t>Quality Systems Manager</a:t>
            </a:r>
          </a:p>
        </p:txBody>
      </p:sp>
      <p:sp>
        <p:nvSpPr>
          <p:cNvPr id="282633" name="Text Box 9"/>
          <p:cNvSpPr txBox="1">
            <a:spLocks noChangeArrowheads="1"/>
          </p:cNvSpPr>
          <p:nvPr/>
        </p:nvSpPr>
        <p:spPr bwMode="auto">
          <a:xfrm>
            <a:off x="3051175" y="3289300"/>
            <a:ext cx="1968500" cy="1323975"/>
          </a:xfrm>
          <a:prstGeom prst="rect">
            <a:avLst/>
          </a:prstGeom>
          <a:noFill/>
          <a:ln w="12700">
            <a:solidFill>
              <a:srgbClr val="005400"/>
            </a:solidFill>
            <a:miter lim="800000"/>
            <a:headEnd/>
            <a:tailEnd/>
          </a:ln>
          <a:effectLst/>
        </p:spPr>
        <p:txBody>
          <a:bodyPr>
            <a:prstTxWarp prst="textNoShape">
              <a:avLst/>
            </a:prstTxWarp>
            <a:spAutoFit/>
          </a:bodyPr>
          <a:lstStyle/>
          <a:p>
            <a:r>
              <a:rPr lang="en-US" sz="1000" b="1"/>
              <a:t>Determine Methods of:</a:t>
            </a:r>
          </a:p>
          <a:p>
            <a:r>
              <a:rPr lang="en-US" sz="1000" b="1"/>
              <a:t>1. Collection</a:t>
            </a:r>
          </a:p>
          <a:p>
            <a:r>
              <a:rPr lang="en-US" sz="1000" b="1"/>
              <a:t>2. Indexing</a:t>
            </a:r>
          </a:p>
          <a:p>
            <a:r>
              <a:rPr lang="en-US" sz="1000" b="1"/>
              <a:t>3. Access</a:t>
            </a:r>
          </a:p>
          <a:p>
            <a:r>
              <a:rPr lang="en-US" sz="1000" b="1"/>
              <a:t>4. Storage</a:t>
            </a:r>
          </a:p>
          <a:p>
            <a:r>
              <a:rPr lang="en-US" sz="1000" b="1"/>
              <a:t>5. Maintenance to prevent damage, deterioration or loss</a:t>
            </a:r>
          </a:p>
        </p:txBody>
      </p:sp>
      <p:cxnSp>
        <p:nvCxnSpPr>
          <p:cNvPr id="282634" name="AutoShape 10"/>
          <p:cNvCxnSpPr>
            <a:cxnSpLocks noChangeShapeType="1"/>
            <a:stCxn id="282630" idx="2"/>
            <a:endCxn id="282633" idx="0"/>
          </p:cNvCxnSpPr>
          <p:nvPr/>
        </p:nvCxnSpPr>
        <p:spPr bwMode="auto">
          <a:xfrm flipH="1">
            <a:off x="4035425" y="3000375"/>
            <a:ext cx="4763" cy="288925"/>
          </a:xfrm>
          <a:prstGeom prst="straightConnector1">
            <a:avLst/>
          </a:prstGeom>
          <a:noFill/>
          <a:ln w="12700">
            <a:solidFill>
              <a:schemeClr val="tx1"/>
            </a:solidFill>
            <a:round/>
            <a:headEnd/>
            <a:tailEnd type="triangle" w="med" len="med"/>
          </a:ln>
          <a:effectLst/>
        </p:spPr>
      </p:cxnSp>
      <p:sp>
        <p:nvSpPr>
          <p:cNvPr id="282635" name="Text Box 11"/>
          <p:cNvSpPr txBox="1">
            <a:spLocks noChangeArrowheads="1"/>
          </p:cNvSpPr>
          <p:nvPr/>
        </p:nvSpPr>
        <p:spPr bwMode="auto">
          <a:xfrm>
            <a:off x="1066800" y="3276600"/>
            <a:ext cx="1924050" cy="517525"/>
          </a:xfrm>
          <a:prstGeom prst="rect">
            <a:avLst/>
          </a:prstGeom>
          <a:noFill/>
          <a:ln w="12700">
            <a:noFill/>
            <a:miter lim="800000"/>
            <a:headEnd/>
            <a:tailEnd/>
          </a:ln>
          <a:effectLst/>
        </p:spPr>
        <p:txBody>
          <a:bodyPr>
            <a:prstTxWarp prst="textNoShape">
              <a:avLst/>
            </a:prstTxWarp>
            <a:spAutoFit/>
          </a:bodyPr>
          <a:lstStyle/>
          <a:p>
            <a:pPr algn="r"/>
            <a:r>
              <a:rPr lang="en-US" sz="1400" b="1">
                <a:solidFill>
                  <a:srgbClr val="005400"/>
                </a:solidFill>
              </a:rPr>
              <a:t>Responsible Authority for Record</a:t>
            </a:r>
          </a:p>
        </p:txBody>
      </p:sp>
      <p:sp>
        <p:nvSpPr>
          <p:cNvPr id="282637" name="AutoShape 13"/>
          <p:cNvSpPr>
            <a:spLocks noChangeArrowheads="1"/>
          </p:cNvSpPr>
          <p:nvPr/>
        </p:nvSpPr>
        <p:spPr bwMode="auto">
          <a:xfrm>
            <a:off x="5654675" y="3225800"/>
            <a:ext cx="1828800" cy="1295400"/>
          </a:xfrm>
          <a:prstGeom prst="flowChartDocument">
            <a:avLst/>
          </a:prstGeom>
          <a:noFill/>
          <a:ln w="12700">
            <a:solidFill>
              <a:srgbClr val="005400"/>
            </a:solidFill>
            <a:miter lim="800000"/>
            <a:headEnd/>
            <a:tailEnd/>
          </a:ln>
          <a:effectLst/>
        </p:spPr>
        <p:txBody>
          <a:bodyPr wrap="none" anchor="ctr">
            <a:prstTxWarp prst="textNoShape">
              <a:avLst/>
            </a:prstTxWarp>
          </a:bodyPr>
          <a:lstStyle/>
          <a:p>
            <a:pPr algn="ctr"/>
            <a:r>
              <a:rPr lang="en-US" sz="1000" b="1"/>
              <a:t>Annotate Record:</a:t>
            </a:r>
          </a:p>
          <a:p>
            <a:pPr algn="ctr"/>
            <a:r>
              <a:rPr lang="en-US" sz="1000" b="1"/>
              <a:t>1. Identification</a:t>
            </a:r>
          </a:p>
          <a:p>
            <a:pPr algn="ctr"/>
            <a:r>
              <a:rPr lang="en-US" sz="1000" b="1"/>
              <a:t>2. Person Responsible</a:t>
            </a:r>
          </a:p>
          <a:p>
            <a:pPr algn="ctr"/>
            <a:r>
              <a:rPr lang="en-US" sz="1000" b="1"/>
              <a:t>3. Retention Location</a:t>
            </a:r>
          </a:p>
          <a:p>
            <a:pPr algn="ctr"/>
            <a:r>
              <a:rPr lang="en-US" sz="1000" b="1"/>
              <a:t>4. Retention Time</a:t>
            </a:r>
          </a:p>
          <a:p>
            <a:pPr algn="ctr"/>
            <a:r>
              <a:rPr lang="en-US" sz="1000" b="1"/>
              <a:t>5. Disposition</a:t>
            </a:r>
          </a:p>
        </p:txBody>
      </p:sp>
      <p:cxnSp>
        <p:nvCxnSpPr>
          <p:cNvPr id="282638" name="AutoShape 14"/>
          <p:cNvCxnSpPr>
            <a:cxnSpLocks noChangeShapeType="1"/>
            <a:stCxn id="282633" idx="3"/>
            <a:endCxn id="282637" idx="1"/>
          </p:cNvCxnSpPr>
          <p:nvPr/>
        </p:nvCxnSpPr>
        <p:spPr bwMode="auto">
          <a:xfrm flipV="1">
            <a:off x="5019675" y="3873500"/>
            <a:ext cx="635000" cy="77788"/>
          </a:xfrm>
          <a:prstGeom prst="straightConnector1">
            <a:avLst/>
          </a:prstGeom>
          <a:noFill/>
          <a:ln w="12700">
            <a:solidFill>
              <a:schemeClr val="tx1"/>
            </a:solidFill>
            <a:round/>
            <a:headEnd/>
            <a:tailEnd type="triangle" w="med" len="med"/>
          </a:ln>
          <a:effectLst/>
        </p:spPr>
      </p:cxnSp>
      <p:sp>
        <p:nvSpPr>
          <p:cNvPr id="282639" name="Text Box 15"/>
          <p:cNvSpPr txBox="1">
            <a:spLocks noChangeArrowheads="1"/>
          </p:cNvSpPr>
          <p:nvPr/>
        </p:nvSpPr>
        <p:spPr bwMode="auto">
          <a:xfrm>
            <a:off x="3051175" y="4800600"/>
            <a:ext cx="1968500" cy="1019175"/>
          </a:xfrm>
          <a:prstGeom prst="rect">
            <a:avLst/>
          </a:prstGeom>
          <a:noFill/>
          <a:ln w="12700">
            <a:solidFill>
              <a:srgbClr val="00279F"/>
            </a:solidFill>
            <a:miter lim="800000"/>
            <a:headEnd/>
            <a:tailEnd/>
          </a:ln>
          <a:effectLst/>
        </p:spPr>
        <p:txBody>
          <a:bodyPr>
            <a:prstTxWarp prst="textNoShape">
              <a:avLst/>
            </a:prstTxWarp>
            <a:spAutoFit/>
          </a:bodyPr>
          <a:lstStyle/>
          <a:p>
            <a:r>
              <a:rPr lang="en-US" sz="1000" b="1"/>
              <a:t>Maintain:</a:t>
            </a:r>
          </a:p>
          <a:p>
            <a:r>
              <a:rPr lang="en-US" sz="1000" b="1"/>
              <a:t>1. Master List of Records</a:t>
            </a:r>
          </a:p>
          <a:p>
            <a:r>
              <a:rPr lang="en-US" sz="1000" b="1"/>
              <a:t>2. Revision Status</a:t>
            </a:r>
          </a:p>
          <a:p>
            <a:r>
              <a:rPr lang="en-US" sz="1000" b="1"/>
              <a:t>3. Location</a:t>
            </a:r>
          </a:p>
          <a:p>
            <a:r>
              <a:rPr lang="en-US" sz="1000" b="1"/>
              <a:t>4. Responsibility</a:t>
            </a:r>
          </a:p>
          <a:p>
            <a:r>
              <a:rPr lang="en-US" sz="1000" b="1"/>
              <a:t>5. Disposition </a:t>
            </a:r>
          </a:p>
        </p:txBody>
      </p:sp>
      <p:sp>
        <p:nvSpPr>
          <p:cNvPr id="282640" name="Text Box 16"/>
          <p:cNvSpPr txBox="1">
            <a:spLocks noChangeArrowheads="1"/>
          </p:cNvSpPr>
          <p:nvPr/>
        </p:nvSpPr>
        <p:spPr bwMode="auto">
          <a:xfrm>
            <a:off x="762000" y="4838700"/>
            <a:ext cx="2228850" cy="517525"/>
          </a:xfrm>
          <a:prstGeom prst="rect">
            <a:avLst/>
          </a:prstGeom>
          <a:noFill/>
          <a:ln w="12700">
            <a:noFill/>
            <a:miter lim="800000"/>
            <a:headEnd/>
            <a:tailEnd/>
          </a:ln>
          <a:effectLst/>
        </p:spPr>
        <p:txBody>
          <a:bodyPr>
            <a:prstTxWarp prst="textNoShape">
              <a:avLst/>
            </a:prstTxWarp>
            <a:spAutoFit/>
          </a:bodyPr>
          <a:lstStyle/>
          <a:p>
            <a:pPr algn="r"/>
            <a:r>
              <a:rPr lang="en-US" sz="1400" b="1">
                <a:solidFill>
                  <a:srgbClr val="00279F"/>
                </a:solidFill>
              </a:rPr>
              <a:t>Quality Systems Manager</a:t>
            </a:r>
          </a:p>
        </p:txBody>
      </p:sp>
      <p:cxnSp>
        <p:nvCxnSpPr>
          <p:cNvPr id="282641" name="AutoShape 17"/>
          <p:cNvCxnSpPr>
            <a:cxnSpLocks noChangeShapeType="1"/>
            <a:stCxn id="282633" idx="2"/>
            <a:endCxn id="282639" idx="0"/>
          </p:cNvCxnSpPr>
          <p:nvPr/>
        </p:nvCxnSpPr>
        <p:spPr bwMode="auto">
          <a:xfrm>
            <a:off x="4035425" y="4613275"/>
            <a:ext cx="0" cy="187325"/>
          </a:xfrm>
          <a:prstGeom prst="straightConnector1">
            <a:avLst/>
          </a:prstGeom>
          <a:noFill/>
          <a:ln w="12700">
            <a:solidFill>
              <a:schemeClr val="tx1"/>
            </a:solidFill>
            <a:round/>
            <a:headEnd/>
            <a:tailEnd type="triangle" w="med" len="med"/>
          </a:ln>
          <a:effectLst/>
        </p:spPr>
      </p:cxnSp>
      <p:sp>
        <p:nvSpPr>
          <p:cNvPr id="282642" name="Text Box 18"/>
          <p:cNvSpPr txBox="1">
            <a:spLocks noChangeArrowheads="1"/>
          </p:cNvSpPr>
          <p:nvPr/>
        </p:nvSpPr>
        <p:spPr bwMode="auto">
          <a:xfrm>
            <a:off x="1219200" y="1333500"/>
            <a:ext cx="2095500" cy="304800"/>
          </a:xfrm>
          <a:prstGeom prst="rect">
            <a:avLst/>
          </a:prstGeom>
          <a:noFill/>
          <a:ln w="12700">
            <a:noFill/>
            <a:miter lim="800000"/>
            <a:headEnd/>
            <a:tailEnd/>
          </a:ln>
          <a:effectLst/>
        </p:spPr>
        <p:txBody>
          <a:bodyPr>
            <a:prstTxWarp prst="textNoShape">
              <a:avLst/>
            </a:prstTxWarp>
            <a:spAutoFit/>
          </a:bodyPr>
          <a:lstStyle/>
          <a:p>
            <a:pPr algn="r"/>
            <a:r>
              <a:rPr lang="en-US" sz="1400" b="1">
                <a:solidFill>
                  <a:srgbClr val="790015"/>
                </a:solidFill>
              </a:rPr>
              <a:t>Department Managers</a:t>
            </a:r>
          </a:p>
        </p:txBody>
      </p:sp>
      <p:sp>
        <p:nvSpPr>
          <p:cNvPr id="282643" name="AutoShape 19"/>
          <p:cNvSpPr>
            <a:spLocks noChangeArrowheads="1"/>
          </p:cNvSpPr>
          <p:nvPr/>
        </p:nvSpPr>
        <p:spPr bwMode="auto">
          <a:xfrm>
            <a:off x="5638800" y="2222500"/>
            <a:ext cx="1828800" cy="533400"/>
          </a:xfrm>
          <a:prstGeom prst="flowChartDocument">
            <a:avLst/>
          </a:prstGeom>
          <a:noFill/>
          <a:ln w="12700">
            <a:solidFill>
              <a:srgbClr val="00279F"/>
            </a:solidFill>
            <a:miter lim="800000"/>
            <a:headEnd/>
            <a:tailEnd/>
          </a:ln>
          <a:effectLst/>
        </p:spPr>
        <p:txBody>
          <a:bodyPr wrap="none" anchor="ctr">
            <a:prstTxWarp prst="textNoShape">
              <a:avLst/>
            </a:prstTxWarp>
          </a:bodyPr>
          <a:lstStyle/>
          <a:p>
            <a:pPr algn="ctr"/>
            <a:r>
              <a:rPr lang="en-US" sz="1000" b="1"/>
              <a:t>Enter Record</a:t>
            </a:r>
          </a:p>
          <a:p>
            <a:pPr algn="ctr"/>
            <a:r>
              <a:rPr lang="en-US" sz="1000" b="1"/>
              <a:t>Into  Master List</a:t>
            </a:r>
          </a:p>
        </p:txBody>
      </p:sp>
      <p:cxnSp>
        <p:nvCxnSpPr>
          <p:cNvPr id="282644" name="AutoShape 20"/>
          <p:cNvCxnSpPr>
            <a:cxnSpLocks noChangeShapeType="1"/>
            <a:stCxn id="282630" idx="3"/>
            <a:endCxn id="282643" idx="1"/>
          </p:cNvCxnSpPr>
          <p:nvPr/>
        </p:nvCxnSpPr>
        <p:spPr bwMode="auto">
          <a:xfrm flipV="1">
            <a:off x="5024438" y="2489200"/>
            <a:ext cx="614362" cy="1588"/>
          </a:xfrm>
          <a:prstGeom prst="straightConnector1">
            <a:avLst/>
          </a:prstGeom>
          <a:noFill/>
          <a:ln w="12700">
            <a:solidFill>
              <a:schemeClr val="tx1"/>
            </a:solidFill>
            <a:round/>
            <a:headEnd/>
            <a:tailEnd type="triangle" w="med" len="med"/>
          </a:ln>
          <a:effectLst/>
        </p:spPr>
      </p:cxnSp>
      <p:sp>
        <p:nvSpPr>
          <p:cNvPr id="282645" name="Text Box 21"/>
          <p:cNvSpPr txBox="1">
            <a:spLocks noChangeArrowheads="1"/>
          </p:cNvSpPr>
          <p:nvPr/>
        </p:nvSpPr>
        <p:spPr bwMode="auto">
          <a:xfrm>
            <a:off x="1924050" y="5943600"/>
            <a:ext cx="5210175" cy="396875"/>
          </a:xfrm>
          <a:prstGeom prst="rect">
            <a:avLst/>
          </a:prstGeom>
          <a:noFill/>
          <a:ln w="12700">
            <a:noFill/>
            <a:miter lim="800000"/>
            <a:headEnd/>
            <a:tailEnd/>
          </a:ln>
          <a:effectLst/>
        </p:spPr>
        <p:txBody>
          <a:bodyPr wrap="none">
            <a:prstTxWarp prst="textNoShape">
              <a:avLst/>
            </a:prstTxWarp>
            <a:spAutoFit/>
          </a:bodyPr>
          <a:lstStyle/>
          <a:p>
            <a:r>
              <a:rPr lang="en-US" sz="2000"/>
              <a:t>Quality Records are defined in:</a:t>
            </a:r>
            <a:r>
              <a:rPr lang="en-US" sz="2000">
                <a:solidFill>
                  <a:srgbClr val="00279F"/>
                </a:solidFill>
              </a:rPr>
              <a:t> XXXXXX.xls</a:t>
            </a:r>
            <a:r>
              <a:rPr lang="en-US" sz="2000"/>
              <a:t> </a:t>
            </a:r>
          </a:p>
        </p:txBody>
      </p:sp>
    </p:spTree>
  </p:cSld>
  <p:clrMapOvr>
    <a:masterClrMapping/>
  </p:clrMapOvr>
  <p:transition advTm="8000">
    <p:zoom dir="in"/>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96290" name="Rectangle 1026"/>
          <p:cNvSpPr>
            <a:spLocks noChangeArrowheads="1"/>
          </p:cNvSpPr>
          <p:nvPr/>
        </p:nvSpPr>
        <p:spPr bwMode="auto">
          <a:xfrm>
            <a:off x="4397375" y="1470025"/>
            <a:ext cx="3100388" cy="841375"/>
          </a:xfrm>
          <a:prstGeom prst="rect">
            <a:avLst/>
          </a:prstGeom>
          <a:noFill/>
          <a:ln w="12700">
            <a:noFill/>
            <a:miter lim="800000"/>
            <a:headEnd/>
            <a:tailEnd/>
          </a:ln>
          <a:effectLst/>
        </p:spPr>
        <p:txBody>
          <a:bodyPr wrap="none" anchor="ctr">
            <a:prstTxWarp prst="textNoShape">
              <a:avLst/>
            </a:prstTxWarp>
          </a:bodyPr>
          <a:lstStyle/>
          <a:p>
            <a:endParaRPr lang="en-US"/>
          </a:p>
        </p:txBody>
      </p:sp>
      <p:sp>
        <p:nvSpPr>
          <p:cNvPr id="396291" name="Oval 1027"/>
          <p:cNvSpPr>
            <a:spLocks noChangeArrowheads="1"/>
          </p:cNvSpPr>
          <p:nvPr/>
        </p:nvSpPr>
        <p:spPr bwMode="auto">
          <a:xfrm>
            <a:off x="4992688" y="1619250"/>
            <a:ext cx="1566862" cy="617538"/>
          </a:xfrm>
          <a:prstGeom prst="ellipse">
            <a:avLst/>
          </a:prstGeom>
          <a:noFill/>
          <a:ln w="25400">
            <a:solidFill>
              <a:schemeClr val="tx1"/>
            </a:solidFill>
            <a:round/>
            <a:headEnd/>
            <a:tailEnd/>
          </a:ln>
          <a:effectLst/>
        </p:spPr>
        <p:txBody>
          <a:bodyPr wrap="none" anchor="ctr">
            <a:prstTxWarp prst="textNoShape">
              <a:avLst/>
            </a:prstTxWarp>
          </a:bodyPr>
          <a:lstStyle/>
          <a:p>
            <a:endParaRPr lang="en-US"/>
          </a:p>
        </p:txBody>
      </p:sp>
      <p:sp>
        <p:nvSpPr>
          <p:cNvPr id="396292" name="Rectangle 1028"/>
          <p:cNvSpPr>
            <a:spLocks noChangeArrowheads="1"/>
          </p:cNvSpPr>
          <p:nvPr/>
        </p:nvSpPr>
        <p:spPr bwMode="auto">
          <a:xfrm>
            <a:off x="5000625" y="2835275"/>
            <a:ext cx="1619250" cy="641350"/>
          </a:xfrm>
          <a:prstGeom prst="rect">
            <a:avLst/>
          </a:prstGeom>
          <a:noFill/>
          <a:ln w="25400">
            <a:solidFill>
              <a:schemeClr val="tx1"/>
            </a:solidFill>
            <a:miter lim="800000"/>
            <a:headEnd/>
            <a:tailEnd/>
          </a:ln>
          <a:effectLst/>
        </p:spPr>
        <p:txBody>
          <a:bodyPr wrap="none" anchor="ctr">
            <a:prstTxWarp prst="textNoShape">
              <a:avLst/>
            </a:prstTxWarp>
          </a:bodyPr>
          <a:lstStyle/>
          <a:p>
            <a:endParaRPr lang="en-US"/>
          </a:p>
        </p:txBody>
      </p:sp>
      <p:sp>
        <p:nvSpPr>
          <p:cNvPr id="396293" name="AutoShape 1029"/>
          <p:cNvSpPr>
            <a:spLocks noChangeArrowheads="1"/>
          </p:cNvSpPr>
          <p:nvPr/>
        </p:nvSpPr>
        <p:spPr bwMode="auto">
          <a:xfrm>
            <a:off x="5053013" y="3844925"/>
            <a:ext cx="1414462" cy="969963"/>
          </a:xfrm>
          <a:prstGeom prst="diamond">
            <a:avLst/>
          </a:prstGeom>
          <a:noFill/>
          <a:ln w="25400">
            <a:solidFill>
              <a:schemeClr val="tx1"/>
            </a:solidFill>
            <a:miter lim="800000"/>
            <a:headEnd/>
            <a:tailEnd/>
          </a:ln>
          <a:effectLst/>
        </p:spPr>
        <p:txBody>
          <a:bodyPr wrap="none" anchor="ctr">
            <a:prstTxWarp prst="textNoShape">
              <a:avLst/>
            </a:prstTxWarp>
          </a:bodyPr>
          <a:lstStyle/>
          <a:p>
            <a:endParaRPr lang="en-US"/>
          </a:p>
        </p:txBody>
      </p:sp>
      <p:sp>
        <p:nvSpPr>
          <p:cNvPr id="396294" name="Oval 1030"/>
          <p:cNvSpPr>
            <a:spLocks noChangeArrowheads="1"/>
          </p:cNvSpPr>
          <p:nvPr/>
        </p:nvSpPr>
        <p:spPr bwMode="auto">
          <a:xfrm>
            <a:off x="5376863" y="5575300"/>
            <a:ext cx="581025" cy="614363"/>
          </a:xfrm>
          <a:prstGeom prst="ellipse">
            <a:avLst/>
          </a:prstGeom>
          <a:noFill/>
          <a:ln w="25400">
            <a:solidFill>
              <a:schemeClr val="tx1"/>
            </a:solidFill>
            <a:round/>
            <a:headEnd/>
            <a:tailEnd/>
          </a:ln>
          <a:effectLst/>
        </p:spPr>
        <p:txBody>
          <a:bodyPr wrap="none" anchor="ctr">
            <a:prstTxWarp prst="textNoShape">
              <a:avLst/>
            </a:prstTxWarp>
          </a:bodyPr>
          <a:lstStyle/>
          <a:p>
            <a:endParaRPr lang="en-US"/>
          </a:p>
        </p:txBody>
      </p:sp>
      <p:sp>
        <p:nvSpPr>
          <p:cNvPr id="396295" name="Rectangle 1031"/>
          <p:cNvSpPr>
            <a:spLocks noChangeArrowheads="1"/>
          </p:cNvSpPr>
          <p:nvPr/>
        </p:nvSpPr>
        <p:spPr bwMode="auto">
          <a:xfrm>
            <a:off x="2095500" y="1600200"/>
            <a:ext cx="2652713" cy="598488"/>
          </a:xfrm>
          <a:prstGeom prst="rect">
            <a:avLst/>
          </a:prstGeom>
          <a:noFill/>
          <a:ln w="12700">
            <a:noFill/>
            <a:miter lim="800000"/>
            <a:headEnd/>
            <a:tailEnd/>
          </a:ln>
          <a:effectLst/>
        </p:spPr>
        <p:txBody>
          <a:bodyPr lIns="111125" tIns="55562" rIns="111125" bIns="55562">
            <a:prstTxWarp prst="textNoShape">
              <a:avLst/>
            </a:prstTxWarp>
            <a:spAutoFit/>
          </a:bodyPr>
          <a:lstStyle/>
          <a:p>
            <a:pPr defTabSz="1316038"/>
            <a:r>
              <a:rPr lang="en-US" sz="3200" b="1">
                <a:solidFill>
                  <a:srgbClr val="790015"/>
                </a:solidFill>
              </a:rPr>
              <a:t>Start / End</a:t>
            </a:r>
          </a:p>
        </p:txBody>
      </p:sp>
      <p:sp>
        <p:nvSpPr>
          <p:cNvPr id="396296" name="Rectangle 1032"/>
          <p:cNvSpPr>
            <a:spLocks noChangeArrowheads="1"/>
          </p:cNvSpPr>
          <p:nvPr/>
        </p:nvSpPr>
        <p:spPr bwMode="auto">
          <a:xfrm>
            <a:off x="1754188" y="2819400"/>
            <a:ext cx="2944812" cy="598488"/>
          </a:xfrm>
          <a:prstGeom prst="rect">
            <a:avLst/>
          </a:prstGeom>
          <a:noFill/>
          <a:ln w="12700">
            <a:noFill/>
            <a:miter lim="800000"/>
            <a:headEnd/>
            <a:tailEnd/>
          </a:ln>
          <a:effectLst/>
        </p:spPr>
        <p:txBody>
          <a:bodyPr lIns="111125" tIns="55562" rIns="111125" bIns="55562">
            <a:prstTxWarp prst="textNoShape">
              <a:avLst/>
            </a:prstTxWarp>
            <a:spAutoFit/>
          </a:bodyPr>
          <a:lstStyle/>
          <a:p>
            <a:pPr defTabSz="1316038"/>
            <a:r>
              <a:rPr lang="en-US" sz="3200" b="1">
                <a:solidFill>
                  <a:srgbClr val="790015"/>
                </a:solidFill>
              </a:rPr>
              <a:t>Process Step</a:t>
            </a:r>
          </a:p>
        </p:txBody>
      </p:sp>
      <p:sp>
        <p:nvSpPr>
          <p:cNvPr id="396297" name="Rectangle 1033"/>
          <p:cNvSpPr>
            <a:spLocks noChangeArrowheads="1"/>
          </p:cNvSpPr>
          <p:nvPr/>
        </p:nvSpPr>
        <p:spPr bwMode="auto">
          <a:xfrm>
            <a:off x="2286000" y="4038600"/>
            <a:ext cx="1989138" cy="598488"/>
          </a:xfrm>
          <a:prstGeom prst="rect">
            <a:avLst/>
          </a:prstGeom>
          <a:noFill/>
          <a:ln w="12700">
            <a:noFill/>
            <a:miter lim="800000"/>
            <a:headEnd/>
            <a:tailEnd/>
          </a:ln>
          <a:effectLst/>
        </p:spPr>
        <p:txBody>
          <a:bodyPr lIns="111125" tIns="55562" rIns="111125" bIns="55562">
            <a:prstTxWarp prst="textNoShape">
              <a:avLst/>
            </a:prstTxWarp>
            <a:spAutoFit/>
          </a:bodyPr>
          <a:lstStyle/>
          <a:p>
            <a:pPr defTabSz="1316038"/>
            <a:r>
              <a:rPr lang="en-US" sz="3200" b="1">
                <a:solidFill>
                  <a:srgbClr val="790015"/>
                </a:solidFill>
              </a:rPr>
              <a:t>Decision</a:t>
            </a:r>
          </a:p>
        </p:txBody>
      </p:sp>
      <p:sp>
        <p:nvSpPr>
          <p:cNvPr id="396298" name="Rectangle 1034"/>
          <p:cNvSpPr>
            <a:spLocks noChangeArrowheads="1"/>
          </p:cNvSpPr>
          <p:nvPr/>
        </p:nvSpPr>
        <p:spPr bwMode="auto">
          <a:xfrm>
            <a:off x="2071688" y="5527675"/>
            <a:ext cx="2254250" cy="598488"/>
          </a:xfrm>
          <a:prstGeom prst="rect">
            <a:avLst/>
          </a:prstGeom>
          <a:noFill/>
          <a:ln w="12700">
            <a:noFill/>
            <a:miter lim="800000"/>
            <a:headEnd/>
            <a:tailEnd/>
          </a:ln>
          <a:effectLst/>
        </p:spPr>
        <p:txBody>
          <a:bodyPr wrap="none" lIns="111125" tIns="55562" rIns="111125" bIns="55562">
            <a:prstTxWarp prst="textNoShape">
              <a:avLst/>
            </a:prstTxWarp>
            <a:spAutoFit/>
          </a:bodyPr>
          <a:lstStyle/>
          <a:p>
            <a:pPr defTabSz="1316038"/>
            <a:r>
              <a:rPr lang="en-US" sz="3200" b="1">
                <a:solidFill>
                  <a:srgbClr val="790015"/>
                </a:solidFill>
              </a:rPr>
              <a:t>Connector</a:t>
            </a:r>
          </a:p>
        </p:txBody>
      </p:sp>
      <p:sp>
        <p:nvSpPr>
          <p:cNvPr id="396299" name="Rectangle 1035"/>
          <p:cNvSpPr>
            <a:spLocks noChangeArrowheads="1"/>
          </p:cNvSpPr>
          <p:nvPr/>
        </p:nvSpPr>
        <p:spPr bwMode="auto">
          <a:xfrm>
            <a:off x="6229350" y="3914775"/>
            <a:ext cx="665163" cy="400050"/>
          </a:xfrm>
          <a:prstGeom prst="rect">
            <a:avLst/>
          </a:prstGeom>
          <a:noFill/>
          <a:ln w="12700">
            <a:noFill/>
            <a:miter lim="800000"/>
            <a:headEnd/>
            <a:tailEnd/>
          </a:ln>
          <a:effectLst/>
        </p:spPr>
        <p:txBody>
          <a:bodyPr lIns="111125" tIns="55562" rIns="111125" bIns="55562">
            <a:prstTxWarp prst="textNoShape">
              <a:avLst/>
            </a:prstTxWarp>
            <a:spAutoFit/>
          </a:bodyPr>
          <a:lstStyle/>
          <a:p>
            <a:pPr algn="ctr" defTabSz="1316038"/>
            <a:r>
              <a:rPr lang="en-US" sz="1900" b="1"/>
              <a:t>No</a:t>
            </a:r>
          </a:p>
        </p:txBody>
      </p:sp>
      <p:sp>
        <p:nvSpPr>
          <p:cNvPr id="396300" name="Rectangle 1036"/>
          <p:cNvSpPr>
            <a:spLocks noChangeArrowheads="1"/>
          </p:cNvSpPr>
          <p:nvPr/>
        </p:nvSpPr>
        <p:spPr bwMode="auto">
          <a:xfrm>
            <a:off x="5827713" y="4729163"/>
            <a:ext cx="650875" cy="400050"/>
          </a:xfrm>
          <a:prstGeom prst="rect">
            <a:avLst/>
          </a:prstGeom>
          <a:noFill/>
          <a:ln w="12700">
            <a:noFill/>
            <a:miter lim="800000"/>
            <a:headEnd/>
            <a:tailEnd/>
          </a:ln>
          <a:effectLst/>
        </p:spPr>
        <p:txBody>
          <a:bodyPr wrap="none" lIns="111125" tIns="55562" rIns="111125" bIns="55562">
            <a:prstTxWarp prst="textNoShape">
              <a:avLst/>
            </a:prstTxWarp>
            <a:spAutoFit/>
          </a:bodyPr>
          <a:lstStyle/>
          <a:p>
            <a:pPr algn="ctr" defTabSz="1316038"/>
            <a:r>
              <a:rPr lang="en-US" sz="1900" b="1"/>
              <a:t>Yes</a:t>
            </a:r>
          </a:p>
        </p:txBody>
      </p:sp>
      <p:sp>
        <p:nvSpPr>
          <p:cNvPr id="396301" name="Line 1037"/>
          <p:cNvSpPr>
            <a:spLocks noChangeShapeType="1"/>
          </p:cNvSpPr>
          <p:nvPr/>
        </p:nvSpPr>
        <p:spPr bwMode="auto">
          <a:xfrm flipH="1">
            <a:off x="6461125" y="4327525"/>
            <a:ext cx="571500" cy="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396302" name="Line 1038"/>
          <p:cNvSpPr>
            <a:spLocks noChangeShapeType="1"/>
          </p:cNvSpPr>
          <p:nvPr/>
        </p:nvSpPr>
        <p:spPr bwMode="auto">
          <a:xfrm>
            <a:off x="5741988" y="4810125"/>
            <a:ext cx="0" cy="436563"/>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96303" name="Rectangle 1039"/>
          <p:cNvSpPr>
            <a:spLocks noChangeArrowheads="1"/>
          </p:cNvSpPr>
          <p:nvPr/>
        </p:nvSpPr>
        <p:spPr bwMode="auto">
          <a:xfrm>
            <a:off x="5481638" y="5672138"/>
            <a:ext cx="384175" cy="454025"/>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2400"/>
              <a:t>A</a:t>
            </a:r>
          </a:p>
        </p:txBody>
      </p:sp>
      <p:sp>
        <p:nvSpPr>
          <p:cNvPr id="396304" name="Line 1040"/>
          <p:cNvSpPr>
            <a:spLocks noChangeShapeType="1"/>
          </p:cNvSpPr>
          <p:nvPr/>
        </p:nvSpPr>
        <p:spPr bwMode="auto">
          <a:xfrm>
            <a:off x="4759325" y="5864225"/>
            <a:ext cx="593725" cy="0"/>
          </a:xfrm>
          <a:prstGeom prst="line">
            <a:avLst/>
          </a:prstGeom>
          <a:noFill/>
          <a:ln w="25400">
            <a:solidFill>
              <a:schemeClr val="tx1"/>
            </a:solidFill>
            <a:round/>
            <a:headEnd/>
            <a:tailEnd/>
          </a:ln>
          <a:effectLst/>
        </p:spPr>
        <p:txBody>
          <a:bodyPr wrap="none" anchor="ctr">
            <a:prstTxWarp prst="textNoShape">
              <a:avLst/>
            </a:prstTxWarp>
          </a:bodyPr>
          <a:lstStyle/>
          <a:p>
            <a:endParaRPr lang="en-US"/>
          </a:p>
        </p:txBody>
      </p:sp>
      <p:sp>
        <p:nvSpPr>
          <p:cNvPr id="396305" name="Rectangle 1041"/>
          <p:cNvSpPr>
            <a:spLocks noGrp="1" noChangeArrowheads="1"/>
          </p:cNvSpPr>
          <p:nvPr>
            <p:ph type="title"/>
          </p:nvPr>
        </p:nvSpPr>
        <p:spPr>
          <a:xfrm>
            <a:off x="152400" y="152400"/>
            <a:ext cx="8839200" cy="838200"/>
          </a:xfrm>
        </p:spPr>
        <p:txBody>
          <a:bodyPr/>
          <a:lstStyle/>
          <a:p>
            <a:r>
              <a:rPr lang="en-US" sz="4400" b="1"/>
              <a:t>Symbols Used In Flowcharts</a:t>
            </a:r>
          </a:p>
        </p:txBody>
      </p:sp>
    </p:spTree>
  </p:cSld>
  <p:clrMapOvr>
    <a:masterClrMapping/>
  </p:clrMapOvr>
  <p:transition advTm="8000">
    <p:zoom dir="in"/>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2866" name="Rectangle 2"/>
          <p:cNvSpPr>
            <a:spLocks noChangeArrowheads="1"/>
          </p:cNvSpPr>
          <p:nvPr/>
        </p:nvSpPr>
        <p:spPr bwMode="auto">
          <a:xfrm>
            <a:off x="2887663" y="381000"/>
            <a:ext cx="3500437" cy="51593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sz="2800" b="1">
                <a:solidFill>
                  <a:srgbClr val="0000FF"/>
                </a:solidFill>
              </a:rPr>
              <a:t>6.2.2 Training (4.18)</a:t>
            </a:r>
            <a:endParaRPr lang="en-US" sz="2800" b="1"/>
          </a:p>
        </p:txBody>
      </p:sp>
      <p:sp>
        <p:nvSpPr>
          <p:cNvPr id="292867" name="Text Box 3"/>
          <p:cNvSpPr txBox="1">
            <a:spLocks noChangeArrowheads="1"/>
          </p:cNvSpPr>
          <p:nvPr/>
        </p:nvSpPr>
        <p:spPr bwMode="auto">
          <a:xfrm>
            <a:off x="2286000" y="1219200"/>
            <a:ext cx="1371600" cy="304800"/>
          </a:xfrm>
          <a:prstGeom prst="rect">
            <a:avLst/>
          </a:prstGeom>
          <a:noFill/>
          <a:ln w="12700">
            <a:noFill/>
            <a:miter lim="800000"/>
            <a:headEnd/>
            <a:tailEnd/>
          </a:ln>
          <a:effectLst/>
        </p:spPr>
        <p:txBody>
          <a:bodyPr>
            <a:prstTxWarp prst="textNoShape">
              <a:avLst/>
            </a:prstTxWarp>
            <a:spAutoFit/>
          </a:bodyPr>
          <a:lstStyle/>
          <a:p>
            <a:pPr algn="ctr"/>
            <a:r>
              <a:rPr lang="en-US" sz="1400" b="1"/>
              <a:t>On The Job</a:t>
            </a:r>
          </a:p>
        </p:txBody>
      </p:sp>
      <p:sp>
        <p:nvSpPr>
          <p:cNvPr id="292868" name="Text Box 4"/>
          <p:cNvSpPr txBox="1">
            <a:spLocks noChangeArrowheads="1"/>
          </p:cNvSpPr>
          <p:nvPr/>
        </p:nvSpPr>
        <p:spPr bwMode="auto">
          <a:xfrm>
            <a:off x="6096000" y="1219200"/>
            <a:ext cx="2438400" cy="517525"/>
          </a:xfrm>
          <a:prstGeom prst="rect">
            <a:avLst/>
          </a:prstGeom>
          <a:noFill/>
          <a:ln w="12700">
            <a:noFill/>
            <a:miter lim="800000"/>
            <a:headEnd/>
            <a:tailEnd/>
          </a:ln>
          <a:effectLst/>
        </p:spPr>
        <p:txBody>
          <a:bodyPr>
            <a:prstTxWarp prst="textNoShape">
              <a:avLst/>
            </a:prstTxWarp>
            <a:spAutoFit/>
          </a:bodyPr>
          <a:lstStyle/>
          <a:p>
            <a:pPr algn="ctr"/>
            <a:r>
              <a:rPr lang="en-US" sz="1400" b="1"/>
              <a:t>Individual Needs Assessments</a:t>
            </a:r>
          </a:p>
        </p:txBody>
      </p:sp>
      <p:sp>
        <p:nvSpPr>
          <p:cNvPr id="292871" name="AutoShape 7"/>
          <p:cNvSpPr>
            <a:spLocks noChangeArrowheads="1"/>
          </p:cNvSpPr>
          <p:nvPr/>
        </p:nvSpPr>
        <p:spPr bwMode="auto">
          <a:xfrm>
            <a:off x="1406525" y="1828800"/>
            <a:ext cx="1295400" cy="381000"/>
          </a:xfrm>
          <a:prstGeom prst="roundRect">
            <a:avLst>
              <a:gd name="adj" fmla="val 16667"/>
            </a:avLst>
          </a:prstGeom>
          <a:noFill/>
          <a:ln w="12700">
            <a:solidFill>
              <a:srgbClr val="790015"/>
            </a:solidFill>
            <a:round/>
            <a:headEnd/>
            <a:tailEnd/>
          </a:ln>
          <a:effectLst/>
        </p:spPr>
        <p:txBody>
          <a:bodyPr wrap="none" anchor="ctr">
            <a:prstTxWarp prst="textNoShape">
              <a:avLst/>
            </a:prstTxWarp>
          </a:bodyPr>
          <a:lstStyle/>
          <a:p>
            <a:pPr algn="ctr"/>
            <a:r>
              <a:rPr lang="en-US" sz="1000" b="1"/>
              <a:t>Determine Job</a:t>
            </a:r>
          </a:p>
          <a:p>
            <a:pPr algn="ctr"/>
            <a:r>
              <a:rPr lang="en-US" sz="1000" b="1"/>
              <a:t>Affecting Quality</a:t>
            </a:r>
          </a:p>
        </p:txBody>
      </p:sp>
      <p:sp>
        <p:nvSpPr>
          <p:cNvPr id="292872" name="Rectangle 8"/>
          <p:cNvSpPr>
            <a:spLocks noChangeArrowheads="1"/>
          </p:cNvSpPr>
          <p:nvPr/>
        </p:nvSpPr>
        <p:spPr bwMode="auto">
          <a:xfrm>
            <a:off x="1143000" y="2513013"/>
            <a:ext cx="1828800" cy="530225"/>
          </a:xfrm>
          <a:prstGeom prst="rect">
            <a:avLst/>
          </a:prstGeom>
          <a:noFill/>
          <a:ln w="12700">
            <a:solidFill>
              <a:srgbClr val="790015"/>
            </a:solidFill>
            <a:miter lim="800000"/>
            <a:headEnd/>
            <a:tailEnd/>
          </a:ln>
          <a:effectLst/>
        </p:spPr>
        <p:txBody>
          <a:bodyPr wrap="none" anchor="ctr">
            <a:prstTxWarp prst="textNoShape">
              <a:avLst/>
            </a:prstTxWarp>
          </a:bodyPr>
          <a:lstStyle/>
          <a:p>
            <a:pPr algn="ctr"/>
            <a:r>
              <a:rPr lang="en-US" sz="1000" b="1"/>
              <a:t>Determine Qualifications</a:t>
            </a:r>
          </a:p>
          <a:p>
            <a:pPr algn="ctr"/>
            <a:r>
              <a:rPr lang="en-US" sz="1000" b="1"/>
              <a:t> and/or Training Necessary</a:t>
            </a:r>
          </a:p>
          <a:p>
            <a:pPr algn="ctr"/>
            <a:r>
              <a:rPr lang="en-US" sz="1000" b="1"/>
              <a:t>To Perform Job</a:t>
            </a:r>
          </a:p>
        </p:txBody>
      </p:sp>
      <p:sp>
        <p:nvSpPr>
          <p:cNvPr id="292873" name="Rectangle 9"/>
          <p:cNvSpPr>
            <a:spLocks noChangeArrowheads="1"/>
          </p:cNvSpPr>
          <p:nvPr/>
        </p:nvSpPr>
        <p:spPr bwMode="auto">
          <a:xfrm>
            <a:off x="6819900" y="2590800"/>
            <a:ext cx="1143000" cy="609600"/>
          </a:xfrm>
          <a:prstGeom prst="rect">
            <a:avLst/>
          </a:prstGeom>
          <a:noFill/>
          <a:ln w="12700">
            <a:solidFill>
              <a:srgbClr val="00279F"/>
            </a:solidFill>
            <a:miter lim="800000"/>
            <a:headEnd/>
            <a:tailEnd/>
          </a:ln>
          <a:effectLst/>
        </p:spPr>
        <p:txBody>
          <a:bodyPr wrap="none" anchor="ctr">
            <a:prstTxWarp prst="textNoShape">
              <a:avLst/>
            </a:prstTxWarp>
          </a:bodyPr>
          <a:lstStyle/>
          <a:p>
            <a:pPr algn="ctr"/>
            <a:r>
              <a:rPr lang="en-US" sz="1000" b="1"/>
              <a:t>Training Needs</a:t>
            </a:r>
          </a:p>
          <a:p>
            <a:pPr algn="ctr"/>
            <a:r>
              <a:rPr lang="en-US" sz="1000" b="1"/>
              <a:t>Documented</a:t>
            </a:r>
          </a:p>
        </p:txBody>
      </p:sp>
      <p:cxnSp>
        <p:nvCxnSpPr>
          <p:cNvPr id="292875" name="AutoShape 11"/>
          <p:cNvCxnSpPr>
            <a:cxnSpLocks noChangeShapeType="1"/>
            <a:stCxn id="292871" idx="2"/>
            <a:endCxn id="292872" idx="0"/>
          </p:cNvCxnSpPr>
          <p:nvPr/>
        </p:nvCxnSpPr>
        <p:spPr bwMode="auto">
          <a:xfrm>
            <a:off x="2054225" y="2209800"/>
            <a:ext cx="3175" cy="303213"/>
          </a:xfrm>
          <a:prstGeom prst="straightConnector1">
            <a:avLst/>
          </a:prstGeom>
          <a:noFill/>
          <a:ln w="12700">
            <a:solidFill>
              <a:schemeClr val="tx1"/>
            </a:solidFill>
            <a:round/>
            <a:headEnd/>
            <a:tailEnd type="triangle" w="med" len="med"/>
          </a:ln>
          <a:effectLst/>
        </p:spPr>
      </p:cxnSp>
      <p:sp>
        <p:nvSpPr>
          <p:cNvPr id="292882" name="AutoShape 18"/>
          <p:cNvSpPr>
            <a:spLocks noChangeArrowheads="1"/>
          </p:cNvSpPr>
          <p:nvPr/>
        </p:nvSpPr>
        <p:spPr bwMode="auto">
          <a:xfrm>
            <a:off x="1257300" y="3276600"/>
            <a:ext cx="1600200" cy="990600"/>
          </a:xfrm>
          <a:prstGeom prst="flowChartDocument">
            <a:avLst/>
          </a:prstGeom>
          <a:noFill/>
          <a:ln w="12700">
            <a:solidFill>
              <a:srgbClr val="790015"/>
            </a:solidFill>
            <a:miter lim="800000"/>
            <a:headEnd/>
            <a:tailEnd/>
          </a:ln>
          <a:effectLst/>
        </p:spPr>
        <p:txBody>
          <a:bodyPr wrap="none" anchor="ctr">
            <a:prstTxWarp prst="textNoShape">
              <a:avLst/>
            </a:prstTxWarp>
          </a:bodyPr>
          <a:lstStyle/>
          <a:p>
            <a:pPr algn="ctr"/>
            <a:r>
              <a:rPr lang="en-US" sz="1000" b="1"/>
              <a:t>Document</a:t>
            </a:r>
          </a:p>
          <a:p>
            <a:pPr algn="ctr"/>
            <a:r>
              <a:rPr lang="en-US" sz="1000" b="1"/>
              <a:t>Requirements</a:t>
            </a:r>
          </a:p>
          <a:p>
            <a:pPr algn="ctr"/>
            <a:r>
              <a:rPr lang="en-US" sz="1000" b="1"/>
              <a:t>In Job Description</a:t>
            </a:r>
          </a:p>
          <a:p>
            <a:pPr algn="ctr"/>
            <a:r>
              <a:rPr lang="en-US" sz="1000" b="1"/>
              <a:t>&amp; Job Posting</a:t>
            </a:r>
          </a:p>
          <a:p>
            <a:pPr algn="ctr"/>
            <a:r>
              <a:rPr lang="en-US" sz="1000" b="1"/>
              <a:t>OJT - New Hire Schedule</a:t>
            </a:r>
          </a:p>
        </p:txBody>
      </p:sp>
      <p:cxnSp>
        <p:nvCxnSpPr>
          <p:cNvPr id="292884" name="AutoShape 20"/>
          <p:cNvCxnSpPr>
            <a:cxnSpLocks noChangeShapeType="1"/>
            <a:stCxn id="292872" idx="2"/>
            <a:endCxn id="292882" idx="0"/>
          </p:cNvCxnSpPr>
          <p:nvPr/>
        </p:nvCxnSpPr>
        <p:spPr bwMode="auto">
          <a:xfrm>
            <a:off x="2057400" y="3043238"/>
            <a:ext cx="0" cy="233362"/>
          </a:xfrm>
          <a:prstGeom prst="straightConnector1">
            <a:avLst/>
          </a:prstGeom>
          <a:noFill/>
          <a:ln w="12700">
            <a:solidFill>
              <a:schemeClr val="tx1"/>
            </a:solidFill>
            <a:round/>
            <a:headEnd/>
            <a:tailEnd type="triangle" w="med" len="med"/>
          </a:ln>
          <a:effectLst/>
        </p:spPr>
      </p:cxnSp>
      <p:sp>
        <p:nvSpPr>
          <p:cNvPr id="292885" name="AutoShape 21"/>
          <p:cNvSpPr>
            <a:spLocks noChangeArrowheads="1"/>
          </p:cNvSpPr>
          <p:nvPr/>
        </p:nvSpPr>
        <p:spPr bwMode="auto">
          <a:xfrm>
            <a:off x="3352800" y="3200400"/>
            <a:ext cx="990600" cy="838200"/>
          </a:xfrm>
          <a:prstGeom prst="diamond">
            <a:avLst/>
          </a:prstGeom>
          <a:noFill/>
          <a:ln w="12700">
            <a:solidFill>
              <a:srgbClr val="00279F"/>
            </a:solidFill>
            <a:miter lim="800000"/>
            <a:headEnd/>
            <a:tailEnd/>
          </a:ln>
          <a:effectLst/>
        </p:spPr>
        <p:txBody>
          <a:bodyPr wrap="none" anchor="ctr">
            <a:prstTxWarp prst="textNoShape">
              <a:avLst/>
            </a:prstTxWarp>
          </a:bodyPr>
          <a:lstStyle/>
          <a:p>
            <a:pPr algn="ctr"/>
            <a:r>
              <a:rPr lang="en-US" sz="1000" b="1"/>
              <a:t>Employee</a:t>
            </a:r>
          </a:p>
          <a:p>
            <a:pPr algn="ctr"/>
            <a:r>
              <a:rPr lang="en-US" sz="1000" b="1"/>
              <a:t>Trained?</a:t>
            </a:r>
          </a:p>
        </p:txBody>
      </p:sp>
      <p:sp>
        <p:nvSpPr>
          <p:cNvPr id="292886" name="AutoShape 22"/>
          <p:cNvSpPr>
            <a:spLocks noChangeArrowheads="1"/>
          </p:cNvSpPr>
          <p:nvPr/>
        </p:nvSpPr>
        <p:spPr bwMode="auto">
          <a:xfrm>
            <a:off x="3200400" y="1828800"/>
            <a:ext cx="1295400" cy="533400"/>
          </a:xfrm>
          <a:prstGeom prst="roundRect">
            <a:avLst>
              <a:gd name="adj" fmla="val 16667"/>
            </a:avLst>
          </a:prstGeom>
          <a:noFill/>
          <a:ln w="12700">
            <a:solidFill>
              <a:srgbClr val="00279F"/>
            </a:solidFill>
            <a:round/>
            <a:headEnd/>
            <a:tailEnd/>
          </a:ln>
          <a:effectLst/>
        </p:spPr>
        <p:txBody>
          <a:bodyPr wrap="none" anchor="ctr">
            <a:prstTxWarp prst="textNoShape">
              <a:avLst/>
            </a:prstTxWarp>
          </a:bodyPr>
          <a:lstStyle/>
          <a:p>
            <a:pPr algn="ctr"/>
            <a:r>
              <a:rPr lang="en-US" sz="1000" b="1"/>
              <a:t>Assign New  or</a:t>
            </a:r>
          </a:p>
          <a:p>
            <a:pPr algn="ctr"/>
            <a:r>
              <a:rPr lang="en-US" sz="1000" b="1"/>
              <a:t>Existing Employee</a:t>
            </a:r>
          </a:p>
          <a:p>
            <a:pPr algn="ctr"/>
            <a:r>
              <a:rPr lang="en-US" sz="1000" b="1"/>
              <a:t>To Job</a:t>
            </a:r>
          </a:p>
        </p:txBody>
      </p:sp>
      <p:sp>
        <p:nvSpPr>
          <p:cNvPr id="292888" name="Rectangle 24"/>
          <p:cNvSpPr>
            <a:spLocks noChangeArrowheads="1"/>
          </p:cNvSpPr>
          <p:nvPr/>
        </p:nvSpPr>
        <p:spPr bwMode="auto">
          <a:xfrm>
            <a:off x="3276600" y="4648200"/>
            <a:ext cx="1143000" cy="228600"/>
          </a:xfrm>
          <a:prstGeom prst="rect">
            <a:avLst/>
          </a:prstGeom>
          <a:noFill/>
          <a:ln w="12700">
            <a:solidFill>
              <a:srgbClr val="00279F"/>
            </a:solidFill>
            <a:miter lim="800000"/>
            <a:headEnd/>
            <a:tailEnd/>
          </a:ln>
          <a:effectLst/>
        </p:spPr>
        <p:txBody>
          <a:bodyPr wrap="none" anchor="ctr">
            <a:prstTxWarp prst="textNoShape">
              <a:avLst/>
            </a:prstTxWarp>
          </a:bodyPr>
          <a:lstStyle/>
          <a:p>
            <a:pPr algn="ctr"/>
            <a:r>
              <a:rPr lang="en-US" sz="1000" b="1"/>
              <a:t>Trains Employee</a:t>
            </a:r>
          </a:p>
        </p:txBody>
      </p:sp>
      <p:cxnSp>
        <p:nvCxnSpPr>
          <p:cNvPr id="292889" name="AutoShape 25"/>
          <p:cNvCxnSpPr>
            <a:cxnSpLocks noChangeShapeType="1"/>
            <a:stCxn id="292885" idx="2"/>
            <a:endCxn id="292888" idx="0"/>
          </p:cNvCxnSpPr>
          <p:nvPr/>
        </p:nvCxnSpPr>
        <p:spPr bwMode="auto">
          <a:xfrm>
            <a:off x="3848100" y="4038600"/>
            <a:ext cx="0" cy="609600"/>
          </a:xfrm>
          <a:prstGeom prst="straightConnector1">
            <a:avLst/>
          </a:prstGeom>
          <a:noFill/>
          <a:ln w="12700">
            <a:solidFill>
              <a:schemeClr val="tx1"/>
            </a:solidFill>
            <a:round/>
            <a:headEnd/>
            <a:tailEnd type="triangle" w="med" len="med"/>
          </a:ln>
          <a:effectLst/>
        </p:spPr>
      </p:cxnSp>
      <p:sp>
        <p:nvSpPr>
          <p:cNvPr id="292890" name="Text Box 26"/>
          <p:cNvSpPr txBox="1">
            <a:spLocks noChangeArrowheads="1"/>
          </p:cNvSpPr>
          <p:nvPr/>
        </p:nvSpPr>
        <p:spPr bwMode="auto">
          <a:xfrm>
            <a:off x="3771900" y="4038600"/>
            <a:ext cx="406400" cy="244475"/>
          </a:xfrm>
          <a:prstGeom prst="rect">
            <a:avLst/>
          </a:prstGeom>
          <a:noFill/>
          <a:ln w="12700">
            <a:noFill/>
            <a:miter lim="800000"/>
            <a:headEnd/>
            <a:tailEnd/>
          </a:ln>
          <a:effectLst/>
        </p:spPr>
        <p:txBody>
          <a:bodyPr>
            <a:prstTxWarp prst="textNoShape">
              <a:avLst/>
            </a:prstTxWarp>
            <a:spAutoFit/>
          </a:bodyPr>
          <a:lstStyle/>
          <a:p>
            <a:pPr algn="r"/>
            <a:r>
              <a:rPr lang="en-US" sz="1000" b="1"/>
              <a:t>No</a:t>
            </a:r>
          </a:p>
        </p:txBody>
      </p:sp>
      <p:sp>
        <p:nvSpPr>
          <p:cNvPr id="292891" name="AutoShape 27"/>
          <p:cNvSpPr>
            <a:spLocks noChangeArrowheads="1"/>
          </p:cNvSpPr>
          <p:nvPr/>
        </p:nvSpPr>
        <p:spPr bwMode="auto">
          <a:xfrm>
            <a:off x="4724400" y="4572000"/>
            <a:ext cx="1295400" cy="381000"/>
          </a:xfrm>
          <a:prstGeom prst="roundRect">
            <a:avLst>
              <a:gd name="adj" fmla="val 16667"/>
            </a:avLst>
          </a:prstGeom>
          <a:noFill/>
          <a:ln w="12700">
            <a:solidFill>
              <a:schemeClr val="tx1"/>
            </a:solidFill>
            <a:round/>
            <a:headEnd/>
            <a:tailEnd/>
          </a:ln>
          <a:effectLst/>
        </p:spPr>
        <p:txBody>
          <a:bodyPr wrap="none" anchor="ctr">
            <a:prstTxWarp prst="textNoShape">
              <a:avLst/>
            </a:prstTxWarp>
          </a:bodyPr>
          <a:lstStyle/>
          <a:p>
            <a:pPr algn="ctr"/>
            <a:r>
              <a:rPr lang="en-US" sz="1000" b="1"/>
              <a:t>Employee Performs</a:t>
            </a:r>
          </a:p>
          <a:p>
            <a:pPr algn="ctr"/>
            <a:r>
              <a:rPr lang="en-US" sz="1000" b="1"/>
              <a:t>Assigned Job</a:t>
            </a:r>
          </a:p>
        </p:txBody>
      </p:sp>
      <p:sp>
        <p:nvSpPr>
          <p:cNvPr id="292892" name="AutoShape 28"/>
          <p:cNvSpPr>
            <a:spLocks noChangeArrowheads="1"/>
          </p:cNvSpPr>
          <p:nvPr/>
        </p:nvSpPr>
        <p:spPr bwMode="auto">
          <a:xfrm>
            <a:off x="6629400" y="1828800"/>
            <a:ext cx="1524000" cy="381000"/>
          </a:xfrm>
          <a:prstGeom prst="roundRect">
            <a:avLst>
              <a:gd name="adj" fmla="val 16667"/>
            </a:avLst>
          </a:prstGeom>
          <a:noFill/>
          <a:ln w="12700">
            <a:solidFill>
              <a:srgbClr val="00279F"/>
            </a:solidFill>
            <a:round/>
            <a:headEnd/>
            <a:tailEnd/>
          </a:ln>
          <a:effectLst/>
        </p:spPr>
        <p:txBody>
          <a:bodyPr wrap="none" anchor="ctr">
            <a:prstTxWarp prst="textNoShape">
              <a:avLst/>
            </a:prstTxWarp>
          </a:bodyPr>
          <a:lstStyle/>
          <a:p>
            <a:pPr algn="ctr"/>
            <a:r>
              <a:rPr lang="en-US" sz="1000" b="1"/>
              <a:t>Determine Individual</a:t>
            </a:r>
          </a:p>
          <a:p>
            <a:pPr algn="ctr"/>
            <a:r>
              <a:rPr lang="en-US" sz="1000" b="1"/>
              <a:t>Training Needs</a:t>
            </a:r>
          </a:p>
        </p:txBody>
      </p:sp>
      <p:cxnSp>
        <p:nvCxnSpPr>
          <p:cNvPr id="292893" name="AutoShape 29"/>
          <p:cNvCxnSpPr>
            <a:cxnSpLocks noChangeShapeType="1"/>
            <a:stCxn id="292885" idx="3"/>
            <a:endCxn id="292891" idx="0"/>
          </p:cNvCxnSpPr>
          <p:nvPr/>
        </p:nvCxnSpPr>
        <p:spPr bwMode="auto">
          <a:xfrm>
            <a:off x="4343400" y="3619500"/>
            <a:ext cx="1028700" cy="952500"/>
          </a:xfrm>
          <a:prstGeom prst="bentConnector2">
            <a:avLst/>
          </a:prstGeom>
          <a:noFill/>
          <a:ln w="12700">
            <a:solidFill>
              <a:schemeClr val="tx1"/>
            </a:solidFill>
            <a:miter lim="800000"/>
            <a:headEnd/>
            <a:tailEnd type="triangle" w="med" len="med"/>
          </a:ln>
          <a:effectLst/>
        </p:spPr>
      </p:cxnSp>
      <p:cxnSp>
        <p:nvCxnSpPr>
          <p:cNvPr id="292894" name="AutoShape 30"/>
          <p:cNvCxnSpPr>
            <a:cxnSpLocks noChangeShapeType="1"/>
            <a:stCxn id="292888" idx="3"/>
            <a:endCxn id="292891" idx="1"/>
          </p:cNvCxnSpPr>
          <p:nvPr/>
        </p:nvCxnSpPr>
        <p:spPr bwMode="auto">
          <a:xfrm>
            <a:off x="4419600" y="4762500"/>
            <a:ext cx="304800" cy="0"/>
          </a:xfrm>
          <a:prstGeom prst="straightConnector1">
            <a:avLst/>
          </a:prstGeom>
          <a:noFill/>
          <a:ln w="12700">
            <a:solidFill>
              <a:schemeClr val="tx1"/>
            </a:solidFill>
            <a:round/>
            <a:headEnd/>
            <a:tailEnd type="triangle" w="med" len="med"/>
          </a:ln>
          <a:effectLst/>
        </p:spPr>
      </p:cxnSp>
      <p:cxnSp>
        <p:nvCxnSpPr>
          <p:cNvPr id="292895" name="AutoShape 31"/>
          <p:cNvCxnSpPr>
            <a:cxnSpLocks noChangeShapeType="1"/>
            <a:stCxn id="292886" idx="2"/>
            <a:endCxn id="292885" idx="0"/>
          </p:cNvCxnSpPr>
          <p:nvPr/>
        </p:nvCxnSpPr>
        <p:spPr bwMode="auto">
          <a:xfrm>
            <a:off x="3848100" y="2362200"/>
            <a:ext cx="0" cy="838200"/>
          </a:xfrm>
          <a:prstGeom prst="straightConnector1">
            <a:avLst/>
          </a:prstGeom>
          <a:noFill/>
          <a:ln w="12700">
            <a:solidFill>
              <a:schemeClr val="tx1"/>
            </a:solidFill>
            <a:round/>
            <a:headEnd/>
            <a:tailEnd type="triangle" w="med" len="med"/>
          </a:ln>
          <a:effectLst/>
        </p:spPr>
      </p:cxnSp>
      <p:sp>
        <p:nvSpPr>
          <p:cNvPr id="292897" name="AutoShape 33"/>
          <p:cNvSpPr>
            <a:spLocks noChangeArrowheads="1"/>
          </p:cNvSpPr>
          <p:nvPr/>
        </p:nvSpPr>
        <p:spPr bwMode="auto">
          <a:xfrm>
            <a:off x="2971800" y="5257800"/>
            <a:ext cx="1752600" cy="685800"/>
          </a:xfrm>
          <a:prstGeom prst="flowChartDocument">
            <a:avLst/>
          </a:prstGeom>
          <a:noFill/>
          <a:ln w="12700">
            <a:solidFill>
              <a:srgbClr val="800000"/>
            </a:solidFill>
            <a:miter lim="800000"/>
            <a:headEnd/>
            <a:tailEnd/>
          </a:ln>
          <a:effectLst/>
        </p:spPr>
        <p:txBody>
          <a:bodyPr wrap="none" anchor="ctr">
            <a:prstTxWarp prst="textNoShape">
              <a:avLst/>
            </a:prstTxWarp>
          </a:bodyPr>
          <a:lstStyle/>
          <a:p>
            <a:pPr algn="ctr"/>
            <a:r>
              <a:rPr lang="en-US" sz="1000" b="1">
                <a:solidFill>
                  <a:srgbClr val="790015"/>
                </a:solidFill>
              </a:rPr>
              <a:t>Departmental Manager</a:t>
            </a:r>
            <a:endParaRPr lang="en-US" sz="1000" b="1"/>
          </a:p>
          <a:p>
            <a:pPr algn="ctr"/>
            <a:r>
              <a:rPr lang="en-US" sz="1000" b="1"/>
              <a:t> Updates</a:t>
            </a:r>
          </a:p>
          <a:p>
            <a:pPr algn="ctr"/>
            <a:r>
              <a:rPr lang="en-US" sz="1000" b="1"/>
              <a:t>Training Record</a:t>
            </a:r>
          </a:p>
        </p:txBody>
      </p:sp>
      <p:cxnSp>
        <p:nvCxnSpPr>
          <p:cNvPr id="292899" name="AutoShape 35"/>
          <p:cNvCxnSpPr>
            <a:cxnSpLocks noChangeShapeType="1"/>
            <a:stCxn id="292897" idx="0"/>
            <a:endCxn id="292888" idx="2"/>
          </p:cNvCxnSpPr>
          <p:nvPr/>
        </p:nvCxnSpPr>
        <p:spPr bwMode="auto">
          <a:xfrm flipV="1">
            <a:off x="3848100" y="4876800"/>
            <a:ext cx="0" cy="381000"/>
          </a:xfrm>
          <a:prstGeom prst="straightConnector1">
            <a:avLst/>
          </a:prstGeom>
          <a:noFill/>
          <a:ln w="12700">
            <a:solidFill>
              <a:schemeClr val="tx1"/>
            </a:solidFill>
            <a:round/>
            <a:headEnd type="triangle" w="med" len="med"/>
            <a:tailEnd/>
          </a:ln>
          <a:effectLst/>
        </p:spPr>
      </p:cxnSp>
      <p:cxnSp>
        <p:nvCxnSpPr>
          <p:cNvPr id="292900" name="AutoShape 36"/>
          <p:cNvCxnSpPr>
            <a:cxnSpLocks noChangeShapeType="1"/>
            <a:stCxn id="292882" idx="2"/>
            <a:endCxn id="292888" idx="1"/>
          </p:cNvCxnSpPr>
          <p:nvPr/>
        </p:nvCxnSpPr>
        <p:spPr bwMode="auto">
          <a:xfrm rot="16200000" flipH="1">
            <a:off x="2391569" y="3877469"/>
            <a:ext cx="550862" cy="1219200"/>
          </a:xfrm>
          <a:prstGeom prst="bentConnector2">
            <a:avLst/>
          </a:prstGeom>
          <a:noFill/>
          <a:ln w="12700">
            <a:solidFill>
              <a:schemeClr val="tx1"/>
            </a:solidFill>
            <a:miter lim="800000"/>
            <a:headEnd/>
            <a:tailEnd type="triangle" w="med" len="med"/>
          </a:ln>
          <a:effectLst/>
        </p:spPr>
      </p:cxnSp>
      <p:sp>
        <p:nvSpPr>
          <p:cNvPr id="292901" name="Text Box 37"/>
          <p:cNvSpPr txBox="1">
            <a:spLocks noChangeArrowheads="1"/>
          </p:cNvSpPr>
          <p:nvPr/>
        </p:nvSpPr>
        <p:spPr bwMode="auto">
          <a:xfrm>
            <a:off x="4343400" y="3390900"/>
            <a:ext cx="533400" cy="244475"/>
          </a:xfrm>
          <a:prstGeom prst="rect">
            <a:avLst/>
          </a:prstGeom>
          <a:noFill/>
          <a:ln w="12700">
            <a:noFill/>
            <a:miter lim="800000"/>
            <a:headEnd/>
            <a:tailEnd/>
          </a:ln>
          <a:effectLst/>
        </p:spPr>
        <p:txBody>
          <a:bodyPr>
            <a:prstTxWarp prst="textNoShape">
              <a:avLst/>
            </a:prstTxWarp>
            <a:spAutoFit/>
          </a:bodyPr>
          <a:lstStyle/>
          <a:p>
            <a:pPr algn="ctr"/>
            <a:r>
              <a:rPr lang="en-US" sz="1000" b="1"/>
              <a:t>Yes</a:t>
            </a:r>
          </a:p>
        </p:txBody>
      </p:sp>
      <p:sp>
        <p:nvSpPr>
          <p:cNvPr id="292906" name="Rectangle 42"/>
          <p:cNvSpPr>
            <a:spLocks noChangeArrowheads="1"/>
          </p:cNvSpPr>
          <p:nvPr/>
        </p:nvSpPr>
        <p:spPr bwMode="auto">
          <a:xfrm>
            <a:off x="6819900" y="4724400"/>
            <a:ext cx="1143000" cy="762000"/>
          </a:xfrm>
          <a:prstGeom prst="rect">
            <a:avLst/>
          </a:prstGeom>
          <a:noFill/>
          <a:ln w="12700">
            <a:solidFill>
              <a:srgbClr val="00279F"/>
            </a:solidFill>
            <a:miter lim="800000"/>
            <a:headEnd/>
            <a:tailEnd/>
          </a:ln>
          <a:effectLst/>
        </p:spPr>
        <p:txBody>
          <a:bodyPr wrap="none" anchor="ctr">
            <a:prstTxWarp prst="textNoShape">
              <a:avLst/>
            </a:prstTxWarp>
          </a:bodyPr>
          <a:lstStyle/>
          <a:p>
            <a:pPr algn="ctr"/>
            <a:r>
              <a:rPr lang="en-US" sz="1000" b="1"/>
              <a:t>Employee</a:t>
            </a:r>
          </a:p>
          <a:p>
            <a:pPr algn="ctr"/>
            <a:r>
              <a:rPr lang="en-US" sz="1000" b="1"/>
              <a:t>Scheduled For</a:t>
            </a:r>
          </a:p>
          <a:p>
            <a:pPr algn="ctr"/>
            <a:r>
              <a:rPr lang="en-US" sz="1000" b="1"/>
              <a:t>And Attends</a:t>
            </a:r>
          </a:p>
          <a:p>
            <a:pPr algn="ctr"/>
            <a:r>
              <a:rPr lang="en-US" sz="1000" b="1"/>
              <a:t>Training</a:t>
            </a:r>
          </a:p>
        </p:txBody>
      </p:sp>
      <p:sp>
        <p:nvSpPr>
          <p:cNvPr id="292907" name="AutoShape 43"/>
          <p:cNvSpPr>
            <a:spLocks noChangeArrowheads="1"/>
          </p:cNvSpPr>
          <p:nvPr/>
        </p:nvSpPr>
        <p:spPr bwMode="auto">
          <a:xfrm>
            <a:off x="6896100" y="3505200"/>
            <a:ext cx="990600" cy="838200"/>
          </a:xfrm>
          <a:prstGeom prst="diamond">
            <a:avLst/>
          </a:prstGeom>
          <a:noFill/>
          <a:ln w="12700">
            <a:solidFill>
              <a:srgbClr val="00279F"/>
            </a:solidFill>
            <a:miter lim="800000"/>
            <a:headEnd/>
            <a:tailEnd/>
          </a:ln>
          <a:effectLst/>
        </p:spPr>
        <p:txBody>
          <a:bodyPr wrap="none" anchor="ctr">
            <a:prstTxWarp prst="textNoShape">
              <a:avLst/>
            </a:prstTxWarp>
          </a:bodyPr>
          <a:lstStyle/>
          <a:p>
            <a:pPr algn="ctr"/>
            <a:r>
              <a:rPr lang="en-US" sz="1000" b="1"/>
              <a:t>Employee</a:t>
            </a:r>
          </a:p>
          <a:p>
            <a:pPr algn="ctr"/>
            <a:r>
              <a:rPr lang="en-US" sz="1000" b="1"/>
              <a:t>Trained?</a:t>
            </a:r>
          </a:p>
        </p:txBody>
      </p:sp>
      <p:cxnSp>
        <p:nvCxnSpPr>
          <p:cNvPr id="292909" name="AutoShape 45"/>
          <p:cNvCxnSpPr>
            <a:cxnSpLocks noChangeShapeType="1"/>
            <a:stCxn id="292892" idx="2"/>
            <a:endCxn id="292873" idx="0"/>
          </p:cNvCxnSpPr>
          <p:nvPr/>
        </p:nvCxnSpPr>
        <p:spPr bwMode="auto">
          <a:xfrm>
            <a:off x="7391400" y="2209800"/>
            <a:ext cx="0" cy="381000"/>
          </a:xfrm>
          <a:prstGeom prst="straightConnector1">
            <a:avLst/>
          </a:prstGeom>
          <a:noFill/>
          <a:ln w="12700">
            <a:solidFill>
              <a:schemeClr val="tx1"/>
            </a:solidFill>
            <a:round/>
            <a:headEnd/>
            <a:tailEnd type="triangle" w="med" len="med"/>
          </a:ln>
          <a:effectLst/>
        </p:spPr>
      </p:cxnSp>
      <p:cxnSp>
        <p:nvCxnSpPr>
          <p:cNvPr id="292910" name="AutoShape 46"/>
          <p:cNvCxnSpPr>
            <a:cxnSpLocks noChangeShapeType="1"/>
            <a:stCxn id="292873" idx="2"/>
            <a:endCxn id="292907" idx="0"/>
          </p:cNvCxnSpPr>
          <p:nvPr/>
        </p:nvCxnSpPr>
        <p:spPr bwMode="auto">
          <a:xfrm>
            <a:off x="7391400" y="3200400"/>
            <a:ext cx="0" cy="304800"/>
          </a:xfrm>
          <a:prstGeom prst="straightConnector1">
            <a:avLst/>
          </a:prstGeom>
          <a:noFill/>
          <a:ln w="12700">
            <a:solidFill>
              <a:schemeClr val="tx1"/>
            </a:solidFill>
            <a:round/>
            <a:headEnd/>
            <a:tailEnd type="triangle" w="med" len="med"/>
          </a:ln>
          <a:effectLst/>
        </p:spPr>
      </p:cxnSp>
      <p:cxnSp>
        <p:nvCxnSpPr>
          <p:cNvPr id="292911" name="AutoShape 47"/>
          <p:cNvCxnSpPr>
            <a:cxnSpLocks noChangeShapeType="1"/>
            <a:stCxn id="292907" idx="2"/>
            <a:endCxn id="292906" idx="0"/>
          </p:cNvCxnSpPr>
          <p:nvPr/>
        </p:nvCxnSpPr>
        <p:spPr bwMode="auto">
          <a:xfrm>
            <a:off x="7391400" y="4343400"/>
            <a:ext cx="0" cy="381000"/>
          </a:xfrm>
          <a:prstGeom prst="straightConnector1">
            <a:avLst/>
          </a:prstGeom>
          <a:noFill/>
          <a:ln w="12700">
            <a:solidFill>
              <a:schemeClr val="tx1"/>
            </a:solidFill>
            <a:round/>
            <a:headEnd/>
            <a:tailEnd type="triangle" w="med" len="med"/>
          </a:ln>
          <a:effectLst/>
        </p:spPr>
      </p:cxnSp>
      <p:cxnSp>
        <p:nvCxnSpPr>
          <p:cNvPr id="292912" name="AutoShape 48"/>
          <p:cNvCxnSpPr>
            <a:cxnSpLocks noChangeShapeType="1"/>
            <a:stCxn id="292906" idx="1"/>
            <a:endCxn id="292897" idx="3"/>
          </p:cNvCxnSpPr>
          <p:nvPr/>
        </p:nvCxnSpPr>
        <p:spPr bwMode="auto">
          <a:xfrm rot="10800000" flipV="1">
            <a:off x="4724400" y="5105400"/>
            <a:ext cx="2095500" cy="495300"/>
          </a:xfrm>
          <a:prstGeom prst="bentConnector3">
            <a:avLst>
              <a:gd name="adj1" fmla="val 25148"/>
            </a:avLst>
          </a:prstGeom>
          <a:noFill/>
          <a:ln w="12700">
            <a:solidFill>
              <a:schemeClr val="tx1"/>
            </a:solidFill>
            <a:miter lim="800000"/>
            <a:headEnd/>
            <a:tailEnd type="triangle" w="med" len="med"/>
          </a:ln>
          <a:effectLst/>
        </p:spPr>
      </p:cxnSp>
      <p:sp>
        <p:nvSpPr>
          <p:cNvPr id="292913" name="Text Box 49"/>
          <p:cNvSpPr txBox="1">
            <a:spLocks noChangeArrowheads="1"/>
          </p:cNvSpPr>
          <p:nvPr/>
        </p:nvSpPr>
        <p:spPr bwMode="auto">
          <a:xfrm>
            <a:off x="7340600" y="4356100"/>
            <a:ext cx="406400" cy="244475"/>
          </a:xfrm>
          <a:prstGeom prst="rect">
            <a:avLst/>
          </a:prstGeom>
          <a:noFill/>
          <a:ln w="12700">
            <a:noFill/>
            <a:miter lim="800000"/>
            <a:headEnd/>
            <a:tailEnd/>
          </a:ln>
          <a:effectLst/>
        </p:spPr>
        <p:txBody>
          <a:bodyPr>
            <a:prstTxWarp prst="textNoShape">
              <a:avLst/>
            </a:prstTxWarp>
            <a:spAutoFit/>
          </a:bodyPr>
          <a:lstStyle/>
          <a:p>
            <a:pPr algn="r"/>
            <a:r>
              <a:rPr lang="en-US" sz="1000" b="1"/>
              <a:t>No</a:t>
            </a:r>
          </a:p>
        </p:txBody>
      </p:sp>
      <p:cxnSp>
        <p:nvCxnSpPr>
          <p:cNvPr id="292914" name="AutoShape 50"/>
          <p:cNvCxnSpPr>
            <a:cxnSpLocks noChangeShapeType="1"/>
            <a:stCxn id="292907" idx="3"/>
            <a:endCxn id="292892" idx="3"/>
          </p:cNvCxnSpPr>
          <p:nvPr/>
        </p:nvCxnSpPr>
        <p:spPr bwMode="auto">
          <a:xfrm flipV="1">
            <a:off x="7886700" y="2019300"/>
            <a:ext cx="266700" cy="1905000"/>
          </a:xfrm>
          <a:prstGeom prst="bentConnector3">
            <a:avLst>
              <a:gd name="adj1" fmla="val 185713"/>
            </a:avLst>
          </a:prstGeom>
          <a:noFill/>
          <a:ln w="12700">
            <a:solidFill>
              <a:schemeClr val="tx1"/>
            </a:solidFill>
            <a:miter lim="800000"/>
            <a:headEnd/>
            <a:tailEnd type="triangle" w="med" len="med"/>
          </a:ln>
          <a:effectLst/>
        </p:spPr>
      </p:cxnSp>
      <p:sp>
        <p:nvSpPr>
          <p:cNvPr id="292915" name="Text Box 51"/>
          <p:cNvSpPr txBox="1">
            <a:spLocks noChangeArrowheads="1"/>
          </p:cNvSpPr>
          <p:nvPr/>
        </p:nvSpPr>
        <p:spPr bwMode="auto">
          <a:xfrm>
            <a:off x="7772400" y="3733800"/>
            <a:ext cx="533400" cy="244475"/>
          </a:xfrm>
          <a:prstGeom prst="rect">
            <a:avLst/>
          </a:prstGeom>
          <a:noFill/>
          <a:ln w="12700">
            <a:noFill/>
            <a:miter lim="800000"/>
            <a:headEnd/>
            <a:tailEnd/>
          </a:ln>
          <a:effectLst/>
        </p:spPr>
        <p:txBody>
          <a:bodyPr>
            <a:prstTxWarp prst="textNoShape">
              <a:avLst/>
            </a:prstTxWarp>
            <a:spAutoFit/>
          </a:bodyPr>
          <a:lstStyle/>
          <a:p>
            <a:pPr algn="ctr"/>
            <a:r>
              <a:rPr lang="en-US" sz="1000" b="1"/>
              <a:t>Yes</a:t>
            </a:r>
          </a:p>
        </p:txBody>
      </p:sp>
      <p:cxnSp>
        <p:nvCxnSpPr>
          <p:cNvPr id="292916" name="AutoShape 52"/>
          <p:cNvCxnSpPr>
            <a:cxnSpLocks noChangeShapeType="1"/>
            <a:stCxn id="292906" idx="3"/>
          </p:cNvCxnSpPr>
          <p:nvPr/>
        </p:nvCxnSpPr>
        <p:spPr bwMode="auto">
          <a:xfrm flipV="1">
            <a:off x="7962900" y="3962400"/>
            <a:ext cx="419100" cy="1143000"/>
          </a:xfrm>
          <a:prstGeom prst="bentConnector2">
            <a:avLst/>
          </a:prstGeom>
          <a:noFill/>
          <a:ln w="12700">
            <a:solidFill>
              <a:schemeClr val="tx1"/>
            </a:solidFill>
            <a:miter lim="800000"/>
            <a:headEnd/>
            <a:tailEnd type="triangle" w="med" len="med"/>
          </a:ln>
          <a:effectLst/>
        </p:spPr>
      </p:cxnSp>
      <p:sp>
        <p:nvSpPr>
          <p:cNvPr id="292917" name="Text Box 53"/>
          <p:cNvSpPr txBox="1">
            <a:spLocks noChangeArrowheads="1"/>
          </p:cNvSpPr>
          <p:nvPr/>
        </p:nvSpPr>
        <p:spPr bwMode="auto">
          <a:xfrm>
            <a:off x="8382000" y="3200400"/>
            <a:ext cx="685800" cy="396875"/>
          </a:xfrm>
          <a:prstGeom prst="rect">
            <a:avLst/>
          </a:prstGeom>
          <a:noFill/>
          <a:ln w="12700">
            <a:noFill/>
            <a:miter lim="800000"/>
            <a:headEnd/>
            <a:tailEnd/>
          </a:ln>
          <a:effectLst/>
        </p:spPr>
        <p:txBody>
          <a:bodyPr>
            <a:prstTxWarp prst="textNoShape">
              <a:avLst/>
            </a:prstTxWarp>
            <a:spAutoFit/>
          </a:bodyPr>
          <a:lstStyle/>
          <a:p>
            <a:r>
              <a:rPr lang="en-US" sz="1000" b="1"/>
              <a:t>Yearly</a:t>
            </a:r>
          </a:p>
          <a:p>
            <a:r>
              <a:rPr lang="en-US" sz="1000" b="1"/>
              <a:t>Review</a:t>
            </a:r>
          </a:p>
        </p:txBody>
      </p:sp>
      <p:sp>
        <p:nvSpPr>
          <p:cNvPr id="292918" name="Rectangle 54"/>
          <p:cNvSpPr>
            <a:spLocks noChangeArrowheads="1"/>
          </p:cNvSpPr>
          <p:nvPr/>
        </p:nvSpPr>
        <p:spPr bwMode="auto">
          <a:xfrm>
            <a:off x="228600" y="1600200"/>
            <a:ext cx="2819400" cy="2819400"/>
          </a:xfrm>
          <a:prstGeom prst="rect">
            <a:avLst/>
          </a:prstGeom>
          <a:noFill/>
          <a:ln w="19050">
            <a:solidFill>
              <a:srgbClr val="790015"/>
            </a:solidFill>
            <a:prstDash val="dash"/>
            <a:miter lim="800000"/>
            <a:headEnd/>
            <a:tailEnd/>
          </a:ln>
          <a:effectLst/>
        </p:spPr>
        <p:txBody>
          <a:bodyPr anchor="ctr">
            <a:prstTxWarp prst="textNoShape">
              <a:avLst/>
            </a:prstTxWarp>
            <a:spAutoFit/>
          </a:bodyPr>
          <a:lstStyle/>
          <a:p>
            <a:endParaRPr lang="en-US"/>
          </a:p>
        </p:txBody>
      </p:sp>
      <p:sp>
        <p:nvSpPr>
          <p:cNvPr id="292919" name="Text Box 55"/>
          <p:cNvSpPr txBox="1">
            <a:spLocks noChangeArrowheads="1"/>
          </p:cNvSpPr>
          <p:nvPr/>
        </p:nvSpPr>
        <p:spPr bwMode="auto">
          <a:xfrm>
            <a:off x="228600" y="1752600"/>
            <a:ext cx="1066800" cy="457200"/>
          </a:xfrm>
          <a:prstGeom prst="rect">
            <a:avLst/>
          </a:prstGeom>
          <a:noFill/>
          <a:ln w="12700">
            <a:noFill/>
            <a:miter lim="800000"/>
            <a:headEnd/>
            <a:tailEnd/>
          </a:ln>
          <a:effectLst/>
        </p:spPr>
        <p:txBody>
          <a:bodyPr>
            <a:prstTxWarp prst="textNoShape">
              <a:avLst/>
            </a:prstTxWarp>
            <a:spAutoFit/>
          </a:bodyPr>
          <a:lstStyle/>
          <a:p>
            <a:pPr algn="ctr"/>
            <a:r>
              <a:rPr lang="en-US" b="1">
                <a:solidFill>
                  <a:srgbClr val="790015"/>
                </a:solidFill>
              </a:rPr>
              <a:t>Department</a:t>
            </a:r>
          </a:p>
          <a:p>
            <a:pPr algn="ctr"/>
            <a:r>
              <a:rPr lang="en-US" b="1">
                <a:solidFill>
                  <a:srgbClr val="790015"/>
                </a:solidFill>
              </a:rPr>
              <a:t>Manager</a:t>
            </a:r>
          </a:p>
        </p:txBody>
      </p:sp>
      <p:sp>
        <p:nvSpPr>
          <p:cNvPr id="292920" name="Rectangle 56"/>
          <p:cNvSpPr>
            <a:spLocks noChangeArrowheads="1"/>
          </p:cNvSpPr>
          <p:nvPr/>
        </p:nvSpPr>
        <p:spPr bwMode="auto">
          <a:xfrm>
            <a:off x="3124200" y="1600200"/>
            <a:ext cx="1752600" cy="2819400"/>
          </a:xfrm>
          <a:prstGeom prst="rect">
            <a:avLst/>
          </a:prstGeom>
          <a:noFill/>
          <a:ln w="19050">
            <a:solidFill>
              <a:srgbClr val="00279F"/>
            </a:solidFill>
            <a:miter lim="800000"/>
            <a:headEnd/>
            <a:tailEnd/>
          </a:ln>
          <a:effectLst/>
        </p:spPr>
        <p:txBody>
          <a:bodyPr anchor="ctr">
            <a:prstTxWarp prst="textNoShape">
              <a:avLst/>
            </a:prstTxWarp>
            <a:spAutoFit/>
          </a:bodyPr>
          <a:lstStyle/>
          <a:p>
            <a:endParaRPr lang="en-US"/>
          </a:p>
        </p:txBody>
      </p:sp>
      <p:sp>
        <p:nvSpPr>
          <p:cNvPr id="292921" name="Text Box 57"/>
          <p:cNvSpPr txBox="1">
            <a:spLocks noChangeArrowheads="1"/>
          </p:cNvSpPr>
          <p:nvPr/>
        </p:nvSpPr>
        <p:spPr bwMode="auto">
          <a:xfrm>
            <a:off x="3810000" y="2667000"/>
            <a:ext cx="1066800" cy="274638"/>
          </a:xfrm>
          <a:prstGeom prst="rect">
            <a:avLst/>
          </a:prstGeom>
          <a:noFill/>
          <a:ln w="12700">
            <a:noFill/>
            <a:miter lim="800000"/>
            <a:headEnd/>
            <a:tailEnd/>
          </a:ln>
          <a:effectLst/>
        </p:spPr>
        <p:txBody>
          <a:bodyPr>
            <a:prstTxWarp prst="textNoShape">
              <a:avLst/>
            </a:prstTxWarp>
            <a:spAutoFit/>
          </a:bodyPr>
          <a:lstStyle/>
          <a:p>
            <a:pPr algn="ctr"/>
            <a:r>
              <a:rPr lang="en-US" b="1">
                <a:solidFill>
                  <a:srgbClr val="00279F"/>
                </a:solidFill>
              </a:rPr>
              <a:t>Supervisor</a:t>
            </a:r>
          </a:p>
        </p:txBody>
      </p:sp>
      <p:sp>
        <p:nvSpPr>
          <p:cNvPr id="292922" name="Rectangle 58"/>
          <p:cNvSpPr>
            <a:spLocks noChangeArrowheads="1"/>
          </p:cNvSpPr>
          <p:nvPr/>
        </p:nvSpPr>
        <p:spPr bwMode="auto">
          <a:xfrm>
            <a:off x="6096000" y="1752600"/>
            <a:ext cx="2895600" cy="4114800"/>
          </a:xfrm>
          <a:prstGeom prst="rect">
            <a:avLst/>
          </a:prstGeom>
          <a:noFill/>
          <a:ln w="19050">
            <a:solidFill>
              <a:srgbClr val="00279F"/>
            </a:solidFill>
            <a:miter lim="800000"/>
            <a:headEnd/>
            <a:tailEnd/>
          </a:ln>
          <a:effectLst/>
        </p:spPr>
        <p:txBody>
          <a:bodyPr anchor="ctr">
            <a:prstTxWarp prst="textNoShape">
              <a:avLst/>
            </a:prstTxWarp>
            <a:spAutoFit/>
          </a:bodyPr>
          <a:lstStyle/>
          <a:p>
            <a:endParaRPr lang="en-US"/>
          </a:p>
        </p:txBody>
      </p:sp>
      <p:sp>
        <p:nvSpPr>
          <p:cNvPr id="292923" name="Text Box 59"/>
          <p:cNvSpPr txBox="1">
            <a:spLocks noChangeArrowheads="1"/>
          </p:cNvSpPr>
          <p:nvPr/>
        </p:nvSpPr>
        <p:spPr bwMode="auto">
          <a:xfrm>
            <a:off x="6172200" y="2286000"/>
            <a:ext cx="1066800" cy="274638"/>
          </a:xfrm>
          <a:prstGeom prst="rect">
            <a:avLst/>
          </a:prstGeom>
          <a:noFill/>
          <a:ln w="12700">
            <a:noFill/>
            <a:miter lim="800000"/>
            <a:headEnd/>
            <a:tailEnd/>
          </a:ln>
          <a:effectLst/>
        </p:spPr>
        <p:txBody>
          <a:bodyPr>
            <a:prstTxWarp prst="textNoShape">
              <a:avLst/>
            </a:prstTxWarp>
            <a:spAutoFit/>
          </a:bodyPr>
          <a:lstStyle/>
          <a:p>
            <a:pPr algn="ctr"/>
            <a:r>
              <a:rPr lang="en-US" b="1">
                <a:solidFill>
                  <a:srgbClr val="00279F"/>
                </a:solidFill>
              </a:rPr>
              <a:t>Supervisor</a:t>
            </a:r>
          </a:p>
        </p:txBody>
      </p:sp>
      <p:sp>
        <p:nvSpPr>
          <p:cNvPr id="292924" name="Rectangle 60"/>
          <p:cNvSpPr>
            <a:spLocks noChangeArrowheads="1"/>
          </p:cNvSpPr>
          <p:nvPr/>
        </p:nvSpPr>
        <p:spPr bwMode="auto">
          <a:xfrm>
            <a:off x="533400" y="4572000"/>
            <a:ext cx="3962400" cy="457200"/>
          </a:xfrm>
          <a:prstGeom prst="rect">
            <a:avLst/>
          </a:prstGeom>
          <a:noFill/>
          <a:ln w="19050" cap="rnd">
            <a:solidFill>
              <a:srgbClr val="005400"/>
            </a:solidFill>
            <a:prstDash val="sysDot"/>
            <a:miter lim="800000"/>
            <a:headEnd/>
            <a:tailEnd/>
          </a:ln>
          <a:effectLst/>
        </p:spPr>
        <p:txBody>
          <a:bodyPr anchor="ctr">
            <a:prstTxWarp prst="textNoShape">
              <a:avLst/>
            </a:prstTxWarp>
            <a:spAutoFit/>
          </a:bodyPr>
          <a:lstStyle/>
          <a:p>
            <a:endParaRPr lang="en-US"/>
          </a:p>
        </p:txBody>
      </p:sp>
      <p:sp>
        <p:nvSpPr>
          <p:cNvPr id="292925" name="Text Box 61"/>
          <p:cNvSpPr txBox="1">
            <a:spLocks noChangeArrowheads="1"/>
          </p:cNvSpPr>
          <p:nvPr/>
        </p:nvSpPr>
        <p:spPr bwMode="auto">
          <a:xfrm>
            <a:off x="457200" y="4572000"/>
            <a:ext cx="1524000" cy="457200"/>
          </a:xfrm>
          <a:prstGeom prst="rect">
            <a:avLst/>
          </a:prstGeom>
          <a:noFill/>
          <a:ln w="19050" cap="rnd">
            <a:noFill/>
            <a:prstDash val="sysDot"/>
            <a:miter lim="800000"/>
            <a:headEnd/>
            <a:tailEnd/>
          </a:ln>
          <a:effectLst/>
        </p:spPr>
        <p:txBody>
          <a:bodyPr>
            <a:prstTxWarp prst="textNoShape">
              <a:avLst/>
            </a:prstTxWarp>
            <a:spAutoFit/>
          </a:bodyPr>
          <a:lstStyle/>
          <a:p>
            <a:pPr algn="r"/>
            <a:r>
              <a:rPr lang="en-US" b="1">
                <a:solidFill>
                  <a:srgbClr val="005400"/>
                </a:solidFill>
              </a:rPr>
              <a:t>Supervisor Or Specialist</a:t>
            </a:r>
          </a:p>
        </p:txBody>
      </p:sp>
    </p:spTree>
  </p:cSld>
  <p:clrMapOvr>
    <a:masterClrMapping/>
  </p:clrMapOvr>
  <p:transition advTm="8000">
    <p:zoom dir="in"/>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1959" name="Rectangle 7"/>
          <p:cNvSpPr>
            <a:spLocks noChangeArrowheads="1"/>
          </p:cNvSpPr>
          <p:nvPr/>
        </p:nvSpPr>
        <p:spPr bwMode="auto">
          <a:xfrm>
            <a:off x="1271588" y="981075"/>
            <a:ext cx="3973512" cy="466725"/>
          </a:xfrm>
          <a:prstGeom prst="rect">
            <a:avLst/>
          </a:prstGeom>
          <a:noFill/>
          <a:ln w="12700">
            <a:solidFill>
              <a:schemeClr val="tx1"/>
            </a:solidFill>
            <a:miter lim="800000"/>
            <a:headEnd/>
            <a:tailEnd/>
          </a:ln>
          <a:effectLst/>
        </p:spPr>
        <p:txBody>
          <a:bodyPr lIns="90487" tIns="44450" rIns="90487" bIns="44450">
            <a:prstTxWarp prst="textNoShape">
              <a:avLst/>
            </a:prstTxWarp>
            <a:spAutoFit/>
          </a:bodyPr>
          <a:lstStyle/>
          <a:p>
            <a:pPr algn="ctr"/>
            <a:r>
              <a:rPr lang="en-US">
                <a:latin typeface="Helvetica" charset="0"/>
              </a:rPr>
              <a:t>Preventive Maintenance Schedule Developed on a Yearly Basis for Key Equipment</a:t>
            </a:r>
          </a:p>
        </p:txBody>
      </p:sp>
      <p:sp>
        <p:nvSpPr>
          <p:cNvPr id="381960" name="Rectangle 8"/>
          <p:cNvSpPr>
            <a:spLocks noChangeArrowheads="1"/>
          </p:cNvSpPr>
          <p:nvPr/>
        </p:nvSpPr>
        <p:spPr bwMode="auto">
          <a:xfrm>
            <a:off x="1320800" y="1684338"/>
            <a:ext cx="3886200" cy="831850"/>
          </a:xfrm>
          <a:prstGeom prst="rect">
            <a:avLst/>
          </a:prstGeom>
          <a:noFill/>
          <a:ln w="12700">
            <a:solidFill>
              <a:schemeClr val="tx1"/>
            </a:solidFill>
            <a:miter lim="800000"/>
            <a:headEnd/>
            <a:tailEnd/>
          </a:ln>
          <a:effectLst/>
        </p:spPr>
        <p:txBody>
          <a:bodyPr lIns="90487" tIns="44450" rIns="90487" bIns="44450">
            <a:prstTxWarp prst="textNoShape">
              <a:avLst/>
            </a:prstTxWarp>
            <a:spAutoFit/>
          </a:bodyPr>
          <a:lstStyle/>
          <a:p>
            <a:pPr algn="ctr"/>
            <a:r>
              <a:rPr lang="en-US">
                <a:latin typeface="Helvetica" charset="0"/>
              </a:rPr>
              <a:t>Preventive Maintenance Procedures And</a:t>
            </a:r>
          </a:p>
          <a:p>
            <a:pPr algn="ctr"/>
            <a:r>
              <a:rPr lang="en-US">
                <a:latin typeface="Helvetica" charset="0"/>
              </a:rPr>
              <a:t>Checklists Developed Per  Vendor Recomendations and Knowledge / Experience On Machine / Equipment..</a:t>
            </a:r>
          </a:p>
        </p:txBody>
      </p:sp>
      <p:sp>
        <p:nvSpPr>
          <p:cNvPr id="381962" name="Rectangle 10"/>
          <p:cNvSpPr>
            <a:spLocks noChangeArrowheads="1"/>
          </p:cNvSpPr>
          <p:nvPr/>
        </p:nvSpPr>
        <p:spPr bwMode="auto">
          <a:xfrm>
            <a:off x="1633538" y="2749550"/>
            <a:ext cx="3260725" cy="466725"/>
          </a:xfrm>
          <a:prstGeom prst="rect">
            <a:avLst/>
          </a:prstGeom>
          <a:noFill/>
          <a:ln w="12700">
            <a:solidFill>
              <a:schemeClr val="tx1"/>
            </a:solidFill>
            <a:miter lim="800000"/>
            <a:headEnd/>
            <a:tailEnd/>
          </a:ln>
          <a:effectLst/>
        </p:spPr>
        <p:txBody>
          <a:bodyPr lIns="90487" tIns="44450" rIns="90487" bIns="44450">
            <a:prstTxWarp prst="textNoShape">
              <a:avLst/>
            </a:prstTxWarp>
            <a:spAutoFit/>
          </a:bodyPr>
          <a:lstStyle/>
          <a:p>
            <a:pPr algn="ctr"/>
            <a:r>
              <a:rPr lang="en-US">
                <a:latin typeface="Helvetica" charset="0"/>
              </a:rPr>
              <a:t>P.M. Performed Per Schedule and Established Procedures.</a:t>
            </a:r>
          </a:p>
        </p:txBody>
      </p:sp>
      <p:sp>
        <p:nvSpPr>
          <p:cNvPr id="381963" name="Rectangle 11"/>
          <p:cNvSpPr>
            <a:spLocks noChangeArrowheads="1"/>
          </p:cNvSpPr>
          <p:nvPr/>
        </p:nvSpPr>
        <p:spPr bwMode="auto">
          <a:xfrm>
            <a:off x="1806575" y="3433763"/>
            <a:ext cx="2921000" cy="466725"/>
          </a:xfrm>
          <a:prstGeom prst="rect">
            <a:avLst/>
          </a:prstGeom>
          <a:noFill/>
          <a:ln w="12700">
            <a:solidFill>
              <a:schemeClr val="tx1"/>
            </a:solidFill>
            <a:miter lim="800000"/>
            <a:headEnd/>
            <a:tailEnd/>
          </a:ln>
          <a:effectLst/>
        </p:spPr>
        <p:txBody>
          <a:bodyPr wrap="none" lIns="90487" tIns="44450" rIns="90487" bIns="44450">
            <a:prstTxWarp prst="textNoShape">
              <a:avLst/>
            </a:prstTxWarp>
            <a:spAutoFit/>
          </a:bodyPr>
          <a:lstStyle/>
          <a:p>
            <a:pPr algn="ctr"/>
            <a:r>
              <a:rPr lang="en-US">
                <a:latin typeface="Helvetica" charset="0"/>
              </a:rPr>
              <a:t>Evidence of P.M. Recorded on Checklist</a:t>
            </a:r>
          </a:p>
          <a:p>
            <a:pPr algn="ctr"/>
            <a:r>
              <a:rPr lang="en-US">
                <a:latin typeface="Helvetica" charset="0"/>
              </a:rPr>
              <a:t>And Signed off .</a:t>
            </a:r>
          </a:p>
        </p:txBody>
      </p:sp>
      <p:sp>
        <p:nvSpPr>
          <p:cNvPr id="381964" name="Rectangle 12"/>
          <p:cNvSpPr>
            <a:spLocks noChangeArrowheads="1"/>
          </p:cNvSpPr>
          <p:nvPr/>
        </p:nvSpPr>
        <p:spPr bwMode="auto">
          <a:xfrm>
            <a:off x="1168400" y="4114800"/>
            <a:ext cx="4191000" cy="466725"/>
          </a:xfrm>
          <a:prstGeom prst="rect">
            <a:avLst/>
          </a:prstGeom>
          <a:noFill/>
          <a:ln w="12700">
            <a:solidFill>
              <a:schemeClr val="tx1"/>
            </a:solidFill>
            <a:miter lim="800000"/>
            <a:headEnd/>
            <a:tailEnd/>
          </a:ln>
          <a:effectLst/>
        </p:spPr>
        <p:txBody>
          <a:bodyPr lIns="90487" tIns="44450" rIns="90487" bIns="44450">
            <a:prstTxWarp prst="textNoShape">
              <a:avLst/>
            </a:prstTxWarp>
            <a:spAutoFit/>
          </a:bodyPr>
          <a:lstStyle/>
          <a:p>
            <a:pPr algn="ctr"/>
            <a:r>
              <a:rPr lang="en-US">
                <a:latin typeface="Helvetica" charset="0"/>
              </a:rPr>
              <a:t>PM Database Updated, Equipment / Machine  Delivered To Production/Eng Once Activity Completed </a:t>
            </a:r>
          </a:p>
        </p:txBody>
      </p:sp>
      <p:sp>
        <p:nvSpPr>
          <p:cNvPr id="381965" name="Rectangle 13"/>
          <p:cNvSpPr>
            <a:spLocks noChangeArrowheads="1"/>
          </p:cNvSpPr>
          <p:nvPr/>
        </p:nvSpPr>
        <p:spPr bwMode="auto">
          <a:xfrm>
            <a:off x="5778500" y="2438400"/>
            <a:ext cx="1998663" cy="466725"/>
          </a:xfrm>
          <a:prstGeom prst="rect">
            <a:avLst/>
          </a:prstGeom>
          <a:noFill/>
          <a:ln w="12700">
            <a:solidFill>
              <a:schemeClr val="tx1"/>
            </a:solidFill>
            <a:miter lim="800000"/>
            <a:headEnd/>
            <a:tailEnd/>
          </a:ln>
          <a:effectLst/>
        </p:spPr>
        <p:txBody>
          <a:bodyPr wrap="none" lIns="90487" tIns="44450" rIns="90487" bIns="44450">
            <a:prstTxWarp prst="textNoShape">
              <a:avLst/>
            </a:prstTxWarp>
            <a:spAutoFit/>
          </a:bodyPr>
          <a:lstStyle/>
          <a:p>
            <a:r>
              <a:rPr lang="en-US">
                <a:latin typeface="Helvetica" charset="0"/>
              </a:rPr>
              <a:t>Production / Eng Opens</a:t>
            </a:r>
          </a:p>
          <a:p>
            <a:r>
              <a:rPr lang="en-US">
                <a:latin typeface="Helvetica" charset="0"/>
              </a:rPr>
              <a:t>Workorder for Repairment.</a:t>
            </a:r>
          </a:p>
        </p:txBody>
      </p:sp>
      <p:sp>
        <p:nvSpPr>
          <p:cNvPr id="381967" name="Rectangle 15"/>
          <p:cNvSpPr>
            <a:spLocks noChangeArrowheads="1"/>
          </p:cNvSpPr>
          <p:nvPr/>
        </p:nvSpPr>
        <p:spPr bwMode="auto">
          <a:xfrm>
            <a:off x="5846763" y="3224213"/>
            <a:ext cx="1871662" cy="649287"/>
          </a:xfrm>
          <a:prstGeom prst="rect">
            <a:avLst/>
          </a:prstGeom>
          <a:noFill/>
          <a:ln w="12700">
            <a:solidFill>
              <a:schemeClr val="tx1"/>
            </a:solidFill>
            <a:miter lim="800000"/>
            <a:headEnd/>
            <a:tailEnd/>
          </a:ln>
          <a:effectLst/>
        </p:spPr>
        <p:txBody>
          <a:bodyPr lIns="90487" tIns="44450" rIns="90487" bIns="44450">
            <a:prstTxWarp prst="textNoShape">
              <a:avLst/>
            </a:prstTxWarp>
            <a:spAutoFit/>
          </a:bodyPr>
          <a:lstStyle/>
          <a:p>
            <a:pPr algn="ctr"/>
            <a:r>
              <a:rPr lang="en-US">
                <a:latin typeface="Helvetica" charset="0"/>
              </a:rPr>
              <a:t>Maintenance Repairs Machine /</a:t>
            </a:r>
          </a:p>
          <a:p>
            <a:pPr algn="ctr"/>
            <a:r>
              <a:rPr lang="en-US">
                <a:latin typeface="Helvetica" charset="0"/>
              </a:rPr>
              <a:t>Equipment.</a:t>
            </a:r>
          </a:p>
        </p:txBody>
      </p:sp>
      <p:sp>
        <p:nvSpPr>
          <p:cNvPr id="381977" name="AutoShape 25"/>
          <p:cNvSpPr>
            <a:spLocks noChangeArrowheads="1"/>
          </p:cNvSpPr>
          <p:nvPr/>
        </p:nvSpPr>
        <p:spPr bwMode="auto">
          <a:xfrm>
            <a:off x="2522538" y="5943600"/>
            <a:ext cx="1477962" cy="300038"/>
          </a:xfrm>
          <a:prstGeom prst="roundRect">
            <a:avLst>
              <a:gd name="adj" fmla="val 12495"/>
            </a:avLst>
          </a:prstGeom>
          <a:noFill/>
          <a:ln w="12700">
            <a:solidFill>
              <a:schemeClr val="tx1"/>
            </a:solidFill>
            <a:round/>
            <a:headEnd/>
            <a:tailEnd/>
          </a:ln>
          <a:effectLst/>
        </p:spPr>
        <p:txBody>
          <a:bodyPr wrap="none" lIns="90487" tIns="44450" rIns="90487" bIns="44450">
            <a:prstTxWarp prst="textNoShape">
              <a:avLst/>
            </a:prstTxWarp>
            <a:spAutoFit/>
          </a:bodyPr>
          <a:lstStyle/>
          <a:p>
            <a:r>
              <a:rPr lang="en-US">
                <a:latin typeface="Helvetica" charset="0"/>
              </a:rPr>
              <a:t>Normal Production</a:t>
            </a:r>
          </a:p>
        </p:txBody>
      </p:sp>
      <p:grpSp>
        <p:nvGrpSpPr>
          <p:cNvPr id="381982" name="Group 30"/>
          <p:cNvGrpSpPr>
            <a:grpSpLocks/>
          </p:cNvGrpSpPr>
          <p:nvPr/>
        </p:nvGrpSpPr>
        <p:grpSpPr bwMode="auto">
          <a:xfrm>
            <a:off x="2513013" y="4826000"/>
            <a:ext cx="1508125" cy="900113"/>
            <a:chOff x="763" y="4158"/>
            <a:chExt cx="950" cy="567"/>
          </a:xfrm>
        </p:grpSpPr>
        <p:sp>
          <p:nvSpPr>
            <p:cNvPr id="381983" name="Rectangle 31"/>
            <p:cNvSpPr>
              <a:spLocks noChangeArrowheads="1"/>
            </p:cNvSpPr>
            <p:nvPr/>
          </p:nvSpPr>
          <p:spPr bwMode="auto">
            <a:xfrm>
              <a:off x="847" y="4305"/>
              <a:ext cx="813" cy="286"/>
            </a:xfrm>
            <a:prstGeom prst="rect">
              <a:avLst/>
            </a:prstGeom>
            <a:noFill/>
            <a:ln w="12700">
              <a:noFill/>
              <a:miter lim="800000"/>
              <a:headEnd/>
              <a:tailEnd/>
            </a:ln>
            <a:effectLst/>
          </p:spPr>
          <p:txBody>
            <a:bodyPr lIns="90487" tIns="44450" rIns="90487" bIns="44450">
              <a:prstTxWarp prst="textNoShape">
                <a:avLst/>
              </a:prstTxWarp>
              <a:spAutoFit/>
            </a:bodyPr>
            <a:lstStyle/>
            <a:p>
              <a:pPr algn="ctr"/>
              <a:r>
                <a:rPr lang="en-US">
                  <a:latin typeface="Helvetica" charset="0"/>
                </a:rPr>
                <a:t>Correct</a:t>
              </a:r>
            </a:p>
            <a:p>
              <a:pPr algn="ctr"/>
              <a:r>
                <a:rPr lang="en-US">
                  <a:latin typeface="Helvetica" charset="0"/>
                </a:rPr>
                <a:t>  Performance?</a:t>
              </a:r>
            </a:p>
          </p:txBody>
        </p:sp>
        <p:sp>
          <p:nvSpPr>
            <p:cNvPr id="381984" name="AutoShape 32"/>
            <p:cNvSpPr>
              <a:spLocks noChangeArrowheads="1"/>
            </p:cNvSpPr>
            <p:nvPr/>
          </p:nvSpPr>
          <p:spPr bwMode="auto">
            <a:xfrm>
              <a:off x="763" y="4158"/>
              <a:ext cx="950" cy="567"/>
            </a:xfrm>
            <a:prstGeom prst="diamond">
              <a:avLst/>
            </a:prstGeom>
            <a:noFill/>
            <a:ln w="12700">
              <a:solidFill>
                <a:schemeClr val="tx1"/>
              </a:solidFill>
              <a:miter lim="800000"/>
              <a:headEnd/>
              <a:tailEnd/>
            </a:ln>
            <a:effectLst/>
          </p:spPr>
          <p:txBody>
            <a:bodyPr wrap="none" anchor="ctr">
              <a:prstTxWarp prst="textNoShape">
                <a:avLst/>
              </a:prstTxWarp>
            </a:bodyPr>
            <a:lstStyle/>
            <a:p>
              <a:endParaRPr lang="en-US"/>
            </a:p>
          </p:txBody>
        </p:sp>
      </p:grpSp>
      <p:sp>
        <p:nvSpPr>
          <p:cNvPr id="381986" name="Rectangle 34"/>
          <p:cNvSpPr>
            <a:spLocks noChangeArrowheads="1"/>
          </p:cNvSpPr>
          <p:nvPr/>
        </p:nvSpPr>
        <p:spPr bwMode="auto">
          <a:xfrm>
            <a:off x="3962400" y="5029200"/>
            <a:ext cx="376238" cy="271463"/>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a:latin typeface="Helvetica" charset="0"/>
              </a:rPr>
              <a:t>No</a:t>
            </a:r>
          </a:p>
        </p:txBody>
      </p:sp>
      <p:sp>
        <p:nvSpPr>
          <p:cNvPr id="381987" name="Rectangle 35"/>
          <p:cNvSpPr>
            <a:spLocks noChangeArrowheads="1"/>
          </p:cNvSpPr>
          <p:nvPr/>
        </p:nvSpPr>
        <p:spPr bwMode="auto">
          <a:xfrm>
            <a:off x="3276600" y="5638800"/>
            <a:ext cx="442913" cy="271463"/>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a:latin typeface="Helvetica" charset="0"/>
              </a:rPr>
              <a:t>Yes</a:t>
            </a:r>
          </a:p>
        </p:txBody>
      </p:sp>
      <p:cxnSp>
        <p:nvCxnSpPr>
          <p:cNvPr id="381988" name="AutoShape 36"/>
          <p:cNvCxnSpPr>
            <a:cxnSpLocks noChangeShapeType="1"/>
            <a:stCxn id="381959" idx="2"/>
            <a:endCxn id="381960" idx="0"/>
          </p:cNvCxnSpPr>
          <p:nvPr/>
        </p:nvCxnSpPr>
        <p:spPr bwMode="auto">
          <a:xfrm>
            <a:off x="3259138" y="1447800"/>
            <a:ext cx="4762" cy="236538"/>
          </a:xfrm>
          <a:prstGeom prst="straightConnector1">
            <a:avLst/>
          </a:prstGeom>
          <a:noFill/>
          <a:ln w="15875">
            <a:solidFill>
              <a:srgbClr val="800000"/>
            </a:solidFill>
            <a:round/>
            <a:headEnd/>
            <a:tailEnd type="triangle" w="med" len="med"/>
          </a:ln>
          <a:effectLst/>
        </p:spPr>
      </p:cxnSp>
      <p:cxnSp>
        <p:nvCxnSpPr>
          <p:cNvPr id="381989" name="AutoShape 37"/>
          <p:cNvCxnSpPr>
            <a:cxnSpLocks noChangeShapeType="1"/>
            <a:stCxn id="381960" idx="2"/>
            <a:endCxn id="381962" idx="0"/>
          </p:cNvCxnSpPr>
          <p:nvPr/>
        </p:nvCxnSpPr>
        <p:spPr bwMode="auto">
          <a:xfrm>
            <a:off x="3263900" y="2516188"/>
            <a:ext cx="0" cy="233362"/>
          </a:xfrm>
          <a:prstGeom prst="straightConnector1">
            <a:avLst/>
          </a:prstGeom>
          <a:noFill/>
          <a:ln w="15875">
            <a:solidFill>
              <a:srgbClr val="800000"/>
            </a:solidFill>
            <a:round/>
            <a:headEnd/>
            <a:tailEnd type="triangle" w="med" len="med"/>
          </a:ln>
          <a:effectLst/>
        </p:spPr>
      </p:cxnSp>
      <p:cxnSp>
        <p:nvCxnSpPr>
          <p:cNvPr id="381990" name="AutoShape 38"/>
          <p:cNvCxnSpPr>
            <a:cxnSpLocks noChangeShapeType="1"/>
            <a:stCxn id="381962" idx="2"/>
            <a:endCxn id="381963" idx="0"/>
          </p:cNvCxnSpPr>
          <p:nvPr/>
        </p:nvCxnSpPr>
        <p:spPr bwMode="auto">
          <a:xfrm>
            <a:off x="3263900" y="3216275"/>
            <a:ext cx="3175" cy="217488"/>
          </a:xfrm>
          <a:prstGeom prst="straightConnector1">
            <a:avLst/>
          </a:prstGeom>
          <a:noFill/>
          <a:ln w="15875">
            <a:solidFill>
              <a:srgbClr val="800000"/>
            </a:solidFill>
            <a:round/>
            <a:headEnd/>
            <a:tailEnd type="triangle" w="med" len="med"/>
          </a:ln>
          <a:effectLst/>
        </p:spPr>
      </p:cxnSp>
      <p:cxnSp>
        <p:nvCxnSpPr>
          <p:cNvPr id="381991" name="AutoShape 39"/>
          <p:cNvCxnSpPr>
            <a:cxnSpLocks noChangeShapeType="1"/>
            <a:stCxn id="381963" idx="2"/>
            <a:endCxn id="381964" idx="0"/>
          </p:cNvCxnSpPr>
          <p:nvPr/>
        </p:nvCxnSpPr>
        <p:spPr bwMode="auto">
          <a:xfrm flipH="1">
            <a:off x="3263900" y="3900488"/>
            <a:ext cx="3175" cy="214312"/>
          </a:xfrm>
          <a:prstGeom prst="straightConnector1">
            <a:avLst/>
          </a:prstGeom>
          <a:noFill/>
          <a:ln w="15875">
            <a:solidFill>
              <a:srgbClr val="800000"/>
            </a:solidFill>
            <a:round/>
            <a:headEnd/>
            <a:tailEnd type="triangle" w="med" len="med"/>
          </a:ln>
          <a:effectLst/>
        </p:spPr>
      </p:cxnSp>
      <p:cxnSp>
        <p:nvCxnSpPr>
          <p:cNvPr id="381992" name="AutoShape 40"/>
          <p:cNvCxnSpPr>
            <a:cxnSpLocks noChangeShapeType="1"/>
            <a:stCxn id="381964" idx="2"/>
            <a:endCxn id="381984" idx="0"/>
          </p:cNvCxnSpPr>
          <p:nvPr/>
        </p:nvCxnSpPr>
        <p:spPr bwMode="auto">
          <a:xfrm>
            <a:off x="3263900" y="4581525"/>
            <a:ext cx="3175" cy="244475"/>
          </a:xfrm>
          <a:prstGeom prst="straightConnector1">
            <a:avLst/>
          </a:prstGeom>
          <a:noFill/>
          <a:ln w="15875">
            <a:solidFill>
              <a:srgbClr val="800000"/>
            </a:solidFill>
            <a:round/>
            <a:headEnd/>
            <a:tailEnd type="triangle" w="med" len="med"/>
          </a:ln>
          <a:effectLst/>
        </p:spPr>
      </p:cxnSp>
      <p:cxnSp>
        <p:nvCxnSpPr>
          <p:cNvPr id="381994" name="AutoShape 42"/>
          <p:cNvCxnSpPr>
            <a:cxnSpLocks noChangeShapeType="1"/>
            <a:stCxn id="381967" idx="2"/>
            <a:endCxn id="381964" idx="3"/>
          </p:cNvCxnSpPr>
          <p:nvPr/>
        </p:nvCxnSpPr>
        <p:spPr bwMode="auto">
          <a:xfrm rot="5400000">
            <a:off x="5834062" y="3398838"/>
            <a:ext cx="474663" cy="1423988"/>
          </a:xfrm>
          <a:prstGeom prst="bentConnector2">
            <a:avLst/>
          </a:prstGeom>
          <a:noFill/>
          <a:ln w="15875">
            <a:solidFill>
              <a:srgbClr val="800000"/>
            </a:solidFill>
            <a:miter lim="800000"/>
            <a:headEnd/>
            <a:tailEnd type="triangle" w="med" len="med"/>
          </a:ln>
          <a:effectLst/>
        </p:spPr>
      </p:cxnSp>
      <p:cxnSp>
        <p:nvCxnSpPr>
          <p:cNvPr id="381995" name="AutoShape 43"/>
          <p:cNvCxnSpPr>
            <a:cxnSpLocks noChangeShapeType="1"/>
            <a:stCxn id="381984" idx="2"/>
            <a:endCxn id="381977" idx="0"/>
          </p:cNvCxnSpPr>
          <p:nvPr/>
        </p:nvCxnSpPr>
        <p:spPr bwMode="auto">
          <a:xfrm flipH="1">
            <a:off x="3262313" y="5726113"/>
            <a:ext cx="4762" cy="217487"/>
          </a:xfrm>
          <a:prstGeom prst="straightConnector1">
            <a:avLst/>
          </a:prstGeom>
          <a:noFill/>
          <a:ln w="15875">
            <a:solidFill>
              <a:srgbClr val="800000"/>
            </a:solidFill>
            <a:round/>
            <a:headEnd/>
            <a:tailEnd type="triangle" w="med" len="med"/>
          </a:ln>
          <a:effectLst/>
        </p:spPr>
      </p:cxnSp>
      <p:sp>
        <p:nvSpPr>
          <p:cNvPr id="381997" name="Rectangle 45"/>
          <p:cNvSpPr>
            <a:spLocks noGrp="1" noChangeArrowheads="1"/>
          </p:cNvSpPr>
          <p:nvPr>
            <p:ph type="title"/>
          </p:nvPr>
        </p:nvSpPr>
        <p:spPr>
          <a:xfrm>
            <a:off x="152400" y="76200"/>
            <a:ext cx="8839200" cy="685800"/>
          </a:xfrm>
        </p:spPr>
        <p:txBody>
          <a:bodyPr/>
          <a:lstStyle/>
          <a:p>
            <a:r>
              <a:rPr lang="en-US"/>
              <a:t>Example Preventive Maintenance System</a:t>
            </a:r>
          </a:p>
        </p:txBody>
      </p:sp>
      <p:cxnSp>
        <p:nvCxnSpPr>
          <p:cNvPr id="381999" name="AutoShape 47"/>
          <p:cNvCxnSpPr>
            <a:cxnSpLocks noChangeShapeType="1"/>
            <a:stCxn id="381965" idx="2"/>
            <a:endCxn id="381967" idx="0"/>
          </p:cNvCxnSpPr>
          <p:nvPr/>
        </p:nvCxnSpPr>
        <p:spPr bwMode="auto">
          <a:xfrm>
            <a:off x="6778625" y="2905125"/>
            <a:ext cx="4763" cy="319088"/>
          </a:xfrm>
          <a:prstGeom prst="straightConnector1">
            <a:avLst/>
          </a:prstGeom>
          <a:noFill/>
          <a:ln w="15875">
            <a:solidFill>
              <a:srgbClr val="800000"/>
            </a:solidFill>
            <a:round/>
            <a:headEnd/>
            <a:tailEnd type="triangle" w="med" len="med"/>
          </a:ln>
          <a:effectLst/>
        </p:spPr>
      </p:cxnSp>
      <p:cxnSp>
        <p:nvCxnSpPr>
          <p:cNvPr id="382000" name="AutoShape 48"/>
          <p:cNvCxnSpPr>
            <a:cxnSpLocks noChangeShapeType="1"/>
            <a:stCxn id="381984" idx="3"/>
            <a:endCxn id="381965" idx="3"/>
          </p:cNvCxnSpPr>
          <p:nvPr/>
        </p:nvCxnSpPr>
        <p:spPr bwMode="auto">
          <a:xfrm flipV="1">
            <a:off x="4021138" y="2671763"/>
            <a:ext cx="3756025" cy="2605087"/>
          </a:xfrm>
          <a:prstGeom prst="bentConnector3">
            <a:avLst>
              <a:gd name="adj1" fmla="val 106088"/>
            </a:avLst>
          </a:prstGeom>
          <a:noFill/>
          <a:ln w="15875">
            <a:solidFill>
              <a:srgbClr val="800000"/>
            </a:solidFill>
            <a:miter lim="800000"/>
            <a:headEnd/>
            <a:tailEnd type="triangle" w="med" len="med"/>
          </a:ln>
          <a:effectLst/>
        </p:spPr>
      </p:cxnSp>
      <p:sp>
        <p:nvSpPr>
          <p:cNvPr id="382001" name="AutoShape 49"/>
          <p:cNvSpPr>
            <a:spLocks noChangeArrowheads="1"/>
          </p:cNvSpPr>
          <p:nvPr/>
        </p:nvSpPr>
        <p:spPr bwMode="auto">
          <a:xfrm>
            <a:off x="5799138" y="2141538"/>
            <a:ext cx="1965325" cy="323850"/>
          </a:xfrm>
          <a:prstGeom prst="flowChartAlternateProcess">
            <a:avLst/>
          </a:prstGeom>
          <a:noFill/>
          <a:ln w="15875">
            <a:noFill/>
            <a:miter lim="800000"/>
            <a:headEnd/>
            <a:tailEnd/>
          </a:ln>
          <a:effectLst/>
        </p:spPr>
        <p:txBody>
          <a:bodyPr wrap="none" anchor="ctr">
            <a:prstTxWarp prst="textNoShape">
              <a:avLst/>
            </a:prstTxWarp>
            <a:spAutoFit/>
          </a:bodyPr>
          <a:lstStyle/>
          <a:p>
            <a:pPr algn="ctr"/>
            <a:r>
              <a:rPr lang="en-US" sz="1400">
                <a:solidFill>
                  <a:srgbClr val="790015"/>
                </a:solidFill>
              </a:rPr>
              <a:t>Reactive Maintenance</a:t>
            </a:r>
          </a:p>
        </p:txBody>
      </p:sp>
    </p:spTree>
  </p:cSld>
  <p:clrMapOvr>
    <a:masterClrMapping/>
  </p:clrMapOvr>
  <p:transition advTm="8000">
    <p:zoom dir="in"/>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2978" name="Rectangle 2"/>
          <p:cNvSpPr>
            <a:spLocks noGrp="1" noChangeArrowheads="1"/>
          </p:cNvSpPr>
          <p:nvPr>
            <p:ph type="title"/>
          </p:nvPr>
        </p:nvSpPr>
        <p:spPr>
          <a:xfrm>
            <a:off x="457200" y="1295400"/>
            <a:ext cx="2438400" cy="914400"/>
          </a:xfrm>
        </p:spPr>
        <p:txBody>
          <a:bodyPr/>
          <a:lstStyle/>
          <a:p>
            <a:r>
              <a:rPr lang="en-US"/>
              <a:t>Process Capability</a:t>
            </a:r>
          </a:p>
        </p:txBody>
      </p:sp>
      <p:sp>
        <p:nvSpPr>
          <p:cNvPr id="382979" name="Rectangle 3"/>
          <p:cNvSpPr>
            <a:spLocks noChangeArrowheads="1"/>
          </p:cNvSpPr>
          <p:nvPr/>
        </p:nvSpPr>
        <p:spPr bwMode="auto">
          <a:xfrm>
            <a:off x="5180013" y="304800"/>
            <a:ext cx="1549400" cy="649288"/>
          </a:xfrm>
          <a:prstGeom prst="rect">
            <a:avLst/>
          </a:prstGeom>
          <a:noFill/>
          <a:ln w="12700">
            <a:solidFill>
              <a:schemeClr val="tx1"/>
            </a:solidFill>
            <a:miter lim="800000"/>
            <a:headEnd/>
            <a:tailEnd/>
          </a:ln>
          <a:effectLst/>
        </p:spPr>
        <p:txBody>
          <a:bodyPr wrap="none" lIns="90487" tIns="44450" rIns="90487" bIns="44450">
            <a:prstTxWarp prst="textNoShape">
              <a:avLst/>
            </a:prstTxWarp>
            <a:spAutoFit/>
          </a:bodyPr>
          <a:lstStyle/>
          <a:p>
            <a:pPr algn="ctr"/>
            <a:r>
              <a:rPr lang="en-US">
                <a:latin typeface="Helvetica" charset="0"/>
              </a:rPr>
              <a:t>Preliminary Process</a:t>
            </a:r>
          </a:p>
          <a:p>
            <a:pPr algn="ctr"/>
            <a:r>
              <a:rPr lang="en-US">
                <a:latin typeface="Helvetica" charset="0"/>
              </a:rPr>
              <a:t>Requiremnts</a:t>
            </a:r>
          </a:p>
          <a:p>
            <a:pPr algn="ctr"/>
            <a:r>
              <a:rPr lang="en-US">
                <a:latin typeface="Helvetica" charset="0"/>
              </a:rPr>
              <a:t>New Process</a:t>
            </a:r>
          </a:p>
        </p:txBody>
      </p:sp>
      <p:sp>
        <p:nvSpPr>
          <p:cNvPr id="382980" name="Line 4"/>
          <p:cNvSpPr>
            <a:spLocks noChangeShapeType="1"/>
          </p:cNvSpPr>
          <p:nvPr/>
        </p:nvSpPr>
        <p:spPr bwMode="auto">
          <a:xfrm>
            <a:off x="5927725" y="963613"/>
            <a:ext cx="0" cy="46037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82981" name="Line 5"/>
          <p:cNvSpPr>
            <a:spLocks noChangeShapeType="1"/>
          </p:cNvSpPr>
          <p:nvPr/>
        </p:nvSpPr>
        <p:spPr bwMode="auto">
          <a:xfrm>
            <a:off x="3960813" y="2944813"/>
            <a:ext cx="0" cy="3429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grpSp>
        <p:nvGrpSpPr>
          <p:cNvPr id="382982" name="Group 6"/>
          <p:cNvGrpSpPr>
            <a:grpSpLocks/>
          </p:cNvGrpSpPr>
          <p:nvPr/>
        </p:nvGrpSpPr>
        <p:grpSpPr bwMode="auto">
          <a:xfrm>
            <a:off x="5172075" y="1436688"/>
            <a:ext cx="1509713" cy="823912"/>
            <a:chOff x="1961" y="1586"/>
            <a:chExt cx="951" cy="519"/>
          </a:xfrm>
        </p:grpSpPr>
        <p:sp>
          <p:nvSpPr>
            <p:cNvPr id="382983" name="AutoShape 7"/>
            <p:cNvSpPr>
              <a:spLocks noChangeArrowheads="1"/>
            </p:cNvSpPr>
            <p:nvPr/>
          </p:nvSpPr>
          <p:spPr bwMode="auto">
            <a:xfrm>
              <a:off x="1961" y="1586"/>
              <a:ext cx="951" cy="519"/>
            </a:xfrm>
            <a:prstGeom prst="diamond">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382984" name="Rectangle 8"/>
            <p:cNvSpPr>
              <a:spLocks noChangeArrowheads="1"/>
            </p:cNvSpPr>
            <p:nvPr/>
          </p:nvSpPr>
          <p:spPr bwMode="auto">
            <a:xfrm>
              <a:off x="2109" y="1755"/>
              <a:ext cx="632" cy="171"/>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a:latin typeface="Helvetica" charset="0"/>
                </a:rPr>
                <a:t>Ppk &gt;= 1.67</a:t>
              </a:r>
            </a:p>
          </p:txBody>
        </p:sp>
      </p:grpSp>
      <p:sp>
        <p:nvSpPr>
          <p:cNvPr id="382985" name="Line 9"/>
          <p:cNvSpPr>
            <a:spLocks noChangeShapeType="1"/>
          </p:cNvSpPr>
          <p:nvPr/>
        </p:nvSpPr>
        <p:spPr bwMode="auto">
          <a:xfrm flipH="1">
            <a:off x="3960813" y="1847850"/>
            <a:ext cx="1190625"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82986" name="Line 10"/>
          <p:cNvSpPr>
            <a:spLocks noChangeShapeType="1"/>
          </p:cNvSpPr>
          <p:nvPr/>
        </p:nvSpPr>
        <p:spPr bwMode="auto">
          <a:xfrm>
            <a:off x="3960813" y="1854200"/>
            <a:ext cx="0" cy="595313"/>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82987" name="Rectangle 11"/>
          <p:cNvSpPr>
            <a:spLocks noChangeArrowheads="1"/>
          </p:cNvSpPr>
          <p:nvPr/>
        </p:nvSpPr>
        <p:spPr bwMode="auto">
          <a:xfrm>
            <a:off x="4792663" y="1643063"/>
            <a:ext cx="442912" cy="271462"/>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a:latin typeface="Helvetica" charset="0"/>
              </a:rPr>
              <a:t>Yes</a:t>
            </a:r>
          </a:p>
        </p:txBody>
      </p:sp>
      <p:sp>
        <p:nvSpPr>
          <p:cNvPr id="382988" name="Rectangle 12"/>
          <p:cNvSpPr>
            <a:spLocks noChangeArrowheads="1"/>
          </p:cNvSpPr>
          <p:nvPr/>
        </p:nvSpPr>
        <p:spPr bwMode="auto">
          <a:xfrm>
            <a:off x="3316288" y="2460625"/>
            <a:ext cx="1362075" cy="466725"/>
          </a:xfrm>
          <a:prstGeom prst="rect">
            <a:avLst/>
          </a:prstGeom>
          <a:noFill/>
          <a:ln w="12700">
            <a:solidFill>
              <a:schemeClr val="tx1"/>
            </a:solidFill>
            <a:miter lim="800000"/>
            <a:headEnd/>
            <a:tailEnd/>
          </a:ln>
          <a:effectLst/>
        </p:spPr>
        <p:txBody>
          <a:bodyPr wrap="none" lIns="90487" tIns="44450" rIns="90487" bIns="44450">
            <a:prstTxWarp prst="textNoShape">
              <a:avLst/>
            </a:prstTxWarp>
            <a:spAutoFit/>
          </a:bodyPr>
          <a:lstStyle/>
          <a:p>
            <a:pPr algn="ctr"/>
            <a:r>
              <a:rPr lang="en-US">
                <a:latin typeface="Helvetica" charset="0"/>
              </a:rPr>
              <a:t>Ongoing Process</a:t>
            </a:r>
          </a:p>
          <a:p>
            <a:pPr algn="ctr"/>
            <a:r>
              <a:rPr lang="en-US">
                <a:latin typeface="Helvetica" charset="0"/>
              </a:rPr>
              <a:t>Controls</a:t>
            </a:r>
          </a:p>
        </p:txBody>
      </p:sp>
      <p:sp>
        <p:nvSpPr>
          <p:cNvPr id="382989" name="Line 13"/>
          <p:cNvSpPr>
            <a:spLocks noChangeShapeType="1"/>
          </p:cNvSpPr>
          <p:nvPr/>
        </p:nvSpPr>
        <p:spPr bwMode="auto">
          <a:xfrm>
            <a:off x="6694488" y="1847850"/>
            <a:ext cx="508000"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82990" name="Line 14"/>
          <p:cNvSpPr>
            <a:spLocks noChangeShapeType="1"/>
          </p:cNvSpPr>
          <p:nvPr/>
        </p:nvSpPr>
        <p:spPr bwMode="auto">
          <a:xfrm>
            <a:off x="7219950" y="1854200"/>
            <a:ext cx="0" cy="569913"/>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82991" name="Rectangle 15"/>
          <p:cNvSpPr>
            <a:spLocks noChangeArrowheads="1"/>
          </p:cNvSpPr>
          <p:nvPr/>
        </p:nvSpPr>
        <p:spPr bwMode="auto">
          <a:xfrm>
            <a:off x="6556375" y="2451100"/>
            <a:ext cx="1304925" cy="284163"/>
          </a:xfrm>
          <a:prstGeom prst="rect">
            <a:avLst/>
          </a:prstGeom>
          <a:noFill/>
          <a:ln w="12700">
            <a:solidFill>
              <a:schemeClr val="tx1"/>
            </a:solidFill>
            <a:miter lim="800000"/>
            <a:headEnd/>
            <a:tailEnd/>
          </a:ln>
          <a:effectLst/>
        </p:spPr>
        <p:txBody>
          <a:bodyPr lIns="90487" tIns="44450" rIns="90487" bIns="44450">
            <a:prstTxWarp prst="textNoShape">
              <a:avLst/>
            </a:prstTxWarp>
            <a:spAutoFit/>
          </a:bodyPr>
          <a:lstStyle/>
          <a:p>
            <a:pPr algn="ctr"/>
            <a:r>
              <a:rPr lang="en-US">
                <a:latin typeface="Helvetica" charset="0"/>
              </a:rPr>
              <a:t>Re - Evaluation</a:t>
            </a:r>
          </a:p>
        </p:txBody>
      </p:sp>
      <p:sp>
        <p:nvSpPr>
          <p:cNvPr id="382992" name="Rectangle 16"/>
          <p:cNvSpPr>
            <a:spLocks noChangeArrowheads="1"/>
          </p:cNvSpPr>
          <p:nvPr/>
        </p:nvSpPr>
        <p:spPr bwMode="auto">
          <a:xfrm>
            <a:off x="6696075" y="1592263"/>
            <a:ext cx="376238" cy="271462"/>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a:latin typeface="Helvetica" charset="0"/>
              </a:rPr>
              <a:t>No</a:t>
            </a:r>
          </a:p>
        </p:txBody>
      </p:sp>
      <p:sp>
        <p:nvSpPr>
          <p:cNvPr id="382993" name="AutoShape 17"/>
          <p:cNvSpPr>
            <a:spLocks noChangeArrowheads="1"/>
          </p:cNvSpPr>
          <p:nvPr/>
        </p:nvSpPr>
        <p:spPr bwMode="auto">
          <a:xfrm>
            <a:off x="3143250" y="4594225"/>
            <a:ext cx="1584325" cy="976313"/>
          </a:xfrm>
          <a:prstGeom prst="diamond">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382994" name="Rectangle 18"/>
          <p:cNvSpPr>
            <a:spLocks noChangeArrowheads="1"/>
          </p:cNvSpPr>
          <p:nvPr/>
        </p:nvSpPr>
        <p:spPr bwMode="auto">
          <a:xfrm>
            <a:off x="3325813" y="4826000"/>
            <a:ext cx="1231900" cy="45402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a:latin typeface="Helvetica" charset="0"/>
              </a:rPr>
              <a:t>Stable / Normal</a:t>
            </a:r>
          </a:p>
          <a:p>
            <a:pPr algn="ctr"/>
            <a:r>
              <a:rPr lang="en-US">
                <a:latin typeface="Helvetica" charset="0"/>
              </a:rPr>
              <a:t>CPK  &gt;= 1.67</a:t>
            </a:r>
          </a:p>
        </p:txBody>
      </p:sp>
      <p:sp>
        <p:nvSpPr>
          <p:cNvPr id="382995" name="Line 19"/>
          <p:cNvSpPr>
            <a:spLocks noChangeShapeType="1"/>
          </p:cNvSpPr>
          <p:nvPr/>
        </p:nvSpPr>
        <p:spPr bwMode="auto">
          <a:xfrm flipH="1">
            <a:off x="2895600" y="5083175"/>
            <a:ext cx="249238"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82996" name="Line 20"/>
          <p:cNvSpPr>
            <a:spLocks noChangeShapeType="1"/>
          </p:cNvSpPr>
          <p:nvPr/>
        </p:nvSpPr>
        <p:spPr bwMode="auto">
          <a:xfrm>
            <a:off x="4713288" y="5083175"/>
            <a:ext cx="306387"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82997" name="Line 21"/>
          <p:cNvSpPr>
            <a:spLocks noChangeShapeType="1"/>
          </p:cNvSpPr>
          <p:nvPr/>
        </p:nvSpPr>
        <p:spPr bwMode="auto">
          <a:xfrm>
            <a:off x="2895600" y="5089525"/>
            <a:ext cx="0" cy="595313"/>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82998" name="Rectangle 22"/>
          <p:cNvSpPr>
            <a:spLocks noChangeArrowheads="1"/>
          </p:cNvSpPr>
          <p:nvPr/>
        </p:nvSpPr>
        <p:spPr bwMode="auto">
          <a:xfrm>
            <a:off x="2800350" y="4826000"/>
            <a:ext cx="442913" cy="271463"/>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a:latin typeface="Helvetica" charset="0"/>
              </a:rPr>
              <a:t>Yes</a:t>
            </a:r>
          </a:p>
        </p:txBody>
      </p:sp>
      <p:sp>
        <p:nvSpPr>
          <p:cNvPr id="382999" name="Rectangle 23"/>
          <p:cNvSpPr>
            <a:spLocks noChangeArrowheads="1"/>
          </p:cNvSpPr>
          <p:nvPr/>
        </p:nvSpPr>
        <p:spPr bwMode="auto">
          <a:xfrm>
            <a:off x="2363788" y="5707063"/>
            <a:ext cx="1125537" cy="466725"/>
          </a:xfrm>
          <a:prstGeom prst="rect">
            <a:avLst/>
          </a:prstGeom>
          <a:noFill/>
          <a:ln w="12700">
            <a:solidFill>
              <a:schemeClr val="tx1"/>
            </a:solidFill>
            <a:miter lim="800000"/>
            <a:headEnd/>
            <a:tailEnd/>
          </a:ln>
          <a:effectLst/>
        </p:spPr>
        <p:txBody>
          <a:bodyPr wrap="none" lIns="90487" tIns="44450" rIns="90487" bIns="44450">
            <a:prstTxWarp prst="textNoShape">
              <a:avLst/>
            </a:prstTxWarp>
            <a:spAutoFit/>
          </a:bodyPr>
          <a:lstStyle/>
          <a:p>
            <a:pPr algn="ctr"/>
            <a:r>
              <a:rPr lang="en-US">
                <a:latin typeface="Helvetica" charset="0"/>
              </a:rPr>
              <a:t>Continuous </a:t>
            </a:r>
          </a:p>
          <a:p>
            <a:pPr algn="ctr"/>
            <a:r>
              <a:rPr lang="en-US">
                <a:latin typeface="Helvetica" charset="0"/>
              </a:rPr>
              <a:t>Improvement.</a:t>
            </a:r>
          </a:p>
        </p:txBody>
      </p:sp>
      <p:sp>
        <p:nvSpPr>
          <p:cNvPr id="383000" name="Line 24"/>
          <p:cNvSpPr>
            <a:spLocks noChangeShapeType="1"/>
          </p:cNvSpPr>
          <p:nvPr/>
        </p:nvSpPr>
        <p:spPr bwMode="auto">
          <a:xfrm>
            <a:off x="5026025" y="5089525"/>
            <a:ext cx="0" cy="623888"/>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83001" name="Rectangle 25"/>
          <p:cNvSpPr>
            <a:spLocks noChangeArrowheads="1"/>
          </p:cNvSpPr>
          <p:nvPr/>
        </p:nvSpPr>
        <p:spPr bwMode="auto">
          <a:xfrm>
            <a:off x="4410075" y="5732463"/>
            <a:ext cx="1176338" cy="466725"/>
          </a:xfrm>
          <a:prstGeom prst="rect">
            <a:avLst/>
          </a:prstGeom>
          <a:noFill/>
          <a:ln w="12700">
            <a:solidFill>
              <a:schemeClr val="tx1"/>
            </a:solidFill>
            <a:miter lim="800000"/>
            <a:headEnd/>
            <a:tailEnd/>
          </a:ln>
          <a:effectLst/>
        </p:spPr>
        <p:txBody>
          <a:bodyPr wrap="none" lIns="90487" tIns="44450" rIns="90487" bIns="44450">
            <a:prstTxWarp prst="textNoShape">
              <a:avLst/>
            </a:prstTxWarp>
            <a:spAutoFit/>
          </a:bodyPr>
          <a:lstStyle/>
          <a:p>
            <a:pPr algn="ctr"/>
            <a:r>
              <a:rPr lang="en-US">
                <a:latin typeface="Helvetica" charset="0"/>
              </a:rPr>
              <a:t>Action Plan to </a:t>
            </a:r>
          </a:p>
          <a:p>
            <a:pPr algn="ctr"/>
            <a:r>
              <a:rPr lang="en-US">
                <a:latin typeface="Helvetica" charset="0"/>
              </a:rPr>
              <a:t>Improve CPK.</a:t>
            </a:r>
          </a:p>
        </p:txBody>
      </p:sp>
      <p:sp>
        <p:nvSpPr>
          <p:cNvPr id="383002" name="Rectangle 26"/>
          <p:cNvSpPr>
            <a:spLocks noChangeArrowheads="1"/>
          </p:cNvSpPr>
          <p:nvPr/>
        </p:nvSpPr>
        <p:spPr bwMode="auto">
          <a:xfrm>
            <a:off x="3292475" y="3297238"/>
            <a:ext cx="1355725" cy="1014412"/>
          </a:xfrm>
          <a:prstGeom prst="rect">
            <a:avLst/>
          </a:prstGeom>
          <a:noFill/>
          <a:ln w="12700">
            <a:solidFill>
              <a:schemeClr val="tx1"/>
            </a:solidFill>
            <a:miter lim="800000"/>
            <a:headEnd/>
            <a:tailEnd/>
          </a:ln>
          <a:effectLst/>
        </p:spPr>
        <p:txBody>
          <a:bodyPr lIns="90487" tIns="44450" rIns="90487" bIns="44450">
            <a:prstTxWarp prst="textNoShape">
              <a:avLst/>
            </a:prstTxWarp>
            <a:spAutoFit/>
          </a:bodyPr>
          <a:lstStyle/>
          <a:p>
            <a:pPr algn="ctr"/>
            <a:r>
              <a:rPr lang="en-US">
                <a:latin typeface="Helvetica" charset="0"/>
              </a:rPr>
              <a:t>SPC</a:t>
            </a:r>
          </a:p>
          <a:p>
            <a:pPr algn="ctr"/>
            <a:r>
              <a:rPr lang="en-US">
                <a:latin typeface="Helvetica" charset="0"/>
              </a:rPr>
              <a:t>CP and CPK</a:t>
            </a:r>
          </a:p>
          <a:p>
            <a:pPr algn="ctr"/>
            <a:r>
              <a:rPr lang="en-US">
                <a:latin typeface="Helvetica" charset="0"/>
              </a:rPr>
              <a:t>Stability Index</a:t>
            </a:r>
          </a:p>
          <a:p>
            <a:pPr algn="ctr"/>
            <a:r>
              <a:rPr lang="en-US">
                <a:latin typeface="Helvetica" charset="0"/>
              </a:rPr>
              <a:t>Trend Analysis</a:t>
            </a:r>
          </a:p>
          <a:p>
            <a:pPr algn="ctr"/>
            <a:endParaRPr lang="en-US">
              <a:latin typeface="Helvetica" charset="0"/>
            </a:endParaRPr>
          </a:p>
        </p:txBody>
      </p:sp>
      <p:sp>
        <p:nvSpPr>
          <p:cNvPr id="383003" name="Line 27"/>
          <p:cNvSpPr>
            <a:spLocks noChangeShapeType="1"/>
          </p:cNvSpPr>
          <p:nvPr/>
        </p:nvSpPr>
        <p:spPr bwMode="auto">
          <a:xfrm>
            <a:off x="3935413" y="4329113"/>
            <a:ext cx="0" cy="265112"/>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83004" name="Line 28"/>
          <p:cNvSpPr>
            <a:spLocks noChangeShapeType="1"/>
          </p:cNvSpPr>
          <p:nvPr/>
        </p:nvSpPr>
        <p:spPr bwMode="auto">
          <a:xfrm>
            <a:off x="4662488" y="3763963"/>
            <a:ext cx="2679700"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83005" name="Line 29"/>
          <p:cNvSpPr>
            <a:spLocks noChangeShapeType="1"/>
          </p:cNvSpPr>
          <p:nvPr/>
        </p:nvSpPr>
        <p:spPr bwMode="auto">
          <a:xfrm>
            <a:off x="7345363" y="3770313"/>
            <a:ext cx="0" cy="773112"/>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83006" name="AutoShape 30"/>
          <p:cNvSpPr>
            <a:spLocks noChangeArrowheads="1"/>
          </p:cNvSpPr>
          <p:nvPr/>
        </p:nvSpPr>
        <p:spPr bwMode="auto">
          <a:xfrm>
            <a:off x="6565900" y="4556125"/>
            <a:ext cx="1584325" cy="976313"/>
          </a:xfrm>
          <a:prstGeom prst="diamond">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383007" name="Rectangle 31"/>
          <p:cNvSpPr>
            <a:spLocks noChangeArrowheads="1"/>
          </p:cNvSpPr>
          <p:nvPr/>
        </p:nvSpPr>
        <p:spPr bwMode="auto">
          <a:xfrm>
            <a:off x="6691313" y="4876800"/>
            <a:ext cx="1349375" cy="45402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a:latin typeface="Helvetica" charset="0"/>
              </a:rPr>
              <a:t>Chronic Unstable</a:t>
            </a:r>
          </a:p>
          <a:p>
            <a:pPr algn="ctr"/>
            <a:r>
              <a:rPr lang="en-US">
                <a:latin typeface="Helvetica" charset="0"/>
              </a:rPr>
              <a:t>   PPK  &gt;= 1.67</a:t>
            </a:r>
          </a:p>
        </p:txBody>
      </p:sp>
      <p:sp>
        <p:nvSpPr>
          <p:cNvPr id="383008" name="Line 32"/>
          <p:cNvSpPr>
            <a:spLocks noChangeShapeType="1"/>
          </p:cNvSpPr>
          <p:nvPr/>
        </p:nvSpPr>
        <p:spPr bwMode="auto">
          <a:xfrm>
            <a:off x="8162925" y="5045075"/>
            <a:ext cx="220663"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83009" name="Rectangle 33"/>
          <p:cNvSpPr>
            <a:spLocks noChangeArrowheads="1"/>
          </p:cNvSpPr>
          <p:nvPr/>
        </p:nvSpPr>
        <p:spPr bwMode="auto">
          <a:xfrm>
            <a:off x="5842000" y="4749800"/>
            <a:ext cx="442913" cy="271463"/>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a:latin typeface="Helvetica" charset="0"/>
              </a:rPr>
              <a:t>Yes</a:t>
            </a:r>
          </a:p>
        </p:txBody>
      </p:sp>
      <p:sp>
        <p:nvSpPr>
          <p:cNvPr id="383010" name="Line 34"/>
          <p:cNvSpPr>
            <a:spLocks noChangeShapeType="1"/>
          </p:cNvSpPr>
          <p:nvPr/>
        </p:nvSpPr>
        <p:spPr bwMode="auto">
          <a:xfrm>
            <a:off x="8385175" y="5051425"/>
            <a:ext cx="0" cy="700088"/>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83011" name="Rectangle 35"/>
          <p:cNvSpPr>
            <a:spLocks noChangeArrowheads="1"/>
          </p:cNvSpPr>
          <p:nvPr/>
        </p:nvSpPr>
        <p:spPr bwMode="auto">
          <a:xfrm>
            <a:off x="7854950" y="5770563"/>
            <a:ext cx="965200" cy="284162"/>
          </a:xfrm>
          <a:prstGeom prst="rect">
            <a:avLst/>
          </a:prstGeom>
          <a:noFill/>
          <a:ln w="12700">
            <a:solidFill>
              <a:schemeClr val="tx1"/>
            </a:solidFill>
            <a:miter lim="800000"/>
            <a:headEnd/>
            <a:tailEnd/>
          </a:ln>
          <a:effectLst/>
        </p:spPr>
        <p:txBody>
          <a:bodyPr wrap="none" lIns="90487" tIns="44450" rIns="90487" bIns="44450">
            <a:prstTxWarp prst="textNoShape">
              <a:avLst/>
            </a:prstTxWarp>
            <a:spAutoFit/>
          </a:bodyPr>
          <a:lstStyle/>
          <a:p>
            <a:pPr algn="ctr"/>
            <a:r>
              <a:rPr lang="en-US">
                <a:latin typeface="Helvetica" charset="0"/>
              </a:rPr>
              <a:t>Action Plan</a:t>
            </a:r>
          </a:p>
        </p:txBody>
      </p:sp>
      <p:sp>
        <p:nvSpPr>
          <p:cNvPr id="383012" name="Rectangle 36"/>
          <p:cNvSpPr>
            <a:spLocks noChangeArrowheads="1"/>
          </p:cNvSpPr>
          <p:nvPr/>
        </p:nvSpPr>
        <p:spPr bwMode="auto">
          <a:xfrm>
            <a:off x="4665663" y="4851400"/>
            <a:ext cx="376237" cy="271463"/>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a:latin typeface="Helvetica" charset="0"/>
              </a:rPr>
              <a:t>No</a:t>
            </a:r>
          </a:p>
        </p:txBody>
      </p:sp>
      <p:sp>
        <p:nvSpPr>
          <p:cNvPr id="383013" name="Rectangle 37"/>
          <p:cNvSpPr>
            <a:spLocks noChangeArrowheads="1"/>
          </p:cNvSpPr>
          <p:nvPr/>
        </p:nvSpPr>
        <p:spPr bwMode="auto">
          <a:xfrm>
            <a:off x="5811838" y="5745163"/>
            <a:ext cx="1125537" cy="466725"/>
          </a:xfrm>
          <a:prstGeom prst="rect">
            <a:avLst/>
          </a:prstGeom>
          <a:noFill/>
          <a:ln w="12700">
            <a:solidFill>
              <a:schemeClr val="tx1"/>
            </a:solidFill>
            <a:miter lim="800000"/>
            <a:headEnd/>
            <a:tailEnd/>
          </a:ln>
          <a:effectLst/>
        </p:spPr>
        <p:txBody>
          <a:bodyPr wrap="none" lIns="90487" tIns="44450" rIns="90487" bIns="44450">
            <a:prstTxWarp prst="textNoShape">
              <a:avLst/>
            </a:prstTxWarp>
            <a:spAutoFit/>
          </a:bodyPr>
          <a:lstStyle/>
          <a:p>
            <a:pPr algn="ctr"/>
            <a:r>
              <a:rPr lang="en-US">
                <a:latin typeface="Helvetica" charset="0"/>
              </a:rPr>
              <a:t>Continuous </a:t>
            </a:r>
          </a:p>
          <a:p>
            <a:pPr algn="ctr"/>
            <a:r>
              <a:rPr lang="en-US">
                <a:latin typeface="Helvetica" charset="0"/>
              </a:rPr>
              <a:t>Improvement.</a:t>
            </a:r>
          </a:p>
        </p:txBody>
      </p:sp>
      <p:sp>
        <p:nvSpPr>
          <p:cNvPr id="383014" name="Line 38"/>
          <p:cNvSpPr>
            <a:spLocks noChangeShapeType="1"/>
          </p:cNvSpPr>
          <p:nvPr/>
        </p:nvSpPr>
        <p:spPr bwMode="auto">
          <a:xfrm flipH="1">
            <a:off x="6330950" y="5045075"/>
            <a:ext cx="228600"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83015" name="Line 39"/>
          <p:cNvSpPr>
            <a:spLocks noChangeShapeType="1"/>
          </p:cNvSpPr>
          <p:nvPr/>
        </p:nvSpPr>
        <p:spPr bwMode="auto">
          <a:xfrm>
            <a:off x="6330950" y="5051425"/>
            <a:ext cx="0" cy="671513"/>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83016" name="Rectangle 40"/>
          <p:cNvSpPr>
            <a:spLocks noChangeArrowheads="1"/>
          </p:cNvSpPr>
          <p:nvPr/>
        </p:nvSpPr>
        <p:spPr bwMode="auto">
          <a:xfrm>
            <a:off x="7897813" y="4673600"/>
            <a:ext cx="376237" cy="271463"/>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a:latin typeface="Helvetica" charset="0"/>
              </a:rPr>
              <a:t>No</a:t>
            </a:r>
          </a:p>
        </p:txBody>
      </p:sp>
    </p:spTree>
  </p:cSld>
  <p:clrMapOvr>
    <a:masterClrMapping/>
  </p:clrMapOvr>
  <p:transition advTm="8000">
    <p:zoom dir="in"/>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42" name="Rectangle 2"/>
          <p:cNvSpPr>
            <a:spLocks noGrp="1" noChangeArrowheads="1"/>
          </p:cNvSpPr>
          <p:nvPr>
            <p:ph type="title"/>
          </p:nvPr>
        </p:nvSpPr>
        <p:spPr/>
        <p:txBody>
          <a:bodyPr/>
          <a:lstStyle/>
          <a:p>
            <a:r>
              <a:rPr lang="en-US"/>
              <a:t>7.6 IM&amp;TE</a:t>
            </a:r>
          </a:p>
        </p:txBody>
      </p:sp>
      <p:sp>
        <p:nvSpPr>
          <p:cNvPr id="368643" name="AutoShape 3"/>
          <p:cNvSpPr>
            <a:spLocks noChangeArrowheads="1"/>
          </p:cNvSpPr>
          <p:nvPr/>
        </p:nvSpPr>
        <p:spPr bwMode="auto">
          <a:xfrm>
            <a:off x="742950" y="1524000"/>
            <a:ext cx="914400" cy="4572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Collect From</a:t>
            </a:r>
          </a:p>
          <a:p>
            <a:pPr algn="ctr"/>
            <a:r>
              <a:rPr lang="en-US" sz="900"/>
              <a:t>Manufacturing</a:t>
            </a:r>
          </a:p>
          <a:p>
            <a:pPr algn="ctr"/>
            <a:r>
              <a:rPr lang="en-US" sz="900"/>
              <a:t>Area</a:t>
            </a:r>
          </a:p>
        </p:txBody>
      </p:sp>
      <p:sp>
        <p:nvSpPr>
          <p:cNvPr id="368644" name="AutoShape 4"/>
          <p:cNvSpPr>
            <a:spLocks noChangeArrowheads="1"/>
          </p:cNvSpPr>
          <p:nvPr/>
        </p:nvSpPr>
        <p:spPr bwMode="auto">
          <a:xfrm>
            <a:off x="1844675" y="1524000"/>
            <a:ext cx="914400" cy="4572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Calibration Due</a:t>
            </a:r>
          </a:p>
          <a:p>
            <a:pPr algn="ctr"/>
            <a:r>
              <a:rPr lang="en-US" sz="900"/>
              <a:t>Master List</a:t>
            </a:r>
          </a:p>
        </p:txBody>
      </p:sp>
      <p:sp>
        <p:nvSpPr>
          <p:cNvPr id="368645" name="Text Box 5"/>
          <p:cNvSpPr txBox="1">
            <a:spLocks noChangeArrowheads="1"/>
          </p:cNvSpPr>
          <p:nvPr/>
        </p:nvSpPr>
        <p:spPr bwMode="auto">
          <a:xfrm>
            <a:off x="1866900" y="1927225"/>
            <a:ext cx="9398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Gives Location</a:t>
            </a:r>
          </a:p>
        </p:txBody>
      </p:sp>
      <p:sp>
        <p:nvSpPr>
          <p:cNvPr id="368646" name="AutoShape 6"/>
          <p:cNvSpPr>
            <a:spLocks noChangeArrowheads="1"/>
          </p:cNvSpPr>
          <p:nvPr/>
        </p:nvSpPr>
        <p:spPr bwMode="auto">
          <a:xfrm>
            <a:off x="749300" y="2286000"/>
            <a:ext cx="914400" cy="7620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Calibration</a:t>
            </a:r>
          </a:p>
          <a:p>
            <a:pPr algn="ctr"/>
            <a:r>
              <a:rPr lang="en-US" sz="900"/>
              <a:t>Source</a:t>
            </a:r>
          </a:p>
        </p:txBody>
      </p:sp>
      <p:sp>
        <p:nvSpPr>
          <p:cNvPr id="368647" name="Text Box 7"/>
          <p:cNvSpPr txBox="1">
            <a:spLocks noChangeArrowheads="1"/>
          </p:cNvSpPr>
          <p:nvPr/>
        </p:nvSpPr>
        <p:spPr bwMode="auto">
          <a:xfrm>
            <a:off x="1139825" y="2971800"/>
            <a:ext cx="565150" cy="228600"/>
          </a:xfrm>
          <a:prstGeom prst="rect">
            <a:avLst/>
          </a:prstGeom>
          <a:noFill/>
          <a:ln w="12700">
            <a:noFill/>
            <a:miter lim="800000"/>
            <a:headEnd/>
            <a:tailEnd/>
          </a:ln>
          <a:effectLst/>
        </p:spPr>
        <p:txBody>
          <a:bodyPr wrap="none" anchor="ctr">
            <a:prstTxWarp prst="textNoShape">
              <a:avLst/>
            </a:prstTxWarp>
            <a:spAutoFit/>
          </a:bodyPr>
          <a:lstStyle/>
          <a:p>
            <a:r>
              <a:rPr lang="en-US" sz="900"/>
              <a:t>Internal</a:t>
            </a:r>
          </a:p>
        </p:txBody>
      </p:sp>
      <p:sp>
        <p:nvSpPr>
          <p:cNvPr id="368648" name="Text Box 8"/>
          <p:cNvSpPr txBox="1">
            <a:spLocks noChangeArrowheads="1"/>
          </p:cNvSpPr>
          <p:nvPr/>
        </p:nvSpPr>
        <p:spPr bwMode="auto">
          <a:xfrm>
            <a:off x="1536700" y="2447925"/>
            <a:ext cx="60325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External</a:t>
            </a:r>
          </a:p>
        </p:txBody>
      </p:sp>
      <p:sp>
        <p:nvSpPr>
          <p:cNvPr id="368649" name="AutoShape 9"/>
          <p:cNvSpPr>
            <a:spLocks noChangeArrowheads="1"/>
          </p:cNvSpPr>
          <p:nvPr/>
        </p:nvSpPr>
        <p:spPr bwMode="auto">
          <a:xfrm>
            <a:off x="704850" y="3829050"/>
            <a:ext cx="927100" cy="4572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Inspect and</a:t>
            </a:r>
          </a:p>
          <a:p>
            <a:pPr algn="ctr"/>
            <a:r>
              <a:rPr lang="en-US" sz="900"/>
              <a:t>Calibrate per</a:t>
            </a:r>
          </a:p>
          <a:p>
            <a:pPr algn="ctr"/>
            <a:r>
              <a:rPr lang="en-US" sz="900"/>
              <a:t>Work Instruction</a:t>
            </a:r>
          </a:p>
        </p:txBody>
      </p:sp>
      <p:sp>
        <p:nvSpPr>
          <p:cNvPr id="368650" name="Line 10"/>
          <p:cNvSpPr>
            <a:spLocks noChangeShapeType="1"/>
          </p:cNvSpPr>
          <p:nvPr/>
        </p:nvSpPr>
        <p:spPr bwMode="auto">
          <a:xfrm>
            <a:off x="1219200" y="1990725"/>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51" name="Line 11"/>
          <p:cNvSpPr>
            <a:spLocks noChangeShapeType="1"/>
          </p:cNvSpPr>
          <p:nvPr/>
        </p:nvSpPr>
        <p:spPr bwMode="auto">
          <a:xfrm>
            <a:off x="1209675" y="3057525"/>
            <a:ext cx="0" cy="1905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52" name="Line 12"/>
          <p:cNvSpPr>
            <a:spLocks noChangeShapeType="1"/>
          </p:cNvSpPr>
          <p:nvPr/>
        </p:nvSpPr>
        <p:spPr bwMode="auto">
          <a:xfrm>
            <a:off x="1657350" y="2657475"/>
            <a:ext cx="5207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53" name="AutoShape 13"/>
          <p:cNvSpPr>
            <a:spLocks noChangeArrowheads="1"/>
          </p:cNvSpPr>
          <p:nvPr/>
        </p:nvSpPr>
        <p:spPr bwMode="auto">
          <a:xfrm>
            <a:off x="2184400" y="2362200"/>
            <a:ext cx="1143000" cy="60960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Arrange For</a:t>
            </a:r>
          </a:p>
          <a:p>
            <a:pPr algn="ctr"/>
            <a:r>
              <a:rPr lang="en-US" sz="900"/>
              <a:t>Calibration</a:t>
            </a:r>
          </a:p>
          <a:p>
            <a:pPr algn="ctr"/>
            <a:r>
              <a:rPr lang="en-US" sz="900"/>
              <a:t>per W-11025</a:t>
            </a:r>
          </a:p>
          <a:p>
            <a:pPr algn="ctr"/>
            <a:r>
              <a:rPr lang="en-US" sz="900"/>
              <a:t>Outside Calibration</a:t>
            </a:r>
          </a:p>
        </p:txBody>
      </p:sp>
      <p:sp>
        <p:nvSpPr>
          <p:cNvPr id="368654" name="AutoShape 14"/>
          <p:cNvSpPr>
            <a:spLocks noChangeArrowheads="1"/>
          </p:cNvSpPr>
          <p:nvPr/>
        </p:nvSpPr>
        <p:spPr bwMode="auto">
          <a:xfrm>
            <a:off x="749300" y="3209925"/>
            <a:ext cx="914400" cy="4572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Pull Appropriate</a:t>
            </a:r>
          </a:p>
          <a:p>
            <a:pPr algn="ctr"/>
            <a:r>
              <a:rPr lang="en-US" sz="900"/>
              <a:t>Work Instruction</a:t>
            </a:r>
          </a:p>
        </p:txBody>
      </p:sp>
      <p:sp>
        <p:nvSpPr>
          <p:cNvPr id="368655" name="Line 15"/>
          <p:cNvSpPr>
            <a:spLocks noChangeShapeType="1"/>
          </p:cNvSpPr>
          <p:nvPr/>
        </p:nvSpPr>
        <p:spPr bwMode="auto">
          <a:xfrm>
            <a:off x="1209675" y="3629025"/>
            <a:ext cx="0" cy="200025"/>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57" name="Text Box 17"/>
          <p:cNvSpPr txBox="1">
            <a:spLocks noChangeArrowheads="1"/>
          </p:cNvSpPr>
          <p:nvPr/>
        </p:nvSpPr>
        <p:spPr bwMode="auto">
          <a:xfrm>
            <a:off x="1828800" y="3797300"/>
            <a:ext cx="1219200" cy="501650"/>
          </a:xfrm>
          <a:prstGeom prst="rect">
            <a:avLst/>
          </a:prstGeom>
          <a:noFill/>
          <a:ln w="12700">
            <a:noFill/>
            <a:miter lim="800000"/>
            <a:headEnd/>
            <a:tailEnd/>
          </a:ln>
          <a:effectLst/>
        </p:spPr>
        <p:txBody>
          <a:bodyPr wrap="none" anchor="ctr">
            <a:prstTxWarp prst="textNoShape">
              <a:avLst/>
            </a:prstTxWarp>
            <a:spAutoFit/>
          </a:bodyPr>
          <a:lstStyle/>
          <a:p>
            <a:pPr algn="ctr"/>
            <a:r>
              <a:rPr lang="en-US" sz="900"/>
              <a:t>Seal Adjustment</a:t>
            </a:r>
          </a:p>
          <a:p>
            <a:pPr algn="ctr"/>
            <a:r>
              <a:rPr lang="en-US" sz="900"/>
              <a:t>(Where Appropriate)</a:t>
            </a:r>
          </a:p>
          <a:p>
            <a:pPr algn="ctr"/>
            <a:r>
              <a:rPr lang="en-US" sz="900"/>
              <a:t>After Adjustment</a:t>
            </a:r>
          </a:p>
        </p:txBody>
      </p:sp>
      <p:sp>
        <p:nvSpPr>
          <p:cNvPr id="368658" name="Line 18"/>
          <p:cNvSpPr>
            <a:spLocks noChangeShapeType="1"/>
          </p:cNvSpPr>
          <p:nvPr/>
        </p:nvSpPr>
        <p:spPr bwMode="auto">
          <a:xfrm>
            <a:off x="1638300" y="4048125"/>
            <a:ext cx="228600" cy="0"/>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sp>
        <p:nvSpPr>
          <p:cNvPr id="368659" name="Line 19"/>
          <p:cNvSpPr>
            <a:spLocks noChangeShapeType="1"/>
          </p:cNvSpPr>
          <p:nvPr/>
        </p:nvSpPr>
        <p:spPr bwMode="auto">
          <a:xfrm>
            <a:off x="1657350" y="1752600"/>
            <a:ext cx="180975" cy="0"/>
          </a:xfrm>
          <a:prstGeom prst="line">
            <a:avLst/>
          </a:prstGeom>
          <a:noFill/>
          <a:ln w="12700" cap="rnd">
            <a:solidFill>
              <a:schemeClr val="tx1"/>
            </a:solidFill>
            <a:prstDash val="sysDot"/>
            <a:round/>
            <a:headEnd/>
            <a:tailEnd/>
          </a:ln>
          <a:effectLst/>
        </p:spPr>
        <p:txBody>
          <a:bodyPr wrap="none" anchor="ctr">
            <a:prstTxWarp prst="textNoShape">
              <a:avLst/>
            </a:prstTxWarp>
          </a:bodyPr>
          <a:lstStyle/>
          <a:p>
            <a:endParaRPr lang="en-US"/>
          </a:p>
        </p:txBody>
      </p:sp>
      <p:pic>
        <p:nvPicPr>
          <p:cNvPr id="368660" name="Picture 20"/>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2895600" y="2892425"/>
            <a:ext cx="252413" cy="23813"/>
          </a:xfrm>
          <a:prstGeom prst="rect">
            <a:avLst/>
          </a:prstGeom>
          <a:noFill/>
          <a:ln w="12700">
            <a:noFill/>
            <a:miter lim="800000"/>
            <a:headEnd/>
            <a:tailEnd/>
          </a:ln>
          <a:effectLst/>
        </p:spPr>
      </p:pic>
      <p:sp>
        <p:nvSpPr>
          <p:cNvPr id="368661" name="Text Box 21"/>
          <p:cNvSpPr txBox="1">
            <a:spLocks noChangeArrowheads="1"/>
          </p:cNvSpPr>
          <p:nvPr/>
        </p:nvSpPr>
        <p:spPr bwMode="auto">
          <a:xfrm>
            <a:off x="0" y="1562100"/>
            <a:ext cx="736600" cy="365125"/>
          </a:xfrm>
          <a:prstGeom prst="rect">
            <a:avLst/>
          </a:prstGeom>
          <a:noFill/>
          <a:ln w="12700">
            <a:noFill/>
            <a:miter lim="800000"/>
            <a:headEnd/>
            <a:tailEnd/>
          </a:ln>
          <a:effectLst/>
        </p:spPr>
        <p:txBody>
          <a:bodyPr wrap="none" anchor="ctr">
            <a:prstTxWarp prst="textNoShape">
              <a:avLst/>
            </a:prstTxWarp>
            <a:spAutoFit/>
          </a:bodyPr>
          <a:lstStyle/>
          <a:p>
            <a:pPr algn="r"/>
            <a:r>
              <a:rPr lang="en-US" sz="900"/>
              <a:t>Quality</a:t>
            </a:r>
          </a:p>
          <a:p>
            <a:pPr algn="r"/>
            <a:r>
              <a:rPr lang="en-US" sz="900"/>
              <a:t>Technician</a:t>
            </a:r>
          </a:p>
        </p:txBody>
      </p:sp>
      <p:sp>
        <p:nvSpPr>
          <p:cNvPr id="368662" name="Text Box 22"/>
          <p:cNvSpPr txBox="1">
            <a:spLocks noChangeArrowheads="1"/>
          </p:cNvSpPr>
          <p:nvPr/>
        </p:nvSpPr>
        <p:spPr bwMode="auto">
          <a:xfrm>
            <a:off x="50800" y="3200400"/>
            <a:ext cx="736600" cy="365125"/>
          </a:xfrm>
          <a:prstGeom prst="rect">
            <a:avLst/>
          </a:prstGeom>
          <a:noFill/>
          <a:ln w="12700">
            <a:noFill/>
            <a:miter lim="800000"/>
            <a:headEnd/>
            <a:tailEnd/>
          </a:ln>
          <a:effectLst/>
        </p:spPr>
        <p:txBody>
          <a:bodyPr wrap="none" anchor="ctr">
            <a:prstTxWarp prst="textNoShape">
              <a:avLst/>
            </a:prstTxWarp>
            <a:spAutoFit/>
          </a:bodyPr>
          <a:lstStyle/>
          <a:p>
            <a:pPr algn="r"/>
            <a:r>
              <a:rPr lang="en-US" sz="900"/>
              <a:t>Quality</a:t>
            </a:r>
          </a:p>
          <a:p>
            <a:pPr algn="r"/>
            <a:r>
              <a:rPr lang="en-US" sz="900"/>
              <a:t>Technician</a:t>
            </a:r>
          </a:p>
        </p:txBody>
      </p:sp>
      <p:sp>
        <p:nvSpPr>
          <p:cNvPr id="368663" name="Text Box 23"/>
          <p:cNvSpPr txBox="1">
            <a:spLocks noChangeArrowheads="1"/>
          </p:cNvSpPr>
          <p:nvPr/>
        </p:nvSpPr>
        <p:spPr bwMode="auto">
          <a:xfrm>
            <a:off x="2400300" y="2971800"/>
            <a:ext cx="736600" cy="365125"/>
          </a:xfrm>
          <a:prstGeom prst="rect">
            <a:avLst/>
          </a:prstGeom>
          <a:noFill/>
          <a:ln w="12700">
            <a:noFill/>
            <a:miter lim="800000"/>
            <a:headEnd/>
            <a:tailEnd/>
          </a:ln>
          <a:effectLst/>
        </p:spPr>
        <p:txBody>
          <a:bodyPr wrap="none" anchor="ctr">
            <a:prstTxWarp prst="textNoShape">
              <a:avLst/>
            </a:prstTxWarp>
            <a:spAutoFit/>
          </a:bodyPr>
          <a:lstStyle/>
          <a:p>
            <a:pPr algn="ctr"/>
            <a:r>
              <a:rPr lang="en-US" sz="900"/>
              <a:t>Quality</a:t>
            </a:r>
          </a:p>
          <a:p>
            <a:pPr algn="ctr"/>
            <a:r>
              <a:rPr lang="en-US" sz="900"/>
              <a:t>Technician</a:t>
            </a:r>
          </a:p>
        </p:txBody>
      </p:sp>
      <p:sp>
        <p:nvSpPr>
          <p:cNvPr id="368664" name="Text Box 24"/>
          <p:cNvSpPr txBox="1">
            <a:spLocks noChangeArrowheads="1"/>
          </p:cNvSpPr>
          <p:nvPr/>
        </p:nvSpPr>
        <p:spPr bwMode="auto">
          <a:xfrm>
            <a:off x="0" y="3876675"/>
            <a:ext cx="736600" cy="365125"/>
          </a:xfrm>
          <a:prstGeom prst="rect">
            <a:avLst/>
          </a:prstGeom>
          <a:noFill/>
          <a:ln w="12700">
            <a:noFill/>
            <a:miter lim="800000"/>
            <a:headEnd/>
            <a:tailEnd/>
          </a:ln>
          <a:effectLst/>
        </p:spPr>
        <p:txBody>
          <a:bodyPr wrap="none" anchor="ctr">
            <a:prstTxWarp prst="textNoShape">
              <a:avLst/>
            </a:prstTxWarp>
            <a:spAutoFit/>
          </a:bodyPr>
          <a:lstStyle/>
          <a:p>
            <a:pPr algn="r"/>
            <a:r>
              <a:rPr lang="en-US" sz="900"/>
              <a:t>Quality</a:t>
            </a:r>
          </a:p>
          <a:p>
            <a:pPr algn="r"/>
            <a:r>
              <a:rPr lang="en-US" sz="900"/>
              <a:t>Technician</a:t>
            </a:r>
          </a:p>
        </p:txBody>
      </p:sp>
      <p:sp>
        <p:nvSpPr>
          <p:cNvPr id="368665" name="AutoShape 25"/>
          <p:cNvSpPr>
            <a:spLocks noChangeArrowheads="1"/>
          </p:cNvSpPr>
          <p:nvPr/>
        </p:nvSpPr>
        <p:spPr bwMode="auto">
          <a:xfrm>
            <a:off x="2870200" y="1524000"/>
            <a:ext cx="914400" cy="29845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Suspect</a:t>
            </a:r>
          </a:p>
          <a:p>
            <a:pPr algn="ctr"/>
            <a:r>
              <a:rPr lang="en-US" sz="900"/>
              <a:t>IM&amp;TE</a:t>
            </a:r>
          </a:p>
        </p:txBody>
      </p:sp>
      <p:sp>
        <p:nvSpPr>
          <p:cNvPr id="368666" name="AutoShape 26"/>
          <p:cNvSpPr>
            <a:spLocks noChangeArrowheads="1"/>
          </p:cNvSpPr>
          <p:nvPr/>
        </p:nvSpPr>
        <p:spPr bwMode="auto">
          <a:xfrm>
            <a:off x="2870200" y="1981200"/>
            <a:ext cx="914400" cy="29845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Calibration</a:t>
            </a:r>
          </a:p>
          <a:p>
            <a:pPr algn="ctr"/>
            <a:r>
              <a:rPr lang="en-US" sz="900"/>
              <a:t>Laboratory</a:t>
            </a:r>
          </a:p>
        </p:txBody>
      </p:sp>
      <p:sp>
        <p:nvSpPr>
          <p:cNvPr id="368667" name="Line 27"/>
          <p:cNvSpPr>
            <a:spLocks noChangeShapeType="1"/>
          </p:cNvSpPr>
          <p:nvPr/>
        </p:nvSpPr>
        <p:spPr bwMode="auto">
          <a:xfrm>
            <a:off x="3327400" y="1822450"/>
            <a:ext cx="0" cy="146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68" name="Line 28"/>
          <p:cNvSpPr>
            <a:spLocks noChangeShapeType="1"/>
          </p:cNvSpPr>
          <p:nvPr/>
        </p:nvSpPr>
        <p:spPr bwMode="auto">
          <a:xfrm flipH="1">
            <a:off x="1219200" y="2155825"/>
            <a:ext cx="167005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69" name="Text Box 29"/>
          <p:cNvSpPr txBox="1">
            <a:spLocks noChangeArrowheads="1"/>
          </p:cNvSpPr>
          <p:nvPr/>
        </p:nvSpPr>
        <p:spPr bwMode="auto">
          <a:xfrm>
            <a:off x="3784600" y="1524000"/>
            <a:ext cx="977900" cy="638175"/>
          </a:xfrm>
          <a:prstGeom prst="rect">
            <a:avLst/>
          </a:prstGeom>
          <a:noFill/>
          <a:ln w="12700">
            <a:noFill/>
            <a:miter lim="800000"/>
            <a:headEnd/>
            <a:tailEnd/>
          </a:ln>
          <a:effectLst/>
        </p:spPr>
        <p:txBody>
          <a:bodyPr anchor="ctr">
            <a:prstTxWarp prst="textNoShape">
              <a:avLst/>
            </a:prstTxWarp>
            <a:spAutoFit/>
          </a:bodyPr>
          <a:lstStyle/>
          <a:p>
            <a:r>
              <a:rPr lang="en-US" sz="900"/>
              <a:t>Any Personnel -</a:t>
            </a:r>
          </a:p>
          <a:p>
            <a:r>
              <a:rPr lang="en-US" sz="900"/>
              <a:t>Transport</a:t>
            </a:r>
          </a:p>
          <a:p>
            <a:r>
              <a:rPr lang="en-US" sz="900"/>
              <a:t>To Lab</a:t>
            </a:r>
          </a:p>
        </p:txBody>
      </p:sp>
      <p:sp>
        <p:nvSpPr>
          <p:cNvPr id="368670" name="AutoShape 30"/>
          <p:cNvSpPr>
            <a:spLocks noChangeArrowheads="1"/>
          </p:cNvSpPr>
          <p:nvPr/>
        </p:nvSpPr>
        <p:spPr bwMode="auto">
          <a:xfrm>
            <a:off x="4768850" y="3733800"/>
            <a:ext cx="914400" cy="609600"/>
          </a:xfrm>
          <a:prstGeom prst="flowChartDocument">
            <a:avLst/>
          </a:prstGeom>
          <a:noFill/>
          <a:ln w="12700">
            <a:solidFill>
              <a:schemeClr val="tx1"/>
            </a:solidFill>
            <a:miter lim="800000"/>
            <a:headEnd/>
            <a:tailEnd/>
          </a:ln>
          <a:effectLst/>
        </p:spPr>
        <p:txBody>
          <a:bodyPr wrap="none" anchor="ctr">
            <a:prstTxWarp prst="textNoShape">
              <a:avLst/>
            </a:prstTxWarp>
          </a:bodyPr>
          <a:lstStyle/>
          <a:p>
            <a:pPr algn="ctr"/>
            <a:r>
              <a:rPr lang="en-US" sz="900"/>
              <a:t>Complete</a:t>
            </a:r>
          </a:p>
          <a:p>
            <a:pPr algn="ctr"/>
            <a:r>
              <a:rPr lang="en-US" sz="900"/>
              <a:t>Appropriate</a:t>
            </a:r>
          </a:p>
          <a:p>
            <a:pPr algn="ctr"/>
            <a:r>
              <a:rPr lang="en-US" sz="900"/>
              <a:t>Work Sheet</a:t>
            </a:r>
          </a:p>
        </p:txBody>
      </p:sp>
      <p:sp>
        <p:nvSpPr>
          <p:cNvPr id="368671" name="Line 31"/>
          <p:cNvSpPr>
            <a:spLocks noChangeShapeType="1"/>
          </p:cNvSpPr>
          <p:nvPr/>
        </p:nvSpPr>
        <p:spPr bwMode="auto">
          <a:xfrm>
            <a:off x="5260975" y="428625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72" name="AutoShape 32"/>
          <p:cNvSpPr>
            <a:spLocks noChangeArrowheads="1"/>
          </p:cNvSpPr>
          <p:nvPr/>
        </p:nvSpPr>
        <p:spPr bwMode="auto">
          <a:xfrm>
            <a:off x="4635500" y="4495800"/>
            <a:ext cx="1181100" cy="485775"/>
          </a:xfrm>
          <a:prstGeom prst="flowChartManualInput">
            <a:avLst/>
          </a:prstGeom>
          <a:noFill/>
          <a:ln w="12700">
            <a:solidFill>
              <a:schemeClr val="tx1"/>
            </a:solidFill>
            <a:miter lim="800000"/>
            <a:headEnd/>
            <a:tailEnd/>
          </a:ln>
          <a:effectLst/>
        </p:spPr>
        <p:txBody>
          <a:bodyPr wrap="none" anchor="ctr">
            <a:prstTxWarp prst="textNoShape">
              <a:avLst/>
            </a:prstTxWarp>
          </a:bodyPr>
          <a:lstStyle/>
          <a:p>
            <a:pPr algn="ctr"/>
            <a:r>
              <a:rPr lang="en-US" sz="900"/>
              <a:t>Enter Results Into</a:t>
            </a:r>
          </a:p>
          <a:p>
            <a:pPr algn="ctr"/>
            <a:r>
              <a:rPr lang="en-US" sz="900"/>
              <a:t>Gagetrol Software</a:t>
            </a:r>
          </a:p>
        </p:txBody>
      </p:sp>
      <p:sp>
        <p:nvSpPr>
          <p:cNvPr id="368673" name="AutoShape 33"/>
          <p:cNvSpPr>
            <a:spLocks noChangeArrowheads="1"/>
          </p:cNvSpPr>
          <p:nvPr/>
        </p:nvSpPr>
        <p:spPr bwMode="auto">
          <a:xfrm>
            <a:off x="4606925" y="5276850"/>
            <a:ext cx="1209675" cy="314325"/>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Place Calibration</a:t>
            </a:r>
          </a:p>
          <a:p>
            <a:pPr algn="ctr"/>
            <a:r>
              <a:rPr lang="en-US" sz="900"/>
              <a:t>Sticker on Device</a:t>
            </a:r>
          </a:p>
        </p:txBody>
      </p:sp>
      <p:sp>
        <p:nvSpPr>
          <p:cNvPr id="368674" name="Text Box 34"/>
          <p:cNvSpPr txBox="1">
            <a:spLocks noChangeArrowheads="1"/>
          </p:cNvSpPr>
          <p:nvPr/>
        </p:nvSpPr>
        <p:spPr bwMode="auto">
          <a:xfrm>
            <a:off x="4016375" y="3838575"/>
            <a:ext cx="736600" cy="365125"/>
          </a:xfrm>
          <a:prstGeom prst="rect">
            <a:avLst/>
          </a:prstGeom>
          <a:noFill/>
          <a:ln w="12700">
            <a:noFill/>
            <a:miter lim="800000"/>
            <a:headEnd/>
            <a:tailEnd/>
          </a:ln>
          <a:effectLst/>
        </p:spPr>
        <p:txBody>
          <a:bodyPr wrap="none" anchor="ctr">
            <a:prstTxWarp prst="textNoShape">
              <a:avLst/>
            </a:prstTxWarp>
            <a:spAutoFit/>
          </a:bodyPr>
          <a:lstStyle/>
          <a:p>
            <a:pPr algn="r"/>
            <a:r>
              <a:rPr lang="en-US" sz="900"/>
              <a:t>Quality</a:t>
            </a:r>
          </a:p>
          <a:p>
            <a:pPr algn="r"/>
            <a:r>
              <a:rPr lang="en-US" sz="900"/>
              <a:t>Technician</a:t>
            </a:r>
          </a:p>
        </p:txBody>
      </p:sp>
      <p:sp>
        <p:nvSpPr>
          <p:cNvPr id="368675" name="AutoShape 35"/>
          <p:cNvSpPr>
            <a:spLocks noChangeArrowheads="1"/>
          </p:cNvSpPr>
          <p:nvPr/>
        </p:nvSpPr>
        <p:spPr bwMode="auto">
          <a:xfrm>
            <a:off x="4676775" y="1857375"/>
            <a:ext cx="1104900" cy="790575"/>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Within</a:t>
            </a:r>
          </a:p>
          <a:p>
            <a:pPr algn="ctr"/>
            <a:r>
              <a:rPr lang="en-US" sz="900"/>
              <a:t>Calibration</a:t>
            </a:r>
          </a:p>
          <a:p>
            <a:pPr algn="ctr"/>
            <a:r>
              <a:rPr lang="en-US" sz="900"/>
              <a:t>Tolerance?</a:t>
            </a:r>
          </a:p>
        </p:txBody>
      </p:sp>
      <p:sp>
        <p:nvSpPr>
          <p:cNvPr id="368676" name="AutoShape 36"/>
          <p:cNvSpPr>
            <a:spLocks noChangeArrowheads="1"/>
          </p:cNvSpPr>
          <p:nvPr/>
        </p:nvSpPr>
        <p:spPr bwMode="auto">
          <a:xfrm>
            <a:off x="4737100" y="2819400"/>
            <a:ext cx="993775" cy="6858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Can Be</a:t>
            </a:r>
          </a:p>
          <a:p>
            <a:pPr algn="ctr"/>
            <a:r>
              <a:rPr lang="en-US" sz="900"/>
              <a:t>Adjusted?</a:t>
            </a:r>
          </a:p>
        </p:txBody>
      </p:sp>
      <p:sp>
        <p:nvSpPr>
          <p:cNvPr id="368677" name="Line 37"/>
          <p:cNvSpPr>
            <a:spLocks noChangeShapeType="1"/>
          </p:cNvSpPr>
          <p:nvPr/>
        </p:nvSpPr>
        <p:spPr bwMode="auto">
          <a:xfrm>
            <a:off x="5235575" y="2647950"/>
            <a:ext cx="0" cy="2095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78" name="Line 38"/>
          <p:cNvSpPr>
            <a:spLocks noChangeShapeType="1"/>
          </p:cNvSpPr>
          <p:nvPr/>
        </p:nvSpPr>
        <p:spPr bwMode="auto">
          <a:xfrm>
            <a:off x="5229225" y="3505200"/>
            <a:ext cx="0" cy="2667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79" name="Text Box 39"/>
          <p:cNvSpPr txBox="1">
            <a:spLocks noChangeArrowheads="1"/>
          </p:cNvSpPr>
          <p:nvPr/>
        </p:nvSpPr>
        <p:spPr bwMode="auto">
          <a:xfrm>
            <a:off x="5702300" y="2028825"/>
            <a:ext cx="3302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No</a:t>
            </a:r>
          </a:p>
        </p:txBody>
      </p:sp>
      <p:sp>
        <p:nvSpPr>
          <p:cNvPr id="368680" name="Text Box 40"/>
          <p:cNvSpPr txBox="1">
            <a:spLocks noChangeArrowheads="1"/>
          </p:cNvSpPr>
          <p:nvPr/>
        </p:nvSpPr>
        <p:spPr bwMode="auto">
          <a:xfrm>
            <a:off x="5768975" y="2971800"/>
            <a:ext cx="3302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No</a:t>
            </a:r>
          </a:p>
        </p:txBody>
      </p:sp>
      <p:sp>
        <p:nvSpPr>
          <p:cNvPr id="368681" name="Line 41"/>
          <p:cNvSpPr>
            <a:spLocks noChangeShapeType="1"/>
          </p:cNvSpPr>
          <p:nvPr/>
        </p:nvSpPr>
        <p:spPr bwMode="auto">
          <a:xfrm>
            <a:off x="5765800" y="2238375"/>
            <a:ext cx="269875"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82" name="Text Box 42"/>
          <p:cNvSpPr txBox="1">
            <a:spLocks noChangeArrowheads="1"/>
          </p:cNvSpPr>
          <p:nvPr/>
        </p:nvSpPr>
        <p:spPr bwMode="auto">
          <a:xfrm>
            <a:off x="5238750" y="3457575"/>
            <a:ext cx="3810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Yes</a:t>
            </a:r>
          </a:p>
        </p:txBody>
      </p:sp>
      <p:sp>
        <p:nvSpPr>
          <p:cNvPr id="368683" name="Text Box 43"/>
          <p:cNvSpPr txBox="1">
            <a:spLocks noChangeArrowheads="1"/>
          </p:cNvSpPr>
          <p:nvPr/>
        </p:nvSpPr>
        <p:spPr bwMode="auto">
          <a:xfrm>
            <a:off x="4813300" y="2619375"/>
            <a:ext cx="3810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Yes</a:t>
            </a:r>
          </a:p>
        </p:txBody>
      </p:sp>
      <p:sp>
        <p:nvSpPr>
          <p:cNvPr id="368684" name="AutoShape 44"/>
          <p:cNvSpPr>
            <a:spLocks noChangeArrowheads="1"/>
          </p:cNvSpPr>
          <p:nvPr/>
        </p:nvSpPr>
        <p:spPr bwMode="auto">
          <a:xfrm>
            <a:off x="6022975" y="2114550"/>
            <a:ext cx="1425575" cy="295275"/>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R-11001C</a:t>
            </a:r>
          </a:p>
          <a:p>
            <a:pPr algn="ctr"/>
            <a:r>
              <a:rPr lang="en-US" sz="900"/>
              <a:t>Out of Calibration Review</a:t>
            </a:r>
          </a:p>
        </p:txBody>
      </p:sp>
      <p:sp>
        <p:nvSpPr>
          <p:cNvPr id="368685" name="Line 45"/>
          <p:cNvSpPr>
            <a:spLocks noChangeShapeType="1"/>
          </p:cNvSpPr>
          <p:nvPr/>
        </p:nvSpPr>
        <p:spPr bwMode="auto">
          <a:xfrm>
            <a:off x="5689600" y="3152775"/>
            <a:ext cx="47625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86" name="Text Box 46"/>
          <p:cNvSpPr txBox="1">
            <a:spLocks noChangeArrowheads="1"/>
          </p:cNvSpPr>
          <p:nvPr/>
        </p:nvSpPr>
        <p:spPr bwMode="auto">
          <a:xfrm>
            <a:off x="3962400" y="4572000"/>
            <a:ext cx="736600" cy="365125"/>
          </a:xfrm>
          <a:prstGeom prst="rect">
            <a:avLst/>
          </a:prstGeom>
          <a:noFill/>
          <a:ln w="12700">
            <a:noFill/>
            <a:miter lim="800000"/>
            <a:headEnd/>
            <a:tailEnd/>
          </a:ln>
          <a:effectLst/>
        </p:spPr>
        <p:txBody>
          <a:bodyPr wrap="none" anchor="ctr">
            <a:prstTxWarp prst="textNoShape">
              <a:avLst/>
            </a:prstTxWarp>
            <a:spAutoFit/>
          </a:bodyPr>
          <a:lstStyle/>
          <a:p>
            <a:pPr algn="r"/>
            <a:r>
              <a:rPr lang="en-US" sz="900"/>
              <a:t>Quality</a:t>
            </a:r>
          </a:p>
          <a:p>
            <a:pPr algn="r"/>
            <a:r>
              <a:rPr lang="en-US" sz="900"/>
              <a:t>Technician</a:t>
            </a:r>
          </a:p>
        </p:txBody>
      </p:sp>
      <p:sp>
        <p:nvSpPr>
          <p:cNvPr id="368687" name="Line 47"/>
          <p:cNvSpPr>
            <a:spLocks noChangeShapeType="1"/>
          </p:cNvSpPr>
          <p:nvPr/>
        </p:nvSpPr>
        <p:spPr bwMode="auto">
          <a:xfrm>
            <a:off x="5248275" y="497205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88" name="AutoShape 48"/>
          <p:cNvSpPr>
            <a:spLocks noChangeArrowheads="1"/>
          </p:cNvSpPr>
          <p:nvPr/>
        </p:nvSpPr>
        <p:spPr bwMode="auto">
          <a:xfrm>
            <a:off x="6086475" y="3771900"/>
            <a:ext cx="1136650" cy="342900"/>
          </a:xfrm>
          <a:prstGeom prst="flowChart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Tag Device</a:t>
            </a:r>
          </a:p>
          <a:p>
            <a:pPr algn="ctr"/>
            <a:r>
              <a:rPr lang="en-US" sz="900"/>
              <a:t>"Out Of Calibration"</a:t>
            </a:r>
          </a:p>
        </p:txBody>
      </p:sp>
      <p:sp>
        <p:nvSpPr>
          <p:cNvPr id="368689" name="AutoShape 49"/>
          <p:cNvSpPr>
            <a:spLocks noChangeArrowheads="1"/>
          </p:cNvSpPr>
          <p:nvPr/>
        </p:nvSpPr>
        <p:spPr bwMode="auto">
          <a:xfrm>
            <a:off x="5943600" y="4419600"/>
            <a:ext cx="1346200" cy="295275"/>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R-11001A</a:t>
            </a:r>
          </a:p>
          <a:p>
            <a:pPr algn="ctr"/>
            <a:r>
              <a:rPr lang="en-US" sz="900"/>
              <a:t>Scrap Measuring Device</a:t>
            </a:r>
          </a:p>
        </p:txBody>
      </p:sp>
      <p:sp>
        <p:nvSpPr>
          <p:cNvPr id="368690" name="Line 50"/>
          <p:cNvSpPr>
            <a:spLocks noChangeShapeType="1"/>
          </p:cNvSpPr>
          <p:nvPr/>
        </p:nvSpPr>
        <p:spPr bwMode="auto">
          <a:xfrm>
            <a:off x="7124700" y="3152775"/>
            <a:ext cx="269875"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91" name="AutoShape 51"/>
          <p:cNvSpPr>
            <a:spLocks noChangeArrowheads="1"/>
          </p:cNvSpPr>
          <p:nvPr/>
        </p:nvSpPr>
        <p:spPr bwMode="auto">
          <a:xfrm>
            <a:off x="6070600" y="5295900"/>
            <a:ext cx="946150" cy="295275"/>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Return Device</a:t>
            </a:r>
          </a:p>
          <a:p>
            <a:pPr algn="ctr"/>
            <a:r>
              <a:rPr lang="en-US" sz="900"/>
              <a:t>To Service</a:t>
            </a:r>
          </a:p>
        </p:txBody>
      </p:sp>
      <p:sp>
        <p:nvSpPr>
          <p:cNvPr id="368692" name="Line 52"/>
          <p:cNvSpPr>
            <a:spLocks noChangeShapeType="1"/>
          </p:cNvSpPr>
          <p:nvPr/>
        </p:nvSpPr>
        <p:spPr bwMode="auto">
          <a:xfrm>
            <a:off x="5819775" y="5438775"/>
            <a:ext cx="269875"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93" name="AutoShape 53"/>
          <p:cNvSpPr>
            <a:spLocks noChangeArrowheads="1"/>
          </p:cNvSpPr>
          <p:nvPr/>
        </p:nvSpPr>
        <p:spPr bwMode="auto">
          <a:xfrm>
            <a:off x="6130925" y="2819400"/>
            <a:ext cx="993775" cy="6858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Can Be</a:t>
            </a:r>
          </a:p>
          <a:p>
            <a:pPr algn="ctr"/>
            <a:r>
              <a:rPr lang="en-US" sz="900"/>
              <a:t>Repaired?</a:t>
            </a:r>
          </a:p>
        </p:txBody>
      </p:sp>
      <p:sp>
        <p:nvSpPr>
          <p:cNvPr id="368694" name="Line 54"/>
          <p:cNvSpPr>
            <a:spLocks noChangeShapeType="1"/>
          </p:cNvSpPr>
          <p:nvPr/>
        </p:nvSpPr>
        <p:spPr bwMode="auto">
          <a:xfrm>
            <a:off x="6629400" y="3505200"/>
            <a:ext cx="0" cy="2667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95" name="Line 55"/>
          <p:cNvSpPr>
            <a:spLocks noChangeShapeType="1"/>
          </p:cNvSpPr>
          <p:nvPr/>
        </p:nvSpPr>
        <p:spPr bwMode="auto">
          <a:xfrm>
            <a:off x="6619875" y="4124325"/>
            <a:ext cx="0" cy="2667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696" name="Text Box 56"/>
          <p:cNvSpPr txBox="1">
            <a:spLocks noChangeArrowheads="1"/>
          </p:cNvSpPr>
          <p:nvPr/>
        </p:nvSpPr>
        <p:spPr bwMode="auto">
          <a:xfrm>
            <a:off x="6584950" y="3467100"/>
            <a:ext cx="3302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No</a:t>
            </a:r>
          </a:p>
        </p:txBody>
      </p:sp>
      <p:sp>
        <p:nvSpPr>
          <p:cNvPr id="368697" name="Text Box 57"/>
          <p:cNvSpPr txBox="1">
            <a:spLocks noChangeArrowheads="1"/>
          </p:cNvSpPr>
          <p:nvPr/>
        </p:nvSpPr>
        <p:spPr bwMode="auto">
          <a:xfrm>
            <a:off x="6972300" y="2943225"/>
            <a:ext cx="38100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Yes</a:t>
            </a:r>
          </a:p>
        </p:txBody>
      </p:sp>
      <p:sp>
        <p:nvSpPr>
          <p:cNvPr id="368698" name="AutoShape 58"/>
          <p:cNvSpPr>
            <a:spLocks noChangeArrowheads="1"/>
          </p:cNvSpPr>
          <p:nvPr/>
        </p:nvSpPr>
        <p:spPr bwMode="auto">
          <a:xfrm>
            <a:off x="7353300" y="2819400"/>
            <a:ext cx="993775" cy="685800"/>
          </a:xfrm>
          <a:prstGeom prst="flowChartDecision">
            <a:avLst/>
          </a:prstGeom>
          <a:noFill/>
          <a:ln w="12700">
            <a:solidFill>
              <a:schemeClr val="tx1"/>
            </a:solidFill>
            <a:miter lim="800000"/>
            <a:headEnd/>
            <a:tailEnd/>
          </a:ln>
          <a:effectLst/>
        </p:spPr>
        <p:txBody>
          <a:bodyPr wrap="none" anchor="ctr">
            <a:prstTxWarp prst="textNoShape">
              <a:avLst/>
            </a:prstTxWarp>
          </a:bodyPr>
          <a:lstStyle/>
          <a:p>
            <a:pPr algn="ctr"/>
            <a:r>
              <a:rPr lang="en-US" sz="900"/>
              <a:t>Internal/</a:t>
            </a:r>
          </a:p>
          <a:p>
            <a:pPr algn="ctr"/>
            <a:r>
              <a:rPr lang="en-US" sz="900"/>
              <a:t>External?</a:t>
            </a:r>
          </a:p>
        </p:txBody>
      </p:sp>
      <p:sp>
        <p:nvSpPr>
          <p:cNvPr id="368699" name="Line 59"/>
          <p:cNvSpPr>
            <a:spLocks noChangeShapeType="1"/>
          </p:cNvSpPr>
          <p:nvPr/>
        </p:nvSpPr>
        <p:spPr bwMode="auto">
          <a:xfrm>
            <a:off x="7839075" y="3505200"/>
            <a:ext cx="0" cy="2667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700" name="AutoShape 60"/>
          <p:cNvSpPr>
            <a:spLocks noChangeArrowheads="1"/>
          </p:cNvSpPr>
          <p:nvPr/>
        </p:nvSpPr>
        <p:spPr bwMode="auto">
          <a:xfrm>
            <a:off x="7470775" y="3752850"/>
            <a:ext cx="777875" cy="600075"/>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R-23001A</a:t>
            </a:r>
          </a:p>
          <a:p>
            <a:pPr algn="ctr"/>
            <a:r>
              <a:rPr lang="en-US" sz="900"/>
              <a:t>Toolroom</a:t>
            </a:r>
          </a:p>
          <a:p>
            <a:pPr algn="ctr"/>
            <a:r>
              <a:rPr lang="en-US" sz="900"/>
              <a:t>Work Order</a:t>
            </a:r>
          </a:p>
        </p:txBody>
      </p:sp>
      <p:sp>
        <p:nvSpPr>
          <p:cNvPr id="368701" name="Text Box 61"/>
          <p:cNvSpPr txBox="1">
            <a:spLocks noChangeArrowheads="1"/>
          </p:cNvSpPr>
          <p:nvPr/>
        </p:nvSpPr>
        <p:spPr bwMode="auto">
          <a:xfrm>
            <a:off x="7331075" y="3467100"/>
            <a:ext cx="56515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Internal</a:t>
            </a:r>
          </a:p>
        </p:txBody>
      </p:sp>
      <p:sp>
        <p:nvSpPr>
          <p:cNvPr id="368702" name="Text Box 62"/>
          <p:cNvSpPr txBox="1">
            <a:spLocks noChangeArrowheads="1"/>
          </p:cNvSpPr>
          <p:nvPr/>
        </p:nvSpPr>
        <p:spPr bwMode="auto">
          <a:xfrm>
            <a:off x="8248650" y="2971800"/>
            <a:ext cx="603250" cy="228600"/>
          </a:xfrm>
          <a:prstGeom prst="rect">
            <a:avLst/>
          </a:prstGeom>
          <a:noFill/>
          <a:ln w="12700">
            <a:noFill/>
            <a:miter lim="800000"/>
            <a:headEnd/>
            <a:tailEnd/>
          </a:ln>
          <a:effectLst/>
        </p:spPr>
        <p:txBody>
          <a:bodyPr wrap="none" anchor="ctr">
            <a:prstTxWarp prst="textNoShape">
              <a:avLst/>
            </a:prstTxWarp>
            <a:spAutoFit/>
          </a:bodyPr>
          <a:lstStyle/>
          <a:p>
            <a:pPr algn="ctr"/>
            <a:r>
              <a:rPr lang="en-US" sz="900"/>
              <a:t>External</a:t>
            </a:r>
          </a:p>
        </p:txBody>
      </p:sp>
      <p:sp>
        <p:nvSpPr>
          <p:cNvPr id="368703" name="AutoShape 63"/>
          <p:cNvSpPr>
            <a:spLocks noChangeArrowheads="1"/>
          </p:cNvSpPr>
          <p:nvPr/>
        </p:nvSpPr>
        <p:spPr bwMode="auto">
          <a:xfrm>
            <a:off x="8347075" y="3848100"/>
            <a:ext cx="796925" cy="742950"/>
          </a:xfrm>
          <a:prstGeom prst="flowChartAlternateProcess">
            <a:avLst/>
          </a:prstGeom>
          <a:noFill/>
          <a:ln w="12700">
            <a:solidFill>
              <a:schemeClr val="tx1"/>
            </a:solidFill>
            <a:miter lim="800000"/>
            <a:headEnd/>
            <a:tailEnd/>
          </a:ln>
          <a:effectLst/>
        </p:spPr>
        <p:txBody>
          <a:bodyPr wrap="none" anchor="ctr">
            <a:prstTxWarp prst="textNoShape">
              <a:avLst/>
            </a:prstTxWarp>
          </a:bodyPr>
          <a:lstStyle/>
          <a:p>
            <a:pPr algn="ctr"/>
            <a:r>
              <a:rPr lang="en-US" sz="900"/>
              <a:t>R-06001</a:t>
            </a:r>
          </a:p>
          <a:p>
            <a:pPr algn="ctr"/>
            <a:r>
              <a:rPr lang="en-US" sz="900"/>
              <a:t>Purchasing</a:t>
            </a:r>
          </a:p>
          <a:p>
            <a:pPr algn="ctr"/>
            <a:r>
              <a:rPr lang="en-US" sz="900"/>
              <a:t>-</a:t>
            </a:r>
          </a:p>
          <a:p>
            <a:pPr algn="ctr"/>
            <a:r>
              <a:rPr lang="en-US" sz="900"/>
              <a:t>Complete PO</a:t>
            </a:r>
          </a:p>
          <a:p>
            <a:pPr algn="ctr"/>
            <a:r>
              <a:rPr lang="en-US" sz="900"/>
              <a:t>Form</a:t>
            </a:r>
          </a:p>
        </p:txBody>
      </p:sp>
      <p:sp>
        <p:nvSpPr>
          <p:cNvPr id="368704" name="Line 64"/>
          <p:cNvSpPr>
            <a:spLocks noChangeShapeType="1"/>
          </p:cNvSpPr>
          <p:nvPr/>
        </p:nvSpPr>
        <p:spPr bwMode="auto">
          <a:xfrm>
            <a:off x="8347075" y="3171825"/>
            <a:ext cx="374650"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68705" name="Line 65"/>
          <p:cNvSpPr>
            <a:spLocks noChangeShapeType="1"/>
          </p:cNvSpPr>
          <p:nvPr/>
        </p:nvSpPr>
        <p:spPr bwMode="auto">
          <a:xfrm>
            <a:off x="8724900" y="3171825"/>
            <a:ext cx="0" cy="6667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706" name="AutoShape 66"/>
          <p:cNvSpPr>
            <a:spLocks noChangeArrowheads="1"/>
          </p:cNvSpPr>
          <p:nvPr/>
        </p:nvSpPr>
        <p:spPr bwMode="auto">
          <a:xfrm>
            <a:off x="7562850" y="4648200"/>
            <a:ext cx="685800" cy="657225"/>
          </a:xfrm>
          <a:prstGeom prst="flowChartManualInput">
            <a:avLst/>
          </a:prstGeom>
          <a:noFill/>
          <a:ln w="12700">
            <a:solidFill>
              <a:schemeClr val="tx1"/>
            </a:solidFill>
            <a:miter lim="800000"/>
            <a:headEnd/>
            <a:tailEnd/>
          </a:ln>
          <a:effectLst/>
        </p:spPr>
        <p:txBody>
          <a:bodyPr wrap="none" anchor="ctr">
            <a:prstTxWarp prst="textNoShape">
              <a:avLst/>
            </a:prstTxWarp>
          </a:bodyPr>
          <a:lstStyle/>
          <a:p>
            <a:pPr algn="ctr"/>
            <a:r>
              <a:rPr lang="en-US" sz="900"/>
              <a:t>Update</a:t>
            </a:r>
          </a:p>
          <a:p>
            <a:pPr algn="ctr"/>
            <a:r>
              <a:rPr lang="en-US" sz="900"/>
              <a:t>Gagetrol</a:t>
            </a:r>
          </a:p>
          <a:p>
            <a:pPr algn="ctr"/>
            <a:r>
              <a:rPr lang="en-US" sz="900"/>
              <a:t>Software</a:t>
            </a:r>
          </a:p>
        </p:txBody>
      </p:sp>
      <p:sp>
        <p:nvSpPr>
          <p:cNvPr id="368707" name="Line 67"/>
          <p:cNvSpPr>
            <a:spLocks noChangeShapeType="1"/>
          </p:cNvSpPr>
          <p:nvPr/>
        </p:nvSpPr>
        <p:spPr bwMode="auto">
          <a:xfrm>
            <a:off x="6632575" y="4714875"/>
            <a:ext cx="0" cy="390525"/>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68708" name="Line 68"/>
          <p:cNvSpPr>
            <a:spLocks noChangeShapeType="1"/>
          </p:cNvSpPr>
          <p:nvPr/>
        </p:nvSpPr>
        <p:spPr bwMode="auto">
          <a:xfrm>
            <a:off x="6623050" y="5105400"/>
            <a:ext cx="9398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709" name="Line 69"/>
          <p:cNvSpPr>
            <a:spLocks noChangeShapeType="1"/>
          </p:cNvSpPr>
          <p:nvPr/>
        </p:nvSpPr>
        <p:spPr bwMode="auto">
          <a:xfrm>
            <a:off x="7886700" y="4352925"/>
            <a:ext cx="0" cy="3619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710" name="Line 70"/>
          <p:cNvSpPr>
            <a:spLocks noChangeShapeType="1"/>
          </p:cNvSpPr>
          <p:nvPr/>
        </p:nvSpPr>
        <p:spPr bwMode="auto">
          <a:xfrm>
            <a:off x="8788400" y="4591050"/>
            <a:ext cx="0" cy="390525"/>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68711" name="Line 71"/>
          <p:cNvSpPr>
            <a:spLocks noChangeShapeType="1"/>
          </p:cNvSpPr>
          <p:nvPr/>
        </p:nvSpPr>
        <p:spPr bwMode="auto">
          <a:xfrm flipH="1">
            <a:off x="8248650" y="4981575"/>
            <a:ext cx="53975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68712" name="Line 72"/>
          <p:cNvSpPr>
            <a:spLocks noChangeShapeType="1"/>
          </p:cNvSpPr>
          <p:nvPr/>
        </p:nvSpPr>
        <p:spPr bwMode="auto">
          <a:xfrm>
            <a:off x="6619875" y="2419350"/>
            <a:ext cx="0" cy="26670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68713" name="Line 73"/>
          <p:cNvSpPr>
            <a:spLocks noChangeShapeType="1"/>
          </p:cNvSpPr>
          <p:nvPr/>
        </p:nvSpPr>
        <p:spPr bwMode="auto">
          <a:xfrm flipH="1">
            <a:off x="5248275" y="2676525"/>
            <a:ext cx="1371600"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cxnSp>
        <p:nvCxnSpPr>
          <p:cNvPr id="368714" name="AutoShape 74"/>
          <p:cNvCxnSpPr>
            <a:cxnSpLocks noChangeShapeType="1"/>
            <a:stCxn id="368649" idx="2"/>
            <a:endCxn id="368675" idx="1"/>
          </p:cNvCxnSpPr>
          <p:nvPr/>
        </p:nvCxnSpPr>
        <p:spPr bwMode="auto">
          <a:xfrm rot="5400000" flipH="1" flipV="1">
            <a:off x="1905794" y="1515269"/>
            <a:ext cx="2033587" cy="3508375"/>
          </a:xfrm>
          <a:prstGeom prst="bentConnector4">
            <a:avLst>
              <a:gd name="adj1" fmla="val -33097"/>
              <a:gd name="adj2" fmla="val 78731"/>
            </a:avLst>
          </a:prstGeom>
          <a:noFill/>
          <a:ln w="15875">
            <a:solidFill>
              <a:srgbClr val="800000"/>
            </a:solidFill>
            <a:miter lim="800000"/>
            <a:headEnd/>
            <a:tailEnd type="triangle" w="med" len="med"/>
          </a:ln>
          <a:effectLst/>
        </p:spPr>
      </p:cxnSp>
    </p:spTree>
  </p:cSld>
  <p:clrMapOvr>
    <a:masterClrMapping/>
  </p:clrMapOvr>
  <p:transition advTm="8000">
    <p:zoom dir="in"/>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0210" name="Rectangle 1026"/>
          <p:cNvSpPr>
            <a:spLocks noChangeArrowheads="1"/>
          </p:cNvSpPr>
          <p:nvPr/>
        </p:nvSpPr>
        <p:spPr bwMode="auto">
          <a:xfrm>
            <a:off x="1708150" y="304800"/>
            <a:ext cx="5770563" cy="638175"/>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sz="3600" b="1">
                <a:solidFill>
                  <a:srgbClr val="0000FF"/>
                </a:solidFill>
              </a:rPr>
              <a:t>8.1 Statistical Techniques</a:t>
            </a:r>
            <a:endParaRPr lang="en-US" sz="3600" b="1"/>
          </a:p>
        </p:txBody>
      </p:sp>
      <p:sp>
        <p:nvSpPr>
          <p:cNvPr id="350223" name="Text Box 1039"/>
          <p:cNvSpPr txBox="1">
            <a:spLocks noChangeArrowheads="1"/>
          </p:cNvSpPr>
          <p:nvPr/>
        </p:nvSpPr>
        <p:spPr bwMode="auto">
          <a:xfrm>
            <a:off x="2813050" y="2044700"/>
            <a:ext cx="3816350" cy="476250"/>
          </a:xfrm>
          <a:prstGeom prst="rect">
            <a:avLst/>
          </a:prstGeom>
          <a:noFill/>
          <a:ln w="19050">
            <a:solidFill>
              <a:srgbClr val="790015"/>
            </a:solidFill>
            <a:prstDash val="dash"/>
            <a:miter lim="800000"/>
            <a:headEnd/>
            <a:tailEnd/>
          </a:ln>
          <a:effectLst/>
        </p:spPr>
        <p:txBody>
          <a:bodyPr>
            <a:prstTxWarp prst="textNoShape">
              <a:avLst/>
            </a:prstTxWarp>
            <a:spAutoFit/>
          </a:bodyPr>
          <a:lstStyle/>
          <a:p>
            <a:pPr algn="ctr">
              <a:tabLst>
                <a:tab pos="454025" algn="l"/>
                <a:tab pos="906463" algn="l"/>
              </a:tabLst>
            </a:pPr>
            <a:r>
              <a:rPr lang="en-US"/>
              <a:t>Management Determines Method and Acceptability of Sampling Technique</a:t>
            </a:r>
          </a:p>
        </p:txBody>
      </p:sp>
      <p:sp>
        <p:nvSpPr>
          <p:cNvPr id="350241" name="AutoShape 1057"/>
          <p:cNvSpPr>
            <a:spLocks noChangeArrowheads="1"/>
          </p:cNvSpPr>
          <p:nvPr/>
        </p:nvSpPr>
        <p:spPr bwMode="auto">
          <a:xfrm>
            <a:off x="2736850" y="990600"/>
            <a:ext cx="3968750" cy="703263"/>
          </a:xfrm>
          <a:prstGeom prst="flowChartAlternateProcess">
            <a:avLst/>
          </a:prstGeom>
          <a:noFill/>
          <a:ln w="19050">
            <a:solidFill>
              <a:srgbClr val="790015"/>
            </a:solidFill>
            <a:prstDash val="dash"/>
            <a:miter lim="800000"/>
            <a:headEnd/>
            <a:tailEnd/>
          </a:ln>
          <a:effectLst/>
        </p:spPr>
        <p:txBody>
          <a:bodyPr anchor="ctr">
            <a:prstTxWarp prst="textNoShape">
              <a:avLst/>
            </a:prstTxWarp>
            <a:spAutoFit/>
          </a:bodyPr>
          <a:lstStyle/>
          <a:p>
            <a:pPr algn="ctr"/>
            <a:r>
              <a:rPr lang="en-US"/>
              <a:t>Management Determines a Need for Statistical Technique(s) to Control or Verify Process Capability or Characteristic</a:t>
            </a:r>
          </a:p>
        </p:txBody>
      </p:sp>
      <p:sp>
        <p:nvSpPr>
          <p:cNvPr id="350242" name="Text Box 1058"/>
          <p:cNvSpPr txBox="1">
            <a:spLocks noChangeArrowheads="1"/>
          </p:cNvSpPr>
          <p:nvPr/>
        </p:nvSpPr>
        <p:spPr bwMode="auto">
          <a:xfrm>
            <a:off x="2813050" y="2819400"/>
            <a:ext cx="3816350" cy="476250"/>
          </a:xfrm>
          <a:prstGeom prst="rect">
            <a:avLst/>
          </a:prstGeom>
          <a:noFill/>
          <a:ln w="19050">
            <a:solidFill>
              <a:srgbClr val="790015"/>
            </a:solidFill>
            <a:prstDash val="dash"/>
            <a:miter lim="800000"/>
            <a:headEnd/>
            <a:tailEnd/>
          </a:ln>
          <a:effectLst/>
        </p:spPr>
        <p:txBody>
          <a:bodyPr>
            <a:prstTxWarp prst="textNoShape">
              <a:avLst/>
            </a:prstTxWarp>
            <a:spAutoFit/>
          </a:bodyPr>
          <a:lstStyle/>
          <a:p>
            <a:pPr algn="ctr">
              <a:tabLst>
                <a:tab pos="454025" algn="l"/>
                <a:tab pos="906463" algn="l"/>
              </a:tabLst>
            </a:pPr>
            <a:r>
              <a:rPr lang="en-US"/>
              <a:t>Management Prepares / Revises Instructions Defining Requirements</a:t>
            </a:r>
          </a:p>
        </p:txBody>
      </p:sp>
      <p:sp>
        <p:nvSpPr>
          <p:cNvPr id="350243" name="Text Box 1059"/>
          <p:cNvSpPr txBox="1">
            <a:spLocks noChangeArrowheads="1"/>
          </p:cNvSpPr>
          <p:nvPr/>
        </p:nvSpPr>
        <p:spPr bwMode="auto">
          <a:xfrm>
            <a:off x="2813050" y="3598863"/>
            <a:ext cx="3816350" cy="293687"/>
          </a:xfrm>
          <a:prstGeom prst="rect">
            <a:avLst/>
          </a:prstGeom>
          <a:noFill/>
          <a:ln w="19050">
            <a:solidFill>
              <a:srgbClr val="00279F"/>
            </a:solidFill>
            <a:miter lim="800000"/>
            <a:headEnd/>
            <a:tailEnd/>
          </a:ln>
          <a:effectLst/>
        </p:spPr>
        <p:txBody>
          <a:bodyPr>
            <a:prstTxWarp prst="textNoShape">
              <a:avLst/>
            </a:prstTxWarp>
            <a:spAutoFit/>
          </a:bodyPr>
          <a:lstStyle/>
          <a:p>
            <a:pPr algn="ctr">
              <a:tabLst>
                <a:tab pos="454025" algn="l"/>
                <a:tab pos="906463" algn="l"/>
              </a:tabLst>
            </a:pPr>
            <a:r>
              <a:rPr lang="en-US"/>
              <a:t>Data Collected at Specified Interval</a:t>
            </a:r>
          </a:p>
        </p:txBody>
      </p:sp>
      <p:sp>
        <p:nvSpPr>
          <p:cNvPr id="350244" name="Text Box 1060"/>
          <p:cNvSpPr txBox="1">
            <a:spLocks noChangeArrowheads="1"/>
          </p:cNvSpPr>
          <p:nvPr/>
        </p:nvSpPr>
        <p:spPr bwMode="auto">
          <a:xfrm>
            <a:off x="2813050" y="4267200"/>
            <a:ext cx="3816350" cy="293688"/>
          </a:xfrm>
          <a:prstGeom prst="rect">
            <a:avLst/>
          </a:prstGeom>
          <a:noFill/>
          <a:ln w="19050">
            <a:solidFill>
              <a:srgbClr val="00279F"/>
            </a:solidFill>
            <a:miter lim="800000"/>
            <a:headEnd/>
            <a:tailEnd/>
          </a:ln>
          <a:effectLst/>
        </p:spPr>
        <p:txBody>
          <a:bodyPr>
            <a:prstTxWarp prst="textNoShape">
              <a:avLst/>
            </a:prstTxWarp>
            <a:spAutoFit/>
          </a:bodyPr>
          <a:lstStyle/>
          <a:p>
            <a:pPr algn="ctr">
              <a:tabLst>
                <a:tab pos="454025" algn="l"/>
                <a:tab pos="906463" algn="l"/>
              </a:tabLst>
            </a:pPr>
            <a:r>
              <a:rPr lang="en-US"/>
              <a:t>Data Reviewed and Analyzed</a:t>
            </a:r>
          </a:p>
        </p:txBody>
      </p:sp>
      <p:sp>
        <p:nvSpPr>
          <p:cNvPr id="350245" name="AutoShape 1061"/>
          <p:cNvSpPr>
            <a:spLocks noChangeArrowheads="1"/>
          </p:cNvSpPr>
          <p:nvPr/>
        </p:nvSpPr>
        <p:spPr bwMode="auto">
          <a:xfrm>
            <a:off x="2749550" y="4953000"/>
            <a:ext cx="3952875" cy="508000"/>
          </a:xfrm>
          <a:prstGeom prst="flowChartAlternateProcess">
            <a:avLst/>
          </a:prstGeom>
          <a:noFill/>
          <a:ln w="19050">
            <a:solidFill>
              <a:srgbClr val="00279F"/>
            </a:solidFill>
            <a:miter lim="800000"/>
            <a:headEnd/>
            <a:tailEnd/>
          </a:ln>
          <a:effectLst/>
        </p:spPr>
        <p:txBody>
          <a:bodyPr anchor="ctr">
            <a:prstTxWarp prst="textNoShape">
              <a:avLst/>
            </a:prstTxWarp>
            <a:spAutoFit/>
          </a:bodyPr>
          <a:lstStyle/>
          <a:p>
            <a:pPr algn="ctr"/>
            <a:r>
              <a:rPr lang="en-US"/>
              <a:t>Record Filed and Retained for Period Specified in Instructions</a:t>
            </a:r>
          </a:p>
        </p:txBody>
      </p:sp>
      <p:cxnSp>
        <p:nvCxnSpPr>
          <p:cNvPr id="350247" name="AutoShape 1063"/>
          <p:cNvCxnSpPr>
            <a:cxnSpLocks noChangeShapeType="1"/>
            <a:stCxn id="350241" idx="2"/>
            <a:endCxn id="350223" idx="0"/>
          </p:cNvCxnSpPr>
          <p:nvPr/>
        </p:nvCxnSpPr>
        <p:spPr bwMode="auto">
          <a:xfrm>
            <a:off x="4721225" y="1703388"/>
            <a:ext cx="0" cy="331787"/>
          </a:xfrm>
          <a:prstGeom prst="straightConnector1">
            <a:avLst/>
          </a:prstGeom>
          <a:noFill/>
          <a:ln w="12700">
            <a:solidFill>
              <a:schemeClr val="tx1"/>
            </a:solidFill>
            <a:round/>
            <a:headEnd/>
            <a:tailEnd type="triangle" w="med" len="med"/>
          </a:ln>
          <a:effectLst/>
        </p:spPr>
      </p:cxnSp>
      <p:cxnSp>
        <p:nvCxnSpPr>
          <p:cNvPr id="350248" name="AutoShape 1064"/>
          <p:cNvCxnSpPr>
            <a:cxnSpLocks noChangeShapeType="1"/>
            <a:stCxn id="350223" idx="2"/>
            <a:endCxn id="350242" idx="0"/>
          </p:cNvCxnSpPr>
          <p:nvPr/>
        </p:nvCxnSpPr>
        <p:spPr bwMode="auto">
          <a:xfrm>
            <a:off x="4721225" y="2530475"/>
            <a:ext cx="0" cy="279400"/>
          </a:xfrm>
          <a:prstGeom prst="straightConnector1">
            <a:avLst/>
          </a:prstGeom>
          <a:noFill/>
          <a:ln w="12700">
            <a:solidFill>
              <a:schemeClr val="tx1"/>
            </a:solidFill>
            <a:round/>
            <a:headEnd/>
            <a:tailEnd type="triangle" w="med" len="med"/>
          </a:ln>
          <a:effectLst/>
        </p:spPr>
      </p:cxnSp>
      <p:cxnSp>
        <p:nvCxnSpPr>
          <p:cNvPr id="350249" name="AutoShape 1065"/>
          <p:cNvCxnSpPr>
            <a:cxnSpLocks noChangeShapeType="1"/>
            <a:stCxn id="350242" idx="2"/>
            <a:endCxn id="350243" idx="0"/>
          </p:cNvCxnSpPr>
          <p:nvPr/>
        </p:nvCxnSpPr>
        <p:spPr bwMode="auto">
          <a:xfrm>
            <a:off x="4721225" y="3305175"/>
            <a:ext cx="0" cy="284163"/>
          </a:xfrm>
          <a:prstGeom prst="straightConnector1">
            <a:avLst/>
          </a:prstGeom>
          <a:noFill/>
          <a:ln w="12700">
            <a:solidFill>
              <a:schemeClr val="tx1"/>
            </a:solidFill>
            <a:round/>
            <a:headEnd/>
            <a:tailEnd type="triangle" w="med" len="med"/>
          </a:ln>
          <a:effectLst/>
        </p:spPr>
      </p:cxnSp>
      <p:cxnSp>
        <p:nvCxnSpPr>
          <p:cNvPr id="350250" name="AutoShape 1066"/>
          <p:cNvCxnSpPr>
            <a:cxnSpLocks noChangeShapeType="1"/>
            <a:stCxn id="350243" idx="2"/>
            <a:endCxn id="350244" idx="0"/>
          </p:cNvCxnSpPr>
          <p:nvPr/>
        </p:nvCxnSpPr>
        <p:spPr bwMode="auto">
          <a:xfrm>
            <a:off x="4721225" y="3902075"/>
            <a:ext cx="0" cy="355600"/>
          </a:xfrm>
          <a:prstGeom prst="straightConnector1">
            <a:avLst/>
          </a:prstGeom>
          <a:noFill/>
          <a:ln w="12700">
            <a:solidFill>
              <a:schemeClr val="tx1"/>
            </a:solidFill>
            <a:round/>
            <a:headEnd/>
            <a:tailEnd type="triangle" w="med" len="med"/>
          </a:ln>
          <a:effectLst/>
        </p:spPr>
      </p:cxnSp>
      <p:cxnSp>
        <p:nvCxnSpPr>
          <p:cNvPr id="350251" name="AutoShape 1067"/>
          <p:cNvCxnSpPr>
            <a:cxnSpLocks noChangeShapeType="1"/>
            <a:stCxn id="350244" idx="2"/>
            <a:endCxn id="350245" idx="0"/>
          </p:cNvCxnSpPr>
          <p:nvPr/>
        </p:nvCxnSpPr>
        <p:spPr bwMode="auto">
          <a:xfrm>
            <a:off x="4721225" y="4570413"/>
            <a:ext cx="4763" cy="373062"/>
          </a:xfrm>
          <a:prstGeom prst="straightConnector1">
            <a:avLst/>
          </a:prstGeom>
          <a:noFill/>
          <a:ln w="12700">
            <a:solidFill>
              <a:schemeClr val="tx1"/>
            </a:solidFill>
            <a:round/>
            <a:headEnd/>
            <a:tailEnd type="triangle" w="med" len="med"/>
          </a:ln>
          <a:effectLst/>
        </p:spPr>
      </p:cxnSp>
      <p:sp>
        <p:nvSpPr>
          <p:cNvPr id="350252" name="Rectangle 1068"/>
          <p:cNvSpPr>
            <a:spLocks noChangeArrowheads="1"/>
          </p:cNvSpPr>
          <p:nvPr/>
        </p:nvSpPr>
        <p:spPr bwMode="auto">
          <a:xfrm>
            <a:off x="228600" y="4135438"/>
            <a:ext cx="1619250" cy="730250"/>
          </a:xfrm>
          <a:prstGeom prst="rect">
            <a:avLst/>
          </a:prstGeom>
          <a:noFill/>
          <a:ln w="12700">
            <a:noFill/>
            <a:miter lim="800000"/>
            <a:headEnd/>
            <a:tailEnd/>
          </a:ln>
          <a:effectLst/>
        </p:spPr>
        <p:txBody>
          <a:bodyPr anchor="ctr">
            <a:prstTxWarp prst="textNoShape">
              <a:avLst/>
            </a:prstTxWarp>
            <a:spAutoFit/>
          </a:bodyPr>
          <a:lstStyle/>
          <a:p>
            <a:pPr algn="r"/>
            <a:r>
              <a:rPr lang="en-US" sz="1400" b="1">
                <a:solidFill>
                  <a:srgbClr val="00279F"/>
                </a:solidFill>
              </a:rPr>
              <a:t>Responsibilities Defined in Instruction</a:t>
            </a:r>
          </a:p>
        </p:txBody>
      </p:sp>
      <p:sp>
        <p:nvSpPr>
          <p:cNvPr id="350253" name="AutoShape 1069"/>
          <p:cNvSpPr>
            <a:spLocks/>
          </p:cNvSpPr>
          <p:nvPr/>
        </p:nvSpPr>
        <p:spPr bwMode="auto">
          <a:xfrm>
            <a:off x="2276475" y="3508375"/>
            <a:ext cx="381000" cy="1981200"/>
          </a:xfrm>
          <a:prstGeom prst="leftBrace">
            <a:avLst>
              <a:gd name="adj1" fmla="val 43333"/>
              <a:gd name="adj2" fmla="val 50000"/>
            </a:avLst>
          </a:prstGeom>
          <a:noFill/>
          <a:ln w="12700">
            <a:solidFill>
              <a:srgbClr val="00279F"/>
            </a:solidFill>
            <a:round/>
            <a:headEnd/>
            <a:tailEnd/>
          </a:ln>
          <a:effectLst/>
        </p:spPr>
        <p:txBody>
          <a:bodyPr anchor="ctr">
            <a:prstTxWarp prst="textNoShape">
              <a:avLst/>
            </a:prstTxWarp>
            <a:spAutoFit/>
          </a:bodyPr>
          <a:lstStyle/>
          <a:p>
            <a:endParaRPr lang="en-US"/>
          </a:p>
        </p:txBody>
      </p:sp>
      <p:cxnSp>
        <p:nvCxnSpPr>
          <p:cNvPr id="350254" name="AutoShape 1070"/>
          <p:cNvCxnSpPr>
            <a:cxnSpLocks noChangeShapeType="1"/>
            <a:stCxn id="350252" idx="3"/>
            <a:endCxn id="350253" idx="1"/>
          </p:cNvCxnSpPr>
          <p:nvPr/>
        </p:nvCxnSpPr>
        <p:spPr bwMode="auto">
          <a:xfrm flipV="1">
            <a:off x="1847850" y="4498975"/>
            <a:ext cx="428625" cy="1588"/>
          </a:xfrm>
          <a:prstGeom prst="straightConnector1">
            <a:avLst/>
          </a:prstGeom>
          <a:noFill/>
          <a:ln w="12700" cap="rnd">
            <a:solidFill>
              <a:srgbClr val="00279F"/>
            </a:solidFill>
            <a:prstDash val="sysDot"/>
            <a:round/>
            <a:headEnd/>
            <a:tailEnd/>
          </a:ln>
          <a:effectLst/>
        </p:spPr>
      </p:cxnSp>
      <p:sp>
        <p:nvSpPr>
          <p:cNvPr id="350255" name="AutoShape 1071"/>
          <p:cNvSpPr>
            <a:spLocks noChangeArrowheads="1"/>
          </p:cNvSpPr>
          <p:nvPr/>
        </p:nvSpPr>
        <p:spPr bwMode="auto">
          <a:xfrm>
            <a:off x="2752725" y="5794375"/>
            <a:ext cx="3952875" cy="508000"/>
          </a:xfrm>
          <a:prstGeom prst="flowChartAlternateProcess">
            <a:avLst/>
          </a:prstGeom>
          <a:noFill/>
          <a:ln w="19050">
            <a:solidFill>
              <a:srgbClr val="00279F"/>
            </a:solidFill>
            <a:miter lim="800000"/>
            <a:headEnd/>
            <a:tailEnd/>
          </a:ln>
          <a:effectLst/>
        </p:spPr>
        <p:txBody>
          <a:bodyPr anchor="ctr">
            <a:prstTxWarp prst="textNoShape">
              <a:avLst/>
            </a:prstTxWarp>
            <a:spAutoFit/>
          </a:bodyPr>
          <a:lstStyle/>
          <a:p>
            <a:pPr algn="ctr"/>
            <a:r>
              <a:rPr lang="en-US"/>
              <a:t>Process Improvement Mgr. reviews statistical technique to include as a Quality Record, if applicable</a:t>
            </a:r>
          </a:p>
        </p:txBody>
      </p:sp>
      <p:cxnSp>
        <p:nvCxnSpPr>
          <p:cNvPr id="350256" name="AutoShape 1072"/>
          <p:cNvCxnSpPr>
            <a:cxnSpLocks noChangeShapeType="1"/>
            <a:stCxn id="350245" idx="2"/>
            <a:endCxn id="350255" idx="0"/>
          </p:cNvCxnSpPr>
          <p:nvPr/>
        </p:nvCxnSpPr>
        <p:spPr bwMode="auto">
          <a:xfrm>
            <a:off x="4725988" y="5470525"/>
            <a:ext cx="3175" cy="314325"/>
          </a:xfrm>
          <a:prstGeom prst="straightConnector1">
            <a:avLst/>
          </a:prstGeom>
          <a:noFill/>
          <a:ln w="12700">
            <a:solidFill>
              <a:schemeClr val="tx1"/>
            </a:solidFill>
            <a:round/>
            <a:headEnd/>
            <a:tailEnd type="triangle" w="med" len="med"/>
          </a:ln>
          <a:effectLst/>
        </p:spPr>
      </p:cxnSp>
      <p:sp>
        <p:nvSpPr>
          <p:cNvPr id="350257" name="Rectangle 1073"/>
          <p:cNvSpPr>
            <a:spLocks noChangeArrowheads="1"/>
          </p:cNvSpPr>
          <p:nvPr/>
        </p:nvSpPr>
        <p:spPr bwMode="auto">
          <a:xfrm>
            <a:off x="304800" y="1524000"/>
            <a:ext cx="1905000" cy="1558925"/>
          </a:xfrm>
          <a:prstGeom prst="rect">
            <a:avLst/>
          </a:prstGeom>
          <a:noFill/>
          <a:ln w="12700">
            <a:noFill/>
            <a:miter lim="800000"/>
            <a:headEnd/>
            <a:tailEnd/>
          </a:ln>
          <a:effectLst/>
        </p:spPr>
        <p:txBody>
          <a:bodyPr anchor="ctr">
            <a:prstTxWarp prst="textNoShape">
              <a:avLst/>
            </a:prstTxWarp>
            <a:spAutoFit/>
          </a:bodyPr>
          <a:lstStyle/>
          <a:p>
            <a:r>
              <a:rPr lang="en-US" sz="1600" b="1">
                <a:solidFill>
                  <a:srgbClr val="00279F"/>
                </a:solidFill>
              </a:rPr>
              <a:t>‘Management’ is Defined as Departmental Managers and Other Management</a:t>
            </a:r>
          </a:p>
        </p:txBody>
      </p:sp>
    </p:spTree>
  </p:cSld>
  <p:clrMapOvr>
    <a:masterClrMapping/>
  </p:clrMapOvr>
  <p:transition advTm="8000">
    <p:zoom dir="in"/>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0578" name="Rectangle 2"/>
          <p:cNvSpPr>
            <a:spLocks noChangeArrowheads="1"/>
          </p:cNvSpPr>
          <p:nvPr/>
        </p:nvSpPr>
        <p:spPr bwMode="auto">
          <a:xfrm>
            <a:off x="2422525" y="381000"/>
            <a:ext cx="4389438" cy="51593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sz="2800" b="1">
                <a:solidFill>
                  <a:srgbClr val="0000FF"/>
                </a:solidFill>
              </a:rPr>
              <a:t>8.2.2 Internal Audit (4.17)</a:t>
            </a:r>
            <a:endParaRPr lang="en-US" sz="2800" b="1"/>
          </a:p>
        </p:txBody>
      </p:sp>
      <p:sp>
        <p:nvSpPr>
          <p:cNvPr id="280639" name="AutoShape 63"/>
          <p:cNvSpPr>
            <a:spLocks noChangeArrowheads="1"/>
          </p:cNvSpPr>
          <p:nvPr/>
        </p:nvSpPr>
        <p:spPr bwMode="auto">
          <a:xfrm>
            <a:off x="1444625" y="1139825"/>
            <a:ext cx="1298575" cy="719138"/>
          </a:xfrm>
          <a:prstGeom prst="roundRect">
            <a:avLst>
              <a:gd name="adj" fmla="val 16667"/>
            </a:avLst>
          </a:prstGeom>
          <a:noFill/>
          <a:ln w="19050">
            <a:solidFill>
              <a:srgbClr val="790015"/>
            </a:solidFill>
            <a:prstDash val="sysDot"/>
            <a:round/>
            <a:headEnd/>
            <a:tailEnd/>
          </a:ln>
          <a:effectLst/>
        </p:spPr>
        <p:txBody>
          <a:bodyPr anchor="ctr">
            <a:prstTxWarp prst="textNoShape">
              <a:avLst/>
            </a:prstTxWarp>
            <a:spAutoFit/>
          </a:bodyPr>
          <a:lstStyle/>
          <a:p>
            <a:pPr algn="ctr"/>
            <a:r>
              <a:rPr lang="en-US"/>
              <a:t>Formulate Yearly Audit Schedule</a:t>
            </a:r>
          </a:p>
        </p:txBody>
      </p:sp>
      <p:sp>
        <p:nvSpPr>
          <p:cNvPr id="280640" name="Rectangle 64"/>
          <p:cNvSpPr>
            <a:spLocks noChangeArrowheads="1"/>
          </p:cNvSpPr>
          <p:nvPr/>
        </p:nvSpPr>
        <p:spPr bwMode="auto">
          <a:xfrm>
            <a:off x="225425" y="2917825"/>
            <a:ext cx="1073150" cy="658813"/>
          </a:xfrm>
          <a:prstGeom prst="rect">
            <a:avLst/>
          </a:prstGeom>
          <a:noFill/>
          <a:ln w="19050">
            <a:solidFill>
              <a:srgbClr val="790015"/>
            </a:solidFill>
            <a:prstDash val="sysDot"/>
            <a:miter lim="800000"/>
            <a:headEnd/>
            <a:tailEnd/>
          </a:ln>
          <a:effectLst/>
        </p:spPr>
        <p:txBody>
          <a:bodyPr anchor="ctr">
            <a:prstTxWarp prst="textNoShape">
              <a:avLst/>
            </a:prstTxWarp>
            <a:spAutoFit/>
          </a:bodyPr>
          <a:lstStyle/>
          <a:p>
            <a:pPr algn="ctr"/>
            <a:r>
              <a:rPr lang="en-US"/>
              <a:t>Plan Individual Audit</a:t>
            </a:r>
          </a:p>
        </p:txBody>
      </p:sp>
      <p:sp>
        <p:nvSpPr>
          <p:cNvPr id="280641" name="Rectangle 65"/>
          <p:cNvSpPr>
            <a:spLocks noChangeArrowheads="1"/>
          </p:cNvSpPr>
          <p:nvPr/>
        </p:nvSpPr>
        <p:spPr bwMode="auto">
          <a:xfrm>
            <a:off x="1347788" y="2052638"/>
            <a:ext cx="1498600" cy="476250"/>
          </a:xfrm>
          <a:prstGeom prst="rect">
            <a:avLst/>
          </a:prstGeom>
          <a:noFill/>
          <a:ln w="19050">
            <a:solidFill>
              <a:srgbClr val="790015"/>
            </a:solidFill>
            <a:prstDash val="sysDot"/>
            <a:miter lim="800000"/>
            <a:headEnd/>
            <a:tailEnd/>
          </a:ln>
          <a:effectLst/>
        </p:spPr>
        <p:txBody>
          <a:bodyPr wrap="none" anchor="ctr">
            <a:prstTxWarp prst="textNoShape">
              <a:avLst/>
            </a:prstTxWarp>
            <a:spAutoFit/>
          </a:bodyPr>
          <a:lstStyle/>
          <a:p>
            <a:pPr algn="ctr"/>
            <a:r>
              <a:rPr lang="en-US"/>
              <a:t>Schedule Audit</a:t>
            </a:r>
          </a:p>
          <a:p>
            <a:pPr algn="ctr"/>
            <a:r>
              <a:rPr lang="en-US"/>
              <a:t>And Assign Auditor</a:t>
            </a:r>
          </a:p>
        </p:txBody>
      </p:sp>
      <p:sp>
        <p:nvSpPr>
          <p:cNvPr id="280642" name="AutoShape 66"/>
          <p:cNvSpPr>
            <a:spLocks noChangeArrowheads="1"/>
          </p:cNvSpPr>
          <p:nvPr/>
        </p:nvSpPr>
        <p:spPr bwMode="auto">
          <a:xfrm>
            <a:off x="1520825" y="2740025"/>
            <a:ext cx="1149350" cy="1025525"/>
          </a:xfrm>
          <a:prstGeom prst="diamond">
            <a:avLst/>
          </a:prstGeom>
          <a:noFill/>
          <a:ln w="19050">
            <a:solidFill>
              <a:srgbClr val="790015"/>
            </a:solidFill>
            <a:prstDash val="sysDot"/>
            <a:miter lim="800000"/>
            <a:headEnd/>
            <a:tailEnd/>
          </a:ln>
          <a:effectLst/>
        </p:spPr>
        <p:txBody>
          <a:bodyPr anchor="ctr">
            <a:prstTxWarp prst="textNoShape">
              <a:avLst/>
            </a:prstTxWarp>
            <a:spAutoFit/>
          </a:bodyPr>
          <a:lstStyle/>
          <a:p>
            <a:pPr algn="ctr"/>
            <a:r>
              <a:rPr lang="en-US" sz="1000"/>
              <a:t>Audit Plan Exists?</a:t>
            </a:r>
          </a:p>
        </p:txBody>
      </p:sp>
      <p:cxnSp>
        <p:nvCxnSpPr>
          <p:cNvPr id="280643" name="AutoShape 67"/>
          <p:cNvCxnSpPr>
            <a:cxnSpLocks noChangeShapeType="1"/>
            <a:stCxn id="280639" idx="2"/>
            <a:endCxn id="280641" idx="0"/>
          </p:cNvCxnSpPr>
          <p:nvPr/>
        </p:nvCxnSpPr>
        <p:spPr bwMode="auto">
          <a:xfrm>
            <a:off x="2093913" y="1868488"/>
            <a:ext cx="3175" cy="174625"/>
          </a:xfrm>
          <a:prstGeom prst="straightConnector1">
            <a:avLst/>
          </a:prstGeom>
          <a:noFill/>
          <a:ln w="12700">
            <a:solidFill>
              <a:srgbClr val="005400"/>
            </a:solidFill>
            <a:round/>
            <a:headEnd/>
            <a:tailEnd type="triangle" w="med" len="med"/>
          </a:ln>
          <a:effectLst/>
        </p:spPr>
      </p:cxnSp>
      <p:cxnSp>
        <p:nvCxnSpPr>
          <p:cNvPr id="280644" name="AutoShape 68"/>
          <p:cNvCxnSpPr>
            <a:cxnSpLocks noChangeShapeType="1"/>
            <a:stCxn id="280641" idx="2"/>
            <a:endCxn id="280642" idx="0"/>
          </p:cNvCxnSpPr>
          <p:nvPr/>
        </p:nvCxnSpPr>
        <p:spPr bwMode="auto">
          <a:xfrm flipH="1">
            <a:off x="2095500" y="2538413"/>
            <a:ext cx="1588" cy="192087"/>
          </a:xfrm>
          <a:prstGeom prst="straightConnector1">
            <a:avLst/>
          </a:prstGeom>
          <a:noFill/>
          <a:ln w="12700">
            <a:solidFill>
              <a:srgbClr val="005400"/>
            </a:solidFill>
            <a:round/>
            <a:headEnd/>
            <a:tailEnd type="triangle" w="med" len="med"/>
          </a:ln>
          <a:effectLst/>
        </p:spPr>
      </p:cxnSp>
      <p:cxnSp>
        <p:nvCxnSpPr>
          <p:cNvPr id="280645" name="AutoShape 69"/>
          <p:cNvCxnSpPr>
            <a:cxnSpLocks noChangeShapeType="1"/>
            <a:stCxn id="280642" idx="1"/>
            <a:endCxn id="280640" idx="3"/>
          </p:cNvCxnSpPr>
          <p:nvPr/>
        </p:nvCxnSpPr>
        <p:spPr bwMode="auto">
          <a:xfrm flipH="1" flipV="1">
            <a:off x="1308100" y="3248025"/>
            <a:ext cx="203200" cy="4763"/>
          </a:xfrm>
          <a:prstGeom prst="straightConnector1">
            <a:avLst/>
          </a:prstGeom>
          <a:noFill/>
          <a:ln w="12700">
            <a:solidFill>
              <a:srgbClr val="790015"/>
            </a:solidFill>
            <a:round/>
            <a:headEnd/>
            <a:tailEnd type="triangle" w="med" len="med"/>
          </a:ln>
          <a:effectLst/>
        </p:spPr>
      </p:cxnSp>
      <p:sp>
        <p:nvSpPr>
          <p:cNvPr id="280646" name="Rectangle 70"/>
          <p:cNvSpPr>
            <a:spLocks noChangeArrowheads="1"/>
          </p:cNvSpPr>
          <p:nvPr/>
        </p:nvSpPr>
        <p:spPr bwMode="auto">
          <a:xfrm>
            <a:off x="1343025" y="4035425"/>
            <a:ext cx="1498600" cy="841375"/>
          </a:xfrm>
          <a:prstGeom prst="rect">
            <a:avLst/>
          </a:prstGeom>
          <a:noFill/>
          <a:ln w="19050">
            <a:solidFill>
              <a:srgbClr val="790015"/>
            </a:solidFill>
            <a:prstDash val="sysDot"/>
            <a:miter lim="800000"/>
            <a:headEnd/>
            <a:tailEnd/>
          </a:ln>
          <a:effectLst/>
        </p:spPr>
        <p:txBody>
          <a:bodyPr anchor="ctr">
            <a:prstTxWarp prst="textNoShape">
              <a:avLst/>
            </a:prstTxWarp>
            <a:spAutoFit/>
          </a:bodyPr>
          <a:lstStyle/>
          <a:p>
            <a:pPr algn="ctr"/>
            <a:r>
              <a:rPr lang="en-US"/>
              <a:t>Contact Auditee - Agree on Date, Time, Scope of Audit</a:t>
            </a:r>
          </a:p>
        </p:txBody>
      </p:sp>
      <p:cxnSp>
        <p:nvCxnSpPr>
          <p:cNvPr id="280647" name="AutoShape 71"/>
          <p:cNvCxnSpPr>
            <a:cxnSpLocks noChangeShapeType="1"/>
            <a:stCxn id="280642" idx="2"/>
            <a:endCxn id="280646" idx="0"/>
          </p:cNvCxnSpPr>
          <p:nvPr/>
        </p:nvCxnSpPr>
        <p:spPr bwMode="auto">
          <a:xfrm flipH="1">
            <a:off x="2092325" y="3775075"/>
            <a:ext cx="3175" cy="250825"/>
          </a:xfrm>
          <a:prstGeom prst="straightConnector1">
            <a:avLst/>
          </a:prstGeom>
          <a:noFill/>
          <a:ln w="12700">
            <a:solidFill>
              <a:srgbClr val="005400"/>
            </a:solidFill>
            <a:round/>
            <a:headEnd/>
            <a:tailEnd type="triangle" w="med" len="med"/>
          </a:ln>
          <a:effectLst/>
        </p:spPr>
      </p:cxnSp>
      <p:cxnSp>
        <p:nvCxnSpPr>
          <p:cNvPr id="280648" name="AutoShape 72"/>
          <p:cNvCxnSpPr>
            <a:cxnSpLocks noChangeShapeType="1"/>
            <a:stCxn id="280640" idx="2"/>
            <a:endCxn id="280646" idx="1"/>
          </p:cNvCxnSpPr>
          <p:nvPr/>
        </p:nvCxnSpPr>
        <p:spPr bwMode="auto">
          <a:xfrm rot="16200000" flipH="1">
            <a:off x="612775" y="3735388"/>
            <a:ext cx="869950" cy="571500"/>
          </a:xfrm>
          <a:prstGeom prst="bentConnector2">
            <a:avLst/>
          </a:prstGeom>
          <a:noFill/>
          <a:ln w="12700">
            <a:solidFill>
              <a:srgbClr val="005400"/>
            </a:solidFill>
            <a:miter lim="800000"/>
            <a:headEnd/>
            <a:tailEnd type="triangle" w="med" len="med"/>
          </a:ln>
          <a:effectLst/>
        </p:spPr>
      </p:cxnSp>
      <p:sp>
        <p:nvSpPr>
          <p:cNvPr id="280649" name="Rectangle 73"/>
          <p:cNvSpPr>
            <a:spLocks noChangeArrowheads="1"/>
          </p:cNvSpPr>
          <p:nvPr/>
        </p:nvSpPr>
        <p:spPr bwMode="auto">
          <a:xfrm>
            <a:off x="1533525" y="5670550"/>
            <a:ext cx="1135063" cy="293688"/>
          </a:xfrm>
          <a:prstGeom prst="rect">
            <a:avLst/>
          </a:prstGeom>
          <a:noFill/>
          <a:ln w="19050">
            <a:solidFill>
              <a:srgbClr val="00279F"/>
            </a:solidFill>
            <a:miter lim="800000"/>
            <a:headEnd/>
            <a:tailEnd/>
          </a:ln>
          <a:effectLst/>
        </p:spPr>
        <p:txBody>
          <a:bodyPr wrap="none" anchor="ctr">
            <a:prstTxWarp prst="textNoShape">
              <a:avLst/>
            </a:prstTxWarp>
            <a:spAutoFit/>
          </a:bodyPr>
          <a:lstStyle/>
          <a:p>
            <a:pPr algn="ctr"/>
            <a:r>
              <a:rPr lang="en-US"/>
              <a:t>Perform Audit</a:t>
            </a:r>
          </a:p>
        </p:txBody>
      </p:sp>
      <p:cxnSp>
        <p:nvCxnSpPr>
          <p:cNvPr id="280650" name="AutoShape 74"/>
          <p:cNvCxnSpPr>
            <a:cxnSpLocks noChangeShapeType="1"/>
            <a:stCxn id="280646" idx="2"/>
            <a:endCxn id="280649" idx="0"/>
          </p:cNvCxnSpPr>
          <p:nvPr/>
        </p:nvCxnSpPr>
        <p:spPr bwMode="auto">
          <a:xfrm>
            <a:off x="2092325" y="4886325"/>
            <a:ext cx="9525" cy="774700"/>
          </a:xfrm>
          <a:prstGeom prst="straightConnector1">
            <a:avLst/>
          </a:prstGeom>
          <a:noFill/>
          <a:ln w="12700">
            <a:solidFill>
              <a:srgbClr val="005400"/>
            </a:solidFill>
            <a:round/>
            <a:headEnd/>
            <a:tailEnd type="triangle" w="med" len="med"/>
          </a:ln>
          <a:effectLst/>
        </p:spPr>
      </p:cxnSp>
      <p:sp>
        <p:nvSpPr>
          <p:cNvPr id="280651" name="AutoShape 75"/>
          <p:cNvSpPr>
            <a:spLocks noChangeArrowheads="1"/>
          </p:cNvSpPr>
          <p:nvPr/>
        </p:nvSpPr>
        <p:spPr bwMode="auto">
          <a:xfrm>
            <a:off x="3082925" y="4059238"/>
            <a:ext cx="1530350" cy="795337"/>
          </a:xfrm>
          <a:prstGeom prst="flowChartDocument">
            <a:avLst/>
          </a:prstGeom>
          <a:noFill/>
          <a:ln w="19050">
            <a:solidFill>
              <a:srgbClr val="00279F"/>
            </a:solidFill>
            <a:miter lim="800000"/>
            <a:headEnd/>
            <a:tailEnd/>
          </a:ln>
          <a:effectLst/>
        </p:spPr>
        <p:txBody>
          <a:bodyPr anchor="ctr">
            <a:prstTxWarp prst="textNoShape">
              <a:avLst/>
            </a:prstTxWarp>
            <a:spAutoFit/>
          </a:bodyPr>
          <a:lstStyle/>
          <a:p>
            <a:pPr algn="ctr"/>
            <a:r>
              <a:rPr lang="en-US"/>
              <a:t>Nonconformance / Corrective Action Report</a:t>
            </a:r>
          </a:p>
        </p:txBody>
      </p:sp>
      <p:sp>
        <p:nvSpPr>
          <p:cNvPr id="280652" name="AutoShape 76"/>
          <p:cNvSpPr>
            <a:spLocks noChangeArrowheads="1"/>
          </p:cNvSpPr>
          <p:nvPr/>
        </p:nvSpPr>
        <p:spPr bwMode="auto">
          <a:xfrm>
            <a:off x="3127375" y="5454650"/>
            <a:ext cx="1447800" cy="720725"/>
          </a:xfrm>
          <a:prstGeom prst="flowChartDecision">
            <a:avLst/>
          </a:prstGeom>
          <a:noFill/>
          <a:ln w="19050">
            <a:solidFill>
              <a:srgbClr val="00279F"/>
            </a:solidFill>
            <a:miter lim="800000"/>
            <a:headEnd/>
            <a:tailEnd/>
          </a:ln>
          <a:effectLst/>
        </p:spPr>
        <p:txBody>
          <a:bodyPr anchor="ctr">
            <a:prstTxWarp prst="textNoShape">
              <a:avLst/>
            </a:prstTxWarp>
            <a:spAutoFit/>
          </a:bodyPr>
          <a:lstStyle/>
          <a:p>
            <a:pPr algn="ctr"/>
            <a:r>
              <a:rPr lang="en-US" sz="1000"/>
              <a:t>Nonconformance?</a:t>
            </a:r>
          </a:p>
        </p:txBody>
      </p:sp>
      <p:sp>
        <p:nvSpPr>
          <p:cNvPr id="280653" name="Text Box 77"/>
          <p:cNvSpPr txBox="1">
            <a:spLocks noChangeArrowheads="1"/>
          </p:cNvSpPr>
          <p:nvPr/>
        </p:nvSpPr>
        <p:spPr bwMode="auto">
          <a:xfrm>
            <a:off x="2133600" y="3733800"/>
            <a:ext cx="403225" cy="244475"/>
          </a:xfrm>
          <a:prstGeom prst="rect">
            <a:avLst/>
          </a:prstGeom>
          <a:noFill/>
          <a:ln w="12700">
            <a:noFill/>
            <a:miter lim="800000"/>
            <a:headEnd/>
            <a:tailEnd/>
          </a:ln>
          <a:effectLst/>
        </p:spPr>
        <p:txBody>
          <a:bodyPr wrap="none">
            <a:prstTxWarp prst="textNoShape">
              <a:avLst/>
            </a:prstTxWarp>
            <a:spAutoFit/>
          </a:bodyPr>
          <a:lstStyle/>
          <a:p>
            <a:r>
              <a:rPr lang="en-US" sz="1000"/>
              <a:t>Yes</a:t>
            </a:r>
          </a:p>
        </p:txBody>
      </p:sp>
      <p:cxnSp>
        <p:nvCxnSpPr>
          <p:cNvPr id="280654" name="AutoShape 78"/>
          <p:cNvCxnSpPr>
            <a:cxnSpLocks noChangeShapeType="1"/>
            <a:stCxn id="280649" idx="3"/>
            <a:endCxn id="280652" idx="1"/>
          </p:cNvCxnSpPr>
          <p:nvPr/>
        </p:nvCxnSpPr>
        <p:spPr bwMode="auto">
          <a:xfrm flipV="1">
            <a:off x="2678113" y="5815013"/>
            <a:ext cx="439737" cy="3175"/>
          </a:xfrm>
          <a:prstGeom prst="straightConnector1">
            <a:avLst/>
          </a:prstGeom>
          <a:noFill/>
          <a:ln w="12700">
            <a:solidFill>
              <a:srgbClr val="00279F"/>
            </a:solidFill>
            <a:round/>
            <a:headEnd/>
            <a:tailEnd type="triangle" w="med" len="med"/>
          </a:ln>
          <a:effectLst/>
        </p:spPr>
      </p:cxnSp>
      <p:sp>
        <p:nvSpPr>
          <p:cNvPr id="280655" name="AutoShape 79"/>
          <p:cNvSpPr>
            <a:spLocks noChangeArrowheads="1"/>
          </p:cNvSpPr>
          <p:nvPr/>
        </p:nvSpPr>
        <p:spPr bwMode="auto">
          <a:xfrm>
            <a:off x="4873625" y="5413375"/>
            <a:ext cx="1073150" cy="795338"/>
          </a:xfrm>
          <a:prstGeom prst="flowChartDocument">
            <a:avLst/>
          </a:prstGeom>
          <a:noFill/>
          <a:ln w="19050">
            <a:solidFill>
              <a:srgbClr val="790015"/>
            </a:solidFill>
            <a:prstDash val="sysDot"/>
            <a:miter lim="800000"/>
            <a:headEnd/>
            <a:tailEnd/>
          </a:ln>
          <a:effectLst/>
        </p:spPr>
        <p:txBody>
          <a:bodyPr anchor="ctr">
            <a:prstTxWarp prst="textNoShape">
              <a:avLst/>
            </a:prstTxWarp>
            <a:spAutoFit/>
          </a:bodyPr>
          <a:lstStyle/>
          <a:p>
            <a:pPr algn="ctr"/>
            <a:r>
              <a:rPr lang="en-US"/>
              <a:t>Close Audit &amp; File Results</a:t>
            </a:r>
          </a:p>
        </p:txBody>
      </p:sp>
      <p:sp>
        <p:nvSpPr>
          <p:cNvPr id="280656" name="Rectangle 80"/>
          <p:cNvSpPr>
            <a:spLocks noChangeArrowheads="1"/>
          </p:cNvSpPr>
          <p:nvPr/>
        </p:nvSpPr>
        <p:spPr bwMode="auto">
          <a:xfrm>
            <a:off x="6321425" y="5492750"/>
            <a:ext cx="1073150" cy="658813"/>
          </a:xfrm>
          <a:prstGeom prst="rect">
            <a:avLst/>
          </a:prstGeom>
          <a:noFill/>
          <a:ln w="19050">
            <a:solidFill>
              <a:srgbClr val="790015"/>
            </a:solidFill>
            <a:prstDash val="sysDot"/>
            <a:miter lim="800000"/>
            <a:headEnd/>
            <a:tailEnd/>
          </a:ln>
          <a:effectLst/>
        </p:spPr>
        <p:txBody>
          <a:bodyPr anchor="ctr">
            <a:prstTxWarp prst="textNoShape">
              <a:avLst/>
            </a:prstTxWarp>
            <a:spAutoFit/>
          </a:bodyPr>
          <a:lstStyle/>
          <a:p>
            <a:pPr algn="ctr"/>
            <a:r>
              <a:rPr lang="en-US"/>
              <a:t>Update Audit Schedule</a:t>
            </a:r>
          </a:p>
        </p:txBody>
      </p:sp>
      <p:sp>
        <p:nvSpPr>
          <p:cNvPr id="280657" name="AutoShape 81"/>
          <p:cNvSpPr>
            <a:spLocks noChangeArrowheads="1"/>
          </p:cNvSpPr>
          <p:nvPr/>
        </p:nvSpPr>
        <p:spPr bwMode="auto">
          <a:xfrm>
            <a:off x="7693025" y="5543550"/>
            <a:ext cx="1225550" cy="566738"/>
          </a:xfrm>
          <a:prstGeom prst="flowChartDocument">
            <a:avLst/>
          </a:prstGeom>
          <a:noFill/>
          <a:ln w="19050">
            <a:solidFill>
              <a:srgbClr val="790015"/>
            </a:solidFill>
            <a:prstDash val="sysDot"/>
            <a:miter lim="800000"/>
            <a:headEnd/>
            <a:tailEnd/>
          </a:ln>
          <a:effectLst/>
        </p:spPr>
        <p:txBody>
          <a:bodyPr anchor="ctr">
            <a:prstTxWarp prst="textNoShape">
              <a:avLst/>
            </a:prstTxWarp>
            <a:spAutoFit/>
          </a:bodyPr>
          <a:lstStyle/>
          <a:p>
            <a:pPr algn="ctr"/>
            <a:r>
              <a:rPr lang="en-US"/>
              <a:t>Management Review Input</a:t>
            </a:r>
          </a:p>
        </p:txBody>
      </p:sp>
      <p:cxnSp>
        <p:nvCxnSpPr>
          <p:cNvPr id="280658" name="AutoShape 82"/>
          <p:cNvCxnSpPr>
            <a:cxnSpLocks noChangeShapeType="1"/>
            <a:stCxn id="280652" idx="3"/>
            <a:endCxn id="280655" idx="1"/>
          </p:cNvCxnSpPr>
          <p:nvPr/>
        </p:nvCxnSpPr>
        <p:spPr bwMode="auto">
          <a:xfrm flipV="1">
            <a:off x="4584700" y="5811838"/>
            <a:ext cx="279400" cy="3175"/>
          </a:xfrm>
          <a:prstGeom prst="straightConnector1">
            <a:avLst/>
          </a:prstGeom>
          <a:noFill/>
          <a:ln w="12700">
            <a:solidFill>
              <a:srgbClr val="005400"/>
            </a:solidFill>
            <a:round/>
            <a:headEnd/>
            <a:tailEnd type="triangle" w="med" len="med"/>
          </a:ln>
          <a:effectLst/>
        </p:spPr>
      </p:cxnSp>
      <p:cxnSp>
        <p:nvCxnSpPr>
          <p:cNvPr id="280659" name="AutoShape 83"/>
          <p:cNvCxnSpPr>
            <a:cxnSpLocks noChangeShapeType="1"/>
            <a:stCxn id="280655" idx="3"/>
            <a:endCxn id="280656" idx="1"/>
          </p:cNvCxnSpPr>
          <p:nvPr/>
        </p:nvCxnSpPr>
        <p:spPr bwMode="auto">
          <a:xfrm>
            <a:off x="5956300" y="5811838"/>
            <a:ext cx="355600" cy="11112"/>
          </a:xfrm>
          <a:prstGeom prst="straightConnector1">
            <a:avLst/>
          </a:prstGeom>
          <a:noFill/>
          <a:ln w="12700">
            <a:solidFill>
              <a:srgbClr val="005400"/>
            </a:solidFill>
            <a:round/>
            <a:headEnd/>
            <a:tailEnd type="triangle" w="med" len="med"/>
          </a:ln>
          <a:effectLst/>
        </p:spPr>
      </p:cxnSp>
      <p:cxnSp>
        <p:nvCxnSpPr>
          <p:cNvPr id="280660" name="AutoShape 84"/>
          <p:cNvCxnSpPr>
            <a:cxnSpLocks noChangeShapeType="1"/>
            <a:stCxn id="280656" idx="3"/>
            <a:endCxn id="280657" idx="1"/>
          </p:cNvCxnSpPr>
          <p:nvPr/>
        </p:nvCxnSpPr>
        <p:spPr bwMode="auto">
          <a:xfrm>
            <a:off x="7404100" y="5822950"/>
            <a:ext cx="279400" cy="4763"/>
          </a:xfrm>
          <a:prstGeom prst="straightConnector1">
            <a:avLst/>
          </a:prstGeom>
          <a:noFill/>
          <a:ln w="12700">
            <a:solidFill>
              <a:srgbClr val="005400"/>
            </a:solidFill>
            <a:round/>
            <a:headEnd/>
            <a:tailEnd type="triangle" w="med" len="med"/>
          </a:ln>
          <a:effectLst/>
        </p:spPr>
      </p:cxnSp>
      <p:cxnSp>
        <p:nvCxnSpPr>
          <p:cNvPr id="280661" name="AutoShape 85"/>
          <p:cNvCxnSpPr>
            <a:cxnSpLocks noChangeShapeType="1"/>
            <a:stCxn id="280652" idx="0"/>
            <a:endCxn id="280651" idx="2"/>
          </p:cNvCxnSpPr>
          <p:nvPr/>
        </p:nvCxnSpPr>
        <p:spPr bwMode="auto">
          <a:xfrm flipH="1" flipV="1">
            <a:off x="3848100" y="4819650"/>
            <a:ext cx="3175" cy="625475"/>
          </a:xfrm>
          <a:prstGeom prst="straightConnector1">
            <a:avLst/>
          </a:prstGeom>
          <a:noFill/>
          <a:ln w="12700">
            <a:solidFill>
              <a:srgbClr val="790015"/>
            </a:solidFill>
            <a:round/>
            <a:headEnd/>
            <a:tailEnd type="triangle" w="med" len="med"/>
          </a:ln>
          <a:effectLst/>
        </p:spPr>
      </p:cxnSp>
      <p:cxnSp>
        <p:nvCxnSpPr>
          <p:cNvPr id="280663" name="AutoShape 87"/>
          <p:cNvCxnSpPr>
            <a:cxnSpLocks noChangeShapeType="1"/>
            <a:stCxn id="280651" idx="0"/>
            <a:endCxn id="280664" idx="2"/>
          </p:cNvCxnSpPr>
          <p:nvPr/>
        </p:nvCxnSpPr>
        <p:spPr bwMode="auto">
          <a:xfrm flipV="1">
            <a:off x="3848100" y="2768600"/>
            <a:ext cx="0" cy="1281113"/>
          </a:xfrm>
          <a:prstGeom prst="straightConnector1">
            <a:avLst/>
          </a:prstGeom>
          <a:noFill/>
          <a:ln w="12700">
            <a:solidFill>
              <a:srgbClr val="790015"/>
            </a:solidFill>
            <a:round/>
            <a:headEnd/>
            <a:tailEnd type="triangle" w="med" len="med"/>
          </a:ln>
          <a:effectLst/>
        </p:spPr>
      </p:cxnSp>
      <p:sp>
        <p:nvSpPr>
          <p:cNvPr id="280664" name="Rectangle 88"/>
          <p:cNvSpPr>
            <a:spLocks noChangeArrowheads="1"/>
          </p:cNvSpPr>
          <p:nvPr/>
        </p:nvSpPr>
        <p:spPr bwMode="auto">
          <a:xfrm>
            <a:off x="3273425" y="2282825"/>
            <a:ext cx="1149350" cy="476250"/>
          </a:xfrm>
          <a:prstGeom prst="rect">
            <a:avLst/>
          </a:prstGeom>
          <a:noFill/>
          <a:ln w="19050">
            <a:solidFill>
              <a:srgbClr val="00279F"/>
            </a:solidFill>
            <a:miter lim="800000"/>
            <a:headEnd/>
            <a:tailEnd/>
          </a:ln>
          <a:effectLst/>
        </p:spPr>
        <p:txBody>
          <a:bodyPr anchor="ctr">
            <a:prstTxWarp prst="textNoShape">
              <a:avLst/>
            </a:prstTxWarp>
            <a:spAutoFit/>
          </a:bodyPr>
          <a:lstStyle/>
          <a:p>
            <a:pPr algn="ctr"/>
            <a:r>
              <a:rPr lang="en-US"/>
              <a:t>Track Follow Up</a:t>
            </a:r>
          </a:p>
        </p:txBody>
      </p:sp>
      <p:sp>
        <p:nvSpPr>
          <p:cNvPr id="280666" name="AutoShape 90"/>
          <p:cNvSpPr>
            <a:spLocks noChangeArrowheads="1"/>
          </p:cNvSpPr>
          <p:nvPr/>
        </p:nvSpPr>
        <p:spPr bwMode="auto">
          <a:xfrm>
            <a:off x="3121025" y="1589088"/>
            <a:ext cx="1447800" cy="415925"/>
          </a:xfrm>
          <a:prstGeom prst="flowChartDecision">
            <a:avLst/>
          </a:prstGeom>
          <a:noFill/>
          <a:ln w="19050">
            <a:solidFill>
              <a:srgbClr val="00279F"/>
            </a:solidFill>
            <a:miter lim="800000"/>
            <a:headEnd/>
            <a:tailEnd/>
          </a:ln>
          <a:effectLst/>
        </p:spPr>
        <p:txBody>
          <a:bodyPr anchor="ctr">
            <a:prstTxWarp prst="textNoShape">
              <a:avLst/>
            </a:prstTxWarp>
            <a:spAutoFit/>
          </a:bodyPr>
          <a:lstStyle/>
          <a:p>
            <a:pPr algn="ctr"/>
            <a:r>
              <a:rPr lang="en-US" sz="1000"/>
              <a:t>On Time?</a:t>
            </a:r>
          </a:p>
        </p:txBody>
      </p:sp>
      <p:cxnSp>
        <p:nvCxnSpPr>
          <p:cNvPr id="280667" name="AutoShape 91"/>
          <p:cNvCxnSpPr>
            <a:cxnSpLocks noChangeShapeType="1"/>
            <a:stCxn id="280664" idx="0"/>
            <a:endCxn id="280666" idx="2"/>
          </p:cNvCxnSpPr>
          <p:nvPr/>
        </p:nvCxnSpPr>
        <p:spPr bwMode="auto">
          <a:xfrm flipH="1" flipV="1">
            <a:off x="3844925" y="2014538"/>
            <a:ext cx="3175" cy="258762"/>
          </a:xfrm>
          <a:prstGeom prst="straightConnector1">
            <a:avLst/>
          </a:prstGeom>
          <a:noFill/>
          <a:ln w="12700">
            <a:solidFill>
              <a:srgbClr val="790015"/>
            </a:solidFill>
            <a:round/>
            <a:headEnd/>
            <a:tailEnd type="triangle" w="med" len="med"/>
          </a:ln>
          <a:effectLst/>
        </p:spPr>
      </p:cxnSp>
      <p:sp>
        <p:nvSpPr>
          <p:cNvPr id="280668" name="Rectangle 92"/>
          <p:cNvSpPr>
            <a:spLocks noChangeArrowheads="1"/>
          </p:cNvSpPr>
          <p:nvPr/>
        </p:nvSpPr>
        <p:spPr bwMode="auto">
          <a:xfrm>
            <a:off x="4914900" y="1660525"/>
            <a:ext cx="787400" cy="293688"/>
          </a:xfrm>
          <a:prstGeom prst="rect">
            <a:avLst/>
          </a:prstGeom>
          <a:noFill/>
          <a:ln w="19050">
            <a:solidFill>
              <a:srgbClr val="00279F"/>
            </a:solidFill>
            <a:miter lim="800000"/>
            <a:headEnd/>
            <a:tailEnd/>
          </a:ln>
          <a:effectLst/>
        </p:spPr>
        <p:txBody>
          <a:bodyPr wrap="none" anchor="ctr">
            <a:prstTxWarp prst="textNoShape">
              <a:avLst/>
            </a:prstTxWarp>
            <a:spAutoFit/>
          </a:bodyPr>
          <a:lstStyle/>
          <a:p>
            <a:pPr algn="ctr"/>
            <a:r>
              <a:rPr lang="en-US"/>
              <a:t>Escalate</a:t>
            </a:r>
          </a:p>
        </p:txBody>
      </p:sp>
      <p:cxnSp>
        <p:nvCxnSpPr>
          <p:cNvPr id="280669" name="AutoShape 93"/>
          <p:cNvCxnSpPr>
            <a:cxnSpLocks noChangeShapeType="1"/>
            <a:stCxn id="280666" idx="3"/>
            <a:endCxn id="280668" idx="1"/>
          </p:cNvCxnSpPr>
          <p:nvPr/>
        </p:nvCxnSpPr>
        <p:spPr bwMode="auto">
          <a:xfrm>
            <a:off x="4578350" y="1797050"/>
            <a:ext cx="327025" cy="11113"/>
          </a:xfrm>
          <a:prstGeom prst="straightConnector1">
            <a:avLst/>
          </a:prstGeom>
          <a:noFill/>
          <a:ln w="12700">
            <a:solidFill>
              <a:srgbClr val="FF0000"/>
            </a:solidFill>
            <a:round/>
            <a:headEnd/>
            <a:tailEnd type="triangle" w="med" len="med"/>
          </a:ln>
          <a:effectLst/>
        </p:spPr>
      </p:cxnSp>
      <p:cxnSp>
        <p:nvCxnSpPr>
          <p:cNvPr id="280670" name="AutoShape 94"/>
          <p:cNvCxnSpPr>
            <a:cxnSpLocks noChangeShapeType="1"/>
            <a:stCxn id="280668" idx="2"/>
            <a:endCxn id="280664" idx="3"/>
          </p:cNvCxnSpPr>
          <p:nvPr/>
        </p:nvCxnSpPr>
        <p:spPr bwMode="auto">
          <a:xfrm rot="5400000">
            <a:off x="4591844" y="1804194"/>
            <a:ext cx="557212" cy="876300"/>
          </a:xfrm>
          <a:prstGeom prst="bentConnector2">
            <a:avLst/>
          </a:prstGeom>
          <a:noFill/>
          <a:ln w="12700">
            <a:solidFill>
              <a:srgbClr val="790015"/>
            </a:solidFill>
            <a:miter lim="800000"/>
            <a:headEnd/>
            <a:tailEnd type="triangle" w="med" len="med"/>
          </a:ln>
          <a:effectLst/>
        </p:spPr>
      </p:cxnSp>
      <p:sp>
        <p:nvSpPr>
          <p:cNvPr id="280671" name="Text Box 95"/>
          <p:cNvSpPr txBox="1">
            <a:spLocks noChangeArrowheads="1"/>
          </p:cNvSpPr>
          <p:nvPr/>
        </p:nvSpPr>
        <p:spPr bwMode="auto">
          <a:xfrm>
            <a:off x="3505200" y="5105400"/>
            <a:ext cx="403225" cy="244475"/>
          </a:xfrm>
          <a:prstGeom prst="rect">
            <a:avLst/>
          </a:prstGeom>
          <a:noFill/>
          <a:ln w="12700">
            <a:noFill/>
            <a:miter lim="800000"/>
            <a:headEnd/>
            <a:tailEnd/>
          </a:ln>
          <a:effectLst/>
        </p:spPr>
        <p:txBody>
          <a:bodyPr wrap="none">
            <a:prstTxWarp prst="textNoShape">
              <a:avLst/>
            </a:prstTxWarp>
            <a:spAutoFit/>
          </a:bodyPr>
          <a:lstStyle/>
          <a:p>
            <a:r>
              <a:rPr lang="en-US" sz="1000">
                <a:solidFill>
                  <a:srgbClr val="FF0000"/>
                </a:solidFill>
              </a:rPr>
              <a:t>Yes</a:t>
            </a:r>
          </a:p>
        </p:txBody>
      </p:sp>
      <p:sp>
        <p:nvSpPr>
          <p:cNvPr id="280672" name="Rectangle 96"/>
          <p:cNvSpPr>
            <a:spLocks noChangeArrowheads="1"/>
          </p:cNvSpPr>
          <p:nvPr/>
        </p:nvSpPr>
        <p:spPr bwMode="auto">
          <a:xfrm>
            <a:off x="6321425" y="990600"/>
            <a:ext cx="1185863" cy="476250"/>
          </a:xfrm>
          <a:prstGeom prst="rect">
            <a:avLst/>
          </a:prstGeom>
          <a:noFill/>
          <a:ln w="19050">
            <a:solidFill>
              <a:srgbClr val="00279F"/>
            </a:solidFill>
            <a:miter lim="800000"/>
            <a:headEnd/>
            <a:tailEnd/>
          </a:ln>
          <a:effectLst/>
        </p:spPr>
        <p:txBody>
          <a:bodyPr anchor="ctr">
            <a:prstTxWarp prst="textNoShape">
              <a:avLst/>
            </a:prstTxWarp>
            <a:spAutoFit/>
          </a:bodyPr>
          <a:lstStyle/>
          <a:p>
            <a:pPr algn="ctr"/>
            <a:r>
              <a:rPr lang="en-US"/>
              <a:t>Schedule Follow Up</a:t>
            </a:r>
          </a:p>
        </p:txBody>
      </p:sp>
      <p:cxnSp>
        <p:nvCxnSpPr>
          <p:cNvPr id="280673" name="AutoShape 97"/>
          <p:cNvCxnSpPr>
            <a:cxnSpLocks noChangeShapeType="1"/>
            <a:stCxn id="280666" idx="0"/>
            <a:endCxn id="280672" idx="1"/>
          </p:cNvCxnSpPr>
          <p:nvPr/>
        </p:nvCxnSpPr>
        <p:spPr bwMode="auto">
          <a:xfrm rot="16200000">
            <a:off x="4902994" y="170656"/>
            <a:ext cx="350838" cy="2466975"/>
          </a:xfrm>
          <a:prstGeom prst="bentConnector2">
            <a:avLst/>
          </a:prstGeom>
          <a:noFill/>
          <a:ln w="12700">
            <a:solidFill>
              <a:srgbClr val="005400"/>
            </a:solidFill>
            <a:miter lim="800000"/>
            <a:headEnd/>
            <a:tailEnd type="triangle" w="med" len="med"/>
          </a:ln>
          <a:effectLst/>
        </p:spPr>
      </p:cxnSp>
      <p:sp>
        <p:nvSpPr>
          <p:cNvPr id="280674" name="Rectangle 98"/>
          <p:cNvSpPr>
            <a:spLocks noChangeArrowheads="1"/>
          </p:cNvSpPr>
          <p:nvPr/>
        </p:nvSpPr>
        <p:spPr bwMode="auto">
          <a:xfrm>
            <a:off x="6169025" y="2663825"/>
            <a:ext cx="1498600" cy="658813"/>
          </a:xfrm>
          <a:prstGeom prst="rect">
            <a:avLst/>
          </a:prstGeom>
          <a:noFill/>
          <a:ln w="19050">
            <a:solidFill>
              <a:srgbClr val="00279F"/>
            </a:solidFill>
            <a:miter lim="800000"/>
            <a:headEnd/>
            <a:tailEnd/>
          </a:ln>
          <a:effectLst/>
        </p:spPr>
        <p:txBody>
          <a:bodyPr anchor="ctr">
            <a:prstTxWarp prst="textNoShape">
              <a:avLst/>
            </a:prstTxWarp>
            <a:spAutoFit/>
          </a:bodyPr>
          <a:lstStyle/>
          <a:p>
            <a:pPr algn="ctr"/>
            <a:r>
              <a:rPr lang="en-US"/>
              <a:t>Contact Auditee - Agree on Follow Up Audit Date</a:t>
            </a:r>
          </a:p>
        </p:txBody>
      </p:sp>
      <p:sp>
        <p:nvSpPr>
          <p:cNvPr id="280675" name="Rectangle 99"/>
          <p:cNvSpPr>
            <a:spLocks noChangeArrowheads="1"/>
          </p:cNvSpPr>
          <p:nvPr/>
        </p:nvSpPr>
        <p:spPr bwMode="auto">
          <a:xfrm>
            <a:off x="6169025" y="1749425"/>
            <a:ext cx="1498600" cy="658813"/>
          </a:xfrm>
          <a:prstGeom prst="rect">
            <a:avLst/>
          </a:prstGeom>
          <a:noFill/>
          <a:ln w="19050">
            <a:solidFill>
              <a:srgbClr val="00279F"/>
            </a:solidFill>
            <a:miter lim="800000"/>
            <a:headEnd/>
            <a:tailEnd/>
          </a:ln>
          <a:effectLst/>
        </p:spPr>
        <p:txBody>
          <a:bodyPr anchor="ctr">
            <a:prstTxWarp prst="textNoShape">
              <a:avLst/>
            </a:prstTxWarp>
            <a:spAutoFit/>
          </a:bodyPr>
          <a:lstStyle/>
          <a:p>
            <a:pPr algn="ctr"/>
            <a:r>
              <a:rPr lang="en-US"/>
              <a:t>Determine Appropriate Follow Up Audit Date</a:t>
            </a:r>
          </a:p>
        </p:txBody>
      </p:sp>
      <p:cxnSp>
        <p:nvCxnSpPr>
          <p:cNvPr id="280676" name="AutoShape 100"/>
          <p:cNvCxnSpPr>
            <a:cxnSpLocks noChangeShapeType="1"/>
            <a:stCxn id="280672" idx="2"/>
            <a:endCxn id="280675" idx="0"/>
          </p:cNvCxnSpPr>
          <p:nvPr/>
        </p:nvCxnSpPr>
        <p:spPr bwMode="auto">
          <a:xfrm>
            <a:off x="6915150" y="1476375"/>
            <a:ext cx="3175" cy="263525"/>
          </a:xfrm>
          <a:prstGeom prst="straightConnector1">
            <a:avLst/>
          </a:prstGeom>
          <a:noFill/>
          <a:ln w="12700">
            <a:solidFill>
              <a:srgbClr val="005400"/>
            </a:solidFill>
            <a:round/>
            <a:headEnd/>
            <a:tailEnd type="triangle" w="med" len="med"/>
          </a:ln>
          <a:effectLst/>
        </p:spPr>
      </p:cxnSp>
      <p:cxnSp>
        <p:nvCxnSpPr>
          <p:cNvPr id="280677" name="AutoShape 101"/>
          <p:cNvCxnSpPr>
            <a:cxnSpLocks noChangeShapeType="1"/>
            <a:stCxn id="280675" idx="2"/>
            <a:endCxn id="280674" idx="0"/>
          </p:cNvCxnSpPr>
          <p:nvPr/>
        </p:nvCxnSpPr>
        <p:spPr bwMode="auto">
          <a:xfrm>
            <a:off x="6918325" y="2417763"/>
            <a:ext cx="0" cy="236537"/>
          </a:xfrm>
          <a:prstGeom prst="straightConnector1">
            <a:avLst/>
          </a:prstGeom>
          <a:noFill/>
          <a:ln w="12700">
            <a:solidFill>
              <a:srgbClr val="005400"/>
            </a:solidFill>
            <a:round/>
            <a:headEnd/>
            <a:tailEnd type="triangle" w="med" len="med"/>
          </a:ln>
          <a:effectLst/>
        </p:spPr>
      </p:cxnSp>
      <p:sp>
        <p:nvSpPr>
          <p:cNvPr id="280678" name="Rectangle 102"/>
          <p:cNvSpPr>
            <a:spLocks noChangeArrowheads="1"/>
          </p:cNvSpPr>
          <p:nvPr/>
        </p:nvSpPr>
        <p:spPr bwMode="auto">
          <a:xfrm>
            <a:off x="5953125" y="3521075"/>
            <a:ext cx="1925638" cy="841375"/>
          </a:xfrm>
          <a:prstGeom prst="rect">
            <a:avLst/>
          </a:prstGeom>
          <a:noFill/>
          <a:ln w="19050">
            <a:solidFill>
              <a:srgbClr val="00279F"/>
            </a:solidFill>
            <a:miter lim="800000"/>
            <a:headEnd/>
            <a:tailEnd/>
          </a:ln>
          <a:effectLst/>
        </p:spPr>
        <p:txBody>
          <a:bodyPr anchor="ctr">
            <a:prstTxWarp prst="textNoShape">
              <a:avLst/>
            </a:prstTxWarp>
            <a:spAutoFit/>
          </a:bodyPr>
          <a:lstStyle/>
          <a:p>
            <a:pPr algn="ctr"/>
            <a:r>
              <a:rPr lang="en-US"/>
              <a:t>Perform Audit Ensuring Implementation Of and Effectiveness Of Reaction</a:t>
            </a:r>
          </a:p>
        </p:txBody>
      </p:sp>
      <p:cxnSp>
        <p:nvCxnSpPr>
          <p:cNvPr id="280679" name="AutoShape 103"/>
          <p:cNvCxnSpPr>
            <a:cxnSpLocks noChangeShapeType="1"/>
            <a:stCxn id="280674" idx="2"/>
            <a:endCxn id="280678" idx="0"/>
          </p:cNvCxnSpPr>
          <p:nvPr/>
        </p:nvCxnSpPr>
        <p:spPr bwMode="auto">
          <a:xfrm flipH="1">
            <a:off x="6916738" y="3332163"/>
            <a:ext cx="1587" cy="179387"/>
          </a:xfrm>
          <a:prstGeom prst="straightConnector1">
            <a:avLst/>
          </a:prstGeom>
          <a:noFill/>
          <a:ln w="12700">
            <a:solidFill>
              <a:srgbClr val="005400"/>
            </a:solidFill>
            <a:round/>
            <a:headEnd/>
            <a:tailEnd type="triangle" w="med" len="med"/>
          </a:ln>
          <a:effectLst/>
        </p:spPr>
      </p:cxnSp>
      <p:sp>
        <p:nvSpPr>
          <p:cNvPr id="280680" name="AutoShape 104"/>
          <p:cNvSpPr>
            <a:spLocks noChangeArrowheads="1"/>
          </p:cNvSpPr>
          <p:nvPr/>
        </p:nvSpPr>
        <p:spPr bwMode="auto">
          <a:xfrm>
            <a:off x="6194425" y="4568825"/>
            <a:ext cx="1447800" cy="415925"/>
          </a:xfrm>
          <a:prstGeom prst="flowChartDecision">
            <a:avLst/>
          </a:prstGeom>
          <a:noFill/>
          <a:ln w="19050">
            <a:solidFill>
              <a:srgbClr val="00279F"/>
            </a:solidFill>
            <a:miter lim="800000"/>
            <a:headEnd/>
            <a:tailEnd/>
          </a:ln>
          <a:effectLst/>
        </p:spPr>
        <p:txBody>
          <a:bodyPr anchor="ctr">
            <a:prstTxWarp prst="textNoShape">
              <a:avLst/>
            </a:prstTxWarp>
            <a:spAutoFit/>
          </a:bodyPr>
          <a:lstStyle/>
          <a:p>
            <a:pPr algn="ctr"/>
            <a:r>
              <a:rPr lang="en-US" sz="1000"/>
              <a:t>OK?</a:t>
            </a:r>
          </a:p>
        </p:txBody>
      </p:sp>
      <p:cxnSp>
        <p:nvCxnSpPr>
          <p:cNvPr id="280681" name="AutoShape 105"/>
          <p:cNvCxnSpPr>
            <a:cxnSpLocks noChangeShapeType="1"/>
            <a:stCxn id="280678" idx="2"/>
            <a:endCxn id="280680" idx="0"/>
          </p:cNvCxnSpPr>
          <p:nvPr/>
        </p:nvCxnSpPr>
        <p:spPr bwMode="auto">
          <a:xfrm>
            <a:off x="6916738" y="4371975"/>
            <a:ext cx="1587" cy="187325"/>
          </a:xfrm>
          <a:prstGeom prst="straightConnector1">
            <a:avLst/>
          </a:prstGeom>
          <a:noFill/>
          <a:ln w="12700">
            <a:solidFill>
              <a:srgbClr val="005400"/>
            </a:solidFill>
            <a:round/>
            <a:headEnd/>
            <a:tailEnd type="triangle" w="med" len="med"/>
          </a:ln>
          <a:effectLst/>
        </p:spPr>
      </p:cxnSp>
      <p:sp>
        <p:nvSpPr>
          <p:cNvPr id="280682" name="Text Box 106"/>
          <p:cNvSpPr txBox="1">
            <a:spLocks noChangeArrowheads="1"/>
          </p:cNvSpPr>
          <p:nvPr/>
        </p:nvSpPr>
        <p:spPr bwMode="auto">
          <a:xfrm>
            <a:off x="6583363" y="4965700"/>
            <a:ext cx="403225" cy="244475"/>
          </a:xfrm>
          <a:prstGeom prst="rect">
            <a:avLst/>
          </a:prstGeom>
          <a:noFill/>
          <a:ln w="12700">
            <a:noFill/>
            <a:miter lim="800000"/>
            <a:headEnd/>
            <a:tailEnd/>
          </a:ln>
          <a:effectLst/>
        </p:spPr>
        <p:txBody>
          <a:bodyPr wrap="none">
            <a:prstTxWarp prst="textNoShape">
              <a:avLst/>
            </a:prstTxWarp>
            <a:spAutoFit/>
          </a:bodyPr>
          <a:lstStyle/>
          <a:p>
            <a:r>
              <a:rPr lang="en-US" sz="1000"/>
              <a:t>Yes</a:t>
            </a:r>
          </a:p>
        </p:txBody>
      </p:sp>
      <p:cxnSp>
        <p:nvCxnSpPr>
          <p:cNvPr id="280683" name="AutoShape 107"/>
          <p:cNvCxnSpPr>
            <a:cxnSpLocks noChangeShapeType="1"/>
            <a:stCxn id="280680" idx="1"/>
            <a:endCxn id="280664" idx="3"/>
          </p:cNvCxnSpPr>
          <p:nvPr/>
        </p:nvCxnSpPr>
        <p:spPr bwMode="auto">
          <a:xfrm rot="10800000">
            <a:off x="4432300" y="2520950"/>
            <a:ext cx="1752600" cy="2255838"/>
          </a:xfrm>
          <a:prstGeom prst="bentConnector3">
            <a:avLst>
              <a:gd name="adj1" fmla="val 50000"/>
            </a:avLst>
          </a:prstGeom>
          <a:noFill/>
          <a:ln w="12700">
            <a:solidFill>
              <a:srgbClr val="790015"/>
            </a:solidFill>
            <a:miter lim="800000"/>
            <a:headEnd/>
            <a:tailEnd type="triangle" w="med" len="med"/>
          </a:ln>
          <a:effectLst/>
        </p:spPr>
      </p:cxnSp>
      <p:cxnSp>
        <p:nvCxnSpPr>
          <p:cNvPr id="280684" name="AutoShape 108"/>
          <p:cNvCxnSpPr>
            <a:cxnSpLocks noChangeShapeType="1"/>
            <a:stCxn id="280680" idx="2"/>
            <a:endCxn id="280655" idx="0"/>
          </p:cNvCxnSpPr>
          <p:nvPr/>
        </p:nvCxnSpPr>
        <p:spPr bwMode="auto">
          <a:xfrm rot="5400000">
            <a:off x="5959475" y="4445000"/>
            <a:ext cx="409575" cy="1508125"/>
          </a:xfrm>
          <a:prstGeom prst="bentConnector3">
            <a:avLst>
              <a:gd name="adj1" fmla="val 50000"/>
            </a:avLst>
          </a:prstGeom>
          <a:noFill/>
          <a:ln w="12700">
            <a:solidFill>
              <a:srgbClr val="005400"/>
            </a:solidFill>
            <a:miter lim="800000"/>
            <a:headEnd/>
            <a:tailEnd type="triangle" w="med" len="med"/>
          </a:ln>
          <a:effectLst/>
        </p:spPr>
      </p:cxnSp>
      <p:sp>
        <p:nvSpPr>
          <p:cNvPr id="280685" name="Text Box 109"/>
          <p:cNvSpPr txBox="1">
            <a:spLocks noChangeArrowheads="1"/>
          </p:cNvSpPr>
          <p:nvPr/>
        </p:nvSpPr>
        <p:spPr bwMode="auto">
          <a:xfrm>
            <a:off x="3802063" y="1219200"/>
            <a:ext cx="403225" cy="244475"/>
          </a:xfrm>
          <a:prstGeom prst="rect">
            <a:avLst/>
          </a:prstGeom>
          <a:noFill/>
          <a:ln w="12700">
            <a:noFill/>
            <a:miter lim="800000"/>
            <a:headEnd/>
            <a:tailEnd/>
          </a:ln>
          <a:effectLst/>
        </p:spPr>
        <p:txBody>
          <a:bodyPr wrap="none">
            <a:prstTxWarp prst="textNoShape">
              <a:avLst/>
            </a:prstTxWarp>
            <a:spAutoFit/>
          </a:bodyPr>
          <a:lstStyle/>
          <a:p>
            <a:r>
              <a:rPr lang="en-US" sz="1000"/>
              <a:t>Yes</a:t>
            </a:r>
          </a:p>
        </p:txBody>
      </p:sp>
      <p:sp>
        <p:nvSpPr>
          <p:cNvPr id="280686" name="Text Box 110"/>
          <p:cNvSpPr txBox="1">
            <a:spLocks noChangeArrowheads="1"/>
          </p:cNvSpPr>
          <p:nvPr/>
        </p:nvSpPr>
        <p:spPr bwMode="auto">
          <a:xfrm>
            <a:off x="1295400" y="2971800"/>
            <a:ext cx="346075" cy="244475"/>
          </a:xfrm>
          <a:prstGeom prst="rect">
            <a:avLst/>
          </a:prstGeom>
          <a:noFill/>
          <a:ln w="12700">
            <a:noFill/>
            <a:miter lim="800000"/>
            <a:headEnd/>
            <a:tailEnd/>
          </a:ln>
          <a:effectLst/>
        </p:spPr>
        <p:txBody>
          <a:bodyPr wrap="none">
            <a:prstTxWarp prst="textNoShape">
              <a:avLst/>
            </a:prstTxWarp>
            <a:spAutoFit/>
          </a:bodyPr>
          <a:lstStyle/>
          <a:p>
            <a:r>
              <a:rPr lang="en-US" sz="1000"/>
              <a:t>No</a:t>
            </a:r>
          </a:p>
        </p:txBody>
      </p:sp>
      <p:sp>
        <p:nvSpPr>
          <p:cNvPr id="280687" name="Text Box 111"/>
          <p:cNvSpPr txBox="1">
            <a:spLocks noChangeArrowheads="1"/>
          </p:cNvSpPr>
          <p:nvPr/>
        </p:nvSpPr>
        <p:spPr bwMode="auto">
          <a:xfrm>
            <a:off x="4495800" y="1600200"/>
            <a:ext cx="346075" cy="244475"/>
          </a:xfrm>
          <a:prstGeom prst="rect">
            <a:avLst/>
          </a:prstGeom>
          <a:noFill/>
          <a:ln w="12700">
            <a:noFill/>
            <a:miter lim="800000"/>
            <a:headEnd/>
            <a:tailEnd/>
          </a:ln>
          <a:effectLst/>
        </p:spPr>
        <p:txBody>
          <a:bodyPr wrap="none">
            <a:prstTxWarp prst="textNoShape">
              <a:avLst/>
            </a:prstTxWarp>
            <a:spAutoFit/>
          </a:bodyPr>
          <a:lstStyle/>
          <a:p>
            <a:r>
              <a:rPr lang="en-US" sz="1000">
                <a:solidFill>
                  <a:srgbClr val="FF0000"/>
                </a:solidFill>
              </a:rPr>
              <a:t>No</a:t>
            </a:r>
          </a:p>
        </p:txBody>
      </p:sp>
      <p:sp>
        <p:nvSpPr>
          <p:cNvPr id="280688" name="Text Box 112"/>
          <p:cNvSpPr txBox="1">
            <a:spLocks noChangeArrowheads="1"/>
          </p:cNvSpPr>
          <p:nvPr/>
        </p:nvSpPr>
        <p:spPr bwMode="auto">
          <a:xfrm>
            <a:off x="5867400" y="4572000"/>
            <a:ext cx="346075" cy="244475"/>
          </a:xfrm>
          <a:prstGeom prst="rect">
            <a:avLst/>
          </a:prstGeom>
          <a:noFill/>
          <a:ln w="12700">
            <a:noFill/>
            <a:miter lim="800000"/>
            <a:headEnd/>
            <a:tailEnd/>
          </a:ln>
          <a:effectLst/>
        </p:spPr>
        <p:txBody>
          <a:bodyPr wrap="none">
            <a:prstTxWarp prst="textNoShape">
              <a:avLst/>
            </a:prstTxWarp>
            <a:spAutoFit/>
          </a:bodyPr>
          <a:lstStyle/>
          <a:p>
            <a:r>
              <a:rPr lang="en-US" sz="1000"/>
              <a:t>No</a:t>
            </a:r>
          </a:p>
        </p:txBody>
      </p:sp>
      <p:sp>
        <p:nvSpPr>
          <p:cNvPr id="280689" name="Text Box 113"/>
          <p:cNvSpPr txBox="1">
            <a:spLocks noChangeArrowheads="1"/>
          </p:cNvSpPr>
          <p:nvPr/>
        </p:nvSpPr>
        <p:spPr bwMode="auto">
          <a:xfrm>
            <a:off x="4495800" y="5622925"/>
            <a:ext cx="346075" cy="244475"/>
          </a:xfrm>
          <a:prstGeom prst="rect">
            <a:avLst/>
          </a:prstGeom>
          <a:noFill/>
          <a:ln w="12700">
            <a:noFill/>
            <a:miter lim="800000"/>
            <a:headEnd/>
            <a:tailEnd/>
          </a:ln>
          <a:effectLst/>
        </p:spPr>
        <p:txBody>
          <a:bodyPr wrap="none">
            <a:prstTxWarp prst="textNoShape">
              <a:avLst/>
            </a:prstTxWarp>
            <a:spAutoFit/>
          </a:bodyPr>
          <a:lstStyle/>
          <a:p>
            <a:r>
              <a:rPr lang="en-US" sz="1000"/>
              <a:t>No</a:t>
            </a:r>
          </a:p>
        </p:txBody>
      </p:sp>
      <p:sp>
        <p:nvSpPr>
          <p:cNvPr id="280690" name="Text Box 114"/>
          <p:cNvSpPr txBox="1">
            <a:spLocks noChangeArrowheads="1"/>
          </p:cNvSpPr>
          <p:nvPr/>
        </p:nvSpPr>
        <p:spPr bwMode="auto">
          <a:xfrm>
            <a:off x="141288" y="876300"/>
            <a:ext cx="1228725" cy="476250"/>
          </a:xfrm>
          <a:prstGeom prst="rect">
            <a:avLst/>
          </a:prstGeom>
          <a:noFill/>
          <a:ln w="19050">
            <a:solidFill>
              <a:srgbClr val="790015"/>
            </a:solidFill>
            <a:prstDash val="sysDot"/>
            <a:miter lim="800000"/>
            <a:headEnd/>
            <a:tailEnd/>
          </a:ln>
          <a:effectLst/>
        </p:spPr>
        <p:txBody>
          <a:bodyPr>
            <a:prstTxWarp prst="textNoShape">
              <a:avLst/>
            </a:prstTxWarp>
            <a:spAutoFit/>
          </a:bodyPr>
          <a:lstStyle/>
          <a:p>
            <a:pPr algn="ctr"/>
            <a:r>
              <a:rPr lang="en-US" b="1">
                <a:solidFill>
                  <a:srgbClr val="790015"/>
                </a:solidFill>
              </a:rPr>
              <a:t>Audit</a:t>
            </a:r>
          </a:p>
          <a:p>
            <a:pPr algn="ctr"/>
            <a:r>
              <a:rPr lang="en-US" b="1">
                <a:solidFill>
                  <a:srgbClr val="790015"/>
                </a:solidFill>
              </a:rPr>
              <a:t>Manager</a:t>
            </a:r>
          </a:p>
        </p:txBody>
      </p:sp>
      <p:sp>
        <p:nvSpPr>
          <p:cNvPr id="280692" name="Text Box 116"/>
          <p:cNvSpPr txBox="1">
            <a:spLocks noChangeArrowheads="1"/>
          </p:cNvSpPr>
          <p:nvPr/>
        </p:nvSpPr>
        <p:spPr bwMode="auto">
          <a:xfrm>
            <a:off x="304800" y="1447800"/>
            <a:ext cx="882650" cy="469900"/>
          </a:xfrm>
          <a:prstGeom prst="rect">
            <a:avLst/>
          </a:prstGeom>
          <a:noFill/>
          <a:ln w="12700">
            <a:solidFill>
              <a:srgbClr val="00279F"/>
            </a:solidFill>
            <a:miter lim="800000"/>
            <a:headEnd/>
            <a:tailEnd/>
          </a:ln>
          <a:effectLst/>
        </p:spPr>
        <p:txBody>
          <a:bodyPr wrap="none">
            <a:prstTxWarp prst="textNoShape">
              <a:avLst/>
            </a:prstTxWarp>
            <a:spAutoFit/>
          </a:bodyPr>
          <a:lstStyle/>
          <a:p>
            <a:pPr algn="ctr"/>
            <a:r>
              <a:rPr lang="en-US" b="1">
                <a:solidFill>
                  <a:srgbClr val="00279F"/>
                </a:solidFill>
              </a:rPr>
              <a:t>Assigned</a:t>
            </a:r>
          </a:p>
          <a:p>
            <a:pPr algn="ctr"/>
            <a:r>
              <a:rPr lang="en-US" b="1">
                <a:solidFill>
                  <a:srgbClr val="00279F"/>
                </a:solidFill>
              </a:rPr>
              <a:t>Auditor</a:t>
            </a:r>
          </a:p>
        </p:txBody>
      </p:sp>
      <p:sp>
        <p:nvSpPr>
          <p:cNvPr id="280694" name="Text Box 118"/>
          <p:cNvSpPr txBox="1">
            <a:spLocks noChangeArrowheads="1"/>
          </p:cNvSpPr>
          <p:nvPr/>
        </p:nvSpPr>
        <p:spPr bwMode="auto">
          <a:xfrm>
            <a:off x="25400" y="38100"/>
            <a:ext cx="1676400" cy="639763"/>
          </a:xfrm>
          <a:prstGeom prst="rect">
            <a:avLst/>
          </a:prstGeom>
          <a:noFill/>
          <a:ln w="12700">
            <a:noFill/>
            <a:miter lim="800000"/>
            <a:headEnd/>
            <a:tailEnd/>
          </a:ln>
          <a:effectLst/>
        </p:spPr>
        <p:txBody>
          <a:bodyPr>
            <a:prstTxWarp prst="textNoShape">
              <a:avLst/>
            </a:prstTxWarp>
            <a:spAutoFit/>
          </a:bodyPr>
          <a:lstStyle/>
          <a:p>
            <a:pPr algn="ctr"/>
            <a:r>
              <a:rPr lang="en-US" b="1">
                <a:solidFill>
                  <a:srgbClr val="005400"/>
                </a:solidFill>
              </a:rPr>
              <a:t>Key: Box colour / line weight indicates responsibility</a:t>
            </a:r>
          </a:p>
        </p:txBody>
      </p:sp>
    </p:spTree>
  </p:cSld>
  <p:clrMapOvr>
    <a:masterClrMapping/>
  </p:clrMapOvr>
  <p:transition advTm="8000">
    <p:zoom dir="in"/>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22" name="Rectangle 2"/>
          <p:cNvSpPr>
            <a:spLocks noChangeArrowheads="1"/>
          </p:cNvSpPr>
          <p:nvPr/>
        </p:nvSpPr>
        <p:spPr bwMode="auto">
          <a:xfrm>
            <a:off x="2109788" y="381000"/>
            <a:ext cx="5062537" cy="51593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sz="2800" b="1">
                <a:solidFill>
                  <a:srgbClr val="0000FF"/>
                </a:solidFill>
              </a:rPr>
              <a:t>8.5.2 Corrective Action (4.14)</a:t>
            </a:r>
            <a:endParaRPr lang="en-US" sz="2800" b="1"/>
          </a:p>
        </p:txBody>
      </p:sp>
      <p:sp>
        <p:nvSpPr>
          <p:cNvPr id="286723" name="Rectangle 3"/>
          <p:cNvSpPr>
            <a:spLocks noChangeArrowheads="1"/>
          </p:cNvSpPr>
          <p:nvPr/>
        </p:nvSpPr>
        <p:spPr bwMode="auto">
          <a:xfrm>
            <a:off x="4335463" y="1149350"/>
            <a:ext cx="1371600" cy="469900"/>
          </a:xfrm>
          <a:prstGeom prst="rect">
            <a:avLst/>
          </a:prstGeom>
          <a:noFill/>
          <a:ln w="12700">
            <a:solidFill>
              <a:schemeClr val="tx1"/>
            </a:solidFill>
            <a:miter lim="800000"/>
            <a:headEnd/>
            <a:tailEnd/>
          </a:ln>
          <a:effectLst/>
        </p:spPr>
        <p:txBody>
          <a:bodyPr anchor="ctr">
            <a:prstTxWarp prst="textNoShape">
              <a:avLst/>
            </a:prstTxWarp>
            <a:spAutoFit/>
          </a:bodyPr>
          <a:lstStyle/>
          <a:p>
            <a:pPr algn="ctr"/>
            <a:r>
              <a:rPr lang="en-US"/>
              <a:t>Identify Need for Corrective Action</a:t>
            </a:r>
          </a:p>
        </p:txBody>
      </p:sp>
      <p:sp>
        <p:nvSpPr>
          <p:cNvPr id="286725" name="AutoShape 5"/>
          <p:cNvSpPr>
            <a:spLocks noChangeArrowheads="1"/>
          </p:cNvSpPr>
          <p:nvPr/>
        </p:nvSpPr>
        <p:spPr bwMode="auto">
          <a:xfrm>
            <a:off x="4183063" y="1879600"/>
            <a:ext cx="1676400" cy="1016000"/>
          </a:xfrm>
          <a:prstGeom prst="flowChartDocument">
            <a:avLst/>
          </a:prstGeom>
          <a:noFill/>
          <a:ln w="12700">
            <a:solidFill>
              <a:schemeClr val="tx1"/>
            </a:solidFill>
            <a:miter lim="800000"/>
            <a:headEnd/>
            <a:tailEnd/>
          </a:ln>
          <a:effectLst/>
        </p:spPr>
        <p:txBody>
          <a:bodyPr anchor="ctr">
            <a:prstTxWarp prst="textNoShape">
              <a:avLst/>
            </a:prstTxWarp>
            <a:spAutoFit/>
          </a:bodyPr>
          <a:lstStyle/>
          <a:p>
            <a:pPr algn="ctr"/>
            <a:r>
              <a:rPr lang="en-US"/>
              <a:t>Initiate Nonconformance / Corrective Action Report</a:t>
            </a:r>
          </a:p>
        </p:txBody>
      </p:sp>
      <p:cxnSp>
        <p:nvCxnSpPr>
          <p:cNvPr id="286726" name="AutoShape 6"/>
          <p:cNvCxnSpPr>
            <a:cxnSpLocks noChangeShapeType="1"/>
            <a:stCxn id="286723" idx="2"/>
            <a:endCxn id="286725" idx="0"/>
          </p:cNvCxnSpPr>
          <p:nvPr/>
        </p:nvCxnSpPr>
        <p:spPr bwMode="auto">
          <a:xfrm>
            <a:off x="5021263" y="1619250"/>
            <a:ext cx="0" cy="260350"/>
          </a:xfrm>
          <a:prstGeom prst="straightConnector1">
            <a:avLst/>
          </a:prstGeom>
          <a:noFill/>
          <a:ln w="12700">
            <a:solidFill>
              <a:schemeClr val="tx1"/>
            </a:solidFill>
            <a:round/>
            <a:headEnd/>
            <a:tailEnd type="triangle" w="med" len="med"/>
          </a:ln>
          <a:effectLst/>
        </p:spPr>
      </p:cxnSp>
      <p:sp>
        <p:nvSpPr>
          <p:cNvPr id="286727" name="AutoShape 7"/>
          <p:cNvSpPr>
            <a:spLocks noChangeArrowheads="1"/>
          </p:cNvSpPr>
          <p:nvPr/>
        </p:nvSpPr>
        <p:spPr bwMode="auto">
          <a:xfrm>
            <a:off x="4259263" y="3081338"/>
            <a:ext cx="1524000" cy="652462"/>
          </a:xfrm>
          <a:prstGeom prst="flowChartProcess">
            <a:avLst/>
          </a:prstGeom>
          <a:noFill/>
          <a:ln w="12700">
            <a:solidFill>
              <a:schemeClr val="tx1"/>
            </a:solidFill>
            <a:miter lim="800000"/>
            <a:headEnd/>
            <a:tailEnd/>
          </a:ln>
          <a:effectLst/>
        </p:spPr>
        <p:txBody>
          <a:bodyPr anchor="ctr">
            <a:prstTxWarp prst="textNoShape">
              <a:avLst/>
            </a:prstTxWarp>
            <a:spAutoFit/>
          </a:bodyPr>
          <a:lstStyle/>
          <a:p>
            <a:pPr algn="ctr"/>
            <a:r>
              <a:rPr lang="en-US"/>
              <a:t>Establish Response Team (If Necessary)</a:t>
            </a:r>
          </a:p>
        </p:txBody>
      </p:sp>
      <p:cxnSp>
        <p:nvCxnSpPr>
          <p:cNvPr id="286728" name="AutoShape 8"/>
          <p:cNvCxnSpPr>
            <a:cxnSpLocks noChangeShapeType="1"/>
            <a:stCxn id="286725" idx="2"/>
            <a:endCxn id="286727" idx="0"/>
          </p:cNvCxnSpPr>
          <p:nvPr/>
        </p:nvCxnSpPr>
        <p:spPr bwMode="auto">
          <a:xfrm>
            <a:off x="5021263" y="2838450"/>
            <a:ext cx="0" cy="242888"/>
          </a:xfrm>
          <a:prstGeom prst="straightConnector1">
            <a:avLst/>
          </a:prstGeom>
          <a:noFill/>
          <a:ln w="12700">
            <a:solidFill>
              <a:schemeClr val="tx1"/>
            </a:solidFill>
            <a:round/>
            <a:headEnd/>
            <a:tailEnd type="triangle" w="med" len="med"/>
          </a:ln>
          <a:effectLst/>
        </p:spPr>
      </p:cxnSp>
      <p:sp>
        <p:nvSpPr>
          <p:cNvPr id="286730" name="AutoShape 10"/>
          <p:cNvSpPr>
            <a:spLocks noChangeArrowheads="1"/>
          </p:cNvSpPr>
          <p:nvPr/>
        </p:nvSpPr>
        <p:spPr bwMode="auto">
          <a:xfrm>
            <a:off x="4411663" y="3949700"/>
            <a:ext cx="1219200" cy="469900"/>
          </a:xfrm>
          <a:prstGeom prst="flowChartProcess">
            <a:avLst/>
          </a:prstGeom>
          <a:noFill/>
          <a:ln w="12700">
            <a:solidFill>
              <a:schemeClr val="tx1"/>
            </a:solidFill>
            <a:miter lim="800000"/>
            <a:headEnd/>
            <a:tailEnd/>
          </a:ln>
          <a:effectLst/>
        </p:spPr>
        <p:txBody>
          <a:bodyPr anchor="ctr">
            <a:prstTxWarp prst="textNoShape">
              <a:avLst/>
            </a:prstTxWarp>
            <a:spAutoFit/>
          </a:bodyPr>
          <a:lstStyle/>
          <a:p>
            <a:pPr algn="ctr"/>
            <a:r>
              <a:rPr lang="en-US"/>
              <a:t>Describe the Problem</a:t>
            </a:r>
          </a:p>
        </p:txBody>
      </p:sp>
      <p:sp>
        <p:nvSpPr>
          <p:cNvPr id="286732" name="AutoShape 12"/>
          <p:cNvSpPr>
            <a:spLocks noChangeArrowheads="1"/>
          </p:cNvSpPr>
          <p:nvPr/>
        </p:nvSpPr>
        <p:spPr bwMode="auto">
          <a:xfrm>
            <a:off x="4411663" y="4651375"/>
            <a:ext cx="1219200" cy="835025"/>
          </a:xfrm>
          <a:prstGeom prst="flowChartProcess">
            <a:avLst/>
          </a:prstGeom>
          <a:noFill/>
          <a:ln w="12700">
            <a:solidFill>
              <a:schemeClr val="tx1"/>
            </a:solidFill>
            <a:miter lim="800000"/>
            <a:headEnd/>
            <a:tailEnd/>
          </a:ln>
          <a:effectLst/>
        </p:spPr>
        <p:txBody>
          <a:bodyPr anchor="ctr">
            <a:prstTxWarp prst="textNoShape">
              <a:avLst/>
            </a:prstTxWarp>
            <a:spAutoFit/>
          </a:bodyPr>
          <a:lstStyle/>
          <a:p>
            <a:pPr algn="ctr"/>
            <a:r>
              <a:rPr lang="en-US"/>
              <a:t>Implement and Verify Interim Actions (Containment)</a:t>
            </a:r>
          </a:p>
        </p:txBody>
      </p:sp>
      <p:cxnSp>
        <p:nvCxnSpPr>
          <p:cNvPr id="286733" name="AutoShape 13"/>
          <p:cNvCxnSpPr>
            <a:cxnSpLocks noChangeShapeType="1"/>
            <a:stCxn id="286727" idx="2"/>
            <a:endCxn id="286730" idx="0"/>
          </p:cNvCxnSpPr>
          <p:nvPr/>
        </p:nvCxnSpPr>
        <p:spPr bwMode="auto">
          <a:xfrm>
            <a:off x="5021263" y="3733800"/>
            <a:ext cx="0" cy="215900"/>
          </a:xfrm>
          <a:prstGeom prst="straightConnector1">
            <a:avLst/>
          </a:prstGeom>
          <a:noFill/>
          <a:ln w="12700">
            <a:solidFill>
              <a:schemeClr val="tx1"/>
            </a:solidFill>
            <a:round/>
            <a:headEnd/>
            <a:tailEnd type="triangle" w="med" len="med"/>
          </a:ln>
          <a:effectLst/>
        </p:spPr>
      </p:cxnSp>
      <p:cxnSp>
        <p:nvCxnSpPr>
          <p:cNvPr id="286734" name="AutoShape 14"/>
          <p:cNvCxnSpPr>
            <a:cxnSpLocks noChangeShapeType="1"/>
            <a:stCxn id="286730" idx="2"/>
            <a:endCxn id="286732" idx="0"/>
          </p:cNvCxnSpPr>
          <p:nvPr/>
        </p:nvCxnSpPr>
        <p:spPr bwMode="auto">
          <a:xfrm>
            <a:off x="5021263" y="4419600"/>
            <a:ext cx="0" cy="231775"/>
          </a:xfrm>
          <a:prstGeom prst="straightConnector1">
            <a:avLst/>
          </a:prstGeom>
          <a:noFill/>
          <a:ln w="12700">
            <a:solidFill>
              <a:schemeClr val="tx1"/>
            </a:solidFill>
            <a:round/>
            <a:headEnd/>
            <a:tailEnd type="triangle" w="med" len="med"/>
          </a:ln>
          <a:effectLst/>
        </p:spPr>
      </p:cxnSp>
      <p:sp>
        <p:nvSpPr>
          <p:cNvPr id="286735" name="AutoShape 15"/>
          <p:cNvSpPr>
            <a:spLocks noChangeArrowheads="1"/>
          </p:cNvSpPr>
          <p:nvPr/>
        </p:nvSpPr>
        <p:spPr bwMode="auto">
          <a:xfrm>
            <a:off x="4233863" y="5670550"/>
            <a:ext cx="1582737" cy="469900"/>
          </a:xfrm>
          <a:prstGeom prst="flowChartProcess">
            <a:avLst/>
          </a:prstGeom>
          <a:noFill/>
          <a:ln w="12700">
            <a:solidFill>
              <a:schemeClr val="tx1"/>
            </a:solidFill>
            <a:miter lim="800000"/>
            <a:headEnd/>
            <a:tailEnd/>
          </a:ln>
          <a:effectLst/>
        </p:spPr>
        <p:txBody>
          <a:bodyPr anchor="ctr">
            <a:prstTxWarp prst="textNoShape">
              <a:avLst/>
            </a:prstTxWarp>
            <a:spAutoFit/>
          </a:bodyPr>
          <a:lstStyle/>
          <a:p>
            <a:pPr algn="ctr"/>
            <a:r>
              <a:rPr lang="en-US"/>
              <a:t>Identify Potential Causes</a:t>
            </a:r>
          </a:p>
        </p:txBody>
      </p:sp>
      <p:sp>
        <p:nvSpPr>
          <p:cNvPr id="286736" name="AutoShape 16"/>
          <p:cNvSpPr>
            <a:spLocks noChangeArrowheads="1"/>
          </p:cNvSpPr>
          <p:nvPr/>
        </p:nvSpPr>
        <p:spPr bwMode="auto">
          <a:xfrm>
            <a:off x="6499225" y="5676900"/>
            <a:ext cx="1582738" cy="469900"/>
          </a:xfrm>
          <a:prstGeom prst="flowChartProcess">
            <a:avLst/>
          </a:prstGeom>
          <a:noFill/>
          <a:ln w="12700">
            <a:solidFill>
              <a:schemeClr val="tx1"/>
            </a:solidFill>
            <a:miter lim="800000"/>
            <a:headEnd/>
            <a:tailEnd/>
          </a:ln>
          <a:effectLst/>
        </p:spPr>
        <p:txBody>
          <a:bodyPr anchor="ctr">
            <a:prstTxWarp prst="textNoShape">
              <a:avLst/>
            </a:prstTxWarp>
            <a:spAutoFit/>
          </a:bodyPr>
          <a:lstStyle/>
          <a:p>
            <a:pPr algn="ctr"/>
            <a:r>
              <a:rPr lang="en-US"/>
              <a:t>Select Likely Cause(s)</a:t>
            </a:r>
          </a:p>
        </p:txBody>
      </p:sp>
      <p:sp>
        <p:nvSpPr>
          <p:cNvPr id="286737" name="AutoShape 17"/>
          <p:cNvSpPr>
            <a:spLocks noChangeArrowheads="1"/>
          </p:cNvSpPr>
          <p:nvPr/>
        </p:nvSpPr>
        <p:spPr bwMode="auto">
          <a:xfrm>
            <a:off x="6638925" y="4695825"/>
            <a:ext cx="1295400" cy="714375"/>
          </a:xfrm>
          <a:prstGeom prst="flowChartDecision">
            <a:avLst/>
          </a:prstGeom>
          <a:noFill/>
          <a:ln w="12700">
            <a:solidFill>
              <a:schemeClr val="tx1"/>
            </a:solidFill>
            <a:miter lim="800000"/>
            <a:headEnd/>
            <a:tailEnd/>
          </a:ln>
          <a:effectLst/>
        </p:spPr>
        <p:txBody>
          <a:bodyPr anchor="ctr">
            <a:prstTxWarp prst="textNoShape">
              <a:avLst/>
            </a:prstTxWarp>
            <a:spAutoFit/>
          </a:bodyPr>
          <a:lstStyle/>
          <a:p>
            <a:pPr algn="ctr"/>
            <a:r>
              <a:rPr lang="en-US" sz="1000"/>
              <a:t>Root Cause?</a:t>
            </a:r>
          </a:p>
        </p:txBody>
      </p:sp>
      <p:cxnSp>
        <p:nvCxnSpPr>
          <p:cNvPr id="286738" name="AutoShape 18"/>
          <p:cNvCxnSpPr>
            <a:cxnSpLocks noChangeShapeType="1"/>
            <a:stCxn id="286732" idx="2"/>
            <a:endCxn id="286735" idx="0"/>
          </p:cNvCxnSpPr>
          <p:nvPr/>
        </p:nvCxnSpPr>
        <p:spPr bwMode="auto">
          <a:xfrm>
            <a:off x="5021263" y="5486400"/>
            <a:ext cx="4762" cy="184150"/>
          </a:xfrm>
          <a:prstGeom prst="straightConnector1">
            <a:avLst/>
          </a:prstGeom>
          <a:noFill/>
          <a:ln w="12700">
            <a:solidFill>
              <a:schemeClr val="tx1"/>
            </a:solidFill>
            <a:round/>
            <a:headEnd/>
            <a:tailEnd type="triangle" w="med" len="med"/>
          </a:ln>
          <a:effectLst/>
        </p:spPr>
      </p:cxnSp>
      <p:cxnSp>
        <p:nvCxnSpPr>
          <p:cNvPr id="286739" name="AutoShape 19"/>
          <p:cNvCxnSpPr>
            <a:cxnSpLocks noChangeShapeType="1"/>
            <a:stCxn id="286735" idx="3"/>
            <a:endCxn id="286736" idx="1"/>
          </p:cNvCxnSpPr>
          <p:nvPr/>
        </p:nvCxnSpPr>
        <p:spPr bwMode="auto">
          <a:xfrm>
            <a:off x="5816600" y="5905500"/>
            <a:ext cx="682625" cy="6350"/>
          </a:xfrm>
          <a:prstGeom prst="straightConnector1">
            <a:avLst/>
          </a:prstGeom>
          <a:noFill/>
          <a:ln w="12700">
            <a:solidFill>
              <a:schemeClr val="tx1"/>
            </a:solidFill>
            <a:round/>
            <a:headEnd/>
            <a:tailEnd type="triangle" w="med" len="med"/>
          </a:ln>
          <a:effectLst/>
        </p:spPr>
      </p:cxnSp>
      <p:cxnSp>
        <p:nvCxnSpPr>
          <p:cNvPr id="286740" name="AutoShape 20"/>
          <p:cNvCxnSpPr>
            <a:cxnSpLocks noChangeShapeType="1"/>
            <a:stCxn id="286736" idx="0"/>
            <a:endCxn id="286737" idx="2"/>
          </p:cNvCxnSpPr>
          <p:nvPr/>
        </p:nvCxnSpPr>
        <p:spPr bwMode="auto">
          <a:xfrm flipH="1" flipV="1">
            <a:off x="7286625" y="5410200"/>
            <a:ext cx="4763" cy="266700"/>
          </a:xfrm>
          <a:prstGeom prst="straightConnector1">
            <a:avLst/>
          </a:prstGeom>
          <a:noFill/>
          <a:ln w="12700">
            <a:solidFill>
              <a:schemeClr val="tx1"/>
            </a:solidFill>
            <a:round/>
            <a:headEnd/>
            <a:tailEnd type="triangle" w="med" len="med"/>
          </a:ln>
          <a:effectLst/>
        </p:spPr>
      </p:cxnSp>
      <p:cxnSp>
        <p:nvCxnSpPr>
          <p:cNvPr id="286741" name="AutoShape 21"/>
          <p:cNvCxnSpPr>
            <a:cxnSpLocks noChangeShapeType="1"/>
            <a:stCxn id="286737" idx="1"/>
          </p:cNvCxnSpPr>
          <p:nvPr/>
        </p:nvCxnSpPr>
        <p:spPr bwMode="auto">
          <a:xfrm rot="10800000" flipV="1">
            <a:off x="6172200" y="5053013"/>
            <a:ext cx="466725" cy="890587"/>
          </a:xfrm>
          <a:prstGeom prst="bentConnector2">
            <a:avLst/>
          </a:prstGeom>
          <a:noFill/>
          <a:ln w="12700">
            <a:solidFill>
              <a:schemeClr val="tx1"/>
            </a:solidFill>
            <a:miter lim="800000"/>
            <a:headEnd/>
            <a:tailEnd type="triangle" w="med" len="med"/>
          </a:ln>
          <a:effectLst/>
        </p:spPr>
      </p:cxnSp>
      <p:sp>
        <p:nvSpPr>
          <p:cNvPr id="286742" name="Text Box 22"/>
          <p:cNvSpPr txBox="1">
            <a:spLocks noChangeArrowheads="1"/>
          </p:cNvSpPr>
          <p:nvPr/>
        </p:nvSpPr>
        <p:spPr bwMode="auto">
          <a:xfrm>
            <a:off x="6126163" y="5041900"/>
            <a:ext cx="346075" cy="244475"/>
          </a:xfrm>
          <a:prstGeom prst="rect">
            <a:avLst/>
          </a:prstGeom>
          <a:noFill/>
          <a:ln w="12700">
            <a:noFill/>
            <a:miter lim="800000"/>
            <a:headEnd/>
            <a:tailEnd/>
          </a:ln>
          <a:effectLst/>
        </p:spPr>
        <p:txBody>
          <a:bodyPr wrap="none">
            <a:prstTxWarp prst="textNoShape">
              <a:avLst/>
            </a:prstTxWarp>
            <a:spAutoFit/>
          </a:bodyPr>
          <a:lstStyle/>
          <a:p>
            <a:r>
              <a:rPr lang="en-US" sz="1000"/>
              <a:t>No</a:t>
            </a:r>
          </a:p>
        </p:txBody>
      </p:sp>
      <p:sp>
        <p:nvSpPr>
          <p:cNvPr id="286743" name="AutoShape 23"/>
          <p:cNvSpPr>
            <a:spLocks noChangeArrowheads="1"/>
          </p:cNvSpPr>
          <p:nvPr/>
        </p:nvSpPr>
        <p:spPr bwMode="auto">
          <a:xfrm>
            <a:off x="6499225" y="3949700"/>
            <a:ext cx="1582738" cy="469900"/>
          </a:xfrm>
          <a:prstGeom prst="flowChartProcess">
            <a:avLst/>
          </a:prstGeom>
          <a:noFill/>
          <a:ln w="12700">
            <a:solidFill>
              <a:schemeClr val="tx1"/>
            </a:solidFill>
            <a:miter lim="800000"/>
            <a:headEnd/>
            <a:tailEnd/>
          </a:ln>
          <a:effectLst/>
        </p:spPr>
        <p:txBody>
          <a:bodyPr anchor="ctr">
            <a:prstTxWarp prst="textNoShape">
              <a:avLst/>
            </a:prstTxWarp>
            <a:spAutoFit/>
          </a:bodyPr>
          <a:lstStyle/>
          <a:p>
            <a:pPr algn="ctr"/>
            <a:r>
              <a:rPr lang="en-US"/>
              <a:t>Select Permanent Corrective Action(s)</a:t>
            </a:r>
          </a:p>
        </p:txBody>
      </p:sp>
      <p:sp>
        <p:nvSpPr>
          <p:cNvPr id="286744" name="AutoShape 24"/>
          <p:cNvSpPr>
            <a:spLocks noChangeArrowheads="1"/>
          </p:cNvSpPr>
          <p:nvPr/>
        </p:nvSpPr>
        <p:spPr bwMode="auto">
          <a:xfrm>
            <a:off x="6499225" y="3005138"/>
            <a:ext cx="1582738" cy="652462"/>
          </a:xfrm>
          <a:prstGeom prst="flowChartProcess">
            <a:avLst/>
          </a:prstGeom>
          <a:noFill/>
          <a:ln w="12700">
            <a:solidFill>
              <a:schemeClr val="tx1"/>
            </a:solidFill>
            <a:miter lim="800000"/>
            <a:headEnd/>
            <a:tailEnd/>
          </a:ln>
          <a:effectLst/>
        </p:spPr>
        <p:txBody>
          <a:bodyPr anchor="ctr">
            <a:prstTxWarp prst="textNoShape">
              <a:avLst/>
            </a:prstTxWarp>
            <a:spAutoFit/>
          </a:bodyPr>
          <a:lstStyle/>
          <a:p>
            <a:pPr algn="ctr"/>
            <a:r>
              <a:rPr lang="en-US"/>
              <a:t>Implement Permanent Corrective Action(s)</a:t>
            </a:r>
          </a:p>
        </p:txBody>
      </p:sp>
      <p:cxnSp>
        <p:nvCxnSpPr>
          <p:cNvPr id="286745" name="AutoShape 25"/>
          <p:cNvCxnSpPr>
            <a:cxnSpLocks noChangeShapeType="1"/>
            <a:stCxn id="286737" idx="0"/>
            <a:endCxn id="286743" idx="2"/>
          </p:cNvCxnSpPr>
          <p:nvPr/>
        </p:nvCxnSpPr>
        <p:spPr bwMode="auto">
          <a:xfrm flipV="1">
            <a:off x="7286625" y="4419600"/>
            <a:ext cx="4763" cy="276225"/>
          </a:xfrm>
          <a:prstGeom prst="straightConnector1">
            <a:avLst/>
          </a:prstGeom>
          <a:noFill/>
          <a:ln w="12700">
            <a:solidFill>
              <a:schemeClr val="tx1"/>
            </a:solidFill>
            <a:round/>
            <a:headEnd/>
            <a:tailEnd type="triangle" w="med" len="med"/>
          </a:ln>
          <a:effectLst/>
        </p:spPr>
      </p:cxnSp>
      <p:cxnSp>
        <p:nvCxnSpPr>
          <p:cNvPr id="286746" name="AutoShape 26"/>
          <p:cNvCxnSpPr>
            <a:cxnSpLocks noChangeShapeType="1"/>
            <a:stCxn id="286743" idx="0"/>
            <a:endCxn id="286744" idx="2"/>
          </p:cNvCxnSpPr>
          <p:nvPr/>
        </p:nvCxnSpPr>
        <p:spPr bwMode="auto">
          <a:xfrm flipV="1">
            <a:off x="7291388" y="3657600"/>
            <a:ext cx="0" cy="292100"/>
          </a:xfrm>
          <a:prstGeom prst="straightConnector1">
            <a:avLst/>
          </a:prstGeom>
          <a:noFill/>
          <a:ln w="12700">
            <a:solidFill>
              <a:schemeClr val="tx1"/>
            </a:solidFill>
            <a:round/>
            <a:headEnd/>
            <a:tailEnd type="triangle" w="med" len="med"/>
          </a:ln>
          <a:effectLst/>
        </p:spPr>
      </p:cxnSp>
      <p:sp>
        <p:nvSpPr>
          <p:cNvPr id="286747" name="AutoShape 27"/>
          <p:cNvSpPr>
            <a:spLocks noChangeArrowheads="1"/>
          </p:cNvSpPr>
          <p:nvPr/>
        </p:nvSpPr>
        <p:spPr bwMode="auto">
          <a:xfrm>
            <a:off x="6499225" y="2103438"/>
            <a:ext cx="1582738" cy="652462"/>
          </a:xfrm>
          <a:prstGeom prst="flowChartProcess">
            <a:avLst/>
          </a:prstGeom>
          <a:noFill/>
          <a:ln w="12700">
            <a:solidFill>
              <a:schemeClr val="tx1"/>
            </a:solidFill>
            <a:miter lim="800000"/>
            <a:headEnd/>
            <a:tailEnd/>
          </a:ln>
          <a:effectLst/>
        </p:spPr>
        <p:txBody>
          <a:bodyPr anchor="ctr">
            <a:prstTxWarp prst="textNoShape">
              <a:avLst/>
            </a:prstTxWarp>
            <a:spAutoFit/>
          </a:bodyPr>
          <a:lstStyle/>
          <a:p>
            <a:pPr algn="ctr"/>
            <a:r>
              <a:rPr lang="en-US"/>
              <a:t>Verify Effectiveness of Permanent Corrective Action(s)</a:t>
            </a:r>
          </a:p>
        </p:txBody>
      </p:sp>
      <p:cxnSp>
        <p:nvCxnSpPr>
          <p:cNvPr id="286748" name="AutoShape 28"/>
          <p:cNvCxnSpPr>
            <a:cxnSpLocks noChangeShapeType="1"/>
            <a:stCxn id="286744" idx="0"/>
            <a:endCxn id="286747" idx="2"/>
          </p:cNvCxnSpPr>
          <p:nvPr/>
        </p:nvCxnSpPr>
        <p:spPr bwMode="auto">
          <a:xfrm flipV="1">
            <a:off x="7291388" y="2755900"/>
            <a:ext cx="0" cy="249238"/>
          </a:xfrm>
          <a:prstGeom prst="straightConnector1">
            <a:avLst/>
          </a:prstGeom>
          <a:noFill/>
          <a:ln w="12700">
            <a:solidFill>
              <a:schemeClr val="tx1"/>
            </a:solidFill>
            <a:round/>
            <a:headEnd/>
            <a:tailEnd type="triangle" w="med" len="med"/>
          </a:ln>
          <a:effectLst/>
        </p:spPr>
      </p:cxnSp>
      <p:sp>
        <p:nvSpPr>
          <p:cNvPr id="286749" name="AutoShape 29"/>
          <p:cNvSpPr>
            <a:spLocks noChangeArrowheads="1"/>
          </p:cNvSpPr>
          <p:nvPr/>
        </p:nvSpPr>
        <p:spPr bwMode="auto">
          <a:xfrm>
            <a:off x="6494463" y="1052513"/>
            <a:ext cx="1582737" cy="835025"/>
          </a:xfrm>
          <a:prstGeom prst="flowChartProcess">
            <a:avLst/>
          </a:prstGeom>
          <a:noFill/>
          <a:ln w="12700">
            <a:solidFill>
              <a:schemeClr val="tx1"/>
            </a:solidFill>
            <a:miter lim="800000"/>
            <a:headEnd/>
            <a:tailEnd/>
          </a:ln>
          <a:effectLst/>
        </p:spPr>
        <p:txBody>
          <a:bodyPr anchor="ctr">
            <a:prstTxWarp prst="textNoShape">
              <a:avLst/>
            </a:prstTxWarp>
            <a:spAutoFit/>
          </a:bodyPr>
          <a:lstStyle/>
          <a:p>
            <a:pPr algn="ctr"/>
            <a:r>
              <a:rPr lang="en-US"/>
              <a:t>Close Out Nonconformance / Corrective Action Report</a:t>
            </a:r>
          </a:p>
        </p:txBody>
      </p:sp>
      <p:cxnSp>
        <p:nvCxnSpPr>
          <p:cNvPr id="286750" name="AutoShape 30"/>
          <p:cNvCxnSpPr>
            <a:cxnSpLocks noChangeShapeType="1"/>
            <a:stCxn id="286747" idx="0"/>
            <a:endCxn id="286749" idx="2"/>
          </p:cNvCxnSpPr>
          <p:nvPr/>
        </p:nvCxnSpPr>
        <p:spPr bwMode="auto">
          <a:xfrm flipH="1" flipV="1">
            <a:off x="7286625" y="1887538"/>
            <a:ext cx="4763" cy="215900"/>
          </a:xfrm>
          <a:prstGeom prst="straightConnector1">
            <a:avLst/>
          </a:prstGeom>
          <a:noFill/>
          <a:ln w="12700">
            <a:solidFill>
              <a:schemeClr val="tx1"/>
            </a:solidFill>
            <a:round/>
            <a:headEnd/>
            <a:tailEnd type="triangle" w="med" len="med"/>
          </a:ln>
          <a:effectLst/>
        </p:spPr>
      </p:cxnSp>
      <p:sp>
        <p:nvSpPr>
          <p:cNvPr id="286751" name="Text Box 31"/>
          <p:cNvSpPr txBox="1">
            <a:spLocks noChangeArrowheads="1"/>
          </p:cNvSpPr>
          <p:nvPr/>
        </p:nvSpPr>
        <p:spPr bwMode="auto">
          <a:xfrm>
            <a:off x="76200" y="1066800"/>
            <a:ext cx="2438400" cy="4984750"/>
          </a:xfrm>
          <a:prstGeom prst="rect">
            <a:avLst/>
          </a:prstGeom>
          <a:noFill/>
          <a:ln w="12700">
            <a:noFill/>
            <a:miter lim="800000"/>
            <a:headEnd/>
            <a:tailEnd/>
          </a:ln>
          <a:effectLst/>
        </p:spPr>
        <p:txBody>
          <a:bodyPr>
            <a:prstTxWarp prst="textNoShape">
              <a:avLst/>
            </a:prstTxWarp>
            <a:spAutoFit/>
          </a:bodyPr>
          <a:lstStyle/>
          <a:p>
            <a:r>
              <a:rPr lang="en-US" sz="1400" b="1">
                <a:solidFill>
                  <a:srgbClr val="00279F"/>
                </a:solidFill>
              </a:rPr>
              <a:t>This flow diagram illustrates the core elements of the corrective action investigative process from the point where the need for a corrective action is identified.</a:t>
            </a:r>
          </a:p>
          <a:p>
            <a:endParaRPr lang="en-US" sz="1400" b="1">
              <a:solidFill>
                <a:srgbClr val="00279F"/>
              </a:solidFill>
            </a:endParaRPr>
          </a:p>
          <a:p>
            <a:r>
              <a:rPr lang="en-US" sz="1400" b="1">
                <a:solidFill>
                  <a:srgbClr val="00279F"/>
                </a:solidFill>
              </a:rPr>
              <a:t>Responsibility will depend upon the specifics of the identified need, but the Process Improvement Manager is the responsible authority for overseeing and administrating the Corrective Action system.</a:t>
            </a:r>
          </a:p>
          <a:p>
            <a:endParaRPr lang="en-US" sz="1400" b="1">
              <a:solidFill>
                <a:srgbClr val="00279F"/>
              </a:solidFill>
            </a:endParaRPr>
          </a:p>
          <a:p>
            <a:r>
              <a:rPr lang="en-US" sz="1400" b="1">
                <a:solidFill>
                  <a:srgbClr val="00279F"/>
                </a:solidFill>
              </a:rPr>
              <a:t>See section 8.5.2 in the Company Systems Manual for overall system specifics.</a:t>
            </a:r>
          </a:p>
        </p:txBody>
      </p:sp>
    </p:spTree>
  </p:cSld>
  <p:clrMapOvr>
    <a:masterClrMapping/>
  </p:clrMapOvr>
  <p:transition advTm="8000">
    <p:zoom dir="in"/>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0386" name="Rectangle 1026"/>
          <p:cNvSpPr>
            <a:spLocks noChangeArrowheads="1"/>
          </p:cNvSpPr>
          <p:nvPr/>
        </p:nvSpPr>
        <p:spPr bwMode="auto">
          <a:xfrm>
            <a:off x="2109788" y="381000"/>
            <a:ext cx="5062537" cy="51593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sz="2800" b="1">
                <a:solidFill>
                  <a:srgbClr val="0000FF"/>
                </a:solidFill>
              </a:rPr>
              <a:t>8.5.2 Corrective Action (4.14)</a:t>
            </a:r>
            <a:endParaRPr lang="en-US" sz="2800" b="1"/>
          </a:p>
        </p:txBody>
      </p:sp>
      <p:sp>
        <p:nvSpPr>
          <p:cNvPr id="400412" name="Text Box 1052"/>
          <p:cNvSpPr txBox="1">
            <a:spLocks noChangeArrowheads="1"/>
          </p:cNvSpPr>
          <p:nvPr/>
        </p:nvSpPr>
        <p:spPr bwMode="auto">
          <a:xfrm>
            <a:off x="152400" y="3124200"/>
            <a:ext cx="1066800" cy="517525"/>
          </a:xfrm>
          <a:prstGeom prst="rect">
            <a:avLst/>
          </a:prstGeom>
          <a:noFill/>
          <a:ln w="12700">
            <a:noFill/>
            <a:miter lim="800000"/>
            <a:headEnd/>
            <a:tailEnd/>
          </a:ln>
          <a:effectLst/>
        </p:spPr>
        <p:txBody>
          <a:bodyPr>
            <a:prstTxWarp prst="textNoShape">
              <a:avLst/>
            </a:prstTxWarp>
            <a:spAutoFit/>
          </a:bodyPr>
          <a:lstStyle/>
          <a:p>
            <a:pPr algn="r"/>
            <a:r>
              <a:rPr lang="en-US" sz="1400">
                <a:solidFill>
                  <a:srgbClr val="00279F"/>
                </a:solidFill>
              </a:rPr>
              <a:t>Quality Manager</a:t>
            </a:r>
          </a:p>
        </p:txBody>
      </p:sp>
      <p:sp>
        <p:nvSpPr>
          <p:cNvPr id="400413" name="AutoShape 1053"/>
          <p:cNvSpPr>
            <a:spLocks noChangeArrowheads="1"/>
          </p:cNvSpPr>
          <p:nvPr/>
        </p:nvSpPr>
        <p:spPr bwMode="auto">
          <a:xfrm>
            <a:off x="1228725" y="1371600"/>
            <a:ext cx="1436688" cy="504825"/>
          </a:xfrm>
          <a:prstGeom prst="flowChartAlternateProcess">
            <a:avLst/>
          </a:prstGeom>
          <a:noFill/>
          <a:ln w="15875">
            <a:solidFill>
              <a:srgbClr val="800000"/>
            </a:solidFill>
            <a:miter lim="800000"/>
            <a:headEnd/>
            <a:tailEnd/>
          </a:ln>
          <a:effectLst/>
        </p:spPr>
        <p:txBody>
          <a:bodyPr anchor="ctr">
            <a:prstTxWarp prst="textNoShape">
              <a:avLst/>
            </a:prstTxWarp>
            <a:spAutoFit/>
          </a:bodyPr>
          <a:lstStyle/>
          <a:p>
            <a:pPr algn="ctr"/>
            <a:r>
              <a:rPr lang="en-US"/>
              <a:t>Decision to Request CA</a:t>
            </a:r>
          </a:p>
        </p:txBody>
      </p:sp>
      <p:sp>
        <p:nvSpPr>
          <p:cNvPr id="400414" name="AutoShape 1054"/>
          <p:cNvSpPr>
            <a:spLocks noChangeArrowheads="1"/>
          </p:cNvSpPr>
          <p:nvPr/>
        </p:nvSpPr>
        <p:spPr bwMode="auto">
          <a:xfrm>
            <a:off x="1292225" y="2286000"/>
            <a:ext cx="1301750" cy="336550"/>
          </a:xfrm>
          <a:prstGeom prst="flowChartDocument">
            <a:avLst/>
          </a:prstGeom>
          <a:noFill/>
          <a:ln w="15875">
            <a:solidFill>
              <a:srgbClr val="800000"/>
            </a:solidFill>
            <a:miter lim="800000"/>
            <a:headEnd/>
            <a:tailEnd/>
          </a:ln>
          <a:effectLst/>
        </p:spPr>
        <p:txBody>
          <a:bodyPr wrap="none" anchor="ctr">
            <a:prstTxWarp prst="textNoShape">
              <a:avLst/>
            </a:prstTxWarp>
            <a:spAutoFit/>
          </a:bodyPr>
          <a:lstStyle/>
          <a:p>
            <a:pPr algn="ctr"/>
            <a:r>
              <a:rPr lang="en-US"/>
              <a:t>Initiate CA Form</a:t>
            </a:r>
          </a:p>
        </p:txBody>
      </p:sp>
      <p:sp>
        <p:nvSpPr>
          <p:cNvPr id="400415" name="AutoShape 1055"/>
          <p:cNvSpPr>
            <a:spLocks noChangeArrowheads="1"/>
          </p:cNvSpPr>
          <p:nvPr/>
        </p:nvSpPr>
        <p:spPr bwMode="auto">
          <a:xfrm>
            <a:off x="1411288" y="3048000"/>
            <a:ext cx="1065212" cy="655638"/>
          </a:xfrm>
          <a:prstGeom prst="flowChartMagneticDrum">
            <a:avLst/>
          </a:prstGeom>
          <a:noFill/>
          <a:ln w="15875">
            <a:solidFill>
              <a:srgbClr val="800000"/>
            </a:solidFill>
            <a:round/>
            <a:headEnd/>
            <a:tailEnd/>
          </a:ln>
          <a:effectLst/>
        </p:spPr>
        <p:txBody>
          <a:bodyPr anchor="ctr">
            <a:prstTxWarp prst="textNoShape">
              <a:avLst/>
            </a:prstTxWarp>
            <a:spAutoFit/>
          </a:bodyPr>
          <a:lstStyle/>
          <a:p>
            <a:pPr algn="ctr"/>
            <a:r>
              <a:rPr lang="en-US"/>
              <a:t>Log in CA Log</a:t>
            </a:r>
          </a:p>
        </p:txBody>
      </p:sp>
      <p:sp>
        <p:nvSpPr>
          <p:cNvPr id="400416" name="AutoShape 1056"/>
          <p:cNvSpPr>
            <a:spLocks noChangeArrowheads="1"/>
          </p:cNvSpPr>
          <p:nvPr/>
        </p:nvSpPr>
        <p:spPr bwMode="auto">
          <a:xfrm>
            <a:off x="1490663" y="4191000"/>
            <a:ext cx="911225" cy="290513"/>
          </a:xfrm>
          <a:prstGeom prst="flowChartProcess">
            <a:avLst/>
          </a:prstGeom>
          <a:noFill/>
          <a:ln w="15875">
            <a:solidFill>
              <a:srgbClr val="800000"/>
            </a:solidFill>
            <a:miter lim="800000"/>
            <a:headEnd/>
            <a:tailEnd/>
          </a:ln>
          <a:effectLst/>
        </p:spPr>
        <p:txBody>
          <a:bodyPr wrap="none" anchor="ctr">
            <a:prstTxWarp prst="textNoShape">
              <a:avLst/>
            </a:prstTxWarp>
            <a:spAutoFit/>
          </a:bodyPr>
          <a:lstStyle/>
          <a:p>
            <a:pPr algn="ctr"/>
            <a:r>
              <a:rPr lang="en-US"/>
              <a:t>Assign CA</a:t>
            </a:r>
          </a:p>
        </p:txBody>
      </p:sp>
      <p:cxnSp>
        <p:nvCxnSpPr>
          <p:cNvPr id="400417" name="AutoShape 1057"/>
          <p:cNvCxnSpPr>
            <a:cxnSpLocks noChangeShapeType="1"/>
            <a:stCxn id="400413" idx="2"/>
            <a:endCxn id="400414" idx="0"/>
          </p:cNvCxnSpPr>
          <p:nvPr/>
        </p:nvCxnSpPr>
        <p:spPr bwMode="auto">
          <a:xfrm flipH="1">
            <a:off x="1943100" y="1884363"/>
            <a:ext cx="4763" cy="393700"/>
          </a:xfrm>
          <a:prstGeom prst="straightConnector1">
            <a:avLst/>
          </a:prstGeom>
          <a:noFill/>
          <a:ln w="15875">
            <a:solidFill>
              <a:srgbClr val="800000"/>
            </a:solidFill>
            <a:round/>
            <a:headEnd/>
            <a:tailEnd type="triangle" w="med" len="med"/>
          </a:ln>
          <a:effectLst/>
        </p:spPr>
      </p:cxnSp>
      <p:cxnSp>
        <p:nvCxnSpPr>
          <p:cNvPr id="400418" name="AutoShape 1058"/>
          <p:cNvCxnSpPr>
            <a:cxnSpLocks noChangeShapeType="1"/>
            <a:stCxn id="400414" idx="2"/>
            <a:endCxn id="400415" idx="0"/>
          </p:cNvCxnSpPr>
          <p:nvPr/>
        </p:nvCxnSpPr>
        <p:spPr bwMode="auto">
          <a:xfrm>
            <a:off x="1943100" y="2611438"/>
            <a:ext cx="1588" cy="428625"/>
          </a:xfrm>
          <a:prstGeom prst="straightConnector1">
            <a:avLst/>
          </a:prstGeom>
          <a:noFill/>
          <a:ln w="15875">
            <a:solidFill>
              <a:srgbClr val="800000"/>
            </a:solidFill>
            <a:round/>
            <a:headEnd/>
            <a:tailEnd type="triangle" w="med" len="med"/>
          </a:ln>
          <a:effectLst/>
        </p:spPr>
      </p:cxnSp>
      <p:cxnSp>
        <p:nvCxnSpPr>
          <p:cNvPr id="400420" name="AutoShape 1060"/>
          <p:cNvCxnSpPr>
            <a:cxnSpLocks noChangeShapeType="1"/>
            <a:stCxn id="400415" idx="2"/>
            <a:endCxn id="400416" idx="0"/>
          </p:cNvCxnSpPr>
          <p:nvPr/>
        </p:nvCxnSpPr>
        <p:spPr bwMode="auto">
          <a:xfrm>
            <a:off x="1944688" y="3711575"/>
            <a:ext cx="1587" cy="471488"/>
          </a:xfrm>
          <a:prstGeom prst="straightConnector1">
            <a:avLst/>
          </a:prstGeom>
          <a:noFill/>
          <a:ln w="15875">
            <a:solidFill>
              <a:srgbClr val="800000"/>
            </a:solidFill>
            <a:round/>
            <a:headEnd/>
            <a:tailEnd type="triangle" w="med" len="med"/>
          </a:ln>
          <a:effectLst/>
        </p:spPr>
      </p:cxnSp>
      <p:sp>
        <p:nvSpPr>
          <p:cNvPr id="400421" name="Text Box 1061"/>
          <p:cNvSpPr txBox="1">
            <a:spLocks noChangeArrowheads="1"/>
          </p:cNvSpPr>
          <p:nvPr/>
        </p:nvSpPr>
        <p:spPr bwMode="auto">
          <a:xfrm>
            <a:off x="4114800" y="2133600"/>
            <a:ext cx="2438400" cy="3495675"/>
          </a:xfrm>
          <a:prstGeom prst="rect">
            <a:avLst/>
          </a:prstGeom>
          <a:noFill/>
          <a:ln w="12700">
            <a:noFill/>
            <a:miter lim="800000"/>
            <a:headEnd/>
            <a:tailEnd/>
          </a:ln>
          <a:effectLst/>
        </p:spPr>
        <p:txBody>
          <a:bodyPr>
            <a:prstTxWarp prst="textNoShape">
              <a:avLst/>
            </a:prstTxWarp>
            <a:spAutoFit/>
          </a:bodyPr>
          <a:lstStyle/>
          <a:p>
            <a:r>
              <a:rPr lang="en-US" sz="1400" b="1">
                <a:solidFill>
                  <a:srgbClr val="00279F"/>
                </a:solidFill>
              </a:rPr>
              <a:t>System Requirements</a:t>
            </a:r>
          </a:p>
          <a:p>
            <a:endParaRPr lang="en-US" sz="1400" b="1">
              <a:solidFill>
                <a:srgbClr val="00279F"/>
              </a:solidFill>
            </a:endParaRPr>
          </a:p>
          <a:p>
            <a:r>
              <a:rPr lang="en-US" sz="1400">
                <a:solidFill>
                  <a:srgbClr val="00279F"/>
                </a:solidFill>
              </a:rPr>
              <a:t>Quality Manager is responsible for tracking corrective actions.</a:t>
            </a:r>
          </a:p>
          <a:p>
            <a:r>
              <a:rPr lang="en-US" sz="1400">
                <a:solidFill>
                  <a:srgbClr val="00279F"/>
                </a:solidFill>
              </a:rPr>
              <a:t>The person assigned the CA has 7 days to give an initial response to the CA.</a:t>
            </a:r>
          </a:p>
          <a:p>
            <a:r>
              <a:rPr lang="en-US" sz="1400">
                <a:solidFill>
                  <a:srgbClr val="00279F"/>
                </a:solidFill>
              </a:rPr>
              <a:t>If (1) a response is not obtained, or if (2) the CA becomes ‘bogged down’ or (3) is insufficient in the opinion of the QM, the CA will be escalated to the responsible person’s immediate superior.</a:t>
            </a:r>
          </a:p>
        </p:txBody>
      </p:sp>
      <p:sp>
        <p:nvSpPr>
          <p:cNvPr id="400422" name="Text Box 1062"/>
          <p:cNvSpPr txBox="1">
            <a:spLocks noChangeArrowheads="1"/>
          </p:cNvSpPr>
          <p:nvPr/>
        </p:nvSpPr>
        <p:spPr bwMode="auto">
          <a:xfrm>
            <a:off x="152400" y="1447800"/>
            <a:ext cx="1066800" cy="304800"/>
          </a:xfrm>
          <a:prstGeom prst="rect">
            <a:avLst/>
          </a:prstGeom>
          <a:noFill/>
          <a:ln w="12700">
            <a:noFill/>
            <a:miter lim="800000"/>
            <a:headEnd/>
            <a:tailEnd/>
          </a:ln>
          <a:effectLst/>
        </p:spPr>
        <p:txBody>
          <a:bodyPr>
            <a:prstTxWarp prst="textNoShape">
              <a:avLst/>
            </a:prstTxWarp>
            <a:spAutoFit/>
          </a:bodyPr>
          <a:lstStyle/>
          <a:p>
            <a:pPr algn="r"/>
            <a:r>
              <a:rPr lang="en-US" sz="1400">
                <a:solidFill>
                  <a:srgbClr val="00279F"/>
                </a:solidFill>
              </a:rPr>
              <a:t>Anyone?</a:t>
            </a:r>
          </a:p>
        </p:txBody>
      </p:sp>
      <p:sp>
        <p:nvSpPr>
          <p:cNvPr id="400423" name="Text Box 1063"/>
          <p:cNvSpPr txBox="1">
            <a:spLocks noChangeArrowheads="1"/>
          </p:cNvSpPr>
          <p:nvPr/>
        </p:nvSpPr>
        <p:spPr bwMode="auto">
          <a:xfrm>
            <a:off x="228600" y="2286000"/>
            <a:ext cx="1066800" cy="304800"/>
          </a:xfrm>
          <a:prstGeom prst="rect">
            <a:avLst/>
          </a:prstGeom>
          <a:noFill/>
          <a:ln w="12700">
            <a:noFill/>
            <a:miter lim="800000"/>
            <a:headEnd/>
            <a:tailEnd/>
          </a:ln>
          <a:effectLst/>
        </p:spPr>
        <p:txBody>
          <a:bodyPr>
            <a:prstTxWarp prst="textNoShape">
              <a:avLst/>
            </a:prstTxWarp>
            <a:spAutoFit/>
          </a:bodyPr>
          <a:lstStyle/>
          <a:p>
            <a:pPr algn="r"/>
            <a:r>
              <a:rPr lang="en-US" sz="1400">
                <a:solidFill>
                  <a:srgbClr val="00279F"/>
                </a:solidFill>
              </a:rPr>
              <a:t>Requestor</a:t>
            </a:r>
          </a:p>
        </p:txBody>
      </p:sp>
      <p:sp>
        <p:nvSpPr>
          <p:cNvPr id="400424" name="Text Box 1064"/>
          <p:cNvSpPr txBox="1">
            <a:spLocks noChangeArrowheads="1"/>
          </p:cNvSpPr>
          <p:nvPr/>
        </p:nvSpPr>
        <p:spPr bwMode="auto">
          <a:xfrm>
            <a:off x="355600" y="4102100"/>
            <a:ext cx="1066800" cy="517525"/>
          </a:xfrm>
          <a:prstGeom prst="rect">
            <a:avLst/>
          </a:prstGeom>
          <a:noFill/>
          <a:ln w="12700">
            <a:noFill/>
            <a:miter lim="800000"/>
            <a:headEnd/>
            <a:tailEnd/>
          </a:ln>
          <a:effectLst/>
        </p:spPr>
        <p:txBody>
          <a:bodyPr>
            <a:prstTxWarp prst="textNoShape">
              <a:avLst/>
            </a:prstTxWarp>
            <a:spAutoFit/>
          </a:bodyPr>
          <a:lstStyle/>
          <a:p>
            <a:pPr algn="r"/>
            <a:r>
              <a:rPr lang="en-US" sz="1400">
                <a:solidFill>
                  <a:srgbClr val="00279F"/>
                </a:solidFill>
              </a:rPr>
              <a:t>Quality Manager?</a:t>
            </a:r>
          </a:p>
        </p:txBody>
      </p:sp>
      <p:sp>
        <p:nvSpPr>
          <p:cNvPr id="400425" name="AutoShape 1065"/>
          <p:cNvSpPr>
            <a:spLocks noChangeArrowheads="1"/>
          </p:cNvSpPr>
          <p:nvPr/>
        </p:nvSpPr>
        <p:spPr bwMode="auto">
          <a:xfrm>
            <a:off x="1270000" y="4876800"/>
            <a:ext cx="1335088" cy="1020763"/>
          </a:xfrm>
          <a:prstGeom prst="flowChartPredefinedProcess">
            <a:avLst/>
          </a:prstGeom>
          <a:noFill/>
          <a:ln w="15875">
            <a:solidFill>
              <a:srgbClr val="800000"/>
            </a:solidFill>
            <a:miter lim="800000"/>
            <a:headEnd/>
            <a:tailEnd/>
          </a:ln>
          <a:effectLst/>
        </p:spPr>
        <p:txBody>
          <a:bodyPr anchor="ctr">
            <a:prstTxWarp prst="textNoShape">
              <a:avLst/>
            </a:prstTxWarp>
            <a:spAutoFit/>
          </a:bodyPr>
          <a:lstStyle/>
          <a:p>
            <a:pPr algn="ctr"/>
            <a:r>
              <a:rPr lang="en-US"/>
              <a:t>Follow 7 Step Corrective Action Process</a:t>
            </a:r>
          </a:p>
        </p:txBody>
      </p:sp>
      <p:cxnSp>
        <p:nvCxnSpPr>
          <p:cNvPr id="400426" name="AutoShape 1066"/>
          <p:cNvCxnSpPr>
            <a:cxnSpLocks noChangeShapeType="1"/>
            <a:stCxn id="400416" idx="2"/>
            <a:endCxn id="400425" idx="0"/>
          </p:cNvCxnSpPr>
          <p:nvPr/>
        </p:nvCxnSpPr>
        <p:spPr bwMode="auto">
          <a:xfrm flipH="1">
            <a:off x="1938338" y="4489450"/>
            <a:ext cx="7937" cy="379413"/>
          </a:xfrm>
          <a:prstGeom prst="straightConnector1">
            <a:avLst/>
          </a:prstGeom>
          <a:noFill/>
          <a:ln w="15875">
            <a:solidFill>
              <a:srgbClr val="800000"/>
            </a:solidFill>
            <a:round/>
            <a:headEnd/>
            <a:tailEnd type="triangle" w="med" len="med"/>
          </a:ln>
          <a:effectLst/>
        </p:spPr>
      </p:cxnSp>
    </p:spTree>
  </p:cSld>
  <p:clrMapOvr>
    <a:masterClrMapping/>
  </p:clrMapOvr>
  <p:transition advTm="8000">
    <p:zoom dir="in"/>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0450" name="Rectangle 2"/>
          <p:cNvSpPr>
            <a:spLocks noGrp="1" noChangeArrowheads="1"/>
          </p:cNvSpPr>
          <p:nvPr>
            <p:ph type="title"/>
          </p:nvPr>
        </p:nvSpPr>
        <p:spPr>
          <a:noFill/>
          <a:ln/>
        </p:spPr>
        <p:txBody>
          <a:bodyPr/>
          <a:lstStyle/>
          <a:p>
            <a:r>
              <a:rPr lang="en-US"/>
              <a:t>The ‘8-D’ Corrective Action System</a:t>
            </a:r>
          </a:p>
        </p:txBody>
      </p:sp>
      <p:sp>
        <p:nvSpPr>
          <p:cNvPr id="360451" name="Rectangle 3"/>
          <p:cNvSpPr>
            <a:spLocks noChangeArrowheads="1"/>
          </p:cNvSpPr>
          <p:nvPr/>
        </p:nvSpPr>
        <p:spPr bwMode="auto">
          <a:xfrm>
            <a:off x="3094038" y="1184275"/>
            <a:ext cx="2590800" cy="5148263"/>
          </a:xfrm>
          <a:prstGeom prst="rect">
            <a:avLst/>
          </a:prstGeom>
          <a:noFill/>
          <a:ln w="50800">
            <a:solidFill>
              <a:srgbClr val="790015"/>
            </a:solidFill>
            <a:prstDash val="sysDot"/>
            <a:miter lim="800000"/>
            <a:headEnd/>
            <a:tailEnd/>
          </a:ln>
          <a:effectLst/>
        </p:spPr>
        <p:txBody>
          <a:bodyPr wrap="none" anchor="ctr">
            <a:prstTxWarp prst="textNoShape">
              <a:avLst/>
            </a:prstTxWarp>
          </a:bodyPr>
          <a:lstStyle/>
          <a:p>
            <a:endParaRPr lang="en-US"/>
          </a:p>
        </p:txBody>
      </p:sp>
      <p:sp>
        <p:nvSpPr>
          <p:cNvPr id="360452" name="Rectangle 4"/>
          <p:cNvSpPr>
            <a:spLocks noChangeArrowheads="1"/>
          </p:cNvSpPr>
          <p:nvPr/>
        </p:nvSpPr>
        <p:spPr bwMode="auto">
          <a:xfrm>
            <a:off x="660400" y="1325563"/>
            <a:ext cx="1477963" cy="681037"/>
          </a:xfrm>
          <a:prstGeom prst="rect">
            <a:avLst/>
          </a:prstGeom>
          <a:noFill/>
          <a:ln w="12700">
            <a:solidFill>
              <a:srgbClr val="005400"/>
            </a:solidFill>
            <a:miter lim="800000"/>
            <a:headEnd/>
            <a:tailEnd/>
          </a:ln>
          <a:effectLst/>
        </p:spPr>
        <p:txBody>
          <a:bodyPr wrap="none" lIns="90487" tIns="44450" rIns="90487" bIns="44450" anchor="ctr">
            <a:prstTxWarp prst="textNoShape">
              <a:avLst/>
            </a:prstTxWarp>
          </a:bodyPr>
          <a:lstStyle/>
          <a:p>
            <a:pPr algn="ctr" defTabSz="903288"/>
            <a:r>
              <a:rPr lang="en-US" sz="1600">
                <a:solidFill>
                  <a:srgbClr val="00279F"/>
                </a:solidFill>
              </a:rPr>
              <a:t>Awareness</a:t>
            </a:r>
          </a:p>
          <a:p>
            <a:pPr algn="ctr" defTabSz="903288"/>
            <a:r>
              <a:rPr lang="en-US" sz="1600">
                <a:solidFill>
                  <a:srgbClr val="00279F"/>
                </a:solidFill>
              </a:rPr>
              <a:t>of Problem</a:t>
            </a:r>
          </a:p>
        </p:txBody>
      </p:sp>
      <p:sp>
        <p:nvSpPr>
          <p:cNvPr id="360453" name="Rectangle 5"/>
          <p:cNvSpPr>
            <a:spLocks noChangeArrowheads="1"/>
          </p:cNvSpPr>
          <p:nvPr/>
        </p:nvSpPr>
        <p:spPr bwMode="auto">
          <a:xfrm>
            <a:off x="660400" y="2549525"/>
            <a:ext cx="1477963" cy="681038"/>
          </a:xfrm>
          <a:prstGeom prst="rect">
            <a:avLst/>
          </a:prstGeom>
          <a:noFill/>
          <a:ln w="12700">
            <a:solidFill>
              <a:srgbClr val="005400"/>
            </a:solidFill>
            <a:miter lim="800000"/>
            <a:headEnd/>
            <a:tailEnd/>
          </a:ln>
          <a:effectLst/>
        </p:spPr>
        <p:txBody>
          <a:bodyPr wrap="none" lIns="90487" tIns="44450" rIns="90487" bIns="44450" anchor="ctr">
            <a:prstTxWarp prst="textNoShape">
              <a:avLst/>
            </a:prstTxWarp>
          </a:bodyPr>
          <a:lstStyle/>
          <a:p>
            <a:pPr algn="ctr" defTabSz="903288"/>
            <a:r>
              <a:rPr lang="en-US" sz="1600">
                <a:solidFill>
                  <a:srgbClr val="00279F"/>
                </a:solidFill>
              </a:rPr>
              <a:t>Use Team</a:t>
            </a:r>
          </a:p>
          <a:p>
            <a:pPr algn="ctr" defTabSz="903288"/>
            <a:r>
              <a:rPr lang="en-US" sz="1600">
                <a:solidFill>
                  <a:srgbClr val="00279F"/>
                </a:solidFill>
              </a:rPr>
              <a:t>Approach</a:t>
            </a:r>
          </a:p>
        </p:txBody>
      </p:sp>
      <p:sp>
        <p:nvSpPr>
          <p:cNvPr id="360454" name="Rectangle 6"/>
          <p:cNvSpPr>
            <a:spLocks noChangeArrowheads="1"/>
          </p:cNvSpPr>
          <p:nvPr/>
        </p:nvSpPr>
        <p:spPr bwMode="auto">
          <a:xfrm>
            <a:off x="655638" y="3702050"/>
            <a:ext cx="1477962" cy="681038"/>
          </a:xfrm>
          <a:prstGeom prst="rect">
            <a:avLst/>
          </a:prstGeom>
          <a:noFill/>
          <a:ln w="12700">
            <a:solidFill>
              <a:srgbClr val="005400"/>
            </a:solidFill>
            <a:miter lim="800000"/>
            <a:headEnd/>
            <a:tailEnd/>
          </a:ln>
          <a:effectLst/>
        </p:spPr>
        <p:txBody>
          <a:bodyPr wrap="none" lIns="90487" tIns="44450" rIns="90487" bIns="44450" anchor="ctr">
            <a:prstTxWarp prst="textNoShape">
              <a:avLst/>
            </a:prstTxWarp>
          </a:bodyPr>
          <a:lstStyle/>
          <a:p>
            <a:pPr algn="ctr" defTabSz="903288"/>
            <a:r>
              <a:rPr lang="en-US" sz="1600">
                <a:solidFill>
                  <a:srgbClr val="00279F"/>
                </a:solidFill>
              </a:rPr>
              <a:t>Describe</a:t>
            </a:r>
          </a:p>
          <a:p>
            <a:pPr algn="ctr" defTabSz="903288"/>
            <a:r>
              <a:rPr lang="en-US" sz="1600">
                <a:solidFill>
                  <a:srgbClr val="00279F"/>
                </a:solidFill>
              </a:rPr>
              <a:t>the Problem</a:t>
            </a:r>
          </a:p>
        </p:txBody>
      </p:sp>
      <p:sp>
        <p:nvSpPr>
          <p:cNvPr id="360455" name="Rectangle 7"/>
          <p:cNvSpPr>
            <a:spLocks noChangeArrowheads="1"/>
          </p:cNvSpPr>
          <p:nvPr/>
        </p:nvSpPr>
        <p:spPr bwMode="auto">
          <a:xfrm>
            <a:off x="654050" y="4905375"/>
            <a:ext cx="1477963" cy="1122363"/>
          </a:xfrm>
          <a:prstGeom prst="rect">
            <a:avLst/>
          </a:prstGeom>
          <a:noFill/>
          <a:ln w="12700">
            <a:solidFill>
              <a:srgbClr val="005400"/>
            </a:solidFill>
            <a:miter lim="800000"/>
            <a:headEnd/>
            <a:tailEnd/>
          </a:ln>
          <a:effectLst/>
        </p:spPr>
        <p:txBody>
          <a:bodyPr wrap="none" lIns="90487" tIns="44450" rIns="90487" bIns="44450" anchor="ctr">
            <a:prstTxWarp prst="textNoShape">
              <a:avLst/>
            </a:prstTxWarp>
          </a:bodyPr>
          <a:lstStyle/>
          <a:p>
            <a:pPr algn="ctr" defTabSz="903288"/>
            <a:r>
              <a:rPr lang="en-US" sz="1600">
                <a:solidFill>
                  <a:srgbClr val="00279F"/>
                </a:solidFill>
              </a:rPr>
              <a:t>Implement and</a:t>
            </a:r>
          </a:p>
          <a:p>
            <a:pPr algn="ctr" defTabSz="903288"/>
            <a:r>
              <a:rPr lang="en-US" sz="1600">
                <a:solidFill>
                  <a:srgbClr val="00279F"/>
                </a:solidFill>
              </a:rPr>
              <a:t>Verify Interim</a:t>
            </a:r>
          </a:p>
          <a:p>
            <a:pPr algn="ctr" defTabSz="903288"/>
            <a:r>
              <a:rPr lang="en-US" sz="1600">
                <a:solidFill>
                  <a:srgbClr val="00279F"/>
                </a:solidFill>
              </a:rPr>
              <a:t>(Containment)</a:t>
            </a:r>
          </a:p>
          <a:p>
            <a:pPr algn="ctr" defTabSz="903288"/>
            <a:r>
              <a:rPr lang="en-US" sz="1600">
                <a:solidFill>
                  <a:srgbClr val="00279F"/>
                </a:solidFill>
              </a:rPr>
              <a:t>Action(s)</a:t>
            </a:r>
          </a:p>
        </p:txBody>
      </p:sp>
      <p:sp>
        <p:nvSpPr>
          <p:cNvPr id="360456" name="Rectangle 8"/>
          <p:cNvSpPr>
            <a:spLocks noChangeArrowheads="1"/>
          </p:cNvSpPr>
          <p:nvPr/>
        </p:nvSpPr>
        <p:spPr bwMode="auto">
          <a:xfrm>
            <a:off x="179388" y="2674938"/>
            <a:ext cx="392112" cy="393700"/>
          </a:xfrm>
          <a:prstGeom prst="rect">
            <a:avLst/>
          </a:prstGeom>
          <a:noFill/>
          <a:ln w="12700">
            <a:noFill/>
            <a:miter lim="800000"/>
            <a:headEnd/>
            <a:tailEnd/>
          </a:ln>
          <a:effectLst/>
        </p:spPr>
        <p:txBody>
          <a:bodyPr wrap="none" lIns="90487" tIns="44450" rIns="90487" bIns="44450">
            <a:prstTxWarp prst="textNoShape">
              <a:avLst/>
            </a:prstTxWarp>
            <a:spAutoFit/>
          </a:bodyPr>
          <a:lstStyle/>
          <a:p>
            <a:pPr defTabSz="903288"/>
            <a:r>
              <a:rPr lang="en-US" sz="2000" b="1">
                <a:solidFill>
                  <a:srgbClr val="333333"/>
                </a:solidFill>
              </a:rPr>
              <a:t>1.</a:t>
            </a:r>
          </a:p>
        </p:txBody>
      </p:sp>
      <p:sp>
        <p:nvSpPr>
          <p:cNvPr id="360457" name="Rectangle 9"/>
          <p:cNvSpPr>
            <a:spLocks noChangeArrowheads="1"/>
          </p:cNvSpPr>
          <p:nvPr/>
        </p:nvSpPr>
        <p:spPr bwMode="auto">
          <a:xfrm>
            <a:off x="196850" y="3824288"/>
            <a:ext cx="392113" cy="393700"/>
          </a:xfrm>
          <a:prstGeom prst="rect">
            <a:avLst/>
          </a:prstGeom>
          <a:noFill/>
          <a:ln w="12700">
            <a:noFill/>
            <a:miter lim="800000"/>
            <a:headEnd/>
            <a:tailEnd/>
          </a:ln>
          <a:effectLst/>
        </p:spPr>
        <p:txBody>
          <a:bodyPr wrap="none" lIns="90487" tIns="44450" rIns="90487" bIns="44450">
            <a:prstTxWarp prst="textNoShape">
              <a:avLst/>
            </a:prstTxWarp>
            <a:spAutoFit/>
          </a:bodyPr>
          <a:lstStyle/>
          <a:p>
            <a:pPr defTabSz="903288"/>
            <a:r>
              <a:rPr lang="en-US" sz="2000" b="1">
                <a:solidFill>
                  <a:srgbClr val="333333"/>
                </a:solidFill>
              </a:rPr>
              <a:t>2.</a:t>
            </a:r>
          </a:p>
        </p:txBody>
      </p:sp>
      <p:sp>
        <p:nvSpPr>
          <p:cNvPr id="360458" name="Rectangle 10"/>
          <p:cNvSpPr>
            <a:spLocks noChangeArrowheads="1"/>
          </p:cNvSpPr>
          <p:nvPr/>
        </p:nvSpPr>
        <p:spPr bwMode="auto">
          <a:xfrm>
            <a:off x="196850" y="5334000"/>
            <a:ext cx="392113" cy="393700"/>
          </a:xfrm>
          <a:prstGeom prst="rect">
            <a:avLst/>
          </a:prstGeom>
          <a:noFill/>
          <a:ln w="12700">
            <a:noFill/>
            <a:miter lim="800000"/>
            <a:headEnd/>
            <a:tailEnd/>
          </a:ln>
          <a:effectLst/>
        </p:spPr>
        <p:txBody>
          <a:bodyPr wrap="none" lIns="90487" tIns="44450" rIns="90487" bIns="44450">
            <a:prstTxWarp prst="textNoShape">
              <a:avLst/>
            </a:prstTxWarp>
            <a:spAutoFit/>
          </a:bodyPr>
          <a:lstStyle/>
          <a:p>
            <a:pPr defTabSz="903288"/>
            <a:r>
              <a:rPr lang="en-US" sz="2000" b="1">
                <a:solidFill>
                  <a:srgbClr val="333333"/>
                </a:solidFill>
              </a:rPr>
              <a:t>3.</a:t>
            </a:r>
          </a:p>
        </p:txBody>
      </p:sp>
      <p:sp>
        <p:nvSpPr>
          <p:cNvPr id="360459" name="Rectangle 11"/>
          <p:cNvSpPr>
            <a:spLocks noChangeArrowheads="1"/>
          </p:cNvSpPr>
          <p:nvPr/>
        </p:nvSpPr>
        <p:spPr bwMode="auto">
          <a:xfrm>
            <a:off x="7004050" y="2600325"/>
            <a:ext cx="1816100" cy="855663"/>
          </a:xfrm>
          <a:prstGeom prst="rect">
            <a:avLst/>
          </a:prstGeom>
          <a:noFill/>
          <a:ln w="12700">
            <a:solidFill>
              <a:srgbClr val="005400"/>
            </a:solidFill>
            <a:miter lim="800000"/>
            <a:headEnd/>
            <a:tailEnd/>
          </a:ln>
          <a:effectLst/>
        </p:spPr>
        <p:txBody>
          <a:bodyPr wrap="none" lIns="90487" tIns="44450" rIns="90487" bIns="44450" anchor="ctr">
            <a:prstTxWarp prst="textNoShape">
              <a:avLst/>
            </a:prstTxWarp>
          </a:bodyPr>
          <a:lstStyle/>
          <a:p>
            <a:pPr algn="ctr" defTabSz="903288"/>
            <a:r>
              <a:rPr lang="en-US" sz="1600">
                <a:solidFill>
                  <a:srgbClr val="00279F"/>
                </a:solidFill>
              </a:rPr>
              <a:t>Implement</a:t>
            </a:r>
          </a:p>
          <a:p>
            <a:pPr algn="ctr" defTabSz="903288"/>
            <a:r>
              <a:rPr lang="en-US" sz="1600">
                <a:solidFill>
                  <a:srgbClr val="00279F"/>
                </a:solidFill>
              </a:rPr>
              <a:t>Permanent</a:t>
            </a:r>
          </a:p>
          <a:p>
            <a:pPr algn="ctr" defTabSz="903288"/>
            <a:r>
              <a:rPr lang="en-US" sz="1600">
                <a:solidFill>
                  <a:srgbClr val="00279F"/>
                </a:solidFill>
              </a:rPr>
              <a:t>Corrective Actions</a:t>
            </a:r>
          </a:p>
        </p:txBody>
      </p:sp>
      <p:sp>
        <p:nvSpPr>
          <p:cNvPr id="360460" name="Rectangle 12"/>
          <p:cNvSpPr>
            <a:spLocks noChangeArrowheads="1"/>
          </p:cNvSpPr>
          <p:nvPr/>
        </p:nvSpPr>
        <p:spPr bwMode="auto">
          <a:xfrm>
            <a:off x="7192963" y="3927475"/>
            <a:ext cx="1477962" cy="681038"/>
          </a:xfrm>
          <a:prstGeom prst="rect">
            <a:avLst/>
          </a:prstGeom>
          <a:noFill/>
          <a:ln w="12700">
            <a:solidFill>
              <a:srgbClr val="005400"/>
            </a:solidFill>
            <a:miter lim="800000"/>
            <a:headEnd/>
            <a:tailEnd/>
          </a:ln>
          <a:effectLst/>
        </p:spPr>
        <p:txBody>
          <a:bodyPr wrap="none" lIns="90487" tIns="44450" rIns="90487" bIns="44450" anchor="ctr">
            <a:prstTxWarp prst="textNoShape">
              <a:avLst/>
            </a:prstTxWarp>
          </a:bodyPr>
          <a:lstStyle/>
          <a:p>
            <a:pPr algn="ctr" defTabSz="903288"/>
            <a:r>
              <a:rPr lang="en-US" sz="1600">
                <a:solidFill>
                  <a:srgbClr val="00279F"/>
                </a:solidFill>
              </a:rPr>
              <a:t>Prevent</a:t>
            </a:r>
          </a:p>
          <a:p>
            <a:pPr algn="ctr" defTabSz="903288"/>
            <a:r>
              <a:rPr lang="en-US" sz="1600">
                <a:solidFill>
                  <a:srgbClr val="00279F"/>
                </a:solidFill>
              </a:rPr>
              <a:t>Recurrence</a:t>
            </a:r>
          </a:p>
        </p:txBody>
      </p:sp>
      <p:sp>
        <p:nvSpPr>
          <p:cNvPr id="360461" name="Rectangle 13"/>
          <p:cNvSpPr>
            <a:spLocks noChangeArrowheads="1"/>
          </p:cNvSpPr>
          <p:nvPr/>
        </p:nvSpPr>
        <p:spPr bwMode="auto">
          <a:xfrm>
            <a:off x="7191375" y="5141913"/>
            <a:ext cx="1477963" cy="665162"/>
          </a:xfrm>
          <a:prstGeom prst="rect">
            <a:avLst/>
          </a:prstGeom>
          <a:noFill/>
          <a:ln w="12700">
            <a:solidFill>
              <a:srgbClr val="005400"/>
            </a:solidFill>
            <a:miter lim="800000"/>
            <a:headEnd/>
            <a:tailEnd/>
          </a:ln>
          <a:effectLst/>
        </p:spPr>
        <p:txBody>
          <a:bodyPr wrap="none" lIns="90487" tIns="44450" rIns="90487" bIns="44450" anchor="ctr">
            <a:prstTxWarp prst="textNoShape">
              <a:avLst/>
            </a:prstTxWarp>
          </a:bodyPr>
          <a:lstStyle/>
          <a:p>
            <a:pPr algn="ctr" defTabSz="903288"/>
            <a:r>
              <a:rPr lang="en-US" sz="1600">
                <a:solidFill>
                  <a:srgbClr val="00279F"/>
                </a:solidFill>
              </a:rPr>
              <a:t>Congratulate</a:t>
            </a:r>
          </a:p>
          <a:p>
            <a:pPr algn="ctr" defTabSz="903288"/>
            <a:r>
              <a:rPr lang="en-US" sz="1600">
                <a:solidFill>
                  <a:srgbClr val="00279F"/>
                </a:solidFill>
              </a:rPr>
              <a:t>Your Team</a:t>
            </a:r>
          </a:p>
        </p:txBody>
      </p:sp>
      <p:sp>
        <p:nvSpPr>
          <p:cNvPr id="360462" name="Line 14"/>
          <p:cNvSpPr>
            <a:spLocks noChangeShapeType="1"/>
          </p:cNvSpPr>
          <p:nvPr/>
        </p:nvSpPr>
        <p:spPr bwMode="auto">
          <a:xfrm>
            <a:off x="7896225" y="2079625"/>
            <a:ext cx="0" cy="495300"/>
          </a:xfrm>
          <a:prstGeom prst="line">
            <a:avLst/>
          </a:prstGeom>
          <a:noFill/>
          <a:ln w="12700">
            <a:solidFill>
              <a:srgbClr val="333333"/>
            </a:solidFill>
            <a:round/>
            <a:headEnd/>
            <a:tailEnd type="triangle" w="med" len="med"/>
          </a:ln>
          <a:effectLst/>
        </p:spPr>
        <p:txBody>
          <a:bodyPr wrap="none" anchor="ctr">
            <a:prstTxWarp prst="textNoShape">
              <a:avLst/>
            </a:prstTxWarp>
          </a:bodyPr>
          <a:lstStyle/>
          <a:p>
            <a:endParaRPr lang="en-US"/>
          </a:p>
        </p:txBody>
      </p:sp>
      <p:sp>
        <p:nvSpPr>
          <p:cNvPr id="360463" name="Line 15"/>
          <p:cNvSpPr>
            <a:spLocks noChangeShapeType="1"/>
          </p:cNvSpPr>
          <p:nvPr/>
        </p:nvSpPr>
        <p:spPr bwMode="auto">
          <a:xfrm>
            <a:off x="7894638" y="3473450"/>
            <a:ext cx="1587" cy="428625"/>
          </a:xfrm>
          <a:prstGeom prst="line">
            <a:avLst/>
          </a:prstGeom>
          <a:noFill/>
          <a:ln w="12700">
            <a:solidFill>
              <a:srgbClr val="333333"/>
            </a:solidFill>
            <a:round/>
            <a:headEnd/>
            <a:tailEnd type="triangle" w="med" len="med"/>
          </a:ln>
          <a:effectLst/>
        </p:spPr>
        <p:txBody>
          <a:bodyPr wrap="none" anchor="ctr">
            <a:prstTxWarp prst="textNoShape">
              <a:avLst/>
            </a:prstTxWarp>
          </a:bodyPr>
          <a:lstStyle/>
          <a:p>
            <a:endParaRPr lang="en-US"/>
          </a:p>
        </p:txBody>
      </p:sp>
      <p:sp>
        <p:nvSpPr>
          <p:cNvPr id="360464" name="Line 16"/>
          <p:cNvSpPr>
            <a:spLocks noChangeShapeType="1"/>
          </p:cNvSpPr>
          <p:nvPr/>
        </p:nvSpPr>
        <p:spPr bwMode="auto">
          <a:xfrm>
            <a:off x="7894638" y="4643438"/>
            <a:ext cx="1587" cy="477837"/>
          </a:xfrm>
          <a:prstGeom prst="line">
            <a:avLst/>
          </a:prstGeom>
          <a:noFill/>
          <a:ln w="12700">
            <a:solidFill>
              <a:srgbClr val="333333"/>
            </a:solidFill>
            <a:round/>
            <a:headEnd/>
            <a:tailEnd type="triangle" w="med" len="med"/>
          </a:ln>
          <a:effectLst/>
        </p:spPr>
        <p:txBody>
          <a:bodyPr wrap="none" anchor="ctr">
            <a:prstTxWarp prst="textNoShape">
              <a:avLst/>
            </a:prstTxWarp>
          </a:bodyPr>
          <a:lstStyle/>
          <a:p>
            <a:endParaRPr lang="en-US"/>
          </a:p>
        </p:txBody>
      </p:sp>
      <p:sp>
        <p:nvSpPr>
          <p:cNvPr id="360465" name="Rectangle 17"/>
          <p:cNvSpPr>
            <a:spLocks noChangeArrowheads="1"/>
          </p:cNvSpPr>
          <p:nvPr/>
        </p:nvSpPr>
        <p:spPr bwMode="auto">
          <a:xfrm>
            <a:off x="6562725" y="1374775"/>
            <a:ext cx="392113" cy="393700"/>
          </a:xfrm>
          <a:prstGeom prst="rect">
            <a:avLst/>
          </a:prstGeom>
          <a:noFill/>
          <a:ln w="12700">
            <a:noFill/>
            <a:miter lim="800000"/>
            <a:headEnd/>
            <a:tailEnd/>
          </a:ln>
          <a:effectLst/>
        </p:spPr>
        <p:txBody>
          <a:bodyPr wrap="none" lIns="90487" tIns="44450" rIns="90487" bIns="44450">
            <a:prstTxWarp prst="textNoShape">
              <a:avLst/>
            </a:prstTxWarp>
            <a:spAutoFit/>
          </a:bodyPr>
          <a:lstStyle/>
          <a:p>
            <a:pPr defTabSz="903288"/>
            <a:r>
              <a:rPr lang="en-US" sz="2000" b="1">
                <a:solidFill>
                  <a:srgbClr val="333333"/>
                </a:solidFill>
              </a:rPr>
              <a:t>5.</a:t>
            </a:r>
          </a:p>
        </p:txBody>
      </p:sp>
      <p:sp>
        <p:nvSpPr>
          <p:cNvPr id="360466" name="Rectangle 18"/>
          <p:cNvSpPr>
            <a:spLocks noChangeArrowheads="1"/>
          </p:cNvSpPr>
          <p:nvPr/>
        </p:nvSpPr>
        <p:spPr bwMode="auto">
          <a:xfrm>
            <a:off x="6545263" y="2825750"/>
            <a:ext cx="392112" cy="393700"/>
          </a:xfrm>
          <a:prstGeom prst="rect">
            <a:avLst/>
          </a:prstGeom>
          <a:noFill/>
          <a:ln w="12700">
            <a:noFill/>
            <a:miter lim="800000"/>
            <a:headEnd/>
            <a:tailEnd/>
          </a:ln>
          <a:effectLst/>
        </p:spPr>
        <p:txBody>
          <a:bodyPr wrap="none" lIns="90487" tIns="44450" rIns="90487" bIns="44450">
            <a:prstTxWarp prst="textNoShape">
              <a:avLst/>
            </a:prstTxWarp>
            <a:spAutoFit/>
          </a:bodyPr>
          <a:lstStyle/>
          <a:p>
            <a:pPr defTabSz="903288"/>
            <a:r>
              <a:rPr lang="en-US" sz="2000" b="1">
                <a:solidFill>
                  <a:srgbClr val="333333"/>
                </a:solidFill>
              </a:rPr>
              <a:t>6.</a:t>
            </a:r>
          </a:p>
        </p:txBody>
      </p:sp>
      <p:sp>
        <p:nvSpPr>
          <p:cNvPr id="360467" name="Rectangle 19"/>
          <p:cNvSpPr>
            <a:spLocks noChangeArrowheads="1"/>
          </p:cNvSpPr>
          <p:nvPr/>
        </p:nvSpPr>
        <p:spPr bwMode="auto">
          <a:xfrm>
            <a:off x="6591300" y="4081463"/>
            <a:ext cx="392113" cy="393700"/>
          </a:xfrm>
          <a:prstGeom prst="rect">
            <a:avLst/>
          </a:prstGeom>
          <a:noFill/>
          <a:ln w="12700">
            <a:noFill/>
            <a:miter lim="800000"/>
            <a:headEnd/>
            <a:tailEnd/>
          </a:ln>
          <a:effectLst/>
        </p:spPr>
        <p:txBody>
          <a:bodyPr wrap="none" lIns="90487" tIns="44450" rIns="90487" bIns="44450">
            <a:prstTxWarp prst="textNoShape">
              <a:avLst/>
            </a:prstTxWarp>
            <a:spAutoFit/>
          </a:bodyPr>
          <a:lstStyle/>
          <a:p>
            <a:pPr defTabSz="903288"/>
            <a:r>
              <a:rPr lang="en-US" sz="2000" b="1">
                <a:solidFill>
                  <a:srgbClr val="333333"/>
                </a:solidFill>
              </a:rPr>
              <a:t>7.</a:t>
            </a:r>
          </a:p>
        </p:txBody>
      </p:sp>
      <p:sp>
        <p:nvSpPr>
          <p:cNvPr id="360468" name="Rectangle 20"/>
          <p:cNvSpPr>
            <a:spLocks noChangeArrowheads="1"/>
          </p:cNvSpPr>
          <p:nvPr/>
        </p:nvSpPr>
        <p:spPr bwMode="auto">
          <a:xfrm>
            <a:off x="7021513" y="1379538"/>
            <a:ext cx="1798637" cy="681037"/>
          </a:xfrm>
          <a:prstGeom prst="rect">
            <a:avLst/>
          </a:prstGeom>
          <a:noFill/>
          <a:ln w="12700">
            <a:solidFill>
              <a:srgbClr val="005400"/>
            </a:solidFill>
            <a:miter lim="800000"/>
            <a:headEnd/>
            <a:tailEnd/>
          </a:ln>
          <a:effectLst/>
        </p:spPr>
        <p:txBody>
          <a:bodyPr wrap="none" lIns="90487" tIns="44450" rIns="90487" bIns="44450" anchor="ctr">
            <a:prstTxWarp prst="textNoShape">
              <a:avLst/>
            </a:prstTxWarp>
          </a:bodyPr>
          <a:lstStyle/>
          <a:p>
            <a:pPr algn="ctr" defTabSz="903288"/>
            <a:r>
              <a:rPr lang="en-US" sz="1600">
                <a:solidFill>
                  <a:srgbClr val="00279F"/>
                </a:solidFill>
              </a:rPr>
              <a:t>Choose/Verify</a:t>
            </a:r>
          </a:p>
          <a:p>
            <a:pPr algn="ctr" defTabSz="903288"/>
            <a:r>
              <a:rPr lang="en-US" sz="1600">
                <a:solidFill>
                  <a:srgbClr val="00279F"/>
                </a:solidFill>
              </a:rPr>
              <a:t>Corrective Actions</a:t>
            </a:r>
          </a:p>
        </p:txBody>
      </p:sp>
      <p:sp>
        <p:nvSpPr>
          <p:cNvPr id="360469" name="Rectangle 21"/>
          <p:cNvSpPr>
            <a:spLocks noChangeArrowheads="1"/>
          </p:cNvSpPr>
          <p:nvPr/>
        </p:nvSpPr>
        <p:spPr bwMode="auto">
          <a:xfrm>
            <a:off x="6610350" y="5313363"/>
            <a:ext cx="392113" cy="393700"/>
          </a:xfrm>
          <a:prstGeom prst="rect">
            <a:avLst/>
          </a:prstGeom>
          <a:noFill/>
          <a:ln w="12700">
            <a:noFill/>
            <a:miter lim="800000"/>
            <a:headEnd/>
            <a:tailEnd/>
          </a:ln>
          <a:effectLst/>
        </p:spPr>
        <p:txBody>
          <a:bodyPr wrap="none" lIns="90487" tIns="44450" rIns="90487" bIns="44450">
            <a:prstTxWarp prst="textNoShape">
              <a:avLst/>
            </a:prstTxWarp>
            <a:spAutoFit/>
          </a:bodyPr>
          <a:lstStyle/>
          <a:p>
            <a:pPr defTabSz="903288"/>
            <a:r>
              <a:rPr lang="en-US" sz="2000" b="1">
                <a:solidFill>
                  <a:srgbClr val="333333"/>
                </a:solidFill>
              </a:rPr>
              <a:t>8.</a:t>
            </a:r>
          </a:p>
        </p:txBody>
      </p:sp>
      <p:sp>
        <p:nvSpPr>
          <p:cNvPr id="360470" name="Rectangle 22"/>
          <p:cNvSpPr>
            <a:spLocks noChangeArrowheads="1"/>
          </p:cNvSpPr>
          <p:nvPr/>
        </p:nvSpPr>
        <p:spPr bwMode="auto">
          <a:xfrm>
            <a:off x="2616200" y="1354138"/>
            <a:ext cx="392113" cy="393700"/>
          </a:xfrm>
          <a:prstGeom prst="rect">
            <a:avLst/>
          </a:prstGeom>
          <a:noFill/>
          <a:ln w="12700">
            <a:noFill/>
            <a:miter lim="800000"/>
            <a:headEnd/>
            <a:tailEnd/>
          </a:ln>
          <a:effectLst/>
        </p:spPr>
        <p:txBody>
          <a:bodyPr wrap="none" lIns="90487" tIns="44450" rIns="90487" bIns="44450">
            <a:prstTxWarp prst="textNoShape">
              <a:avLst/>
            </a:prstTxWarp>
            <a:spAutoFit/>
          </a:bodyPr>
          <a:lstStyle/>
          <a:p>
            <a:pPr defTabSz="903288"/>
            <a:r>
              <a:rPr lang="en-US" sz="2000" b="1">
                <a:solidFill>
                  <a:schemeClr val="tx2"/>
                </a:solidFill>
              </a:rPr>
              <a:t>4.</a:t>
            </a:r>
          </a:p>
        </p:txBody>
      </p:sp>
      <p:sp>
        <p:nvSpPr>
          <p:cNvPr id="360471" name="Rectangle 23"/>
          <p:cNvSpPr>
            <a:spLocks noChangeArrowheads="1"/>
          </p:cNvSpPr>
          <p:nvPr/>
        </p:nvSpPr>
        <p:spPr bwMode="auto">
          <a:xfrm>
            <a:off x="3868738" y="1393825"/>
            <a:ext cx="1465262" cy="803275"/>
          </a:xfrm>
          <a:prstGeom prst="rect">
            <a:avLst/>
          </a:prstGeom>
          <a:solidFill>
            <a:schemeClr val="bg1"/>
          </a:solidFill>
          <a:ln w="12700">
            <a:solidFill>
              <a:schemeClr val="tx2"/>
            </a:solidFill>
            <a:miter lim="800000"/>
            <a:headEnd/>
            <a:tailEnd/>
          </a:ln>
          <a:effectLst/>
        </p:spPr>
        <p:txBody>
          <a:bodyPr wrap="none" lIns="90487" tIns="44450" rIns="90487" bIns="44450" anchor="ctr">
            <a:prstTxWarp prst="textNoShape">
              <a:avLst/>
            </a:prstTxWarp>
          </a:bodyPr>
          <a:lstStyle/>
          <a:p>
            <a:pPr algn="ctr" defTabSz="903288"/>
            <a:r>
              <a:rPr lang="en-US" sz="1600" b="1"/>
              <a:t>Identify</a:t>
            </a:r>
          </a:p>
          <a:p>
            <a:pPr algn="ctr" defTabSz="903288"/>
            <a:r>
              <a:rPr lang="en-US" sz="1600" b="1"/>
              <a:t>Potential</a:t>
            </a:r>
          </a:p>
          <a:p>
            <a:pPr algn="ctr" defTabSz="903288"/>
            <a:r>
              <a:rPr lang="en-US" sz="1600" b="1"/>
              <a:t>Cause(s)</a:t>
            </a:r>
          </a:p>
        </p:txBody>
      </p:sp>
      <p:sp>
        <p:nvSpPr>
          <p:cNvPr id="360472" name="Rectangle 24"/>
          <p:cNvSpPr>
            <a:spLocks noChangeArrowheads="1"/>
          </p:cNvSpPr>
          <p:nvPr/>
        </p:nvSpPr>
        <p:spPr bwMode="auto">
          <a:xfrm>
            <a:off x="3863975" y="2659063"/>
            <a:ext cx="1465263" cy="584200"/>
          </a:xfrm>
          <a:prstGeom prst="rect">
            <a:avLst/>
          </a:prstGeom>
          <a:solidFill>
            <a:schemeClr val="bg1"/>
          </a:solidFill>
          <a:ln w="12700">
            <a:solidFill>
              <a:schemeClr val="tx2"/>
            </a:solidFill>
            <a:miter lim="800000"/>
            <a:headEnd/>
            <a:tailEnd/>
          </a:ln>
          <a:effectLst/>
        </p:spPr>
        <p:txBody>
          <a:bodyPr wrap="none" lIns="90487" tIns="44450" rIns="90487" bIns="44450" anchor="ctr">
            <a:prstTxWarp prst="textNoShape">
              <a:avLst/>
            </a:prstTxWarp>
          </a:bodyPr>
          <a:lstStyle/>
          <a:p>
            <a:pPr algn="ctr" defTabSz="903288"/>
            <a:r>
              <a:rPr lang="en-US" sz="1600" b="1"/>
              <a:t>Select Likely</a:t>
            </a:r>
          </a:p>
          <a:p>
            <a:pPr algn="ctr" defTabSz="903288"/>
            <a:r>
              <a:rPr lang="en-US" sz="1600" b="1"/>
              <a:t>Causes</a:t>
            </a:r>
          </a:p>
        </p:txBody>
      </p:sp>
      <p:sp>
        <p:nvSpPr>
          <p:cNvPr id="360473" name="Rectangle 25"/>
          <p:cNvSpPr>
            <a:spLocks noChangeArrowheads="1"/>
          </p:cNvSpPr>
          <p:nvPr/>
        </p:nvSpPr>
        <p:spPr bwMode="auto">
          <a:xfrm>
            <a:off x="3724275" y="5478463"/>
            <a:ext cx="1752600" cy="584200"/>
          </a:xfrm>
          <a:prstGeom prst="rect">
            <a:avLst/>
          </a:prstGeom>
          <a:solidFill>
            <a:schemeClr val="bg1"/>
          </a:solidFill>
          <a:ln w="12700">
            <a:solidFill>
              <a:schemeClr val="tx2"/>
            </a:solidFill>
            <a:miter lim="800000"/>
            <a:headEnd/>
            <a:tailEnd/>
          </a:ln>
          <a:effectLst/>
        </p:spPr>
        <p:txBody>
          <a:bodyPr wrap="none" lIns="90487" tIns="44450" rIns="90487" bIns="44450" anchor="ctr">
            <a:prstTxWarp prst="textNoShape">
              <a:avLst/>
            </a:prstTxWarp>
          </a:bodyPr>
          <a:lstStyle/>
          <a:p>
            <a:pPr algn="ctr" defTabSz="903288"/>
            <a:r>
              <a:rPr lang="en-US" sz="1600" b="1"/>
              <a:t>Identify Possible</a:t>
            </a:r>
          </a:p>
          <a:p>
            <a:pPr algn="ctr" defTabSz="903288"/>
            <a:r>
              <a:rPr lang="en-US" sz="1600" b="1"/>
              <a:t>Solutions</a:t>
            </a:r>
          </a:p>
        </p:txBody>
      </p:sp>
      <p:sp>
        <p:nvSpPr>
          <p:cNvPr id="360474" name="Rectangle 26"/>
          <p:cNvSpPr>
            <a:spLocks noChangeArrowheads="1"/>
          </p:cNvSpPr>
          <p:nvPr/>
        </p:nvSpPr>
        <p:spPr bwMode="auto">
          <a:xfrm>
            <a:off x="4495800" y="4876800"/>
            <a:ext cx="658813" cy="301625"/>
          </a:xfrm>
          <a:prstGeom prst="rect">
            <a:avLst/>
          </a:prstGeom>
          <a:noFill/>
          <a:ln w="12700">
            <a:noFill/>
            <a:miter lim="800000"/>
            <a:headEnd/>
            <a:tailEnd/>
          </a:ln>
          <a:effectLst/>
        </p:spPr>
        <p:txBody>
          <a:bodyPr lIns="90487" tIns="44450" rIns="90487" bIns="44450">
            <a:prstTxWarp prst="textNoShape">
              <a:avLst/>
            </a:prstTxWarp>
            <a:spAutoFit/>
          </a:bodyPr>
          <a:lstStyle/>
          <a:p>
            <a:pPr algn="ctr" defTabSz="903288"/>
            <a:r>
              <a:rPr lang="en-US" sz="1400">
                <a:solidFill>
                  <a:srgbClr val="005400"/>
                </a:solidFill>
              </a:rPr>
              <a:t>Yes</a:t>
            </a:r>
          </a:p>
        </p:txBody>
      </p:sp>
      <p:grpSp>
        <p:nvGrpSpPr>
          <p:cNvPr id="360475" name="Group 27"/>
          <p:cNvGrpSpPr>
            <a:grpSpLocks/>
          </p:cNvGrpSpPr>
          <p:nvPr/>
        </p:nvGrpSpPr>
        <p:grpSpPr bwMode="auto">
          <a:xfrm>
            <a:off x="3295650" y="2344738"/>
            <a:ext cx="1223963" cy="1849437"/>
            <a:chOff x="2020" y="1456"/>
            <a:chExt cx="771" cy="1165"/>
          </a:xfrm>
        </p:grpSpPr>
        <p:sp>
          <p:nvSpPr>
            <p:cNvPr id="360476" name="Line 28"/>
            <p:cNvSpPr>
              <a:spLocks noChangeShapeType="1"/>
            </p:cNvSpPr>
            <p:nvPr/>
          </p:nvSpPr>
          <p:spPr bwMode="auto">
            <a:xfrm flipH="1">
              <a:off x="2021" y="2616"/>
              <a:ext cx="334" cy="5"/>
            </a:xfrm>
            <a:prstGeom prst="line">
              <a:avLst/>
            </a:prstGeom>
            <a:noFill/>
            <a:ln w="12700">
              <a:solidFill>
                <a:srgbClr val="790015"/>
              </a:solidFill>
              <a:round/>
              <a:headEnd/>
              <a:tailEnd/>
            </a:ln>
            <a:effectLst/>
          </p:spPr>
          <p:txBody>
            <a:bodyPr wrap="none" anchor="ctr">
              <a:prstTxWarp prst="textNoShape">
                <a:avLst/>
              </a:prstTxWarp>
            </a:bodyPr>
            <a:lstStyle/>
            <a:p>
              <a:endParaRPr lang="en-US"/>
            </a:p>
          </p:txBody>
        </p:sp>
        <p:sp>
          <p:nvSpPr>
            <p:cNvPr id="360477" name="Line 29"/>
            <p:cNvSpPr>
              <a:spLocks noChangeShapeType="1"/>
            </p:cNvSpPr>
            <p:nvPr/>
          </p:nvSpPr>
          <p:spPr bwMode="auto">
            <a:xfrm flipH="1" flipV="1">
              <a:off x="2023" y="1463"/>
              <a:ext cx="0" cy="1151"/>
            </a:xfrm>
            <a:prstGeom prst="line">
              <a:avLst/>
            </a:prstGeom>
            <a:noFill/>
            <a:ln w="12700">
              <a:solidFill>
                <a:srgbClr val="790015"/>
              </a:solidFill>
              <a:round/>
              <a:headEnd/>
              <a:tailEnd/>
            </a:ln>
            <a:effectLst/>
          </p:spPr>
          <p:txBody>
            <a:bodyPr wrap="none" anchor="ctr">
              <a:prstTxWarp prst="textNoShape">
                <a:avLst/>
              </a:prstTxWarp>
            </a:bodyPr>
            <a:lstStyle/>
            <a:p>
              <a:endParaRPr lang="en-US"/>
            </a:p>
          </p:txBody>
        </p:sp>
        <p:sp>
          <p:nvSpPr>
            <p:cNvPr id="360478" name="Line 30"/>
            <p:cNvSpPr>
              <a:spLocks noChangeShapeType="1"/>
            </p:cNvSpPr>
            <p:nvPr/>
          </p:nvSpPr>
          <p:spPr bwMode="auto">
            <a:xfrm>
              <a:off x="2020" y="1456"/>
              <a:ext cx="771" cy="0"/>
            </a:xfrm>
            <a:prstGeom prst="line">
              <a:avLst/>
            </a:prstGeom>
            <a:noFill/>
            <a:ln w="12700">
              <a:solidFill>
                <a:srgbClr val="790015"/>
              </a:solidFill>
              <a:round/>
              <a:headEnd/>
              <a:tailEnd type="triangle" w="med" len="med"/>
            </a:ln>
            <a:effectLst/>
          </p:spPr>
          <p:txBody>
            <a:bodyPr wrap="none" anchor="ctr">
              <a:prstTxWarp prst="textNoShape">
                <a:avLst/>
              </a:prstTxWarp>
            </a:bodyPr>
            <a:lstStyle/>
            <a:p>
              <a:endParaRPr lang="en-US"/>
            </a:p>
          </p:txBody>
        </p:sp>
      </p:grpSp>
      <p:sp>
        <p:nvSpPr>
          <p:cNvPr id="360479" name="AutoShape 31"/>
          <p:cNvSpPr>
            <a:spLocks noChangeArrowheads="1"/>
          </p:cNvSpPr>
          <p:nvPr/>
        </p:nvSpPr>
        <p:spPr bwMode="auto">
          <a:xfrm>
            <a:off x="3846513" y="3606800"/>
            <a:ext cx="1498600" cy="1144588"/>
          </a:xfrm>
          <a:prstGeom prst="diamond">
            <a:avLst/>
          </a:prstGeom>
          <a:solidFill>
            <a:schemeClr val="bg1"/>
          </a:solidFill>
          <a:ln w="25400">
            <a:solidFill>
              <a:srgbClr val="790015"/>
            </a:solidFill>
            <a:miter lim="800000"/>
            <a:headEnd/>
            <a:tailEnd/>
          </a:ln>
          <a:effectLst/>
        </p:spPr>
        <p:txBody>
          <a:bodyPr anchor="ctr">
            <a:prstTxWarp prst="textNoShape">
              <a:avLst/>
            </a:prstTxWarp>
          </a:bodyPr>
          <a:lstStyle/>
          <a:p>
            <a:pPr algn="ctr"/>
            <a:r>
              <a:rPr lang="en-US" sz="1000"/>
              <a:t>Is the </a:t>
            </a:r>
            <a:r>
              <a:rPr lang="en-US" sz="1000">
                <a:solidFill>
                  <a:srgbClr val="00279F"/>
                </a:solidFill>
              </a:rPr>
              <a:t>Potential</a:t>
            </a:r>
            <a:r>
              <a:rPr lang="en-US" sz="1000"/>
              <a:t> Cause a </a:t>
            </a:r>
            <a:r>
              <a:rPr lang="en-US" sz="1000">
                <a:solidFill>
                  <a:srgbClr val="790015"/>
                </a:solidFill>
              </a:rPr>
              <a:t>Root</a:t>
            </a:r>
            <a:r>
              <a:rPr lang="en-US" sz="1000"/>
              <a:t> Cause?</a:t>
            </a:r>
          </a:p>
        </p:txBody>
      </p:sp>
      <p:sp>
        <p:nvSpPr>
          <p:cNvPr id="360480" name="Rectangle 32"/>
          <p:cNvSpPr>
            <a:spLocks noChangeArrowheads="1"/>
          </p:cNvSpPr>
          <p:nvPr/>
        </p:nvSpPr>
        <p:spPr bwMode="auto">
          <a:xfrm>
            <a:off x="3259138" y="4159250"/>
            <a:ext cx="658812" cy="301625"/>
          </a:xfrm>
          <a:prstGeom prst="rect">
            <a:avLst/>
          </a:prstGeom>
          <a:noFill/>
          <a:ln w="12700">
            <a:noFill/>
            <a:miter lim="800000"/>
            <a:headEnd/>
            <a:tailEnd/>
          </a:ln>
          <a:effectLst/>
        </p:spPr>
        <p:txBody>
          <a:bodyPr lIns="90487" tIns="44450" rIns="90487" bIns="44450">
            <a:prstTxWarp prst="textNoShape">
              <a:avLst/>
            </a:prstTxWarp>
            <a:spAutoFit/>
          </a:bodyPr>
          <a:lstStyle/>
          <a:p>
            <a:pPr algn="ctr" defTabSz="903288"/>
            <a:r>
              <a:rPr lang="en-US" sz="1400">
                <a:solidFill>
                  <a:srgbClr val="790015"/>
                </a:solidFill>
              </a:rPr>
              <a:t>No</a:t>
            </a:r>
          </a:p>
        </p:txBody>
      </p:sp>
      <p:cxnSp>
        <p:nvCxnSpPr>
          <p:cNvPr id="360481" name="AutoShape 33"/>
          <p:cNvCxnSpPr>
            <a:cxnSpLocks noChangeShapeType="1"/>
            <a:stCxn id="360471" idx="2"/>
            <a:endCxn id="360472" idx="0"/>
          </p:cNvCxnSpPr>
          <p:nvPr/>
        </p:nvCxnSpPr>
        <p:spPr bwMode="auto">
          <a:xfrm flipH="1">
            <a:off x="4597400" y="2197100"/>
            <a:ext cx="4763" cy="461963"/>
          </a:xfrm>
          <a:prstGeom prst="straightConnector1">
            <a:avLst/>
          </a:prstGeom>
          <a:noFill/>
          <a:ln w="12700">
            <a:solidFill>
              <a:srgbClr val="005400"/>
            </a:solidFill>
            <a:round/>
            <a:headEnd/>
            <a:tailEnd type="triangle" w="med" len="med"/>
          </a:ln>
          <a:effectLst/>
        </p:spPr>
      </p:cxnSp>
      <p:cxnSp>
        <p:nvCxnSpPr>
          <p:cNvPr id="360482" name="AutoShape 34"/>
          <p:cNvCxnSpPr>
            <a:cxnSpLocks noChangeShapeType="1"/>
            <a:stCxn id="360472" idx="2"/>
            <a:endCxn id="360479" idx="0"/>
          </p:cNvCxnSpPr>
          <p:nvPr/>
        </p:nvCxnSpPr>
        <p:spPr bwMode="auto">
          <a:xfrm flipH="1">
            <a:off x="4595813" y="3243263"/>
            <a:ext cx="1587" cy="350837"/>
          </a:xfrm>
          <a:prstGeom prst="straightConnector1">
            <a:avLst/>
          </a:prstGeom>
          <a:noFill/>
          <a:ln w="12700">
            <a:solidFill>
              <a:srgbClr val="005400"/>
            </a:solidFill>
            <a:round/>
            <a:headEnd/>
            <a:tailEnd type="triangle" w="med" len="med"/>
          </a:ln>
          <a:effectLst/>
        </p:spPr>
      </p:cxnSp>
      <p:cxnSp>
        <p:nvCxnSpPr>
          <p:cNvPr id="360483" name="AutoShape 35"/>
          <p:cNvCxnSpPr>
            <a:cxnSpLocks noChangeShapeType="1"/>
            <a:stCxn id="360479" idx="2"/>
            <a:endCxn id="360473" idx="0"/>
          </p:cNvCxnSpPr>
          <p:nvPr/>
        </p:nvCxnSpPr>
        <p:spPr bwMode="auto">
          <a:xfrm>
            <a:off x="4595813" y="4764088"/>
            <a:ext cx="4762" cy="714375"/>
          </a:xfrm>
          <a:prstGeom prst="straightConnector1">
            <a:avLst/>
          </a:prstGeom>
          <a:noFill/>
          <a:ln w="12700">
            <a:solidFill>
              <a:srgbClr val="005400"/>
            </a:solidFill>
            <a:round/>
            <a:headEnd/>
            <a:tailEnd type="triangle" w="med" len="med"/>
          </a:ln>
          <a:effectLst/>
        </p:spPr>
      </p:cxnSp>
      <p:cxnSp>
        <p:nvCxnSpPr>
          <p:cNvPr id="360484" name="AutoShape 36"/>
          <p:cNvCxnSpPr>
            <a:cxnSpLocks noChangeShapeType="1"/>
            <a:stCxn id="360473" idx="3"/>
            <a:endCxn id="360468" idx="1"/>
          </p:cNvCxnSpPr>
          <p:nvPr/>
        </p:nvCxnSpPr>
        <p:spPr bwMode="auto">
          <a:xfrm flipV="1">
            <a:off x="5476875" y="1720850"/>
            <a:ext cx="1544638" cy="4049713"/>
          </a:xfrm>
          <a:prstGeom prst="bentConnector3">
            <a:avLst>
              <a:gd name="adj1" fmla="val 49949"/>
            </a:avLst>
          </a:prstGeom>
          <a:noFill/>
          <a:ln w="12700">
            <a:solidFill>
              <a:schemeClr val="tx1"/>
            </a:solidFill>
            <a:miter lim="800000"/>
            <a:headEnd/>
            <a:tailEnd type="triangle" w="med" len="med"/>
          </a:ln>
          <a:effectLst/>
        </p:spPr>
      </p:cxnSp>
      <p:cxnSp>
        <p:nvCxnSpPr>
          <p:cNvPr id="360485" name="AutoShape 37"/>
          <p:cNvCxnSpPr>
            <a:cxnSpLocks noChangeShapeType="1"/>
            <a:stCxn id="360455" idx="3"/>
            <a:endCxn id="360471" idx="1"/>
          </p:cNvCxnSpPr>
          <p:nvPr/>
        </p:nvCxnSpPr>
        <p:spPr bwMode="auto">
          <a:xfrm flipV="1">
            <a:off x="2132013" y="1795463"/>
            <a:ext cx="1736725" cy="3671887"/>
          </a:xfrm>
          <a:prstGeom prst="bentConnector3">
            <a:avLst>
              <a:gd name="adj1" fmla="val 50000"/>
            </a:avLst>
          </a:prstGeom>
          <a:noFill/>
          <a:ln w="12700">
            <a:solidFill>
              <a:srgbClr val="005400"/>
            </a:solidFill>
            <a:miter lim="800000"/>
            <a:headEnd/>
            <a:tailEnd type="triangle" w="med" len="med"/>
          </a:ln>
          <a:effectLst/>
        </p:spPr>
      </p:cxnSp>
      <p:cxnSp>
        <p:nvCxnSpPr>
          <p:cNvPr id="360486" name="AutoShape 38"/>
          <p:cNvCxnSpPr>
            <a:cxnSpLocks noChangeShapeType="1"/>
            <a:stCxn id="360452" idx="2"/>
            <a:endCxn id="360453" idx="0"/>
          </p:cNvCxnSpPr>
          <p:nvPr/>
        </p:nvCxnSpPr>
        <p:spPr bwMode="auto">
          <a:xfrm>
            <a:off x="1400175" y="2006600"/>
            <a:ext cx="0" cy="542925"/>
          </a:xfrm>
          <a:prstGeom prst="straightConnector1">
            <a:avLst/>
          </a:prstGeom>
          <a:noFill/>
          <a:ln w="12700">
            <a:solidFill>
              <a:schemeClr val="tx1"/>
            </a:solidFill>
            <a:round/>
            <a:headEnd/>
            <a:tailEnd type="triangle" w="med" len="med"/>
          </a:ln>
          <a:effectLst/>
        </p:spPr>
      </p:cxnSp>
      <p:cxnSp>
        <p:nvCxnSpPr>
          <p:cNvPr id="360487" name="AutoShape 39"/>
          <p:cNvCxnSpPr>
            <a:cxnSpLocks noChangeShapeType="1"/>
            <a:stCxn id="360453" idx="2"/>
            <a:endCxn id="360454" idx="0"/>
          </p:cNvCxnSpPr>
          <p:nvPr/>
        </p:nvCxnSpPr>
        <p:spPr bwMode="auto">
          <a:xfrm flipH="1">
            <a:off x="1395413" y="3230563"/>
            <a:ext cx="4762" cy="471487"/>
          </a:xfrm>
          <a:prstGeom prst="straightConnector1">
            <a:avLst/>
          </a:prstGeom>
          <a:noFill/>
          <a:ln w="12700">
            <a:solidFill>
              <a:schemeClr val="tx1"/>
            </a:solidFill>
            <a:round/>
            <a:headEnd/>
            <a:tailEnd type="triangle" w="med" len="med"/>
          </a:ln>
          <a:effectLst/>
        </p:spPr>
      </p:cxnSp>
      <p:cxnSp>
        <p:nvCxnSpPr>
          <p:cNvPr id="360488" name="AutoShape 40"/>
          <p:cNvCxnSpPr>
            <a:cxnSpLocks noChangeShapeType="1"/>
            <a:stCxn id="360454" idx="2"/>
            <a:endCxn id="360455" idx="0"/>
          </p:cNvCxnSpPr>
          <p:nvPr/>
        </p:nvCxnSpPr>
        <p:spPr bwMode="auto">
          <a:xfrm flipH="1">
            <a:off x="1393825" y="4383088"/>
            <a:ext cx="1588" cy="522287"/>
          </a:xfrm>
          <a:prstGeom prst="straightConnector1">
            <a:avLst/>
          </a:prstGeom>
          <a:noFill/>
          <a:ln w="12700">
            <a:solidFill>
              <a:schemeClr val="tx1"/>
            </a:solidFill>
            <a:round/>
            <a:headEnd/>
            <a:tailEnd type="triangle" w="med" len="med"/>
          </a:ln>
          <a:effectLst/>
        </p:spPr>
      </p:cxnSp>
    </p:spTree>
  </p:cSld>
  <p:clrMapOvr>
    <a:masterClrMapping/>
  </p:clrMapOvr>
  <p:transition advTm="8000">
    <p:zoom dir="in"/>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2434" name="Rectangle 2"/>
          <p:cNvSpPr>
            <a:spLocks noGrp="1" noChangeArrowheads="1"/>
          </p:cNvSpPr>
          <p:nvPr>
            <p:ph type="title"/>
          </p:nvPr>
        </p:nvSpPr>
        <p:spPr>
          <a:xfrm>
            <a:off x="228600" y="1828800"/>
            <a:ext cx="8686800" cy="1955800"/>
          </a:xfrm>
          <a:noFill/>
          <a:ln/>
        </p:spPr>
        <p:txBody>
          <a:bodyPr/>
          <a:lstStyle/>
          <a:p>
            <a:r>
              <a:rPr lang="en-US" sz="2400">
                <a:solidFill>
                  <a:srgbClr val="790015"/>
                </a:solidFill>
              </a:rPr>
              <a:t>Thoughts About</a:t>
            </a:r>
            <a:br>
              <a:rPr lang="en-US" sz="2400">
                <a:solidFill>
                  <a:srgbClr val="790015"/>
                </a:solidFill>
              </a:rPr>
            </a:br>
            <a:r>
              <a:rPr lang="en-US" sz="6000">
                <a:effectLst>
                  <a:outerShdw blurRad="38100" dist="38100" dir="2700000" algn="tl">
                    <a:srgbClr val="DDDDDD"/>
                  </a:outerShdw>
                </a:effectLst>
              </a:rPr>
              <a:t>Databases</a:t>
            </a:r>
            <a:endParaRPr lang="en-US" sz="2400">
              <a:solidFill>
                <a:srgbClr val="790015"/>
              </a:solidFill>
            </a:endParaRPr>
          </a:p>
        </p:txBody>
      </p:sp>
    </p:spTree>
  </p:cSld>
  <p:clrMapOvr>
    <a:masterClrMapping/>
  </p:clrMapOvr>
  <p:transition advTm="8000">
    <p:zoom dir="in"/>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05" name="Rectangle 5"/>
          <p:cNvSpPr>
            <a:spLocks noGrp="1" noChangeArrowheads="1"/>
          </p:cNvSpPr>
          <p:nvPr>
            <p:ph type="title"/>
          </p:nvPr>
        </p:nvSpPr>
        <p:spPr/>
        <p:txBody>
          <a:bodyPr/>
          <a:lstStyle/>
          <a:p>
            <a:r>
              <a:rPr lang="en-US"/>
              <a:t>Required Level II Flow Charts (Procedures)</a:t>
            </a:r>
          </a:p>
        </p:txBody>
      </p:sp>
      <p:sp>
        <p:nvSpPr>
          <p:cNvPr id="307208" name="Rectangle 8"/>
          <p:cNvSpPr>
            <a:spLocks noGrp="1" noChangeArrowheads="1"/>
          </p:cNvSpPr>
          <p:nvPr>
            <p:ph type="body" idx="1"/>
          </p:nvPr>
        </p:nvSpPr>
        <p:spPr>
          <a:xfrm>
            <a:off x="152400" y="1752600"/>
            <a:ext cx="4343400" cy="3048000"/>
          </a:xfrm>
        </p:spPr>
        <p:txBody>
          <a:bodyPr/>
          <a:lstStyle/>
          <a:p>
            <a:pPr>
              <a:buClr>
                <a:srgbClr val="FF0000"/>
              </a:buClr>
              <a:buSzPct val="90000"/>
              <a:buFontTx/>
              <a:buChar char="°"/>
              <a:tabLst>
                <a:tab pos="1206500" algn="l"/>
                <a:tab pos="1828800" algn="l"/>
              </a:tabLst>
            </a:pPr>
            <a:r>
              <a:rPr lang="en-US" sz="2000">
                <a:solidFill>
                  <a:srgbClr val="008000"/>
                </a:solidFill>
                <a:ea typeface="Times" charset="0"/>
                <a:cs typeface="Times" charset="0"/>
              </a:rPr>
              <a:t>4.2.3	Control of Documents</a:t>
            </a:r>
          </a:p>
          <a:p>
            <a:pPr>
              <a:buClr>
                <a:srgbClr val="FF0000"/>
              </a:buClr>
              <a:buSzPct val="90000"/>
              <a:buFontTx/>
              <a:buChar char="°"/>
              <a:tabLst>
                <a:tab pos="1206500" algn="l"/>
                <a:tab pos="1828800" algn="l"/>
              </a:tabLst>
            </a:pPr>
            <a:r>
              <a:rPr lang="en-US" sz="2000">
                <a:solidFill>
                  <a:srgbClr val="008000"/>
                </a:solidFill>
                <a:ea typeface="Times" charset="0"/>
                <a:cs typeface="Times" charset="0"/>
              </a:rPr>
              <a:t>4.2.4	Control of Quality Records</a:t>
            </a:r>
          </a:p>
          <a:p>
            <a:pPr>
              <a:buClr>
                <a:srgbClr val="FF0000"/>
              </a:buClr>
              <a:buSzPct val="90000"/>
              <a:buFontTx/>
              <a:buChar char="°"/>
              <a:tabLst>
                <a:tab pos="1206500" algn="l"/>
                <a:tab pos="1828800" algn="l"/>
              </a:tabLst>
            </a:pPr>
            <a:r>
              <a:rPr lang="en-US" sz="2000">
                <a:solidFill>
                  <a:srgbClr val="008000"/>
                </a:solidFill>
                <a:ea typeface="Times" charset="0"/>
                <a:cs typeface="Times" charset="0"/>
              </a:rPr>
              <a:t>8.2.2	Internal Audit</a:t>
            </a:r>
          </a:p>
          <a:p>
            <a:pPr>
              <a:buClr>
                <a:srgbClr val="FF0000"/>
              </a:buClr>
              <a:buSzPct val="90000"/>
              <a:buFontTx/>
              <a:buChar char="°"/>
              <a:tabLst>
                <a:tab pos="1206500" algn="l"/>
                <a:tab pos="1828800" algn="l"/>
              </a:tabLst>
            </a:pPr>
            <a:r>
              <a:rPr lang="en-US" sz="2000">
                <a:solidFill>
                  <a:srgbClr val="008000"/>
                </a:solidFill>
                <a:ea typeface="Times" charset="0"/>
                <a:cs typeface="Times" charset="0"/>
              </a:rPr>
              <a:t>8.3	Control of Nonconformity</a:t>
            </a:r>
          </a:p>
          <a:p>
            <a:pPr>
              <a:buClr>
                <a:srgbClr val="FF0000"/>
              </a:buClr>
              <a:buSzPct val="90000"/>
              <a:buFontTx/>
              <a:buChar char="°"/>
              <a:tabLst>
                <a:tab pos="1206500" algn="l"/>
                <a:tab pos="1828800" algn="l"/>
              </a:tabLst>
            </a:pPr>
            <a:r>
              <a:rPr lang="en-US" sz="2000">
                <a:solidFill>
                  <a:srgbClr val="008000"/>
                </a:solidFill>
                <a:ea typeface="Times" charset="0"/>
                <a:cs typeface="Times" charset="0"/>
              </a:rPr>
              <a:t>8.5.2	Corrective Action</a:t>
            </a:r>
          </a:p>
          <a:p>
            <a:pPr>
              <a:buClr>
                <a:srgbClr val="FF0000"/>
              </a:buClr>
              <a:buSzPct val="90000"/>
              <a:buFontTx/>
              <a:buChar char="°"/>
              <a:tabLst>
                <a:tab pos="1206500" algn="l"/>
                <a:tab pos="1828800" algn="l"/>
              </a:tabLst>
            </a:pPr>
            <a:r>
              <a:rPr lang="en-US" sz="2000">
                <a:solidFill>
                  <a:srgbClr val="008000"/>
                </a:solidFill>
                <a:ea typeface="Times" charset="0"/>
                <a:cs typeface="Times" charset="0"/>
              </a:rPr>
              <a:t>8.5.3	Preventive Action</a:t>
            </a:r>
          </a:p>
        </p:txBody>
      </p:sp>
      <p:sp>
        <p:nvSpPr>
          <p:cNvPr id="307209" name="Rectangle 9"/>
          <p:cNvSpPr>
            <a:spLocks noChangeArrowheads="1"/>
          </p:cNvSpPr>
          <p:nvPr/>
        </p:nvSpPr>
        <p:spPr bwMode="auto">
          <a:xfrm>
            <a:off x="4724400" y="1752600"/>
            <a:ext cx="4191000" cy="4191000"/>
          </a:xfrm>
          <a:prstGeom prst="rect">
            <a:avLst/>
          </a:prstGeom>
          <a:noFill/>
          <a:ln w="12700">
            <a:noFill/>
            <a:miter lim="800000"/>
            <a:headEnd/>
            <a:tailEnd/>
          </a:ln>
          <a:effectLst/>
        </p:spPr>
        <p:txBody>
          <a:bodyPr lIns="90487" tIns="44450" rIns="90487" bIns="44450">
            <a:prstTxWarp prst="textNoShape">
              <a:avLst/>
            </a:prstTxWarp>
          </a:bodyPr>
          <a:lstStyle/>
          <a:p>
            <a:pPr marL="342900" indent="-342900">
              <a:spcBef>
                <a:spcPct val="30000"/>
              </a:spcBef>
              <a:buClr>
                <a:schemeClr val="tx1"/>
              </a:buClr>
              <a:buSzPct val="100000"/>
              <a:buFontTx/>
              <a:buChar char="•"/>
              <a:tabLst>
                <a:tab pos="914400" algn="l"/>
              </a:tabLst>
            </a:pPr>
            <a:r>
              <a:rPr lang="en-US" sz="1800">
                <a:ea typeface="Times" charset="0"/>
                <a:cs typeface="Times" charset="0"/>
              </a:rPr>
              <a:t>4.3	Contract Review</a:t>
            </a:r>
          </a:p>
          <a:p>
            <a:pPr marL="342900" indent="-342900">
              <a:spcBef>
                <a:spcPct val="30000"/>
              </a:spcBef>
              <a:buClr>
                <a:schemeClr val="tx1"/>
              </a:buClr>
              <a:buSzPct val="100000"/>
              <a:buFontTx/>
              <a:buChar char="•"/>
              <a:tabLst>
                <a:tab pos="914400" algn="l"/>
              </a:tabLst>
            </a:pPr>
            <a:r>
              <a:rPr lang="en-US" sz="1800">
                <a:ea typeface="Times" charset="0"/>
                <a:cs typeface="Times" charset="0"/>
              </a:rPr>
              <a:t>4.4	Design Control</a:t>
            </a:r>
          </a:p>
          <a:p>
            <a:pPr marL="342900" indent="-342900">
              <a:spcBef>
                <a:spcPct val="30000"/>
              </a:spcBef>
              <a:buClr>
                <a:schemeClr val="tx1"/>
              </a:buClr>
              <a:buSzPct val="100000"/>
              <a:buFontTx/>
              <a:buChar char="•"/>
              <a:tabLst>
                <a:tab pos="914400" algn="l"/>
              </a:tabLst>
            </a:pPr>
            <a:r>
              <a:rPr lang="en-US" sz="1800">
                <a:ea typeface="Times" charset="0"/>
                <a:cs typeface="Times" charset="0"/>
              </a:rPr>
              <a:t>4.5	Document and Data Control</a:t>
            </a:r>
          </a:p>
          <a:p>
            <a:pPr marL="342900" indent="-342900">
              <a:spcBef>
                <a:spcPct val="30000"/>
              </a:spcBef>
              <a:buClr>
                <a:schemeClr val="tx1"/>
              </a:buClr>
              <a:buSzPct val="100000"/>
              <a:buFontTx/>
              <a:buChar char="•"/>
              <a:tabLst>
                <a:tab pos="914400" algn="l"/>
              </a:tabLst>
            </a:pPr>
            <a:r>
              <a:rPr lang="en-US" sz="1800">
                <a:ea typeface="Times" charset="0"/>
                <a:cs typeface="Times" charset="0"/>
              </a:rPr>
              <a:t>4.6	Purchasing</a:t>
            </a:r>
          </a:p>
          <a:p>
            <a:pPr marL="342900" indent="-342900">
              <a:spcBef>
                <a:spcPct val="30000"/>
              </a:spcBef>
              <a:buClr>
                <a:schemeClr val="tx1"/>
              </a:buClr>
              <a:buSzPct val="100000"/>
              <a:buFontTx/>
              <a:buChar char="•"/>
              <a:tabLst>
                <a:tab pos="914400" algn="l"/>
              </a:tabLst>
            </a:pPr>
            <a:r>
              <a:rPr lang="en-US" sz="1800">
                <a:ea typeface="Times" charset="0"/>
                <a:cs typeface="Times" charset="0"/>
              </a:rPr>
              <a:t>4.7	Control of Customer Supplier Product</a:t>
            </a:r>
          </a:p>
          <a:p>
            <a:pPr marL="342900" indent="-342900">
              <a:spcBef>
                <a:spcPct val="30000"/>
              </a:spcBef>
              <a:buClr>
                <a:schemeClr val="tx1"/>
              </a:buClr>
              <a:buSzPct val="100000"/>
              <a:buFontTx/>
              <a:buChar char="•"/>
              <a:tabLst>
                <a:tab pos="914400" algn="l"/>
              </a:tabLst>
            </a:pPr>
            <a:r>
              <a:rPr lang="en-US" sz="1800">
                <a:ea typeface="Times" charset="0"/>
                <a:cs typeface="Times" charset="0"/>
              </a:rPr>
              <a:t>4.8	Product Identification and Traceability</a:t>
            </a:r>
          </a:p>
          <a:p>
            <a:pPr marL="342900" indent="-342900">
              <a:spcBef>
                <a:spcPct val="30000"/>
              </a:spcBef>
              <a:buClr>
                <a:schemeClr val="tx1"/>
              </a:buClr>
              <a:buSzPct val="100000"/>
              <a:buFontTx/>
              <a:buChar char="•"/>
              <a:tabLst>
                <a:tab pos="914400" algn="l"/>
              </a:tabLst>
            </a:pPr>
            <a:r>
              <a:rPr lang="en-US" sz="1800">
                <a:ea typeface="Times" charset="0"/>
                <a:cs typeface="Times" charset="0"/>
              </a:rPr>
              <a:t>4.9	Process Control</a:t>
            </a:r>
          </a:p>
          <a:p>
            <a:pPr marL="342900" indent="-342900">
              <a:spcBef>
                <a:spcPct val="30000"/>
              </a:spcBef>
              <a:buClr>
                <a:schemeClr val="tx1"/>
              </a:buClr>
              <a:buSzPct val="100000"/>
              <a:buFontTx/>
              <a:buChar char="•"/>
              <a:tabLst>
                <a:tab pos="914400" algn="l"/>
              </a:tabLst>
            </a:pPr>
            <a:r>
              <a:rPr lang="en-US" sz="1800">
                <a:ea typeface="Times" charset="0"/>
                <a:cs typeface="Times" charset="0"/>
              </a:rPr>
              <a:t>4.10	Inspection and Testing</a:t>
            </a:r>
          </a:p>
          <a:p>
            <a:pPr marL="342900" indent="-342900">
              <a:spcBef>
                <a:spcPct val="30000"/>
              </a:spcBef>
              <a:buClr>
                <a:schemeClr val="tx1"/>
              </a:buClr>
              <a:buSzPct val="100000"/>
              <a:buFontTx/>
              <a:buChar char="•"/>
              <a:tabLst>
                <a:tab pos="914400" algn="l"/>
              </a:tabLst>
            </a:pPr>
            <a:r>
              <a:rPr lang="en-US" sz="1800">
                <a:ea typeface="Times" charset="0"/>
                <a:cs typeface="Times" charset="0"/>
              </a:rPr>
              <a:t>4.11 Control of IM&amp;TE</a:t>
            </a:r>
          </a:p>
          <a:p>
            <a:pPr marL="342900" indent="-342900">
              <a:spcBef>
                <a:spcPct val="30000"/>
              </a:spcBef>
              <a:buClr>
                <a:schemeClr val="tx1"/>
              </a:buClr>
              <a:buSzPct val="100000"/>
              <a:buFontTx/>
              <a:buChar char="•"/>
              <a:tabLst>
                <a:tab pos="914400" algn="l"/>
              </a:tabLst>
            </a:pPr>
            <a:r>
              <a:rPr lang="en-US" sz="1800">
                <a:ea typeface="Times" charset="0"/>
                <a:cs typeface="Times" charset="0"/>
              </a:rPr>
              <a:t>4.12	Inspection and Test Status</a:t>
            </a:r>
          </a:p>
          <a:p>
            <a:pPr marL="342900" indent="-342900">
              <a:spcBef>
                <a:spcPct val="30000"/>
              </a:spcBef>
              <a:buClr>
                <a:schemeClr val="tx1"/>
              </a:buClr>
              <a:buSzPct val="100000"/>
              <a:buFontTx/>
              <a:buChar char="•"/>
              <a:tabLst>
                <a:tab pos="914400" algn="l"/>
              </a:tabLst>
            </a:pPr>
            <a:endParaRPr lang="en-US" sz="1800">
              <a:ea typeface="Times" charset="0"/>
              <a:cs typeface="Times" charset="0"/>
            </a:endParaRPr>
          </a:p>
        </p:txBody>
      </p:sp>
      <p:sp>
        <p:nvSpPr>
          <p:cNvPr id="307210" name="Text Box 10"/>
          <p:cNvSpPr txBox="1">
            <a:spLocks noChangeArrowheads="1"/>
          </p:cNvSpPr>
          <p:nvPr/>
        </p:nvSpPr>
        <p:spPr bwMode="auto">
          <a:xfrm>
            <a:off x="76200" y="1339850"/>
            <a:ext cx="4549775" cy="336550"/>
          </a:xfrm>
          <a:prstGeom prst="rect">
            <a:avLst/>
          </a:prstGeom>
          <a:noFill/>
          <a:ln w="15875">
            <a:noFill/>
            <a:miter lim="800000"/>
            <a:headEnd/>
            <a:tailEnd/>
          </a:ln>
          <a:effectLst/>
        </p:spPr>
        <p:txBody>
          <a:bodyPr anchor="ctr">
            <a:prstTxWarp prst="textNoShape">
              <a:avLst/>
            </a:prstTxWarp>
            <a:spAutoFit/>
          </a:bodyPr>
          <a:lstStyle/>
          <a:p>
            <a:pPr algn="ctr">
              <a:spcBef>
                <a:spcPct val="50000"/>
              </a:spcBef>
            </a:pPr>
            <a:r>
              <a:rPr lang="en-US" sz="1600" b="1">
                <a:solidFill>
                  <a:srgbClr val="790015"/>
                </a:solidFill>
              </a:rPr>
              <a:t>Procedures ‘Required’ By the 2000 Revision</a:t>
            </a:r>
          </a:p>
        </p:txBody>
      </p:sp>
      <p:sp>
        <p:nvSpPr>
          <p:cNvPr id="307211" name="Text Box 11"/>
          <p:cNvSpPr txBox="1">
            <a:spLocks noChangeArrowheads="1"/>
          </p:cNvSpPr>
          <p:nvPr/>
        </p:nvSpPr>
        <p:spPr bwMode="auto">
          <a:xfrm>
            <a:off x="4953000" y="1173163"/>
            <a:ext cx="3886200" cy="581025"/>
          </a:xfrm>
          <a:prstGeom prst="rect">
            <a:avLst/>
          </a:prstGeom>
          <a:noFill/>
          <a:ln w="15875">
            <a:noFill/>
            <a:miter lim="800000"/>
            <a:headEnd/>
            <a:tailEnd/>
          </a:ln>
          <a:effectLst/>
        </p:spPr>
        <p:txBody>
          <a:bodyPr anchor="ctr">
            <a:prstTxWarp prst="textNoShape">
              <a:avLst/>
            </a:prstTxWarp>
            <a:spAutoFit/>
          </a:bodyPr>
          <a:lstStyle/>
          <a:p>
            <a:pPr algn="ctr">
              <a:spcBef>
                <a:spcPct val="50000"/>
              </a:spcBef>
            </a:pPr>
            <a:r>
              <a:rPr lang="en-US" sz="1600" b="1" i="1">
                <a:solidFill>
                  <a:srgbClr val="790015"/>
                </a:solidFill>
              </a:rPr>
              <a:t>Partial</a:t>
            </a:r>
            <a:r>
              <a:rPr lang="en-US" sz="1600" b="1">
                <a:solidFill>
                  <a:srgbClr val="790015"/>
                </a:solidFill>
              </a:rPr>
              <a:t> Listing of Procedures ‘Required’ By the 1994 Revision</a:t>
            </a:r>
          </a:p>
        </p:txBody>
      </p:sp>
    </p:spTree>
  </p:cSld>
  <p:clrMapOvr>
    <a:masterClrMapping/>
  </p:clrMapOvr>
  <p:transition advTm="8000">
    <p:zoom dir="in"/>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4482" name="Rectangle 2"/>
          <p:cNvSpPr>
            <a:spLocks noGrp="1" noChangeArrowheads="1"/>
          </p:cNvSpPr>
          <p:nvPr>
            <p:ph type="title"/>
          </p:nvPr>
        </p:nvSpPr>
        <p:spPr>
          <a:xfrm>
            <a:off x="228600" y="152400"/>
            <a:ext cx="8686800" cy="685800"/>
          </a:xfrm>
        </p:spPr>
        <p:txBody>
          <a:bodyPr/>
          <a:lstStyle/>
          <a:p>
            <a:r>
              <a:rPr lang="en-US"/>
              <a:t>Items To Track</a:t>
            </a:r>
          </a:p>
        </p:txBody>
      </p:sp>
      <p:sp>
        <p:nvSpPr>
          <p:cNvPr id="404483" name="Rectangle 3"/>
          <p:cNvSpPr>
            <a:spLocks noGrp="1" noChangeArrowheads="1"/>
          </p:cNvSpPr>
          <p:nvPr>
            <p:ph type="body" idx="1"/>
          </p:nvPr>
        </p:nvSpPr>
        <p:spPr>
          <a:xfrm>
            <a:off x="685800" y="1066800"/>
            <a:ext cx="7772400" cy="5257800"/>
          </a:xfrm>
        </p:spPr>
        <p:txBody>
          <a:bodyPr/>
          <a:lstStyle/>
          <a:p>
            <a:pPr algn="ctr">
              <a:buFontTx/>
              <a:buNone/>
            </a:pPr>
            <a:r>
              <a:rPr lang="en-US" sz="1400">
                <a:solidFill>
                  <a:srgbClr val="790015"/>
                </a:solidFill>
              </a:rPr>
              <a:t>NOTE: Parts of some of these may be included in the current MRP software system.</a:t>
            </a:r>
            <a:endParaRPr lang="en-US" sz="2400"/>
          </a:p>
          <a:p>
            <a:r>
              <a:rPr lang="en-US" sz="2000"/>
              <a:t>Receiving Inspection</a:t>
            </a:r>
          </a:p>
          <a:p>
            <a:r>
              <a:rPr lang="en-US" sz="2000"/>
              <a:t>Suppliers - including Supplier Rating and Approved Supplier List </a:t>
            </a:r>
            <a:r>
              <a:rPr lang="en-US" sz="1400">
                <a:solidFill>
                  <a:srgbClr val="790015"/>
                </a:solidFill>
              </a:rPr>
              <a:t>(Excel Spreadsheet)</a:t>
            </a:r>
            <a:endParaRPr lang="en-US" sz="2000"/>
          </a:p>
          <a:p>
            <a:r>
              <a:rPr lang="en-US" sz="2000"/>
              <a:t>Customer Concerns/Complaints </a:t>
            </a:r>
            <a:r>
              <a:rPr lang="en-US" sz="1400">
                <a:solidFill>
                  <a:srgbClr val="790015"/>
                </a:solidFill>
              </a:rPr>
              <a:t>(Excel Spreadsheet)</a:t>
            </a:r>
            <a:endParaRPr lang="en-US" sz="2000"/>
          </a:p>
          <a:p>
            <a:r>
              <a:rPr lang="en-US" sz="2000"/>
              <a:t>Nonconformances </a:t>
            </a:r>
            <a:r>
              <a:rPr lang="en-US" sz="1400">
                <a:solidFill>
                  <a:srgbClr val="790015"/>
                </a:solidFill>
              </a:rPr>
              <a:t>(Database)</a:t>
            </a:r>
            <a:endParaRPr lang="en-US" sz="2000"/>
          </a:p>
          <a:p>
            <a:pPr lvl="1">
              <a:buFontTx/>
              <a:buNone/>
            </a:pPr>
            <a:r>
              <a:rPr lang="en-US" sz="1600"/>
              <a:t>Internal</a:t>
            </a:r>
          </a:p>
          <a:p>
            <a:pPr lvl="1">
              <a:buFontTx/>
              <a:buNone/>
            </a:pPr>
            <a:r>
              <a:rPr lang="en-US" sz="1600"/>
              <a:t>External</a:t>
            </a:r>
            <a:endParaRPr lang="en-US" sz="1800"/>
          </a:p>
          <a:p>
            <a:r>
              <a:rPr lang="en-US" sz="2000"/>
              <a:t>Corrective / Preventive Action </a:t>
            </a:r>
            <a:r>
              <a:rPr lang="en-US" sz="1400">
                <a:solidFill>
                  <a:srgbClr val="790015"/>
                </a:solidFill>
              </a:rPr>
              <a:t>(Database)</a:t>
            </a:r>
            <a:endParaRPr lang="en-US" sz="2000"/>
          </a:p>
          <a:p>
            <a:r>
              <a:rPr lang="en-US" sz="2000"/>
              <a:t>Internal Audits</a:t>
            </a:r>
          </a:p>
          <a:p>
            <a:pPr lvl="1">
              <a:buFontTx/>
              <a:buNone/>
            </a:pPr>
            <a:r>
              <a:rPr lang="en-US" sz="1600"/>
              <a:t>Tracking (Calendar) </a:t>
            </a:r>
            <a:r>
              <a:rPr lang="en-US" sz="1200">
                <a:solidFill>
                  <a:srgbClr val="790015"/>
                </a:solidFill>
              </a:rPr>
              <a:t>(Excel Spreadsheet)</a:t>
            </a:r>
            <a:endParaRPr lang="en-US" sz="1600"/>
          </a:p>
          <a:p>
            <a:pPr lvl="1">
              <a:buFontTx/>
              <a:buNone/>
            </a:pPr>
            <a:r>
              <a:rPr lang="en-US" sz="1600"/>
              <a:t>Audit Forms </a:t>
            </a:r>
            <a:r>
              <a:rPr lang="en-US" sz="1200">
                <a:solidFill>
                  <a:srgbClr val="790015"/>
                </a:solidFill>
              </a:rPr>
              <a:t>(Excel Spreadsheet)</a:t>
            </a:r>
            <a:endParaRPr lang="en-US" sz="1800"/>
          </a:p>
          <a:p>
            <a:r>
              <a:rPr lang="en-US" sz="2000"/>
              <a:t>Management Reviews</a:t>
            </a:r>
          </a:p>
          <a:p>
            <a:pPr lvl="1">
              <a:buFontTx/>
              <a:buNone/>
            </a:pPr>
            <a:r>
              <a:rPr lang="en-US" sz="1600"/>
              <a:t>Tracking (Calendar) </a:t>
            </a:r>
            <a:r>
              <a:rPr lang="en-US" sz="1200">
                <a:solidFill>
                  <a:srgbClr val="790015"/>
                </a:solidFill>
              </a:rPr>
              <a:t>(Excel Spreadsheet)</a:t>
            </a:r>
            <a:endParaRPr lang="en-US" sz="1600"/>
          </a:p>
          <a:p>
            <a:pPr lvl="1">
              <a:buFontTx/>
              <a:buNone/>
            </a:pPr>
            <a:r>
              <a:rPr lang="en-US" sz="1600"/>
              <a:t>Meeting Form </a:t>
            </a:r>
            <a:r>
              <a:rPr lang="en-US" sz="1200">
                <a:solidFill>
                  <a:srgbClr val="790015"/>
                </a:solidFill>
              </a:rPr>
              <a:t>(Excel Spreadsheet)</a:t>
            </a:r>
          </a:p>
        </p:txBody>
      </p:sp>
    </p:spTree>
  </p:cSld>
  <p:clrMapOvr>
    <a:masterClrMapping/>
  </p:clrMapOvr>
  <p:transition advTm="8000">
    <p:zoom dir="in"/>
  </p:transition>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5506" name="Rectangle 2"/>
          <p:cNvSpPr>
            <a:spLocks noGrp="1" noChangeArrowheads="1"/>
          </p:cNvSpPr>
          <p:nvPr>
            <p:ph type="title"/>
          </p:nvPr>
        </p:nvSpPr>
        <p:spPr>
          <a:xfrm>
            <a:off x="152400" y="228600"/>
            <a:ext cx="8839200" cy="457200"/>
          </a:xfrm>
        </p:spPr>
        <p:txBody>
          <a:bodyPr/>
          <a:lstStyle/>
          <a:p>
            <a:r>
              <a:rPr lang="en-US"/>
              <a:t>CA Database</a:t>
            </a:r>
          </a:p>
        </p:txBody>
      </p:sp>
      <p:sp>
        <p:nvSpPr>
          <p:cNvPr id="405507" name="Text Box 3"/>
          <p:cNvSpPr txBox="1">
            <a:spLocks noChangeArrowheads="1"/>
          </p:cNvSpPr>
          <p:nvPr/>
        </p:nvSpPr>
        <p:spPr bwMode="auto">
          <a:xfrm>
            <a:off x="914400" y="304800"/>
            <a:ext cx="2165350" cy="457200"/>
          </a:xfrm>
          <a:prstGeom prst="rect">
            <a:avLst/>
          </a:prstGeom>
          <a:noFill/>
          <a:ln w="12700">
            <a:noFill/>
            <a:miter lim="800000"/>
            <a:headEnd/>
            <a:tailEnd/>
          </a:ln>
          <a:effectLst/>
        </p:spPr>
        <p:txBody>
          <a:bodyPr wrap="none">
            <a:prstTxWarp prst="textNoShape">
              <a:avLst/>
            </a:prstTxWarp>
            <a:spAutoFit/>
          </a:bodyPr>
          <a:lstStyle/>
          <a:p>
            <a:r>
              <a:rPr lang="en-US" sz="2400" b="1">
                <a:solidFill>
                  <a:srgbClr val="790015"/>
                </a:solidFill>
              </a:rPr>
              <a:t>Master Inputs</a:t>
            </a:r>
          </a:p>
        </p:txBody>
      </p:sp>
      <p:sp>
        <p:nvSpPr>
          <p:cNvPr id="405508" name="Text Box 4"/>
          <p:cNvSpPr txBox="1">
            <a:spLocks noChangeArrowheads="1"/>
          </p:cNvSpPr>
          <p:nvPr/>
        </p:nvSpPr>
        <p:spPr bwMode="auto">
          <a:xfrm>
            <a:off x="228600" y="850900"/>
            <a:ext cx="3962400" cy="5418138"/>
          </a:xfrm>
          <a:prstGeom prst="rect">
            <a:avLst/>
          </a:prstGeom>
          <a:noFill/>
          <a:ln w="12700">
            <a:noFill/>
            <a:miter lim="800000"/>
            <a:headEnd/>
            <a:tailEnd/>
          </a:ln>
          <a:effectLst/>
        </p:spPr>
        <p:txBody>
          <a:bodyPr>
            <a:prstTxWarp prst="textNoShape">
              <a:avLst/>
            </a:prstTxWarp>
            <a:spAutoFit/>
          </a:bodyPr>
          <a:lstStyle/>
          <a:p>
            <a:r>
              <a:rPr lang="en-US" sz="1800"/>
              <a:t>1. Receiving Verification </a:t>
            </a:r>
            <a:r>
              <a:rPr lang="en-US" sz="1400">
                <a:solidFill>
                  <a:srgbClr val="005400"/>
                </a:solidFill>
              </a:rPr>
              <a:t>(‘Inspection’)</a:t>
            </a:r>
          </a:p>
          <a:p>
            <a:pPr lvl="1">
              <a:buFontTx/>
              <a:buChar char="•"/>
            </a:pPr>
            <a:r>
              <a:rPr lang="en-US" sz="1400">
                <a:solidFill>
                  <a:srgbClr val="00279F"/>
                </a:solidFill>
              </a:rPr>
              <a:t>Wrong Part</a:t>
            </a:r>
          </a:p>
          <a:p>
            <a:pPr lvl="1">
              <a:buFontTx/>
              <a:buChar char="•"/>
            </a:pPr>
            <a:r>
              <a:rPr lang="en-US" sz="1400">
                <a:solidFill>
                  <a:srgbClr val="00279F"/>
                </a:solidFill>
              </a:rPr>
              <a:t>Nonconforming Parts</a:t>
            </a:r>
          </a:p>
          <a:p>
            <a:pPr lvl="1">
              <a:buFontTx/>
              <a:buChar char="•"/>
            </a:pPr>
            <a:r>
              <a:rPr lang="en-US" sz="1400">
                <a:solidFill>
                  <a:srgbClr val="00279F"/>
                </a:solidFill>
              </a:rPr>
              <a:t>Count Wrong</a:t>
            </a:r>
          </a:p>
          <a:p>
            <a:pPr lvl="1">
              <a:buFontTx/>
              <a:buChar char="•"/>
            </a:pPr>
            <a:r>
              <a:rPr lang="en-US" sz="1400">
                <a:solidFill>
                  <a:srgbClr val="00279F"/>
                </a:solidFill>
              </a:rPr>
              <a:t>Delivery</a:t>
            </a:r>
            <a:endParaRPr lang="en-US" sz="1800"/>
          </a:p>
          <a:p>
            <a:r>
              <a:rPr lang="en-US" sz="1800"/>
              <a:t>2. In-House Nonconformances</a:t>
            </a:r>
          </a:p>
          <a:p>
            <a:pPr lvl="1">
              <a:buFontTx/>
              <a:buChar char="•"/>
            </a:pPr>
            <a:r>
              <a:rPr lang="en-US" sz="1400">
                <a:solidFill>
                  <a:srgbClr val="00279F"/>
                </a:solidFill>
              </a:rPr>
              <a:t>‘Expectations’ Issues</a:t>
            </a:r>
          </a:p>
          <a:p>
            <a:pPr lvl="1">
              <a:buFontTx/>
              <a:buChar char="•"/>
            </a:pPr>
            <a:r>
              <a:rPr lang="en-US" sz="1400">
                <a:solidFill>
                  <a:srgbClr val="00279F"/>
                </a:solidFill>
              </a:rPr>
              <a:t>Nonconforming Parts</a:t>
            </a:r>
            <a:endParaRPr lang="en-US" sz="1800"/>
          </a:p>
          <a:p>
            <a:r>
              <a:rPr lang="en-US" sz="1800"/>
              <a:t>3. Installation ‘Report’</a:t>
            </a:r>
          </a:p>
          <a:p>
            <a:pPr lvl="1">
              <a:buFontTx/>
              <a:buChar char="•"/>
            </a:pPr>
            <a:r>
              <a:rPr lang="en-US" sz="1400">
                <a:solidFill>
                  <a:srgbClr val="00279F"/>
                </a:solidFill>
              </a:rPr>
              <a:t>‘Expectations’ Issues</a:t>
            </a:r>
            <a:endParaRPr lang="en-US" sz="1800"/>
          </a:p>
          <a:p>
            <a:pPr lvl="1">
              <a:buFontTx/>
              <a:buChar char="•"/>
            </a:pPr>
            <a:r>
              <a:rPr lang="en-US" sz="1400">
                <a:solidFill>
                  <a:srgbClr val="00279F"/>
                </a:solidFill>
              </a:rPr>
              <a:t>Installation Problems</a:t>
            </a:r>
            <a:endParaRPr lang="en-US" sz="1800"/>
          </a:p>
          <a:p>
            <a:r>
              <a:rPr lang="en-US" sz="1800"/>
              <a:t>4. Customer Complaints</a:t>
            </a:r>
          </a:p>
          <a:p>
            <a:pPr lvl="1">
              <a:buFontTx/>
              <a:buChar char="•"/>
            </a:pPr>
            <a:r>
              <a:rPr lang="en-US" sz="1400">
                <a:solidFill>
                  <a:srgbClr val="00279F"/>
                </a:solidFill>
              </a:rPr>
              <a:t>‘Expectations’ Issues</a:t>
            </a:r>
          </a:p>
          <a:p>
            <a:pPr lvl="1">
              <a:buFontTx/>
              <a:buChar char="•"/>
            </a:pPr>
            <a:r>
              <a:rPr lang="en-US" sz="1400">
                <a:solidFill>
                  <a:srgbClr val="00279F"/>
                </a:solidFill>
              </a:rPr>
              <a:t>Personnel Issues</a:t>
            </a:r>
            <a:endParaRPr lang="en-US" sz="1800"/>
          </a:p>
          <a:p>
            <a:r>
              <a:rPr lang="en-US" sz="1800"/>
              <a:t>5. Customer Returns</a:t>
            </a:r>
          </a:p>
          <a:p>
            <a:pPr lvl="1">
              <a:buFontTx/>
              <a:buChar char="•"/>
            </a:pPr>
            <a:r>
              <a:rPr lang="en-US" sz="1400">
                <a:solidFill>
                  <a:srgbClr val="00279F"/>
                </a:solidFill>
              </a:rPr>
              <a:t>‘Expectations’ Issues</a:t>
            </a:r>
          </a:p>
          <a:p>
            <a:pPr lvl="1">
              <a:buFontTx/>
              <a:buChar char="•"/>
            </a:pPr>
            <a:r>
              <a:rPr lang="en-US" sz="1400">
                <a:solidFill>
                  <a:srgbClr val="00279F"/>
                </a:solidFill>
              </a:rPr>
              <a:t>Repair Analysis</a:t>
            </a:r>
            <a:endParaRPr lang="en-US" sz="1800"/>
          </a:p>
          <a:p>
            <a:r>
              <a:rPr lang="en-US" sz="1800"/>
              <a:t>6. Service Findings</a:t>
            </a:r>
          </a:p>
          <a:p>
            <a:pPr lvl="1">
              <a:buFontTx/>
              <a:buChar char="•"/>
            </a:pPr>
            <a:r>
              <a:rPr lang="en-US" sz="1400">
                <a:solidFill>
                  <a:srgbClr val="00279F"/>
                </a:solidFill>
              </a:rPr>
              <a:t>‘Expectations’ Issues</a:t>
            </a:r>
          </a:p>
          <a:p>
            <a:pPr lvl="1">
              <a:buFontTx/>
              <a:buChar char="•"/>
            </a:pPr>
            <a:r>
              <a:rPr lang="en-US" sz="1400">
                <a:solidFill>
                  <a:srgbClr val="00279F"/>
                </a:solidFill>
              </a:rPr>
              <a:t>Conditions of Use Issues</a:t>
            </a:r>
          </a:p>
          <a:p>
            <a:r>
              <a:rPr lang="en-US" sz="1800"/>
              <a:t>7. Internal Audits</a:t>
            </a:r>
          </a:p>
          <a:p>
            <a:pPr lvl="1">
              <a:buFontTx/>
              <a:buChar char="•"/>
            </a:pPr>
            <a:r>
              <a:rPr lang="en-US" sz="1400">
                <a:solidFill>
                  <a:srgbClr val="00279F"/>
                </a:solidFill>
              </a:rPr>
              <a:t>Process / Systems Related Issues</a:t>
            </a:r>
          </a:p>
          <a:p>
            <a:pPr lvl="1">
              <a:buFontTx/>
              <a:buChar char="•"/>
            </a:pPr>
            <a:r>
              <a:rPr lang="en-US" sz="1400">
                <a:solidFill>
                  <a:srgbClr val="00279F"/>
                </a:solidFill>
              </a:rPr>
              <a:t>Business Standards Compliance Issues</a:t>
            </a:r>
          </a:p>
        </p:txBody>
      </p:sp>
      <p:pic>
        <p:nvPicPr>
          <p:cNvPr id="405509" name="Picture 5"/>
          <p:cNvPicPr>
            <a:picLocks noChangeAspect="1" noChangeArrowheads="1"/>
          </p:cNvPicPr>
          <p:nvPr/>
        </p:nvPicPr>
        <p:blipFill>
          <a:blip r:embed="rId3"/>
          <a:srcRect/>
          <a:stretch>
            <a:fillRect/>
          </a:stretch>
        </p:blipFill>
        <p:spPr bwMode="auto">
          <a:xfrm>
            <a:off x="6705600" y="2644775"/>
            <a:ext cx="1981200" cy="1927225"/>
          </a:xfrm>
          <a:prstGeom prst="rect">
            <a:avLst/>
          </a:prstGeom>
          <a:noFill/>
          <a:ln w="12700">
            <a:noFill/>
            <a:miter lim="800000"/>
            <a:headEnd/>
            <a:tailEnd/>
          </a:ln>
          <a:effectLst/>
        </p:spPr>
      </p:pic>
      <p:sp>
        <p:nvSpPr>
          <p:cNvPr id="405510" name="AutoShape 6"/>
          <p:cNvSpPr>
            <a:spLocks noChangeArrowheads="1"/>
          </p:cNvSpPr>
          <p:nvPr/>
        </p:nvSpPr>
        <p:spPr bwMode="auto">
          <a:xfrm>
            <a:off x="152400" y="838200"/>
            <a:ext cx="6248400" cy="5486400"/>
          </a:xfrm>
          <a:prstGeom prst="rightArrowCallout">
            <a:avLst>
              <a:gd name="adj1" fmla="val 25000"/>
              <a:gd name="adj2" fmla="val 25000"/>
              <a:gd name="adj3" fmla="val 18981"/>
              <a:gd name="adj4" fmla="val 66667"/>
            </a:avLst>
          </a:prstGeom>
          <a:noFill/>
          <a:ln w="28575">
            <a:solidFill>
              <a:srgbClr val="00279F"/>
            </a:solidFill>
            <a:miter lim="800000"/>
            <a:headEnd/>
            <a:tailEnd/>
          </a:ln>
          <a:effectLst/>
        </p:spPr>
        <p:txBody>
          <a:bodyPr wrap="none" anchor="ctr">
            <a:prstTxWarp prst="textNoShape">
              <a:avLst/>
            </a:prstTxWarp>
          </a:bodyPr>
          <a:lstStyle/>
          <a:p>
            <a:endParaRPr lang="en-US"/>
          </a:p>
        </p:txBody>
      </p:sp>
      <p:pic>
        <p:nvPicPr>
          <p:cNvPr id="405511" name="Picture 7"/>
          <p:cNvPicPr>
            <a:picLocks noChangeAspect="1" noChangeArrowheads="1"/>
          </p:cNvPicPr>
          <p:nvPr/>
        </p:nvPicPr>
        <p:blipFill>
          <a:blip r:embed="rId4"/>
          <a:srcRect/>
          <a:stretch>
            <a:fillRect/>
          </a:stretch>
        </p:blipFill>
        <p:spPr bwMode="auto">
          <a:xfrm>
            <a:off x="6400800" y="4843463"/>
            <a:ext cx="1981200" cy="1557337"/>
          </a:xfrm>
          <a:prstGeom prst="rect">
            <a:avLst/>
          </a:prstGeom>
          <a:noFill/>
          <a:ln w="12700">
            <a:noFill/>
            <a:miter lim="800000"/>
            <a:headEnd/>
            <a:tailEnd/>
          </a:ln>
          <a:effectLst/>
        </p:spPr>
      </p:pic>
      <p:sp>
        <p:nvSpPr>
          <p:cNvPr id="405512" name="AutoShape 8"/>
          <p:cNvSpPr>
            <a:spLocks noChangeArrowheads="1"/>
          </p:cNvSpPr>
          <p:nvPr/>
        </p:nvSpPr>
        <p:spPr bwMode="auto">
          <a:xfrm>
            <a:off x="6781800" y="4267200"/>
            <a:ext cx="609600" cy="533400"/>
          </a:xfrm>
          <a:prstGeom prst="downArrow">
            <a:avLst>
              <a:gd name="adj1" fmla="val 50000"/>
              <a:gd name="adj2" fmla="val 25000"/>
            </a:avLst>
          </a:prstGeom>
          <a:solidFill>
            <a:schemeClr val="accent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405513" name="Text Box 9"/>
          <p:cNvSpPr txBox="1">
            <a:spLocks noChangeArrowheads="1"/>
          </p:cNvSpPr>
          <p:nvPr/>
        </p:nvSpPr>
        <p:spPr bwMode="auto">
          <a:xfrm>
            <a:off x="6181725" y="336550"/>
            <a:ext cx="2576513" cy="1905000"/>
          </a:xfrm>
          <a:prstGeom prst="rect">
            <a:avLst/>
          </a:prstGeom>
          <a:noFill/>
          <a:ln w="19050">
            <a:solidFill>
              <a:srgbClr val="790015"/>
            </a:solidFill>
            <a:prstDash val="sysDot"/>
            <a:miter lim="800000"/>
            <a:headEnd/>
            <a:tailEnd/>
          </a:ln>
          <a:effectLst/>
        </p:spPr>
        <p:txBody>
          <a:bodyPr wrap="none">
            <a:prstTxWarp prst="textNoShape">
              <a:avLst/>
            </a:prstTxWarp>
            <a:spAutoFit/>
          </a:bodyPr>
          <a:lstStyle/>
          <a:p>
            <a:pPr algn="ctr"/>
            <a:r>
              <a:rPr lang="en-US" sz="2000"/>
              <a:t>‘Expectations’ Issues</a:t>
            </a:r>
            <a:endParaRPr lang="en-US" sz="1400">
              <a:solidFill>
                <a:srgbClr val="00279F"/>
              </a:solidFill>
            </a:endParaRPr>
          </a:p>
          <a:p>
            <a:pPr algn="ctr"/>
            <a:r>
              <a:rPr lang="en-US" sz="1400">
                <a:solidFill>
                  <a:srgbClr val="00279F"/>
                </a:solidFill>
              </a:rPr>
              <a:t>Design</a:t>
            </a:r>
          </a:p>
          <a:p>
            <a:pPr algn="ctr"/>
            <a:r>
              <a:rPr lang="en-US" sz="1400">
                <a:solidFill>
                  <a:srgbClr val="00279F"/>
                </a:solidFill>
              </a:rPr>
              <a:t>Performance</a:t>
            </a:r>
          </a:p>
          <a:p>
            <a:pPr algn="ctr"/>
            <a:r>
              <a:rPr lang="en-US" sz="1400">
                <a:solidFill>
                  <a:srgbClr val="00279F"/>
                </a:solidFill>
              </a:rPr>
              <a:t>Maintainability</a:t>
            </a:r>
          </a:p>
          <a:p>
            <a:pPr algn="ctr"/>
            <a:r>
              <a:rPr lang="en-US" sz="1400">
                <a:solidFill>
                  <a:srgbClr val="00279F"/>
                </a:solidFill>
              </a:rPr>
              <a:t>Reliability</a:t>
            </a:r>
          </a:p>
          <a:p>
            <a:pPr algn="ctr"/>
            <a:r>
              <a:rPr lang="en-US" sz="1400">
                <a:solidFill>
                  <a:srgbClr val="00279F"/>
                </a:solidFill>
              </a:rPr>
              <a:t>Durability</a:t>
            </a:r>
          </a:p>
          <a:p>
            <a:pPr algn="ctr"/>
            <a:r>
              <a:rPr lang="en-US" sz="1400">
                <a:solidFill>
                  <a:srgbClr val="00279F"/>
                </a:solidFill>
              </a:rPr>
              <a:t>Supplier Problems</a:t>
            </a:r>
          </a:p>
          <a:p>
            <a:pPr algn="ctr"/>
            <a:r>
              <a:rPr lang="en-US" sz="1400">
                <a:solidFill>
                  <a:srgbClr val="00279F"/>
                </a:solidFill>
              </a:rPr>
              <a:t>Part Specific Problems</a:t>
            </a:r>
          </a:p>
        </p:txBody>
      </p:sp>
      <p:sp>
        <p:nvSpPr>
          <p:cNvPr id="405514" name="Text Box 10"/>
          <p:cNvSpPr txBox="1">
            <a:spLocks noChangeArrowheads="1"/>
          </p:cNvSpPr>
          <p:nvPr/>
        </p:nvSpPr>
        <p:spPr bwMode="auto">
          <a:xfrm>
            <a:off x="4267200" y="3200400"/>
            <a:ext cx="1751013" cy="701675"/>
          </a:xfrm>
          <a:prstGeom prst="rect">
            <a:avLst/>
          </a:prstGeom>
          <a:noFill/>
          <a:ln w="12700">
            <a:noFill/>
            <a:miter lim="800000"/>
            <a:headEnd/>
            <a:tailEnd/>
          </a:ln>
          <a:effectLst/>
        </p:spPr>
        <p:txBody>
          <a:bodyPr wrap="none">
            <a:prstTxWarp prst="textNoShape">
              <a:avLst/>
            </a:prstTxWarp>
            <a:spAutoFit/>
          </a:bodyPr>
          <a:lstStyle/>
          <a:p>
            <a:pPr algn="ctr"/>
            <a:r>
              <a:rPr lang="en-US" sz="2000">
                <a:solidFill>
                  <a:srgbClr val="790015"/>
                </a:solidFill>
              </a:rPr>
              <a:t>Seven Base</a:t>
            </a:r>
          </a:p>
          <a:p>
            <a:pPr algn="ctr"/>
            <a:r>
              <a:rPr lang="en-US" sz="2000">
                <a:solidFill>
                  <a:srgbClr val="790015"/>
                </a:solidFill>
              </a:rPr>
              <a:t>Input Screens</a:t>
            </a:r>
          </a:p>
        </p:txBody>
      </p:sp>
    </p:spTree>
  </p:cSld>
  <p:clrMapOvr>
    <a:masterClrMapping/>
  </p:clrMapOvr>
  <p:transition advTm="8000">
    <p:zoom dir="in"/>
  </p:transition>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6530" name="Rectangle 2"/>
          <p:cNvSpPr>
            <a:spLocks noGrp="1" noChangeArrowheads="1"/>
          </p:cNvSpPr>
          <p:nvPr>
            <p:ph type="title"/>
          </p:nvPr>
        </p:nvSpPr>
        <p:spPr>
          <a:xfrm>
            <a:off x="152400" y="228600"/>
            <a:ext cx="8839200" cy="457200"/>
          </a:xfrm>
        </p:spPr>
        <p:txBody>
          <a:bodyPr/>
          <a:lstStyle/>
          <a:p>
            <a:r>
              <a:rPr lang="en-US"/>
              <a:t>CA Database</a:t>
            </a:r>
          </a:p>
        </p:txBody>
      </p:sp>
      <p:sp>
        <p:nvSpPr>
          <p:cNvPr id="406531" name="Text Box 3"/>
          <p:cNvSpPr txBox="1">
            <a:spLocks noChangeArrowheads="1"/>
          </p:cNvSpPr>
          <p:nvPr/>
        </p:nvSpPr>
        <p:spPr bwMode="auto">
          <a:xfrm>
            <a:off x="914400" y="990600"/>
            <a:ext cx="2439988" cy="457200"/>
          </a:xfrm>
          <a:prstGeom prst="rect">
            <a:avLst/>
          </a:prstGeom>
          <a:noFill/>
          <a:ln w="12700">
            <a:noFill/>
            <a:miter lim="800000"/>
            <a:headEnd/>
            <a:tailEnd/>
          </a:ln>
          <a:effectLst/>
        </p:spPr>
        <p:txBody>
          <a:bodyPr wrap="none">
            <a:prstTxWarp prst="textNoShape">
              <a:avLst/>
            </a:prstTxWarp>
            <a:spAutoFit/>
          </a:bodyPr>
          <a:lstStyle/>
          <a:p>
            <a:r>
              <a:rPr lang="en-US" sz="2400" b="1">
                <a:solidFill>
                  <a:srgbClr val="00279F"/>
                </a:solidFill>
              </a:rPr>
              <a:t>Outputs</a:t>
            </a:r>
            <a:r>
              <a:rPr lang="en-US" sz="2400" b="1"/>
              <a:t> </a:t>
            </a:r>
            <a:r>
              <a:rPr lang="en-US" sz="1800" b="1"/>
              <a:t>(General)</a:t>
            </a:r>
            <a:endParaRPr lang="en-US" sz="2400" b="1"/>
          </a:p>
        </p:txBody>
      </p:sp>
      <p:pic>
        <p:nvPicPr>
          <p:cNvPr id="406532" name="Picture 4"/>
          <p:cNvPicPr>
            <a:picLocks noChangeAspect="1" noChangeArrowheads="1"/>
          </p:cNvPicPr>
          <p:nvPr/>
        </p:nvPicPr>
        <p:blipFill>
          <a:blip r:embed="rId3"/>
          <a:srcRect/>
          <a:stretch>
            <a:fillRect/>
          </a:stretch>
        </p:blipFill>
        <p:spPr bwMode="auto">
          <a:xfrm>
            <a:off x="6096000" y="533400"/>
            <a:ext cx="2832100" cy="2755900"/>
          </a:xfrm>
          <a:prstGeom prst="rect">
            <a:avLst/>
          </a:prstGeom>
          <a:noFill/>
          <a:ln w="12700">
            <a:noFill/>
            <a:miter lim="800000"/>
            <a:headEnd/>
            <a:tailEnd/>
          </a:ln>
          <a:effectLst/>
        </p:spPr>
      </p:pic>
      <p:pic>
        <p:nvPicPr>
          <p:cNvPr id="406533" name="Picture 5"/>
          <p:cNvPicPr>
            <a:picLocks noChangeAspect="1" noChangeArrowheads="1"/>
          </p:cNvPicPr>
          <p:nvPr/>
        </p:nvPicPr>
        <p:blipFill>
          <a:blip r:embed="rId4"/>
          <a:srcRect/>
          <a:stretch>
            <a:fillRect/>
          </a:stretch>
        </p:blipFill>
        <p:spPr bwMode="auto">
          <a:xfrm>
            <a:off x="6248400" y="4394200"/>
            <a:ext cx="2552700" cy="2006600"/>
          </a:xfrm>
          <a:prstGeom prst="rect">
            <a:avLst/>
          </a:prstGeom>
          <a:noFill/>
          <a:ln w="12700">
            <a:noFill/>
            <a:miter lim="800000"/>
            <a:headEnd/>
            <a:tailEnd/>
          </a:ln>
          <a:effectLst/>
        </p:spPr>
      </p:pic>
      <p:sp>
        <p:nvSpPr>
          <p:cNvPr id="406534" name="AutoShape 6"/>
          <p:cNvSpPr>
            <a:spLocks noChangeArrowheads="1"/>
          </p:cNvSpPr>
          <p:nvPr/>
        </p:nvSpPr>
        <p:spPr bwMode="auto">
          <a:xfrm flipV="1">
            <a:off x="6781800" y="3200400"/>
            <a:ext cx="762000" cy="1143000"/>
          </a:xfrm>
          <a:prstGeom prst="downArrow">
            <a:avLst>
              <a:gd name="adj1" fmla="val 50000"/>
              <a:gd name="adj2" fmla="val 37500"/>
            </a:avLst>
          </a:prstGeom>
          <a:solidFill>
            <a:schemeClr val="accent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406535" name="Text Box 7"/>
          <p:cNvSpPr txBox="1">
            <a:spLocks noChangeArrowheads="1"/>
          </p:cNvSpPr>
          <p:nvPr/>
        </p:nvSpPr>
        <p:spPr bwMode="auto">
          <a:xfrm>
            <a:off x="304800" y="1524000"/>
            <a:ext cx="3978275" cy="1677988"/>
          </a:xfrm>
          <a:prstGeom prst="rect">
            <a:avLst/>
          </a:prstGeom>
          <a:noFill/>
          <a:ln w="28575">
            <a:solidFill>
              <a:srgbClr val="005400"/>
            </a:solidFill>
            <a:miter lim="800000"/>
            <a:headEnd/>
            <a:tailEnd/>
          </a:ln>
          <a:effectLst/>
        </p:spPr>
        <p:txBody>
          <a:bodyPr>
            <a:prstTxWarp prst="textNoShape">
              <a:avLst/>
            </a:prstTxWarp>
            <a:spAutoFit/>
          </a:bodyPr>
          <a:lstStyle/>
          <a:p>
            <a:pPr>
              <a:buFontTx/>
              <a:buChar char="•"/>
            </a:pPr>
            <a:r>
              <a:rPr lang="en-US" sz="1800"/>
              <a:t>‘Standard’ Reports </a:t>
            </a:r>
            <a:r>
              <a:rPr lang="en-US" sz="1400">
                <a:solidFill>
                  <a:srgbClr val="00279F"/>
                </a:solidFill>
              </a:rPr>
              <a:t>(Scheduled)</a:t>
            </a:r>
          </a:p>
          <a:p>
            <a:pPr lvl="1"/>
            <a:r>
              <a:rPr lang="en-US" sz="1600" i="1"/>
              <a:t>Must Define Measurables, then</a:t>
            </a:r>
          </a:p>
          <a:p>
            <a:pPr lvl="1"/>
            <a:r>
              <a:rPr lang="en-US" sz="1600" i="1"/>
              <a:t>Weekly Reports</a:t>
            </a:r>
          </a:p>
          <a:p>
            <a:pPr lvl="1"/>
            <a:r>
              <a:rPr lang="en-US" sz="1600" i="1"/>
              <a:t>Monthly Reports</a:t>
            </a:r>
            <a:endParaRPr lang="en-US" sz="1800"/>
          </a:p>
          <a:p>
            <a:pPr>
              <a:buFontTx/>
              <a:buChar char="•"/>
            </a:pPr>
            <a:r>
              <a:rPr lang="en-US" sz="1800"/>
              <a:t>Ad Hoc Reports</a:t>
            </a:r>
          </a:p>
          <a:p>
            <a:pPr>
              <a:buFontTx/>
              <a:buChar char="•"/>
            </a:pPr>
            <a:endParaRPr lang="en-US" sz="1800"/>
          </a:p>
        </p:txBody>
      </p:sp>
      <p:sp>
        <p:nvSpPr>
          <p:cNvPr id="406536" name="AutoShape 8"/>
          <p:cNvSpPr>
            <a:spLocks noChangeArrowheads="1"/>
          </p:cNvSpPr>
          <p:nvPr/>
        </p:nvSpPr>
        <p:spPr bwMode="auto">
          <a:xfrm rot="16200000" flipV="1">
            <a:off x="4762500" y="1409700"/>
            <a:ext cx="762000" cy="1447800"/>
          </a:xfrm>
          <a:prstGeom prst="downArrow">
            <a:avLst>
              <a:gd name="adj1" fmla="val 50000"/>
              <a:gd name="adj2" fmla="val 47500"/>
            </a:avLst>
          </a:prstGeom>
          <a:solidFill>
            <a:schemeClr val="accent1"/>
          </a:solidFill>
          <a:ln w="12700">
            <a:solidFill>
              <a:schemeClr val="tx1"/>
            </a:solidFill>
            <a:miter lim="800000"/>
            <a:headEnd/>
            <a:tailEnd/>
          </a:ln>
          <a:effectLst/>
        </p:spPr>
        <p:txBody>
          <a:bodyPr wrap="none" anchor="ctr">
            <a:prstTxWarp prst="textNoShape">
              <a:avLst/>
            </a:prstTxWarp>
          </a:bodyPr>
          <a:lstStyle/>
          <a:p>
            <a:endParaRPr lang="en-US"/>
          </a:p>
        </p:txBody>
      </p:sp>
    </p:spTree>
  </p:cSld>
  <p:clrMapOvr>
    <a:masterClrMapping/>
  </p:clrMapOvr>
  <p:transition advTm="8000">
    <p:zoom dir="in"/>
  </p:transition>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7554" name="Rectangle 2"/>
          <p:cNvSpPr>
            <a:spLocks noGrp="1" noChangeArrowheads="1"/>
          </p:cNvSpPr>
          <p:nvPr>
            <p:ph type="title"/>
          </p:nvPr>
        </p:nvSpPr>
        <p:spPr/>
        <p:txBody>
          <a:bodyPr/>
          <a:lstStyle/>
          <a:p>
            <a:r>
              <a:rPr lang="en-US"/>
              <a:t>CA Database Files</a:t>
            </a:r>
          </a:p>
        </p:txBody>
      </p:sp>
      <p:sp>
        <p:nvSpPr>
          <p:cNvPr id="407555" name="AutoShape 3"/>
          <p:cNvSpPr>
            <a:spLocks noChangeArrowheads="1"/>
          </p:cNvSpPr>
          <p:nvPr/>
        </p:nvSpPr>
        <p:spPr bwMode="auto">
          <a:xfrm>
            <a:off x="990600" y="3276600"/>
            <a:ext cx="1143000" cy="762000"/>
          </a:xfrm>
          <a:prstGeom prst="flowChartInputOutput">
            <a:avLst/>
          </a:prstGeom>
          <a:noFill/>
          <a:ln w="28575">
            <a:solidFill>
              <a:srgbClr val="005400"/>
            </a:solidFill>
            <a:miter lim="800000"/>
            <a:headEnd/>
            <a:tailEnd/>
          </a:ln>
          <a:effectLst/>
        </p:spPr>
        <p:txBody>
          <a:bodyPr wrap="none" anchor="ctr">
            <a:prstTxWarp prst="textNoShape">
              <a:avLst/>
            </a:prstTxWarp>
          </a:bodyPr>
          <a:lstStyle/>
          <a:p>
            <a:pPr algn="ctr"/>
            <a:r>
              <a:rPr lang="en-US"/>
              <a:t>Supplier</a:t>
            </a:r>
          </a:p>
          <a:p>
            <a:pPr algn="ctr"/>
            <a:r>
              <a:rPr lang="en-US"/>
              <a:t>Data</a:t>
            </a:r>
            <a:endParaRPr lang="en-US" sz="2400" b="1"/>
          </a:p>
        </p:txBody>
      </p:sp>
      <p:sp>
        <p:nvSpPr>
          <p:cNvPr id="407556" name="AutoShape 4"/>
          <p:cNvSpPr>
            <a:spLocks noChangeArrowheads="1"/>
          </p:cNvSpPr>
          <p:nvPr/>
        </p:nvSpPr>
        <p:spPr bwMode="auto">
          <a:xfrm>
            <a:off x="3429000" y="3276600"/>
            <a:ext cx="1752600" cy="762000"/>
          </a:xfrm>
          <a:prstGeom prst="flowChartInputOutput">
            <a:avLst/>
          </a:prstGeom>
          <a:noFill/>
          <a:ln w="28575">
            <a:solidFill>
              <a:srgbClr val="005400"/>
            </a:solidFill>
            <a:miter lim="800000"/>
            <a:headEnd/>
            <a:tailEnd/>
          </a:ln>
          <a:effectLst/>
        </p:spPr>
        <p:txBody>
          <a:bodyPr wrap="none" anchor="ctr">
            <a:prstTxWarp prst="textNoShape">
              <a:avLst/>
            </a:prstTxWarp>
          </a:bodyPr>
          <a:lstStyle/>
          <a:p>
            <a:pPr algn="ctr"/>
            <a:r>
              <a:rPr lang="en-US"/>
              <a:t>Nonconformance</a:t>
            </a:r>
          </a:p>
          <a:p>
            <a:pPr algn="ctr"/>
            <a:r>
              <a:rPr lang="en-US"/>
              <a:t>Data</a:t>
            </a:r>
            <a:endParaRPr lang="en-US" sz="2400" b="1"/>
          </a:p>
        </p:txBody>
      </p:sp>
      <p:sp>
        <p:nvSpPr>
          <p:cNvPr id="407557" name="AutoShape 5"/>
          <p:cNvSpPr>
            <a:spLocks noChangeArrowheads="1"/>
          </p:cNvSpPr>
          <p:nvPr/>
        </p:nvSpPr>
        <p:spPr bwMode="auto">
          <a:xfrm>
            <a:off x="2209800" y="3276600"/>
            <a:ext cx="1143000" cy="762000"/>
          </a:xfrm>
          <a:prstGeom prst="flowChartInputOutput">
            <a:avLst/>
          </a:prstGeom>
          <a:noFill/>
          <a:ln w="28575">
            <a:solidFill>
              <a:srgbClr val="005400"/>
            </a:solidFill>
            <a:miter lim="800000"/>
            <a:headEnd/>
            <a:tailEnd/>
          </a:ln>
          <a:effectLst/>
        </p:spPr>
        <p:txBody>
          <a:bodyPr wrap="none" anchor="ctr">
            <a:prstTxWarp prst="textNoShape">
              <a:avLst/>
            </a:prstTxWarp>
          </a:bodyPr>
          <a:lstStyle/>
          <a:p>
            <a:pPr algn="ctr"/>
            <a:r>
              <a:rPr lang="en-US"/>
              <a:t>Part</a:t>
            </a:r>
          </a:p>
          <a:p>
            <a:pPr algn="ctr"/>
            <a:r>
              <a:rPr lang="en-US"/>
              <a:t>Data</a:t>
            </a:r>
            <a:endParaRPr lang="en-US" sz="2400" b="1"/>
          </a:p>
        </p:txBody>
      </p:sp>
      <p:sp>
        <p:nvSpPr>
          <p:cNvPr id="407558" name="AutoShape 6"/>
          <p:cNvSpPr>
            <a:spLocks noChangeArrowheads="1"/>
          </p:cNvSpPr>
          <p:nvPr/>
        </p:nvSpPr>
        <p:spPr bwMode="auto">
          <a:xfrm>
            <a:off x="5257800" y="3276600"/>
            <a:ext cx="1143000" cy="762000"/>
          </a:xfrm>
          <a:prstGeom prst="flowChartInputOutput">
            <a:avLst/>
          </a:prstGeom>
          <a:noFill/>
          <a:ln w="28575">
            <a:solidFill>
              <a:srgbClr val="005400"/>
            </a:solidFill>
            <a:miter lim="800000"/>
            <a:headEnd/>
            <a:tailEnd/>
          </a:ln>
          <a:effectLst/>
        </p:spPr>
        <p:txBody>
          <a:bodyPr wrap="none" anchor="ctr">
            <a:prstTxWarp prst="textNoShape">
              <a:avLst/>
            </a:prstTxWarp>
          </a:bodyPr>
          <a:lstStyle/>
          <a:p>
            <a:pPr algn="ctr"/>
            <a:r>
              <a:rPr lang="en-US"/>
              <a:t>Corrective</a:t>
            </a:r>
          </a:p>
          <a:p>
            <a:pPr algn="ctr"/>
            <a:r>
              <a:rPr lang="en-US"/>
              <a:t>Action</a:t>
            </a:r>
          </a:p>
          <a:p>
            <a:pPr algn="ctr"/>
            <a:r>
              <a:rPr lang="en-US"/>
              <a:t>Data</a:t>
            </a:r>
            <a:endParaRPr lang="en-US" sz="2400" b="1"/>
          </a:p>
        </p:txBody>
      </p:sp>
      <p:sp>
        <p:nvSpPr>
          <p:cNvPr id="407559" name="AutoShape 7"/>
          <p:cNvSpPr>
            <a:spLocks noChangeArrowheads="1"/>
          </p:cNvSpPr>
          <p:nvPr/>
        </p:nvSpPr>
        <p:spPr bwMode="auto">
          <a:xfrm>
            <a:off x="6477000" y="3276600"/>
            <a:ext cx="1143000" cy="762000"/>
          </a:xfrm>
          <a:prstGeom prst="flowChartInputOutput">
            <a:avLst/>
          </a:prstGeom>
          <a:noFill/>
          <a:ln w="28575">
            <a:solidFill>
              <a:srgbClr val="005400"/>
            </a:solidFill>
            <a:miter lim="800000"/>
            <a:headEnd/>
            <a:tailEnd/>
          </a:ln>
          <a:effectLst/>
        </p:spPr>
        <p:txBody>
          <a:bodyPr wrap="none" anchor="ctr">
            <a:prstTxWarp prst="textNoShape">
              <a:avLst/>
            </a:prstTxWarp>
          </a:bodyPr>
          <a:lstStyle/>
          <a:p>
            <a:pPr algn="ctr"/>
            <a:r>
              <a:rPr lang="en-US"/>
              <a:t>Internal</a:t>
            </a:r>
          </a:p>
          <a:p>
            <a:pPr algn="ctr"/>
            <a:r>
              <a:rPr lang="en-US"/>
              <a:t>Audit</a:t>
            </a:r>
          </a:p>
          <a:p>
            <a:pPr algn="ctr"/>
            <a:r>
              <a:rPr lang="en-US"/>
              <a:t>Data</a:t>
            </a:r>
            <a:endParaRPr lang="en-US" sz="2400" b="1"/>
          </a:p>
        </p:txBody>
      </p:sp>
      <p:sp>
        <p:nvSpPr>
          <p:cNvPr id="407560" name="Text Box 8"/>
          <p:cNvSpPr txBox="1">
            <a:spLocks noChangeArrowheads="1"/>
          </p:cNvSpPr>
          <p:nvPr/>
        </p:nvSpPr>
        <p:spPr bwMode="auto">
          <a:xfrm>
            <a:off x="990600" y="1219200"/>
            <a:ext cx="6477000" cy="942975"/>
          </a:xfrm>
          <a:prstGeom prst="rect">
            <a:avLst/>
          </a:prstGeom>
          <a:noFill/>
          <a:ln w="12700">
            <a:noFill/>
            <a:miter lim="800000"/>
            <a:headEnd/>
            <a:tailEnd/>
          </a:ln>
          <a:effectLst/>
        </p:spPr>
        <p:txBody>
          <a:bodyPr>
            <a:prstTxWarp prst="textNoShape">
              <a:avLst/>
            </a:prstTxWarp>
            <a:spAutoFit/>
          </a:bodyPr>
          <a:lstStyle/>
          <a:p>
            <a:pPr algn="ctr"/>
            <a:r>
              <a:rPr lang="en-US" sz="1400" b="1">
                <a:solidFill>
                  <a:srgbClr val="00279F"/>
                </a:solidFill>
              </a:rPr>
              <a:t>Considerations</a:t>
            </a:r>
          </a:p>
          <a:p>
            <a:r>
              <a:rPr lang="en-US" sz="1400">
                <a:solidFill>
                  <a:srgbClr val="00279F"/>
                </a:solidFill>
              </a:rPr>
              <a:t>How you handle your corrective action system will, obviously, be dependent upon your current systems. You may or may not have a MRP or other ‘control’ software. If you do it may or may not be accessible by outside programs.</a:t>
            </a:r>
          </a:p>
        </p:txBody>
      </p:sp>
      <p:sp>
        <p:nvSpPr>
          <p:cNvPr id="407561" name="Text Box 9"/>
          <p:cNvSpPr txBox="1">
            <a:spLocks noChangeArrowheads="1"/>
          </p:cNvSpPr>
          <p:nvPr/>
        </p:nvSpPr>
        <p:spPr bwMode="auto">
          <a:xfrm>
            <a:off x="685800" y="4343400"/>
            <a:ext cx="7696200" cy="1793875"/>
          </a:xfrm>
          <a:prstGeom prst="rect">
            <a:avLst/>
          </a:prstGeom>
          <a:noFill/>
          <a:ln w="12700">
            <a:noFill/>
            <a:miter lim="800000"/>
            <a:headEnd/>
            <a:tailEnd/>
          </a:ln>
          <a:effectLst/>
        </p:spPr>
        <p:txBody>
          <a:bodyPr>
            <a:prstTxWarp prst="textNoShape">
              <a:avLst/>
            </a:prstTxWarp>
            <a:spAutoFit/>
          </a:bodyPr>
          <a:lstStyle/>
          <a:p>
            <a:pPr algn="ctr"/>
            <a:r>
              <a:rPr lang="en-US" sz="1400" b="1">
                <a:solidFill>
                  <a:srgbClr val="00279F"/>
                </a:solidFill>
              </a:rPr>
              <a:t>Flat-file vs. Relational</a:t>
            </a:r>
          </a:p>
          <a:p>
            <a:r>
              <a:rPr lang="en-US" sz="1400">
                <a:solidFill>
                  <a:srgbClr val="00279F"/>
                </a:solidFill>
              </a:rPr>
              <a:t>There are canned stand-alone databases you can purchase. If you have someone who is OK programming Access, I recommend that over canned software. However, again, I want to say that your solution will be specific to your company. Some companies do not want to be beholden to canned software vendors. Some companies have no one proficient in Access (or other database software). In addition, there are hardware issues.</a:t>
            </a:r>
          </a:p>
          <a:p>
            <a:r>
              <a:rPr lang="en-US" sz="1400">
                <a:solidFill>
                  <a:srgbClr val="00279F"/>
                </a:solidFill>
              </a:rPr>
              <a:t>This said, if you would like to discuss your situation I’d be happy to talk with you. But the solution will not come from a phone call alone.</a:t>
            </a:r>
          </a:p>
        </p:txBody>
      </p:sp>
    </p:spTree>
  </p:cSld>
  <p:clrMapOvr>
    <a:masterClrMapping/>
  </p:clrMapOvr>
  <p:transition advTm="8000">
    <p:zoom dir="in"/>
  </p:transition>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8578" name="Rectangle 2"/>
          <p:cNvSpPr>
            <a:spLocks noGrp="1" noChangeArrowheads="1"/>
          </p:cNvSpPr>
          <p:nvPr>
            <p:ph type="title"/>
          </p:nvPr>
        </p:nvSpPr>
        <p:spPr>
          <a:xfrm>
            <a:off x="152400" y="228600"/>
            <a:ext cx="8839200" cy="533400"/>
          </a:xfrm>
        </p:spPr>
        <p:txBody>
          <a:bodyPr/>
          <a:lstStyle/>
          <a:p>
            <a:r>
              <a:rPr lang="en-US"/>
              <a:t>Common Database Fields</a:t>
            </a:r>
          </a:p>
        </p:txBody>
      </p:sp>
      <p:sp>
        <p:nvSpPr>
          <p:cNvPr id="408579" name="Rectangle 3"/>
          <p:cNvSpPr>
            <a:spLocks noGrp="1" noChangeArrowheads="1"/>
          </p:cNvSpPr>
          <p:nvPr>
            <p:ph type="body" idx="1"/>
          </p:nvPr>
        </p:nvSpPr>
        <p:spPr>
          <a:xfrm>
            <a:off x="685800" y="1447800"/>
            <a:ext cx="3048000" cy="4724400"/>
          </a:xfrm>
        </p:spPr>
        <p:txBody>
          <a:bodyPr/>
          <a:lstStyle/>
          <a:p>
            <a:pPr>
              <a:lnSpc>
                <a:spcPct val="80000"/>
              </a:lnSpc>
            </a:pPr>
            <a:r>
              <a:rPr lang="en-US" sz="1600"/>
              <a:t>Customer Name / Number</a:t>
            </a:r>
          </a:p>
          <a:p>
            <a:pPr>
              <a:lnSpc>
                <a:spcPct val="80000"/>
              </a:lnSpc>
            </a:pPr>
            <a:r>
              <a:rPr lang="en-US" sz="1600"/>
              <a:t>Product ID</a:t>
            </a:r>
          </a:p>
          <a:p>
            <a:pPr>
              <a:lnSpc>
                <a:spcPct val="80000"/>
              </a:lnSpc>
            </a:pPr>
            <a:r>
              <a:rPr lang="en-US" sz="1600"/>
              <a:t>Serial Number</a:t>
            </a:r>
            <a:endParaRPr lang="en-US"/>
          </a:p>
          <a:p>
            <a:endParaRPr lang="en-US"/>
          </a:p>
        </p:txBody>
      </p:sp>
    </p:spTree>
  </p:cSld>
  <p:clrMapOvr>
    <a:masterClrMapping/>
  </p:clrMapOvr>
  <p:transition advTm="8000">
    <p:zoom dir="in"/>
  </p:transition>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p:txBody>
          <a:bodyPr/>
          <a:lstStyle/>
          <a:p>
            <a:r>
              <a:rPr lang="en-US"/>
              <a:t>Example Customer Recall System</a:t>
            </a:r>
          </a:p>
        </p:txBody>
      </p:sp>
      <p:sp>
        <p:nvSpPr>
          <p:cNvPr id="380931" name="AutoShape 3"/>
          <p:cNvSpPr>
            <a:spLocks noChangeArrowheads="1"/>
          </p:cNvSpPr>
          <p:nvPr/>
        </p:nvSpPr>
        <p:spPr bwMode="auto">
          <a:xfrm rot="16200000" flipH="1">
            <a:off x="5024438" y="3509962"/>
            <a:ext cx="482600" cy="168275"/>
          </a:xfrm>
          <a:prstGeom prst="rightArrow">
            <a:avLst>
              <a:gd name="adj1" fmla="val 50000"/>
              <a:gd name="adj2" fmla="val 14341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380932" name="Rectangle 4"/>
          <p:cNvSpPr>
            <a:spLocks noChangeArrowheads="1"/>
          </p:cNvSpPr>
          <p:nvPr/>
        </p:nvSpPr>
        <p:spPr bwMode="auto">
          <a:xfrm>
            <a:off x="4648200" y="2819400"/>
            <a:ext cx="1219200" cy="5334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a:t>Return for Analysis</a:t>
            </a:r>
          </a:p>
        </p:txBody>
      </p:sp>
      <p:sp>
        <p:nvSpPr>
          <p:cNvPr id="380933" name="AutoShape 5"/>
          <p:cNvSpPr>
            <a:spLocks noChangeArrowheads="1"/>
          </p:cNvSpPr>
          <p:nvPr/>
        </p:nvSpPr>
        <p:spPr bwMode="auto">
          <a:xfrm>
            <a:off x="3028950" y="2441575"/>
            <a:ext cx="1300163" cy="1204913"/>
          </a:xfrm>
          <a:prstGeom prst="diamond">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a:t>RECALL</a:t>
            </a:r>
          </a:p>
          <a:p>
            <a:pPr algn="ctr"/>
            <a:r>
              <a:rPr lang="en-US" sz="1000"/>
              <a:t>IS ACCEPTED?</a:t>
            </a:r>
          </a:p>
        </p:txBody>
      </p:sp>
      <p:sp>
        <p:nvSpPr>
          <p:cNvPr id="380934" name="Rectangle 6"/>
          <p:cNvSpPr>
            <a:spLocks noChangeArrowheads="1"/>
          </p:cNvSpPr>
          <p:nvPr/>
        </p:nvSpPr>
        <p:spPr bwMode="auto">
          <a:xfrm>
            <a:off x="4572000" y="3886200"/>
            <a:ext cx="1335088" cy="11430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r>
              <a:rPr lang="en-US" sz="1000"/>
              <a:t>- RE-INSPECT</a:t>
            </a:r>
          </a:p>
          <a:p>
            <a:r>
              <a:rPr lang="en-US" sz="1000"/>
              <a:t>- UNIT PROBE </a:t>
            </a:r>
          </a:p>
          <a:p>
            <a:r>
              <a:rPr lang="en-US" sz="1000"/>
              <a:t>  VERIFICATION</a:t>
            </a:r>
          </a:p>
          <a:p>
            <a:r>
              <a:rPr lang="en-US" sz="1000"/>
              <a:t>  (RE-TEST)</a:t>
            </a:r>
          </a:p>
          <a:p>
            <a:r>
              <a:rPr lang="en-US" sz="1000"/>
              <a:t>- ELECTRIC GATE</a:t>
            </a:r>
          </a:p>
          <a:p>
            <a:r>
              <a:rPr lang="en-US" sz="1000"/>
              <a:t>- RE-PACK</a:t>
            </a:r>
          </a:p>
        </p:txBody>
      </p:sp>
      <p:sp>
        <p:nvSpPr>
          <p:cNvPr id="380935" name="AutoShape 7"/>
          <p:cNvSpPr>
            <a:spLocks noChangeArrowheads="1"/>
          </p:cNvSpPr>
          <p:nvPr/>
        </p:nvSpPr>
        <p:spPr bwMode="auto">
          <a:xfrm>
            <a:off x="2687638" y="2911475"/>
            <a:ext cx="328612" cy="268288"/>
          </a:xfrm>
          <a:prstGeom prst="rightArrow">
            <a:avLst>
              <a:gd name="adj1" fmla="val 50000"/>
              <a:gd name="adj2" fmla="val 61248"/>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380936" name="AutoShape 8"/>
          <p:cNvSpPr>
            <a:spLocks noChangeArrowheads="1"/>
          </p:cNvSpPr>
          <p:nvPr/>
        </p:nvSpPr>
        <p:spPr bwMode="auto">
          <a:xfrm>
            <a:off x="4321175" y="2936875"/>
            <a:ext cx="330200" cy="266700"/>
          </a:xfrm>
          <a:prstGeom prst="rightArrow">
            <a:avLst>
              <a:gd name="adj1" fmla="val 50000"/>
              <a:gd name="adj2" fmla="val 6191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380937" name="Rectangle 9"/>
          <p:cNvSpPr>
            <a:spLocks noChangeArrowheads="1"/>
          </p:cNvSpPr>
          <p:nvPr/>
        </p:nvSpPr>
        <p:spPr bwMode="auto">
          <a:xfrm>
            <a:off x="4187825" y="2755900"/>
            <a:ext cx="434975" cy="241300"/>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1000"/>
              <a:t>YES</a:t>
            </a:r>
          </a:p>
        </p:txBody>
      </p:sp>
      <p:sp>
        <p:nvSpPr>
          <p:cNvPr id="380938" name="Rectangle 10"/>
          <p:cNvSpPr>
            <a:spLocks noChangeArrowheads="1"/>
          </p:cNvSpPr>
          <p:nvPr/>
        </p:nvSpPr>
        <p:spPr bwMode="auto">
          <a:xfrm>
            <a:off x="3332163" y="2098675"/>
            <a:ext cx="371475" cy="241300"/>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1000"/>
              <a:t>NO</a:t>
            </a:r>
          </a:p>
        </p:txBody>
      </p:sp>
      <p:sp>
        <p:nvSpPr>
          <p:cNvPr id="380939" name="AutoShape 11"/>
          <p:cNvSpPr>
            <a:spLocks noChangeArrowheads="1"/>
          </p:cNvSpPr>
          <p:nvPr/>
        </p:nvSpPr>
        <p:spPr bwMode="auto">
          <a:xfrm rot="16200000">
            <a:off x="3227388" y="1992313"/>
            <a:ext cx="923925" cy="136525"/>
          </a:xfrm>
          <a:prstGeom prst="rightArrow">
            <a:avLst>
              <a:gd name="adj1" fmla="val 50000"/>
              <a:gd name="adj2" fmla="val 238427"/>
            </a:avLst>
          </a:prstGeom>
          <a:solidFill>
            <a:schemeClr val="bg1"/>
          </a:solid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380940" name="Rectangle 12"/>
          <p:cNvSpPr>
            <a:spLocks noChangeArrowheads="1"/>
          </p:cNvSpPr>
          <p:nvPr/>
        </p:nvSpPr>
        <p:spPr bwMode="auto">
          <a:xfrm>
            <a:off x="1774825" y="1295400"/>
            <a:ext cx="1185863" cy="623888"/>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a:t>Review with </a:t>
            </a:r>
          </a:p>
          <a:p>
            <a:pPr algn="ctr"/>
            <a:r>
              <a:rPr lang="en-US" sz="1000"/>
              <a:t>the customer </a:t>
            </a:r>
          </a:p>
          <a:p>
            <a:pPr algn="ctr"/>
            <a:r>
              <a:rPr lang="en-US" sz="1000"/>
              <a:t>(criteria, odj.)</a:t>
            </a:r>
          </a:p>
        </p:txBody>
      </p:sp>
      <p:sp>
        <p:nvSpPr>
          <p:cNvPr id="380941" name="Oval 13"/>
          <p:cNvSpPr>
            <a:spLocks noChangeArrowheads="1"/>
          </p:cNvSpPr>
          <p:nvPr/>
        </p:nvSpPr>
        <p:spPr bwMode="auto">
          <a:xfrm>
            <a:off x="177800" y="1130300"/>
            <a:ext cx="842963" cy="923925"/>
          </a:xfrm>
          <a:prstGeom prst="ellipse">
            <a:avLst/>
          </a:prstGeom>
          <a:solidFill>
            <a:schemeClr val="bg1"/>
          </a:solidFill>
          <a:ln w="12700">
            <a:solidFill>
              <a:schemeClr val="tx1"/>
            </a:solidFill>
            <a:round/>
            <a:headEnd/>
            <a:tailEnd/>
          </a:ln>
          <a:effectLst/>
        </p:spPr>
        <p:txBody>
          <a:bodyPr wrap="none" lIns="90487" tIns="44450" rIns="90487" bIns="44450" anchor="ctr">
            <a:prstTxWarp prst="textNoShape">
              <a:avLst/>
            </a:prstTxWarp>
          </a:bodyPr>
          <a:lstStyle/>
          <a:p>
            <a:pPr algn="ctr"/>
            <a:r>
              <a:rPr lang="en-US" sz="1000" b="1"/>
              <a:t>CUSTOMER</a:t>
            </a:r>
          </a:p>
          <a:p>
            <a:pPr algn="ctr"/>
            <a:r>
              <a:rPr lang="en-US" sz="1000" b="1"/>
              <a:t>RECALL</a:t>
            </a:r>
          </a:p>
        </p:txBody>
      </p:sp>
      <p:sp>
        <p:nvSpPr>
          <p:cNvPr id="380942" name="Rectangle 14"/>
          <p:cNvSpPr>
            <a:spLocks noChangeArrowheads="1"/>
          </p:cNvSpPr>
          <p:nvPr/>
        </p:nvSpPr>
        <p:spPr bwMode="auto">
          <a:xfrm>
            <a:off x="63500" y="2536825"/>
            <a:ext cx="1014413" cy="739775"/>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a:t>FIELD</a:t>
            </a:r>
          </a:p>
          <a:p>
            <a:pPr algn="ctr"/>
            <a:r>
              <a:rPr lang="en-US" sz="1000"/>
              <a:t>Q.A. Eng.</a:t>
            </a:r>
          </a:p>
          <a:p>
            <a:pPr algn="ctr"/>
            <a:r>
              <a:rPr lang="en-US" sz="1000"/>
              <a:t>Customer </a:t>
            </a:r>
          </a:p>
          <a:p>
            <a:pPr algn="ctr"/>
            <a:r>
              <a:rPr lang="en-US" sz="1000"/>
              <a:t>Service</a:t>
            </a:r>
          </a:p>
        </p:txBody>
      </p:sp>
      <p:sp>
        <p:nvSpPr>
          <p:cNvPr id="380943" name="Rectangle 15"/>
          <p:cNvSpPr>
            <a:spLocks noChangeArrowheads="1"/>
          </p:cNvSpPr>
          <p:nvPr/>
        </p:nvSpPr>
        <p:spPr bwMode="auto">
          <a:xfrm>
            <a:off x="1374775" y="2441575"/>
            <a:ext cx="1300163" cy="1444625"/>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r>
              <a:rPr lang="en-US" sz="1000"/>
              <a:t>- V/M or Electric</a:t>
            </a:r>
          </a:p>
          <a:p>
            <a:r>
              <a:rPr lang="en-US" sz="1000"/>
              <a:t> Reject Revision</a:t>
            </a:r>
          </a:p>
          <a:p>
            <a:r>
              <a:rPr lang="en-US" sz="1000"/>
              <a:t>- Contact with</a:t>
            </a:r>
          </a:p>
          <a:p>
            <a:r>
              <a:rPr lang="en-US" sz="1000"/>
              <a:t>  Mfg. Eng.</a:t>
            </a:r>
          </a:p>
          <a:p>
            <a:r>
              <a:rPr lang="en-US" sz="1000" b="1"/>
              <a:t>- R.M.R.</a:t>
            </a:r>
          </a:p>
          <a:p>
            <a:r>
              <a:rPr lang="en-US" sz="1000" b="1"/>
              <a:t>- </a:t>
            </a:r>
            <a:r>
              <a:rPr lang="en-US" sz="1000"/>
              <a:t>Autorization to</a:t>
            </a:r>
          </a:p>
          <a:p>
            <a:r>
              <a:rPr lang="en-US" sz="1000"/>
              <a:t>  return material</a:t>
            </a:r>
          </a:p>
          <a:p>
            <a:r>
              <a:rPr lang="en-US" sz="1000"/>
              <a:t>- Gave a credit </a:t>
            </a:r>
          </a:p>
          <a:p>
            <a:r>
              <a:rPr lang="en-US" sz="1000"/>
              <a:t>  to the Customer</a:t>
            </a:r>
          </a:p>
        </p:txBody>
      </p:sp>
      <p:sp>
        <p:nvSpPr>
          <p:cNvPr id="380944" name="AutoShape 16"/>
          <p:cNvSpPr>
            <a:spLocks noChangeArrowheads="1"/>
          </p:cNvSpPr>
          <p:nvPr/>
        </p:nvSpPr>
        <p:spPr bwMode="auto">
          <a:xfrm flipH="1">
            <a:off x="2971800" y="1417638"/>
            <a:ext cx="730250" cy="311150"/>
          </a:xfrm>
          <a:prstGeom prst="rightArrow">
            <a:avLst>
              <a:gd name="adj1" fmla="val 50000"/>
              <a:gd name="adj2" fmla="val 28641"/>
            </a:avLst>
          </a:prstGeom>
          <a:solidFill>
            <a:schemeClr val="bg1"/>
          </a:solidFill>
          <a:ln w="12700">
            <a:solidFill>
              <a:schemeClr val="tx1"/>
            </a:solidFill>
            <a:prstDash val="dash"/>
            <a:miter lim="800000"/>
            <a:headEnd/>
            <a:tailEnd/>
          </a:ln>
          <a:effectLst/>
        </p:spPr>
        <p:txBody>
          <a:bodyPr wrap="none" lIns="90487" tIns="44450" rIns="90487" bIns="44450" anchor="ctr">
            <a:prstTxWarp prst="textNoShape">
              <a:avLst/>
            </a:prstTxWarp>
          </a:bodyPr>
          <a:lstStyle/>
          <a:p>
            <a:pPr algn="ctr"/>
            <a:r>
              <a:rPr lang="en-US" sz="1000" b="1"/>
              <a:t> </a:t>
            </a:r>
          </a:p>
        </p:txBody>
      </p:sp>
      <p:sp>
        <p:nvSpPr>
          <p:cNvPr id="380945" name="AutoShape 17"/>
          <p:cNvSpPr>
            <a:spLocks noChangeArrowheads="1"/>
          </p:cNvSpPr>
          <p:nvPr/>
        </p:nvSpPr>
        <p:spPr bwMode="auto">
          <a:xfrm flipH="1">
            <a:off x="1041400" y="1417638"/>
            <a:ext cx="720725" cy="357187"/>
          </a:xfrm>
          <a:prstGeom prst="rightArrow">
            <a:avLst>
              <a:gd name="adj1" fmla="val 50000"/>
              <a:gd name="adj2" fmla="val 42859"/>
            </a:avLst>
          </a:prstGeom>
          <a:solidFill>
            <a:schemeClr val="bg1"/>
          </a:solidFill>
          <a:ln w="12700">
            <a:solidFill>
              <a:schemeClr val="tx1"/>
            </a:solidFill>
            <a:prstDash val="dash"/>
            <a:miter lim="800000"/>
            <a:headEnd/>
            <a:tailEnd/>
          </a:ln>
          <a:effectLst/>
        </p:spPr>
        <p:txBody>
          <a:bodyPr wrap="none" lIns="90487" tIns="44450" rIns="90487" bIns="44450" anchor="ctr">
            <a:prstTxWarp prst="textNoShape">
              <a:avLst/>
            </a:prstTxWarp>
          </a:bodyPr>
          <a:lstStyle/>
          <a:p>
            <a:pPr algn="ctr"/>
            <a:r>
              <a:rPr lang="en-US" sz="1000" b="1"/>
              <a:t> </a:t>
            </a:r>
          </a:p>
        </p:txBody>
      </p:sp>
      <p:sp>
        <p:nvSpPr>
          <p:cNvPr id="380946" name="AutoShape 18"/>
          <p:cNvSpPr>
            <a:spLocks noChangeArrowheads="1"/>
          </p:cNvSpPr>
          <p:nvPr/>
        </p:nvSpPr>
        <p:spPr bwMode="auto">
          <a:xfrm rot="16200000" flipH="1">
            <a:off x="369888" y="2216150"/>
            <a:ext cx="457200" cy="158750"/>
          </a:xfrm>
          <a:prstGeom prst="rightArrow">
            <a:avLst>
              <a:gd name="adj1" fmla="val 50000"/>
              <a:gd name="adj2" fmla="val 144013"/>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380947" name="AutoShape 19"/>
          <p:cNvSpPr>
            <a:spLocks noChangeArrowheads="1"/>
          </p:cNvSpPr>
          <p:nvPr/>
        </p:nvSpPr>
        <p:spPr bwMode="auto">
          <a:xfrm>
            <a:off x="1092200" y="2976563"/>
            <a:ext cx="266700" cy="266700"/>
          </a:xfrm>
          <a:prstGeom prst="rightArrow">
            <a:avLst>
              <a:gd name="adj1" fmla="val 50000"/>
              <a:gd name="adj2" fmla="val 50005"/>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380948" name="AutoShape 20"/>
          <p:cNvSpPr>
            <a:spLocks noChangeArrowheads="1"/>
          </p:cNvSpPr>
          <p:nvPr/>
        </p:nvSpPr>
        <p:spPr bwMode="auto">
          <a:xfrm>
            <a:off x="6256338" y="4032250"/>
            <a:ext cx="1157287" cy="777875"/>
          </a:xfrm>
          <a:prstGeom prst="diamond">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a:t>WHAT TO DO?</a:t>
            </a:r>
          </a:p>
        </p:txBody>
      </p:sp>
      <p:sp>
        <p:nvSpPr>
          <p:cNvPr id="380949" name="Oval 21"/>
          <p:cNvSpPr>
            <a:spLocks noChangeArrowheads="1"/>
          </p:cNvSpPr>
          <p:nvPr/>
        </p:nvSpPr>
        <p:spPr bwMode="auto">
          <a:xfrm>
            <a:off x="6248400" y="2133600"/>
            <a:ext cx="1128713" cy="1487488"/>
          </a:xfrm>
          <a:prstGeom prst="ellipse">
            <a:avLst/>
          </a:prstGeom>
          <a:solidFill>
            <a:schemeClr val="bg1"/>
          </a:solidFill>
          <a:ln w="12700">
            <a:solidFill>
              <a:schemeClr val="tx1"/>
            </a:solidFill>
            <a:round/>
            <a:headEnd/>
            <a:tailEnd/>
          </a:ln>
          <a:effectLst/>
        </p:spPr>
        <p:txBody>
          <a:bodyPr wrap="none" lIns="90487" tIns="44450" rIns="90487" bIns="44450" anchor="ctr">
            <a:prstTxWarp prst="textNoShape">
              <a:avLst/>
            </a:prstTxWarp>
          </a:bodyPr>
          <a:lstStyle/>
          <a:p>
            <a:pPr algn="ctr"/>
            <a:endParaRPr lang="en-US" sz="1000"/>
          </a:p>
          <a:p>
            <a:pPr algn="ctr"/>
            <a:r>
              <a:rPr lang="en-US" sz="1000"/>
              <a:t>To </a:t>
            </a:r>
          </a:p>
          <a:p>
            <a:pPr algn="ctr"/>
            <a:r>
              <a:rPr lang="en-US" sz="1000"/>
              <a:t>Include or</a:t>
            </a:r>
          </a:p>
          <a:p>
            <a:pPr algn="ctr"/>
            <a:r>
              <a:rPr lang="en-US" sz="1000"/>
              <a:t>to Replace </a:t>
            </a:r>
          </a:p>
          <a:p>
            <a:pPr algn="ctr"/>
            <a:r>
              <a:rPr lang="en-US" sz="1000"/>
              <a:t>with a Current </a:t>
            </a:r>
          </a:p>
          <a:p>
            <a:pPr algn="ctr"/>
            <a:r>
              <a:rPr lang="en-US" sz="1000"/>
              <a:t>Device </a:t>
            </a:r>
          </a:p>
          <a:p>
            <a:pPr algn="ctr"/>
            <a:r>
              <a:rPr lang="en-US" sz="1000"/>
              <a:t>Order  </a:t>
            </a:r>
          </a:p>
          <a:p>
            <a:pPr algn="ctr"/>
            <a:endParaRPr lang="en-US" sz="1000"/>
          </a:p>
        </p:txBody>
      </p:sp>
      <p:sp>
        <p:nvSpPr>
          <p:cNvPr id="380950" name="Oval 22"/>
          <p:cNvSpPr>
            <a:spLocks noChangeArrowheads="1"/>
          </p:cNvSpPr>
          <p:nvPr/>
        </p:nvSpPr>
        <p:spPr bwMode="auto">
          <a:xfrm>
            <a:off x="7769225" y="3605213"/>
            <a:ext cx="1069975" cy="1487487"/>
          </a:xfrm>
          <a:prstGeom prst="ellipse">
            <a:avLst/>
          </a:prstGeom>
          <a:solidFill>
            <a:schemeClr val="bg1"/>
          </a:solidFill>
          <a:ln w="12700">
            <a:solidFill>
              <a:schemeClr val="tx1"/>
            </a:solidFill>
            <a:round/>
            <a:headEnd/>
            <a:tailEnd/>
          </a:ln>
          <a:effectLst/>
        </p:spPr>
        <p:txBody>
          <a:bodyPr wrap="none" lIns="90487" tIns="44450" rIns="90487" bIns="44450" anchor="ctr">
            <a:prstTxWarp prst="textNoShape">
              <a:avLst/>
            </a:prstTxWarp>
          </a:bodyPr>
          <a:lstStyle/>
          <a:p>
            <a:pPr algn="ctr"/>
            <a:r>
              <a:rPr lang="en-US" sz="1000"/>
              <a:t>GOOD </a:t>
            </a:r>
          </a:p>
          <a:p>
            <a:pPr algn="ctr"/>
            <a:r>
              <a:rPr lang="en-US" sz="1000"/>
              <a:t>MATERIAL</a:t>
            </a:r>
          </a:p>
          <a:p>
            <a:pPr algn="ctr"/>
            <a:r>
              <a:rPr lang="en-US" sz="1000"/>
              <a:t>Warehoused</a:t>
            </a:r>
          </a:p>
          <a:p>
            <a:pPr algn="ctr"/>
            <a:r>
              <a:rPr lang="en-US" sz="1000"/>
              <a:t>waiting to</a:t>
            </a:r>
          </a:p>
          <a:p>
            <a:pPr algn="ctr"/>
            <a:r>
              <a:rPr lang="en-US" sz="1000"/>
              <a:t>be sold</a:t>
            </a:r>
          </a:p>
        </p:txBody>
      </p:sp>
      <p:sp>
        <p:nvSpPr>
          <p:cNvPr id="380951" name="Oval 23"/>
          <p:cNvSpPr>
            <a:spLocks noChangeArrowheads="1"/>
          </p:cNvSpPr>
          <p:nvPr/>
        </p:nvSpPr>
        <p:spPr bwMode="auto">
          <a:xfrm>
            <a:off x="6172200" y="5105400"/>
            <a:ext cx="1298575" cy="1231900"/>
          </a:xfrm>
          <a:prstGeom prst="ellipse">
            <a:avLst/>
          </a:prstGeom>
          <a:solidFill>
            <a:schemeClr val="bg1"/>
          </a:solidFill>
          <a:ln w="12700">
            <a:solidFill>
              <a:schemeClr val="tx1"/>
            </a:solidFill>
            <a:round/>
            <a:headEnd/>
            <a:tailEnd/>
          </a:ln>
          <a:effectLst/>
        </p:spPr>
        <p:txBody>
          <a:bodyPr wrap="none" lIns="90487" tIns="44450" rIns="90487" bIns="44450" anchor="ctr">
            <a:prstTxWarp prst="textNoShape">
              <a:avLst/>
            </a:prstTxWarp>
          </a:bodyPr>
          <a:lstStyle/>
          <a:p>
            <a:pPr algn="ctr"/>
            <a:r>
              <a:rPr lang="en-US" sz="1000"/>
              <a:t>OLD </a:t>
            </a:r>
          </a:p>
          <a:p>
            <a:pPr algn="ctr"/>
            <a:r>
              <a:rPr lang="en-US" sz="1000"/>
              <a:t>MATERIAL</a:t>
            </a:r>
          </a:p>
          <a:p>
            <a:pPr algn="ctr"/>
            <a:r>
              <a:rPr lang="en-US" sz="1000"/>
              <a:t>IS REJECTED</a:t>
            </a:r>
          </a:p>
          <a:p>
            <a:pPr algn="ctr"/>
            <a:r>
              <a:rPr lang="en-US" sz="1000"/>
              <a:t>(SCRAP) because</a:t>
            </a:r>
          </a:p>
          <a:p>
            <a:pPr algn="ctr"/>
            <a:r>
              <a:rPr lang="en-US" sz="1000"/>
              <a:t>of Design </a:t>
            </a:r>
          </a:p>
          <a:p>
            <a:pPr algn="ctr"/>
            <a:r>
              <a:rPr lang="en-US" sz="1000"/>
              <a:t>Changes</a:t>
            </a:r>
          </a:p>
        </p:txBody>
      </p:sp>
      <p:sp>
        <p:nvSpPr>
          <p:cNvPr id="380953" name="AutoShape 25"/>
          <p:cNvSpPr>
            <a:spLocks noChangeArrowheads="1"/>
          </p:cNvSpPr>
          <p:nvPr/>
        </p:nvSpPr>
        <p:spPr bwMode="auto">
          <a:xfrm>
            <a:off x="7435850" y="4265613"/>
            <a:ext cx="330200" cy="266700"/>
          </a:xfrm>
          <a:prstGeom prst="rightArrow">
            <a:avLst>
              <a:gd name="adj1" fmla="val 50000"/>
              <a:gd name="adj2" fmla="val 6191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380955" name="AutoShape 27"/>
          <p:cNvSpPr>
            <a:spLocks noChangeArrowheads="1"/>
          </p:cNvSpPr>
          <p:nvPr/>
        </p:nvSpPr>
        <p:spPr bwMode="auto">
          <a:xfrm rot="16200000" flipH="1">
            <a:off x="6713538" y="4897437"/>
            <a:ext cx="260350" cy="111125"/>
          </a:xfrm>
          <a:prstGeom prst="rightArrow">
            <a:avLst>
              <a:gd name="adj1" fmla="val 50000"/>
              <a:gd name="adj2" fmla="val 117154"/>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380956" name="AutoShape 28"/>
          <p:cNvSpPr>
            <a:spLocks noChangeArrowheads="1"/>
          </p:cNvSpPr>
          <p:nvPr/>
        </p:nvSpPr>
        <p:spPr bwMode="auto">
          <a:xfrm>
            <a:off x="5943600" y="4267200"/>
            <a:ext cx="328613" cy="268288"/>
          </a:xfrm>
          <a:prstGeom prst="rightArrow">
            <a:avLst>
              <a:gd name="adj1" fmla="val 50000"/>
              <a:gd name="adj2" fmla="val 61248"/>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380957" name="AutoShape 29"/>
          <p:cNvSpPr>
            <a:spLocks noChangeArrowheads="1"/>
          </p:cNvSpPr>
          <p:nvPr/>
        </p:nvSpPr>
        <p:spPr bwMode="auto">
          <a:xfrm>
            <a:off x="6705600" y="3657600"/>
            <a:ext cx="304800" cy="381000"/>
          </a:xfrm>
          <a:prstGeom prst="upArrow">
            <a:avLst>
              <a:gd name="adj1" fmla="val 50000"/>
              <a:gd name="adj2" fmla="val 31250"/>
            </a:avLst>
          </a:prstGeom>
          <a:noFill/>
          <a:ln w="15875">
            <a:solidFill>
              <a:schemeClr val="tx1"/>
            </a:solidFill>
            <a:miter lim="800000"/>
            <a:headEnd/>
            <a:tailEnd/>
          </a:ln>
          <a:effectLst/>
        </p:spPr>
        <p:txBody>
          <a:bodyPr anchor="ctr">
            <a:prstTxWarp prst="textNoShape">
              <a:avLst/>
            </a:prstTxWarp>
            <a:spAutoFit/>
          </a:bodyPr>
          <a:lstStyle/>
          <a:p>
            <a:endParaRPr lang="en-US"/>
          </a:p>
        </p:txBody>
      </p:sp>
      <p:sp>
        <p:nvSpPr>
          <p:cNvPr id="380958" name="AutoShape 30"/>
          <p:cNvSpPr>
            <a:spLocks noChangeArrowheads="1"/>
          </p:cNvSpPr>
          <p:nvPr/>
        </p:nvSpPr>
        <p:spPr bwMode="auto">
          <a:xfrm>
            <a:off x="4546600" y="5486400"/>
            <a:ext cx="1406525" cy="869950"/>
          </a:xfrm>
          <a:prstGeom prst="flowChartPredefinedProcess">
            <a:avLst/>
          </a:prstGeom>
          <a:noFill/>
          <a:ln w="15875">
            <a:solidFill>
              <a:srgbClr val="800000"/>
            </a:solidFill>
            <a:miter lim="800000"/>
            <a:headEnd/>
            <a:tailEnd/>
          </a:ln>
          <a:effectLst/>
        </p:spPr>
        <p:txBody>
          <a:bodyPr anchor="ctr">
            <a:prstTxWarp prst="textNoShape">
              <a:avLst/>
            </a:prstTxWarp>
          </a:bodyPr>
          <a:lstStyle/>
          <a:p>
            <a:pPr algn="ctr"/>
            <a:r>
              <a:rPr lang="en-US"/>
              <a:t>Corrective Action System Input</a:t>
            </a:r>
          </a:p>
        </p:txBody>
      </p:sp>
      <p:cxnSp>
        <p:nvCxnSpPr>
          <p:cNvPr id="380959" name="AutoShape 31"/>
          <p:cNvCxnSpPr>
            <a:cxnSpLocks noChangeShapeType="1"/>
            <a:stCxn id="380934" idx="2"/>
            <a:endCxn id="380958" idx="0"/>
          </p:cNvCxnSpPr>
          <p:nvPr/>
        </p:nvCxnSpPr>
        <p:spPr bwMode="auto">
          <a:xfrm>
            <a:off x="5240338" y="5029200"/>
            <a:ext cx="9525" cy="449263"/>
          </a:xfrm>
          <a:prstGeom prst="straightConnector1">
            <a:avLst/>
          </a:prstGeom>
          <a:noFill/>
          <a:ln w="15875">
            <a:solidFill>
              <a:srgbClr val="800000"/>
            </a:solidFill>
            <a:round/>
            <a:headEnd/>
            <a:tailEnd type="triangle" w="med" len="med"/>
          </a:ln>
          <a:effectLst/>
        </p:spPr>
      </p:cxnSp>
    </p:spTree>
  </p:cSld>
  <p:clrMapOvr>
    <a:masterClrMapping/>
  </p:clrMapOvr>
  <p:transition advTm="8000">
    <p:zoom dir="in"/>
  </p:transition>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8770" name="Rectangle 2"/>
          <p:cNvSpPr>
            <a:spLocks noChangeArrowheads="1"/>
          </p:cNvSpPr>
          <p:nvPr/>
        </p:nvSpPr>
        <p:spPr bwMode="auto">
          <a:xfrm>
            <a:off x="2090738" y="381000"/>
            <a:ext cx="5102225" cy="515938"/>
          </a:xfrm>
          <a:prstGeom prst="rect">
            <a:avLst/>
          </a:prstGeom>
          <a:noFill/>
          <a:ln w="12700">
            <a:noFill/>
            <a:miter lim="800000"/>
            <a:headEnd/>
            <a:tailEnd/>
          </a:ln>
          <a:effectLst/>
        </p:spPr>
        <p:txBody>
          <a:bodyPr wrap="none" lIns="90487" tIns="44450" rIns="90487" bIns="44450">
            <a:prstTxWarp prst="textNoShape">
              <a:avLst/>
            </a:prstTxWarp>
            <a:spAutoFit/>
          </a:bodyPr>
          <a:lstStyle/>
          <a:p>
            <a:pPr algn="ctr"/>
            <a:r>
              <a:rPr lang="en-US" sz="2800" b="1">
                <a:solidFill>
                  <a:srgbClr val="0000FF"/>
                </a:solidFill>
              </a:rPr>
              <a:t>8.5.3 Preventive Action (4.14)</a:t>
            </a:r>
            <a:endParaRPr lang="en-US" sz="2800" b="1"/>
          </a:p>
        </p:txBody>
      </p:sp>
      <p:sp>
        <p:nvSpPr>
          <p:cNvPr id="288771" name="Text Box 3"/>
          <p:cNvSpPr txBox="1">
            <a:spLocks noChangeArrowheads="1"/>
          </p:cNvSpPr>
          <p:nvPr/>
        </p:nvSpPr>
        <p:spPr bwMode="auto">
          <a:xfrm>
            <a:off x="228600" y="990600"/>
            <a:ext cx="4079875" cy="1558925"/>
          </a:xfrm>
          <a:prstGeom prst="rect">
            <a:avLst/>
          </a:prstGeom>
          <a:noFill/>
          <a:ln w="12700">
            <a:noFill/>
            <a:miter lim="800000"/>
            <a:headEnd/>
            <a:tailEnd/>
          </a:ln>
          <a:effectLst/>
        </p:spPr>
        <p:txBody>
          <a:bodyPr wrap="none">
            <a:prstTxWarp prst="textNoShape">
              <a:avLst/>
            </a:prstTxWarp>
            <a:spAutoFit/>
          </a:bodyPr>
          <a:lstStyle/>
          <a:p>
            <a:pPr algn="ctr"/>
            <a:r>
              <a:rPr lang="en-US" sz="1600">
                <a:solidFill>
                  <a:srgbClr val="00279F"/>
                </a:solidFill>
              </a:rPr>
              <a:t>Management Review Process</a:t>
            </a:r>
          </a:p>
          <a:p>
            <a:pPr algn="ctr"/>
            <a:r>
              <a:rPr lang="en-US" sz="1600">
                <a:solidFill>
                  <a:srgbClr val="00279F"/>
                </a:solidFill>
              </a:rPr>
              <a:t>Nonconformance-Corrective Action System</a:t>
            </a:r>
          </a:p>
          <a:p>
            <a:pPr algn="ctr"/>
            <a:r>
              <a:rPr lang="en-US" sz="1600">
                <a:solidFill>
                  <a:srgbClr val="00279F"/>
                </a:solidFill>
              </a:rPr>
              <a:t>Customer Complaints System</a:t>
            </a:r>
          </a:p>
          <a:p>
            <a:pPr algn="ctr"/>
            <a:r>
              <a:rPr lang="en-US" sz="1600">
                <a:solidFill>
                  <a:srgbClr val="00279F"/>
                </a:solidFill>
              </a:rPr>
              <a:t>HelpDesk System</a:t>
            </a:r>
          </a:p>
          <a:p>
            <a:pPr algn="ctr"/>
            <a:r>
              <a:rPr lang="en-US" sz="1600">
                <a:solidFill>
                  <a:srgbClr val="00279F"/>
                </a:solidFill>
              </a:rPr>
              <a:t>Corporate Suggestion Program</a:t>
            </a:r>
          </a:p>
          <a:p>
            <a:pPr algn="ctr"/>
            <a:r>
              <a:rPr lang="en-US" sz="1600">
                <a:solidFill>
                  <a:srgbClr val="00279F"/>
                </a:solidFill>
              </a:rPr>
              <a:t>Process Control System</a:t>
            </a:r>
          </a:p>
        </p:txBody>
      </p:sp>
      <p:sp>
        <p:nvSpPr>
          <p:cNvPr id="288778" name="Text Box 10"/>
          <p:cNvSpPr txBox="1">
            <a:spLocks noChangeArrowheads="1"/>
          </p:cNvSpPr>
          <p:nvPr/>
        </p:nvSpPr>
        <p:spPr bwMode="auto">
          <a:xfrm>
            <a:off x="4343400" y="990600"/>
            <a:ext cx="4495800" cy="1768475"/>
          </a:xfrm>
          <a:prstGeom prst="rect">
            <a:avLst/>
          </a:prstGeom>
          <a:noFill/>
          <a:ln w="12700">
            <a:noFill/>
            <a:miter lim="800000"/>
            <a:headEnd/>
            <a:tailEnd/>
          </a:ln>
          <a:effectLst/>
        </p:spPr>
        <p:txBody>
          <a:bodyPr lIns="0" rIns="0">
            <a:prstTxWarp prst="textNoShape">
              <a:avLst/>
            </a:prstTxWarp>
            <a:spAutoFit/>
          </a:bodyPr>
          <a:lstStyle/>
          <a:p>
            <a:pPr marL="342900" lvl="1" indent="-165100"/>
            <a:r>
              <a:rPr lang="en-US" sz="1000">
                <a:solidFill>
                  <a:srgbClr val="000000"/>
                </a:solidFill>
              </a:rPr>
              <a:t>	The Quality Systems Manager is the responsible authority for Preventive Action. As directed by Management, Continuous Improvement and Preventive Action philosophies will be relayed to the entire organization through one or a combination of the following (non-inclusive) techniques:</a:t>
            </a:r>
          </a:p>
          <a:p>
            <a:pPr marL="342900" lvl="1" indent="-165100">
              <a:buClr>
                <a:srgbClr val="790015"/>
              </a:buClr>
              <a:buSzPct val="80000"/>
              <a:buFontTx/>
              <a:buChar char="°"/>
            </a:pPr>
            <a:endParaRPr lang="en-US" sz="1000">
              <a:solidFill>
                <a:srgbClr val="00279F"/>
              </a:solidFill>
            </a:endParaRPr>
          </a:p>
          <a:p>
            <a:pPr marL="342900" lvl="1" indent="-165100">
              <a:buClr>
                <a:srgbClr val="790015"/>
              </a:buClr>
              <a:buSzPct val="80000"/>
              <a:buFontTx/>
              <a:buChar char="°"/>
            </a:pPr>
            <a:r>
              <a:rPr lang="en-US" sz="1000">
                <a:solidFill>
                  <a:srgbClr val="00279F"/>
                </a:solidFill>
              </a:rPr>
              <a:t>Paycheck Stuffers	</a:t>
            </a:r>
          </a:p>
          <a:p>
            <a:pPr marL="342900" lvl="1" indent="-165100">
              <a:buClr>
                <a:srgbClr val="790015"/>
              </a:buClr>
              <a:buSzPct val="80000"/>
              <a:buFontTx/>
              <a:buChar char="°"/>
            </a:pPr>
            <a:r>
              <a:rPr lang="en-US" sz="1000">
                <a:solidFill>
                  <a:srgbClr val="00279F"/>
                </a:solidFill>
              </a:rPr>
              <a:t>Banners</a:t>
            </a:r>
          </a:p>
          <a:p>
            <a:pPr marL="342900" lvl="1" indent="-165100">
              <a:buClr>
                <a:srgbClr val="790015"/>
              </a:buClr>
              <a:buSzPct val="80000"/>
              <a:buFontTx/>
              <a:buChar char="°"/>
            </a:pPr>
            <a:r>
              <a:rPr lang="en-US" sz="1000">
                <a:solidFill>
                  <a:srgbClr val="00279F"/>
                </a:solidFill>
              </a:rPr>
              <a:t>Meetings</a:t>
            </a:r>
          </a:p>
          <a:p>
            <a:pPr marL="342900" lvl="1" indent="-165100">
              <a:buClr>
                <a:srgbClr val="790015"/>
              </a:buClr>
              <a:buSzPct val="80000"/>
              <a:buFontTx/>
              <a:buChar char="°"/>
            </a:pPr>
            <a:r>
              <a:rPr lang="en-US" sz="1000">
                <a:solidFill>
                  <a:srgbClr val="00279F"/>
                </a:solidFill>
              </a:rPr>
              <a:t>Memos</a:t>
            </a:r>
          </a:p>
          <a:p>
            <a:pPr marL="342900" lvl="1" indent="-165100">
              <a:buClr>
                <a:srgbClr val="790015"/>
              </a:buClr>
              <a:buSzPct val="80000"/>
              <a:buFontTx/>
              <a:buChar char="°"/>
            </a:pPr>
            <a:r>
              <a:rPr lang="en-US" sz="1000">
                <a:solidFill>
                  <a:srgbClr val="00279F"/>
                </a:solidFill>
              </a:rPr>
              <a:t>Formal Training</a:t>
            </a:r>
          </a:p>
          <a:p>
            <a:pPr marL="342900" lvl="1" indent="-165100">
              <a:buClr>
                <a:srgbClr val="790015"/>
              </a:buClr>
              <a:buSzPct val="80000"/>
              <a:buFontTx/>
              <a:buChar char="°"/>
            </a:pPr>
            <a:r>
              <a:rPr lang="en-US" sz="1000">
                <a:solidFill>
                  <a:srgbClr val="00279F"/>
                </a:solidFill>
              </a:rPr>
              <a:t>Published Metrics</a:t>
            </a:r>
            <a:endParaRPr lang="en-US">
              <a:solidFill>
                <a:srgbClr val="000000"/>
              </a:solidFill>
            </a:endParaRPr>
          </a:p>
        </p:txBody>
      </p:sp>
      <p:sp>
        <p:nvSpPr>
          <p:cNvPr id="288772" name="AutoShape 4"/>
          <p:cNvSpPr>
            <a:spLocks noChangeArrowheads="1"/>
          </p:cNvSpPr>
          <p:nvPr/>
        </p:nvSpPr>
        <p:spPr bwMode="auto">
          <a:xfrm>
            <a:off x="228600" y="4505325"/>
            <a:ext cx="1165225" cy="422275"/>
          </a:xfrm>
          <a:prstGeom prst="flowChartAlternateProcess">
            <a:avLst/>
          </a:prstGeom>
          <a:noFill/>
          <a:ln w="28575">
            <a:solidFill>
              <a:srgbClr val="005400"/>
            </a:solidFill>
            <a:miter lim="800000"/>
            <a:headEnd/>
            <a:tailEnd/>
          </a:ln>
          <a:effectLst/>
        </p:spPr>
        <p:txBody>
          <a:bodyPr anchor="ctr">
            <a:prstTxWarp prst="textNoShape">
              <a:avLst/>
            </a:prstTxWarp>
          </a:bodyPr>
          <a:lstStyle/>
          <a:p>
            <a:pPr algn="ctr"/>
            <a:r>
              <a:rPr lang="en-US" sz="1000" b="1">
                <a:solidFill>
                  <a:srgbClr val="75056A"/>
                </a:solidFill>
              </a:rPr>
              <a:t>Analysis Data Outputs</a:t>
            </a:r>
          </a:p>
        </p:txBody>
      </p:sp>
      <p:sp>
        <p:nvSpPr>
          <p:cNvPr id="288774" name="AutoShape 6"/>
          <p:cNvSpPr>
            <a:spLocks noChangeArrowheads="1"/>
          </p:cNvSpPr>
          <p:nvPr/>
        </p:nvSpPr>
        <p:spPr bwMode="auto">
          <a:xfrm>
            <a:off x="1752600" y="4357688"/>
            <a:ext cx="1524000" cy="714375"/>
          </a:xfrm>
          <a:prstGeom prst="flowChartDecision">
            <a:avLst/>
          </a:prstGeom>
          <a:noFill/>
          <a:ln w="12700">
            <a:solidFill>
              <a:srgbClr val="FF0000"/>
            </a:solidFill>
            <a:miter lim="800000"/>
            <a:headEnd/>
            <a:tailEnd/>
          </a:ln>
          <a:effectLst/>
        </p:spPr>
        <p:txBody>
          <a:bodyPr anchor="ctr">
            <a:prstTxWarp prst="textNoShape">
              <a:avLst/>
            </a:prstTxWarp>
            <a:spAutoFit/>
          </a:bodyPr>
          <a:lstStyle/>
          <a:p>
            <a:pPr algn="ctr"/>
            <a:r>
              <a:rPr lang="en-US" sz="1000">
                <a:solidFill>
                  <a:srgbClr val="FF0000"/>
                </a:solidFill>
              </a:rPr>
              <a:t>Analyze for</a:t>
            </a:r>
          </a:p>
          <a:p>
            <a:pPr algn="ctr"/>
            <a:r>
              <a:rPr lang="en-US" sz="1000">
                <a:solidFill>
                  <a:srgbClr val="FF0000"/>
                </a:solidFill>
              </a:rPr>
              <a:t>Trends</a:t>
            </a:r>
            <a:endParaRPr lang="en-US">
              <a:solidFill>
                <a:srgbClr val="FF0000"/>
              </a:solidFill>
            </a:endParaRPr>
          </a:p>
        </p:txBody>
      </p:sp>
      <p:sp>
        <p:nvSpPr>
          <p:cNvPr id="288777" name="AutoShape 9"/>
          <p:cNvSpPr>
            <a:spLocks noChangeArrowheads="1"/>
          </p:cNvSpPr>
          <p:nvPr/>
        </p:nvSpPr>
        <p:spPr bwMode="auto">
          <a:xfrm>
            <a:off x="4035425" y="4114800"/>
            <a:ext cx="1763713" cy="1201738"/>
          </a:xfrm>
          <a:prstGeom prst="flowChartProcess">
            <a:avLst/>
          </a:prstGeom>
          <a:noFill/>
          <a:ln w="12700">
            <a:solidFill>
              <a:schemeClr val="tx1"/>
            </a:solidFill>
            <a:miter lim="800000"/>
            <a:headEnd/>
            <a:tailEnd/>
          </a:ln>
          <a:effectLst/>
        </p:spPr>
        <p:txBody>
          <a:bodyPr wrap="none" anchor="ctr">
            <a:prstTxWarp prst="textNoShape">
              <a:avLst/>
            </a:prstTxWarp>
            <a:spAutoFit/>
          </a:bodyPr>
          <a:lstStyle/>
          <a:p>
            <a:pPr algn="ctr"/>
            <a:r>
              <a:rPr lang="en-US"/>
              <a:t>Considerations:</a:t>
            </a:r>
          </a:p>
          <a:p>
            <a:pPr algn="ctr"/>
            <a:r>
              <a:rPr lang="en-US" sz="1000"/>
              <a:t>1. Risks to Consumer</a:t>
            </a:r>
          </a:p>
          <a:p>
            <a:pPr algn="ctr"/>
            <a:r>
              <a:rPr lang="en-US" sz="1000"/>
              <a:t>2. Risks to Company</a:t>
            </a:r>
          </a:p>
          <a:p>
            <a:pPr algn="ctr"/>
            <a:r>
              <a:rPr lang="en-US" sz="1000"/>
              <a:t>3. Probability of Occurrence</a:t>
            </a:r>
          </a:p>
          <a:p>
            <a:pPr algn="ctr"/>
            <a:r>
              <a:rPr lang="en-US" sz="1000"/>
              <a:t>4. Probability of Detection</a:t>
            </a:r>
          </a:p>
          <a:p>
            <a:pPr algn="ctr"/>
            <a:r>
              <a:rPr lang="en-US" sz="1000"/>
              <a:t>5. Existing Controls</a:t>
            </a:r>
          </a:p>
          <a:p>
            <a:pPr algn="ctr"/>
            <a:r>
              <a:rPr lang="en-US" sz="1000"/>
              <a:t>6. Costs</a:t>
            </a:r>
            <a:endParaRPr lang="en-US"/>
          </a:p>
        </p:txBody>
      </p:sp>
      <p:cxnSp>
        <p:nvCxnSpPr>
          <p:cNvPr id="288779" name="AutoShape 11"/>
          <p:cNvCxnSpPr>
            <a:cxnSpLocks noChangeShapeType="1"/>
            <a:stCxn id="288774" idx="3"/>
            <a:endCxn id="288777" idx="1"/>
          </p:cNvCxnSpPr>
          <p:nvPr/>
        </p:nvCxnSpPr>
        <p:spPr bwMode="auto">
          <a:xfrm>
            <a:off x="3276600" y="4714875"/>
            <a:ext cx="758825" cy="1588"/>
          </a:xfrm>
          <a:prstGeom prst="straightConnector1">
            <a:avLst/>
          </a:prstGeom>
          <a:noFill/>
          <a:ln w="12700">
            <a:solidFill>
              <a:srgbClr val="FF0000"/>
            </a:solidFill>
            <a:round/>
            <a:headEnd/>
            <a:tailEnd type="triangle" w="med" len="med"/>
          </a:ln>
          <a:effectLst/>
        </p:spPr>
      </p:cxnSp>
      <p:sp>
        <p:nvSpPr>
          <p:cNvPr id="288780" name="Text Box 12"/>
          <p:cNvSpPr txBox="1">
            <a:spLocks noChangeArrowheads="1"/>
          </p:cNvSpPr>
          <p:nvPr/>
        </p:nvSpPr>
        <p:spPr bwMode="auto">
          <a:xfrm>
            <a:off x="3200400" y="4368800"/>
            <a:ext cx="838200" cy="854075"/>
          </a:xfrm>
          <a:prstGeom prst="rect">
            <a:avLst/>
          </a:prstGeom>
          <a:noFill/>
          <a:ln w="12700">
            <a:noFill/>
            <a:miter lim="800000"/>
            <a:headEnd/>
            <a:tailEnd/>
          </a:ln>
          <a:effectLst/>
        </p:spPr>
        <p:txBody>
          <a:bodyPr>
            <a:prstTxWarp prst="textNoShape">
              <a:avLst/>
            </a:prstTxWarp>
            <a:spAutoFit/>
          </a:bodyPr>
          <a:lstStyle/>
          <a:p>
            <a:pPr algn="ctr"/>
            <a:r>
              <a:rPr lang="en-US" sz="1000">
                <a:solidFill>
                  <a:srgbClr val="FF0000"/>
                </a:solidFill>
              </a:rPr>
              <a:t>‘Bad’ Trend Identified</a:t>
            </a:r>
            <a:r>
              <a:rPr lang="en-US" sz="1000"/>
              <a:t> (Potential Preventive Action) </a:t>
            </a:r>
          </a:p>
        </p:txBody>
      </p:sp>
      <p:sp>
        <p:nvSpPr>
          <p:cNvPr id="288781" name="Text Box 13"/>
          <p:cNvSpPr txBox="1">
            <a:spLocks noChangeArrowheads="1"/>
          </p:cNvSpPr>
          <p:nvPr/>
        </p:nvSpPr>
        <p:spPr bwMode="auto">
          <a:xfrm>
            <a:off x="4038600" y="3733800"/>
            <a:ext cx="1739900" cy="396875"/>
          </a:xfrm>
          <a:prstGeom prst="rect">
            <a:avLst/>
          </a:prstGeom>
          <a:noFill/>
          <a:ln w="12700">
            <a:noFill/>
            <a:miter lim="800000"/>
            <a:headEnd/>
            <a:tailEnd/>
          </a:ln>
          <a:effectLst/>
        </p:spPr>
        <p:txBody>
          <a:bodyPr>
            <a:prstTxWarp prst="textNoShape">
              <a:avLst/>
            </a:prstTxWarp>
            <a:spAutoFit/>
          </a:bodyPr>
          <a:lstStyle/>
          <a:p>
            <a:pPr algn="ctr"/>
            <a:r>
              <a:rPr lang="en-US" sz="1000">
                <a:solidFill>
                  <a:srgbClr val="00279F"/>
                </a:solidFill>
              </a:rPr>
              <a:t>Evaluate Potential of</a:t>
            </a:r>
          </a:p>
          <a:p>
            <a:pPr algn="ctr"/>
            <a:r>
              <a:rPr lang="en-US" sz="1000">
                <a:solidFill>
                  <a:srgbClr val="00279F"/>
                </a:solidFill>
              </a:rPr>
              <a:t>Identified Preventive Action</a:t>
            </a:r>
          </a:p>
        </p:txBody>
      </p:sp>
      <p:sp>
        <p:nvSpPr>
          <p:cNvPr id="288782" name="AutoShape 14"/>
          <p:cNvSpPr>
            <a:spLocks noChangeArrowheads="1"/>
          </p:cNvSpPr>
          <p:nvPr/>
        </p:nvSpPr>
        <p:spPr bwMode="auto">
          <a:xfrm>
            <a:off x="6019800" y="4503738"/>
            <a:ext cx="1371600" cy="409575"/>
          </a:xfrm>
          <a:prstGeom prst="flowChartDecision">
            <a:avLst/>
          </a:prstGeom>
          <a:noFill/>
          <a:ln w="12700">
            <a:solidFill>
              <a:schemeClr val="tx1"/>
            </a:solidFill>
            <a:miter lim="800000"/>
            <a:headEnd/>
            <a:tailEnd/>
          </a:ln>
          <a:effectLst/>
        </p:spPr>
        <p:txBody>
          <a:bodyPr anchor="ctr">
            <a:prstTxWarp prst="textNoShape">
              <a:avLst/>
            </a:prstTxWarp>
            <a:spAutoFit/>
          </a:bodyPr>
          <a:lstStyle/>
          <a:p>
            <a:pPr algn="ctr"/>
            <a:r>
              <a:rPr lang="en-US" sz="1000"/>
              <a:t>Project?</a:t>
            </a:r>
            <a:endParaRPr lang="en-US"/>
          </a:p>
        </p:txBody>
      </p:sp>
      <p:cxnSp>
        <p:nvCxnSpPr>
          <p:cNvPr id="288783" name="AutoShape 15"/>
          <p:cNvCxnSpPr>
            <a:cxnSpLocks noChangeShapeType="1"/>
            <a:stCxn id="288777" idx="3"/>
            <a:endCxn id="288782" idx="1"/>
          </p:cNvCxnSpPr>
          <p:nvPr/>
        </p:nvCxnSpPr>
        <p:spPr bwMode="auto">
          <a:xfrm flipV="1">
            <a:off x="5799138" y="4708525"/>
            <a:ext cx="220662" cy="7938"/>
          </a:xfrm>
          <a:prstGeom prst="straightConnector1">
            <a:avLst/>
          </a:prstGeom>
          <a:noFill/>
          <a:ln w="12700">
            <a:solidFill>
              <a:schemeClr val="tx1"/>
            </a:solidFill>
            <a:round/>
            <a:headEnd/>
            <a:tailEnd type="triangle" w="med" len="med"/>
          </a:ln>
          <a:effectLst/>
        </p:spPr>
      </p:cxnSp>
      <p:cxnSp>
        <p:nvCxnSpPr>
          <p:cNvPr id="288784" name="AutoShape 16"/>
          <p:cNvCxnSpPr>
            <a:cxnSpLocks noChangeShapeType="1"/>
            <a:stCxn id="288782" idx="2"/>
            <a:endCxn id="288772" idx="2"/>
          </p:cNvCxnSpPr>
          <p:nvPr/>
        </p:nvCxnSpPr>
        <p:spPr bwMode="auto">
          <a:xfrm rot="5400000">
            <a:off x="3744119" y="1980407"/>
            <a:ext cx="28575" cy="5894387"/>
          </a:xfrm>
          <a:prstGeom prst="bentConnector3">
            <a:avLst>
              <a:gd name="adj1" fmla="val 2094440"/>
            </a:avLst>
          </a:prstGeom>
          <a:noFill/>
          <a:ln w="12700">
            <a:solidFill>
              <a:srgbClr val="005400"/>
            </a:solidFill>
            <a:miter lim="800000"/>
            <a:headEnd/>
            <a:tailEnd type="triangle" w="med" len="med"/>
          </a:ln>
          <a:effectLst/>
        </p:spPr>
      </p:cxnSp>
      <p:sp>
        <p:nvSpPr>
          <p:cNvPr id="288785" name="Text Box 17"/>
          <p:cNvSpPr txBox="1">
            <a:spLocks noChangeArrowheads="1"/>
          </p:cNvSpPr>
          <p:nvPr/>
        </p:nvSpPr>
        <p:spPr bwMode="auto">
          <a:xfrm>
            <a:off x="6740525" y="4968875"/>
            <a:ext cx="346075" cy="244475"/>
          </a:xfrm>
          <a:prstGeom prst="rect">
            <a:avLst/>
          </a:prstGeom>
          <a:noFill/>
          <a:ln w="12700">
            <a:noFill/>
            <a:miter lim="800000"/>
            <a:headEnd/>
            <a:tailEnd/>
          </a:ln>
          <a:effectLst/>
        </p:spPr>
        <p:txBody>
          <a:bodyPr wrap="none">
            <a:prstTxWarp prst="textNoShape">
              <a:avLst/>
            </a:prstTxWarp>
            <a:spAutoFit/>
          </a:bodyPr>
          <a:lstStyle/>
          <a:p>
            <a:r>
              <a:rPr lang="en-US" sz="1000"/>
              <a:t>No</a:t>
            </a:r>
          </a:p>
        </p:txBody>
      </p:sp>
      <p:sp>
        <p:nvSpPr>
          <p:cNvPr id="288786" name="AutoShape 18"/>
          <p:cNvSpPr>
            <a:spLocks noChangeArrowheads="1"/>
          </p:cNvSpPr>
          <p:nvPr/>
        </p:nvSpPr>
        <p:spPr bwMode="auto">
          <a:xfrm>
            <a:off x="6176963" y="3509963"/>
            <a:ext cx="1057275" cy="765175"/>
          </a:xfrm>
          <a:prstGeom prst="flowChartAlternateProcess">
            <a:avLst/>
          </a:prstGeom>
          <a:noFill/>
          <a:ln w="12700">
            <a:solidFill>
              <a:schemeClr val="tx1"/>
            </a:solidFill>
            <a:miter lim="800000"/>
            <a:headEnd/>
            <a:tailEnd/>
          </a:ln>
          <a:effectLst/>
        </p:spPr>
        <p:txBody>
          <a:bodyPr anchor="ctr">
            <a:prstTxWarp prst="textNoShape">
              <a:avLst/>
            </a:prstTxWarp>
            <a:spAutoFit/>
          </a:bodyPr>
          <a:lstStyle/>
          <a:p>
            <a:pPr algn="ctr"/>
            <a:r>
              <a:rPr lang="en-US" sz="1000"/>
              <a:t>Develop Potential Preventative Actions</a:t>
            </a:r>
          </a:p>
        </p:txBody>
      </p:sp>
      <p:cxnSp>
        <p:nvCxnSpPr>
          <p:cNvPr id="288787" name="AutoShape 19"/>
          <p:cNvCxnSpPr>
            <a:cxnSpLocks noChangeShapeType="1"/>
            <a:stCxn id="288782" idx="0"/>
            <a:endCxn id="288786" idx="2"/>
          </p:cNvCxnSpPr>
          <p:nvPr/>
        </p:nvCxnSpPr>
        <p:spPr bwMode="auto">
          <a:xfrm flipV="1">
            <a:off x="6705600" y="4275138"/>
            <a:ext cx="0" cy="228600"/>
          </a:xfrm>
          <a:prstGeom prst="straightConnector1">
            <a:avLst/>
          </a:prstGeom>
          <a:noFill/>
          <a:ln w="12700">
            <a:solidFill>
              <a:schemeClr val="tx1"/>
            </a:solidFill>
            <a:round/>
            <a:headEnd/>
            <a:tailEnd type="triangle" w="med" len="med"/>
          </a:ln>
          <a:effectLst/>
        </p:spPr>
      </p:cxnSp>
      <p:cxnSp>
        <p:nvCxnSpPr>
          <p:cNvPr id="288791" name="AutoShape 23"/>
          <p:cNvCxnSpPr>
            <a:cxnSpLocks noChangeShapeType="1"/>
            <a:stCxn id="288771" idx="2"/>
            <a:endCxn id="288772" idx="0"/>
          </p:cNvCxnSpPr>
          <p:nvPr/>
        </p:nvCxnSpPr>
        <p:spPr bwMode="auto">
          <a:xfrm rot="5400000">
            <a:off x="569119" y="2791619"/>
            <a:ext cx="1941513" cy="1457325"/>
          </a:xfrm>
          <a:prstGeom prst="bentConnector3">
            <a:avLst>
              <a:gd name="adj1" fmla="val 30005"/>
            </a:avLst>
          </a:prstGeom>
          <a:noFill/>
          <a:ln w="19050" cap="rnd">
            <a:solidFill>
              <a:srgbClr val="800000"/>
            </a:solidFill>
            <a:prstDash val="sysDot"/>
            <a:miter lim="800000"/>
            <a:headEnd type="triangle" w="med" len="med"/>
            <a:tailEnd/>
          </a:ln>
          <a:effectLst/>
        </p:spPr>
      </p:cxnSp>
      <p:sp>
        <p:nvSpPr>
          <p:cNvPr id="288794" name="Text Box 26"/>
          <p:cNvSpPr txBox="1">
            <a:spLocks noChangeArrowheads="1"/>
          </p:cNvSpPr>
          <p:nvPr/>
        </p:nvSpPr>
        <p:spPr bwMode="auto">
          <a:xfrm>
            <a:off x="685800" y="5638800"/>
            <a:ext cx="7848600" cy="639763"/>
          </a:xfrm>
          <a:prstGeom prst="rect">
            <a:avLst/>
          </a:prstGeom>
          <a:noFill/>
          <a:ln w="12700">
            <a:noFill/>
            <a:miter lim="800000"/>
            <a:headEnd/>
            <a:tailEnd/>
          </a:ln>
          <a:effectLst/>
        </p:spPr>
        <p:txBody>
          <a:bodyPr lIns="0" rIns="0">
            <a:prstTxWarp prst="textNoShape">
              <a:avLst/>
            </a:prstTxWarp>
            <a:spAutoFit/>
          </a:bodyPr>
          <a:lstStyle/>
          <a:p>
            <a:pPr marL="177800" lvl="1"/>
            <a:r>
              <a:rPr lang="en-US">
                <a:solidFill>
                  <a:srgbClr val="000000"/>
                </a:solidFill>
              </a:rPr>
              <a:t>The person responsible for the project is assigned by the Quality Systems Manager and is responsible for the initiation of preventive action and application of controls to ensure it is effective. The Quality Systems Manager feeds back project outputs to Management Review.</a:t>
            </a:r>
          </a:p>
        </p:txBody>
      </p:sp>
      <p:sp>
        <p:nvSpPr>
          <p:cNvPr id="288796" name="AutoShape 28"/>
          <p:cNvSpPr>
            <a:spLocks noChangeArrowheads="1"/>
          </p:cNvSpPr>
          <p:nvPr/>
        </p:nvSpPr>
        <p:spPr bwMode="auto">
          <a:xfrm>
            <a:off x="6184900" y="2590800"/>
            <a:ext cx="1047750" cy="600075"/>
          </a:xfrm>
          <a:prstGeom prst="flowChartAlternateProcess">
            <a:avLst/>
          </a:prstGeom>
          <a:noFill/>
          <a:ln w="12700">
            <a:solidFill>
              <a:schemeClr val="tx1"/>
            </a:solidFill>
            <a:miter lim="800000"/>
            <a:headEnd/>
            <a:tailEnd/>
          </a:ln>
          <a:effectLst/>
        </p:spPr>
        <p:txBody>
          <a:bodyPr anchor="ctr">
            <a:prstTxWarp prst="textNoShape">
              <a:avLst/>
            </a:prstTxWarp>
            <a:spAutoFit/>
          </a:bodyPr>
          <a:lstStyle/>
          <a:p>
            <a:pPr algn="ctr"/>
            <a:r>
              <a:rPr lang="en-US" sz="1000"/>
              <a:t>Implement Preventative Actions</a:t>
            </a:r>
          </a:p>
        </p:txBody>
      </p:sp>
      <p:cxnSp>
        <p:nvCxnSpPr>
          <p:cNvPr id="288797" name="AutoShape 29"/>
          <p:cNvCxnSpPr>
            <a:cxnSpLocks noChangeShapeType="1"/>
            <a:stCxn id="288786" idx="0"/>
            <a:endCxn id="288796" idx="2"/>
          </p:cNvCxnSpPr>
          <p:nvPr/>
        </p:nvCxnSpPr>
        <p:spPr bwMode="auto">
          <a:xfrm flipV="1">
            <a:off x="6705600" y="3190875"/>
            <a:ext cx="3175" cy="319088"/>
          </a:xfrm>
          <a:prstGeom prst="straightConnector1">
            <a:avLst/>
          </a:prstGeom>
          <a:noFill/>
          <a:ln w="12700">
            <a:solidFill>
              <a:schemeClr val="tx1"/>
            </a:solidFill>
            <a:round/>
            <a:headEnd/>
            <a:tailEnd type="triangle" w="med" len="med"/>
          </a:ln>
          <a:effectLst/>
        </p:spPr>
      </p:cxnSp>
      <p:sp>
        <p:nvSpPr>
          <p:cNvPr id="288798" name="AutoShape 30"/>
          <p:cNvSpPr>
            <a:spLocks noChangeArrowheads="1"/>
          </p:cNvSpPr>
          <p:nvPr/>
        </p:nvSpPr>
        <p:spPr bwMode="auto">
          <a:xfrm>
            <a:off x="7454900" y="2233613"/>
            <a:ext cx="1676400" cy="1323975"/>
          </a:xfrm>
          <a:prstGeom prst="flowChartDecision">
            <a:avLst/>
          </a:prstGeom>
          <a:noFill/>
          <a:ln w="12700">
            <a:solidFill>
              <a:schemeClr val="tx1"/>
            </a:solidFill>
            <a:miter lim="800000"/>
            <a:headEnd/>
            <a:tailEnd/>
          </a:ln>
          <a:effectLst/>
        </p:spPr>
        <p:txBody>
          <a:bodyPr anchor="ctr">
            <a:prstTxWarp prst="textNoShape">
              <a:avLst/>
            </a:prstTxWarp>
            <a:spAutoFit/>
          </a:bodyPr>
          <a:lstStyle/>
          <a:p>
            <a:pPr algn="ctr"/>
            <a:r>
              <a:rPr lang="en-US" sz="1000"/>
              <a:t>Was Preventative Action Effective?</a:t>
            </a:r>
            <a:endParaRPr lang="en-US"/>
          </a:p>
        </p:txBody>
      </p:sp>
      <p:cxnSp>
        <p:nvCxnSpPr>
          <p:cNvPr id="288799" name="AutoShape 31"/>
          <p:cNvCxnSpPr>
            <a:cxnSpLocks noChangeShapeType="1"/>
            <a:stCxn id="288796" idx="3"/>
            <a:endCxn id="288798" idx="1"/>
          </p:cNvCxnSpPr>
          <p:nvPr/>
        </p:nvCxnSpPr>
        <p:spPr bwMode="auto">
          <a:xfrm>
            <a:off x="7232650" y="2890838"/>
            <a:ext cx="222250" cy="4762"/>
          </a:xfrm>
          <a:prstGeom prst="straightConnector1">
            <a:avLst/>
          </a:prstGeom>
          <a:noFill/>
          <a:ln w="12700">
            <a:solidFill>
              <a:schemeClr val="tx1"/>
            </a:solidFill>
            <a:round/>
            <a:headEnd/>
            <a:tailEnd type="triangle" w="med" len="med"/>
          </a:ln>
          <a:effectLst/>
        </p:spPr>
      </p:cxnSp>
      <p:cxnSp>
        <p:nvCxnSpPr>
          <p:cNvPr id="288800" name="AutoShape 32"/>
          <p:cNvCxnSpPr>
            <a:cxnSpLocks noChangeShapeType="1"/>
            <a:stCxn id="288798" idx="0"/>
            <a:endCxn id="288786" idx="1"/>
          </p:cNvCxnSpPr>
          <p:nvPr/>
        </p:nvCxnSpPr>
        <p:spPr bwMode="auto">
          <a:xfrm rot="16200000" flipH="1" flipV="1">
            <a:off x="6405563" y="2005013"/>
            <a:ext cx="1658937" cy="2116137"/>
          </a:xfrm>
          <a:prstGeom prst="bentConnector4">
            <a:avLst>
              <a:gd name="adj1" fmla="val -13778"/>
              <a:gd name="adj2" fmla="val 110801"/>
            </a:avLst>
          </a:prstGeom>
          <a:noFill/>
          <a:ln w="12700">
            <a:solidFill>
              <a:srgbClr val="FF0000"/>
            </a:solidFill>
            <a:miter lim="800000"/>
            <a:headEnd/>
            <a:tailEnd type="triangle" w="med" len="med"/>
          </a:ln>
          <a:effectLst/>
        </p:spPr>
      </p:cxnSp>
      <p:sp>
        <p:nvSpPr>
          <p:cNvPr id="288801" name="Text Box 33"/>
          <p:cNvSpPr txBox="1">
            <a:spLocks noChangeArrowheads="1"/>
          </p:cNvSpPr>
          <p:nvPr/>
        </p:nvSpPr>
        <p:spPr bwMode="auto">
          <a:xfrm>
            <a:off x="6858000" y="1981200"/>
            <a:ext cx="354013" cy="244475"/>
          </a:xfrm>
          <a:prstGeom prst="rect">
            <a:avLst/>
          </a:prstGeom>
          <a:noFill/>
          <a:ln w="12700">
            <a:noFill/>
            <a:miter lim="800000"/>
            <a:headEnd/>
            <a:tailEnd/>
          </a:ln>
          <a:effectLst/>
        </p:spPr>
        <p:txBody>
          <a:bodyPr wrap="none">
            <a:prstTxWarp prst="textNoShape">
              <a:avLst/>
            </a:prstTxWarp>
            <a:spAutoFit/>
          </a:bodyPr>
          <a:lstStyle/>
          <a:p>
            <a:r>
              <a:rPr lang="en-US" sz="1000" b="1">
                <a:solidFill>
                  <a:srgbClr val="FF0000"/>
                </a:solidFill>
              </a:rPr>
              <a:t>No</a:t>
            </a:r>
          </a:p>
        </p:txBody>
      </p:sp>
      <p:cxnSp>
        <p:nvCxnSpPr>
          <p:cNvPr id="288802" name="AutoShape 34"/>
          <p:cNvCxnSpPr>
            <a:cxnSpLocks noChangeShapeType="1"/>
            <a:stCxn id="288798" idx="2"/>
            <a:endCxn id="288804" idx="0"/>
          </p:cNvCxnSpPr>
          <p:nvPr/>
        </p:nvCxnSpPr>
        <p:spPr bwMode="auto">
          <a:xfrm flipH="1">
            <a:off x="8288338" y="3557588"/>
            <a:ext cx="4762" cy="328612"/>
          </a:xfrm>
          <a:prstGeom prst="straightConnector1">
            <a:avLst/>
          </a:prstGeom>
          <a:noFill/>
          <a:ln w="12700">
            <a:solidFill>
              <a:schemeClr val="tx1"/>
            </a:solidFill>
            <a:round/>
            <a:headEnd/>
            <a:tailEnd type="triangle" w="med" len="med"/>
          </a:ln>
          <a:effectLst/>
        </p:spPr>
      </p:cxnSp>
      <p:sp>
        <p:nvSpPr>
          <p:cNvPr id="288803" name="Text Box 35"/>
          <p:cNvSpPr txBox="1">
            <a:spLocks noChangeArrowheads="1"/>
          </p:cNvSpPr>
          <p:nvPr/>
        </p:nvSpPr>
        <p:spPr bwMode="auto">
          <a:xfrm>
            <a:off x="8293100" y="3565525"/>
            <a:ext cx="533400" cy="244475"/>
          </a:xfrm>
          <a:prstGeom prst="rect">
            <a:avLst/>
          </a:prstGeom>
          <a:noFill/>
          <a:ln w="12700">
            <a:noFill/>
            <a:miter lim="800000"/>
            <a:headEnd/>
            <a:tailEnd/>
          </a:ln>
          <a:effectLst/>
        </p:spPr>
        <p:txBody>
          <a:bodyPr>
            <a:prstTxWarp prst="textNoShape">
              <a:avLst/>
            </a:prstTxWarp>
            <a:spAutoFit/>
          </a:bodyPr>
          <a:lstStyle/>
          <a:p>
            <a:r>
              <a:rPr lang="en-US" sz="1000"/>
              <a:t>Yes</a:t>
            </a:r>
          </a:p>
        </p:txBody>
      </p:sp>
      <p:sp>
        <p:nvSpPr>
          <p:cNvPr id="288804" name="AutoShape 36"/>
          <p:cNvSpPr>
            <a:spLocks noChangeArrowheads="1"/>
          </p:cNvSpPr>
          <p:nvPr/>
        </p:nvSpPr>
        <p:spPr bwMode="auto">
          <a:xfrm>
            <a:off x="7750175" y="3886200"/>
            <a:ext cx="1076325" cy="1092200"/>
          </a:xfrm>
          <a:prstGeom prst="flowChartAlternateProcess">
            <a:avLst/>
          </a:prstGeom>
          <a:noFill/>
          <a:ln w="12700">
            <a:solidFill>
              <a:schemeClr val="tx1"/>
            </a:solidFill>
            <a:miter lim="800000"/>
            <a:headEnd/>
            <a:tailEnd/>
          </a:ln>
          <a:effectLst/>
        </p:spPr>
        <p:txBody>
          <a:bodyPr anchor="ctr">
            <a:prstTxWarp prst="textNoShape">
              <a:avLst/>
            </a:prstTxWarp>
            <a:spAutoFit/>
          </a:bodyPr>
          <a:lstStyle/>
          <a:p>
            <a:pPr algn="ctr"/>
            <a:r>
              <a:rPr lang="en-US" sz="1000"/>
              <a:t>Present Preventative Action Projects for Management Review</a:t>
            </a:r>
          </a:p>
        </p:txBody>
      </p:sp>
      <p:sp>
        <p:nvSpPr>
          <p:cNvPr id="288806" name="Text Box 38"/>
          <p:cNvSpPr txBox="1">
            <a:spLocks noChangeArrowheads="1"/>
          </p:cNvSpPr>
          <p:nvPr/>
        </p:nvSpPr>
        <p:spPr bwMode="auto">
          <a:xfrm>
            <a:off x="990600" y="2768600"/>
            <a:ext cx="1289050" cy="366713"/>
          </a:xfrm>
          <a:prstGeom prst="rect">
            <a:avLst/>
          </a:prstGeom>
          <a:noFill/>
          <a:ln w="15875">
            <a:noFill/>
            <a:miter lim="800000"/>
            <a:headEnd/>
            <a:tailEnd/>
          </a:ln>
          <a:effectLst/>
        </p:spPr>
        <p:txBody>
          <a:bodyPr wrap="none" anchor="ctr">
            <a:prstTxWarp prst="textNoShape">
              <a:avLst/>
            </a:prstTxWarp>
            <a:spAutoFit/>
          </a:bodyPr>
          <a:lstStyle/>
          <a:p>
            <a:pPr algn="ctr"/>
            <a:r>
              <a:rPr lang="en-US" sz="1800" b="1">
                <a:solidFill>
                  <a:srgbClr val="75056A"/>
                </a:solidFill>
              </a:rPr>
              <a:t>Inputs To:</a:t>
            </a:r>
          </a:p>
        </p:txBody>
      </p:sp>
      <p:sp>
        <p:nvSpPr>
          <p:cNvPr id="288809" name="AutoShape 41"/>
          <p:cNvSpPr>
            <a:spLocks noChangeArrowheads="1"/>
          </p:cNvSpPr>
          <p:nvPr/>
        </p:nvSpPr>
        <p:spPr bwMode="auto">
          <a:xfrm>
            <a:off x="1790700" y="3505200"/>
            <a:ext cx="1447800" cy="422275"/>
          </a:xfrm>
          <a:prstGeom prst="flowChartAlternateProcess">
            <a:avLst/>
          </a:prstGeom>
          <a:noFill/>
          <a:ln w="28575">
            <a:solidFill>
              <a:srgbClr val="790015"/>
            </a:solidFill>
            <a:miter lim="800000"/>
            <a:headEnd/>
            <a:tailEnd/>
          </a:ln>
          <a:effectLst/>
        </p:spPr>
        <p:txBody>
          <a:bodyPr anchor="ctr">
            <a:prstTxWarp prst="textNoShape">
              <a:avLst/>
            </a:prstTxWarp>
          </a:bodyPr>
          <a:lstStyle/>
          <a:p>
            <a:pPr algn="ctr"/>
            <a:r>
              <a:rPr lang="en-US" b="1">
                <a:solidFill>
                  <a:srgbClr val="75056A"/>
                </a:solidFill>
              </a:rPr>
              <a:t>8.2 Systems Data Outputs</a:t>
            </a:r>
          </a:p>
        </p:txBody>
      </p:sp>
      <p:cxnSp>
        <p:nvCxnSpPr>
          <p:cNvPr id="288810" name="AutoShape 42"/>
          <p:cNvCxnSpPr>
            <a:cxnSpLocks noChangeShapeType="1"/>
            <a:stCxn id="288809" idx="2"/>
            <a:endCxn id="288774" idx="0"/>
          </p:cNvCxnSpPr>
          <p:nvPr/>
        </p:nvCxnSpPr>
        <p:spPr bwMode="auto">
          <a:xfrm>
            <a:off x="2514600" y="3941763"/>
            <a:ext cx="0" cy="415925"/>
          </a:xfrm>
          <a:prstGeom prst="straightConnector1">
            <a:avLst/>
          </a:prstGeom>
          <a:noFill/>
          <a:ln w="15875">
            <a:solidFill>
              <a:srgbClr val="800000"/>
            </a:solidFill>
            <a:round/>
            <a:headEnd/>
            <a:tailEnd type="triangle" w="med" len="med"/>
          </a:ln>
          <a:effectLst/>
        </p:spPr>
      </p:cxnSp>
      <p:cxnSp>
        <p:nvCxnSpPr>
          <p:cNvPr id="288811" name="AutoShape 43"/>
          <p:cNvCxnSpPr>
            <a:cxnSpLocks noChangeShapeType="1"/>
            <a:stCxn id="288774" idx="1"/>
            <a:endCxn id="288772" idx="3"/>
          </p:cNvCxnSpPr>
          <p:nvPr/>
        </p:nvCxnSpPr>
        <p:spPr bwMode="auto">
          <a:xfrm flipH="1">
            <a:off x="1408113" y="4714875"/>
            <a:ext cx="344487" cy="1588"/>
          </a:xfrm>
          <a:prstGeom prst="straightConnector1">
            <a:avLst/>
          </a:prstGeom>
          <a:noFill/>
          <a:ln w="19050">
            <a:solidFill>
              <a:srgbClr val="005400"/>
            </a:solidFill>
            <a:round/>
            <a:headEnd/>
            <a:tailEnd type="triangle" w="med" len="med"/>
          </a:ln>
          <a:effectLst/>
        </p:spPr>
      </p:cxnSp>
      <p:sp>
        <p:nvSpPr>
          <p:cNvPr id="288812" name="Text Box 44"/>
          <p:cNvSpPr txBox="1">
            <a:spLocks noChangeArrowheads="1"/>
          </p:cNvSpPr>
          <p:nvPr/>
        </p:nvSpPr>
        <p:spPr bwMode="auto">
          <a:xfrm>
            <a:off x="1371600" y="4479925"/>
            <a:ext cx="533400" cy="244475"/>
          </a:xfrm>
          <a:prstGeom prst="rect">
            <a:avLst/>
          </a:prstGeom>
          <a:noFill/>
          <a:ln w="12700">
            <a:noFill/>
            <a:miter lim="800000"/>
            <a:headEnd/>
            <a:tailEnd/>
          </a:ln>
          <a:effectLst/>
        </p:spPr>
        <p:txBody>
          <a:bodyPr>
            <a:prstTxWarp prst="textNoShape">
              <a:avLst/>
            </a:prstTxWarp>
            <a:spAutoFit/>
          </a:bodyPr>
          <a:lstStyle/>
          <a:p>
            <a:pPr algn="ctr"/>
            <a:r>
              <a:rPr lang="en-US" sz="1000" b="1">
                <a:solidFill>
                  <a:srgbClr val="790015"/>
                </a:solidFill>
              </a:rPr>
              <a:t>All</a:t>
            </a:r>
          </a:p>
        </p:txBody>
      </p:sp>
    </p:spTree>
  </p:cSld>
  <p:clrMapOvr>
    <a:masterClrMapping/>
  </p:clrMapOvr>
  <p:transition advTm="8000">
    <p:zoom dir="in"/>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02" name="Rectangle 2"/>
          <p:cNvSpPr>
            <a:spLocks noGrp="1" noChangeArrowheads="1"/>
          </p:cNvSpPr>
          <p:nvPr>
            <p:ph type="title"/>
          </p:nvPr>
        </p:nvSpPr>
        <p:spPr>
          <a:xfrm>
            <a:off x="152400" y="228600"/>
            <a:ext cx="8839200" cy="685800"/>
          </a:xfrm>
        </p:spPr>
        <p:txBody>
          <a:bodyPr/>
          <a:lstStyle/>
          <a:p>
            <a:r>
              <a:rPr lang="en-US"/>
              <a:t>Some Other Expected Process Maps</a:t>
            </a:r>
          </a:p>
        </p:txBody>
      </p:sp>
      <p:sp>
        <p:nvSpPr>
          <p:cNvPr id="358405" name="Rectangle 5"/>
          <p:cNvSpPr>
            <a:spLocks noChangeArrowheads="1"/>
          </p:cNvSpPr>
          <p:nvPr/>
        </p:nvSpPr>
        <p:spPr bwMode="auto">
          <a:xfrm>
            <a:off x="152400" y="990600"/>
            <a:ext cx="4419600" cy="3657600"/>
          </a:xfrm>
          <a:prstGeom prst="rect">
            <a:avLst/>
          </a:prstGeom>
          <a:noFill/>
          <a:ln w="12700">
            <a:noFill/>
            <a:miter lim="800000"/>
            <a:headEnd/>
            <a:tailEnd/>
          </a:ln>
          <a:effectLst/>
        </p:spPr>
        <p:txBody>
          <a:bodyPr lIns="90487" tIns="44450" rIns="90487" bIns="44450">
            <a:prstTxWarp prst="textNoShape">
              <a:avLst/>
            </a:prstTxWarp>
          </a:bodyPr>
          <a:lstStyle/>
          <a:p>
            <a:pPr marL="342900" indent="-342900">
              <a:spcBef>
                <a:spcPct val="30000"/>
              </a:spcBef>
              <a:buClr>
                <a:srgbClr val="790015"/>
              </a:buClr>
              <a:buSzPct val="90000"/>
              <a:buFontTx/>
              <a:buChar char="°"/>
            </a:pPr>
            <a:r>
              <a:rPr lang="en-US" sz="2000">
                <a:solidFill>
                  <a:srgbClr val="00279F"/>
                </a:solidFill>
                <a:ea typeface="Times" charset="0"/>
                <a:cs typeface="Times" charset="0"/>
              </a:rPr>
              <a:t>Planning (5.4, </a:t>
            </a:r>
            <a:r>
              <a:rPr lang="en-US" sz="2000">
                <a:solidFill>
                  <a:srgbClr val="005400"/>
                </a:solidFill>
                <a:ea typeface="Times" charset="0"/>
                <a:cs typeface="Times" charset="0"/>
              </a:rPr>
              <a:t>7.1</a:t>
            </a:r>
            <a:r>
              <a:rPr lang="en-US" sz="2000">
                <a:solidFill>
                  <a:srgbClr val="00279F"/>
                </a:solidFill>
                <a:ea typeface="Times" charset="0"/>
                <a:cs typeface="Times" charset="0"/>
              </a:rPr>
              <a:t>, 8.1, 8.5.1)</a:t>
            </a:r>
          </a:p>
          <a:p>
            <a:pPr marL="342900" indent="-342900">
              <a:spcBef>
                <a:spcPct val="30000"/>
              </a:spcBef>
              <a:buClr>
                <a:srgbClr val="790015"/>
              </a:buClr>
              <a:buSzPct val="90000"/>
              <a:buFontTx/>
              <a:buChar char="°"/>
            </a:pPr>
            <a:r>
              <a:rPr lang="en-US" sz="2000">
                <a:solidFill>
                  <a:srgbClr val="00279F"/>
                </a:solidFill>
                <a:ea typeface="Times" charset="0"/>
                <a:cs typeface="Times" charset="0"/>
              </a:rPr>
              <a:t>Management Review (5.6)</a:t>
            </a:r>
          </a:p>
          <a:p>
            <a:pPr marL="342900" indent="-342900">
              <a:spcBef>
                <a:spcPct val="30000"/>
              </a:spcBef>
              <a:buClr>
                <a:srgbClr val="790015"/>
              </a:buClr>
              <a:buSzPct val="90000"/>
              <a:buFontTx/>
              <a:buChar char="°"/>
            </a:pPr>
            <a:r>
              <a:rPr lang="en-US" sz="2000">
                <a:solidFill>
                  <a:srgbClr val="00279F"/>
                </a:solidFill>
                <a:ea typeface="Times" charset="0"/>
                <a:cs typeface="Times" charset="0"/>
              </a:rPr>
              <a:t>Resource Management (6)</a:t>
            </a:r>
          </a:p>
          <a:p>
            <a:pPr marL="342900" indent="-342900">
              <a:spcBef>
                <a:spcPct val="30000"/>
              </a:spcBef>
              <a:buClr>
                <a:srgbClr val="790015"/>
              </a:buClr>
              <a:buSzPct val="90000"/>
              <a:buFontTx/>
              <a:buChar char="°"/>
            </a:pPr>
            <a:r>
              <a:rPr lang="en-US" sz="2000">
                <a:solidFill>
                  <a:srgbClr val="00279F"/>
                </a:solidFill>
                <a:ea typeface="Times" charset="0"/>
                <a:cs typeface="Times" charset="0"/>
              </a:rPr>
              <a:t>Training (6.2.2)</a:t>
            </a:r>
          </a:p>
          <a:p>
            <a:pPr marL="342900" indent="-342900">
              <a:spcBef>
                <a:spcPct val="30000"/>
              </a:spcBef>
              <a:buClr>
                <a:srgbClr val="790015"/>
              </a:buClr>
              <a:buSzPct val="90000"/>
              <a:buFontTx/>
              <a:buChar char="°"/>
            </a:pPr>
            <a:r>
              <a:rPr lang="en-US" sz="2000">
                <a:solidFill>
                  <a:srgbClr val="005400"/>
                </a:solidFill>
                <a:ea typeface="Times" charset="0"/>
                <a:cs typeface="Times" charset="0"/>
              </a:rPr>
              <a:t>Customer Processes (7.2)</a:t>
            </a:r>
          </a:p>
          <a:p>
            <a:pPr marL="342900" indent="-342900">
              <a:spcBef>
                <a:spcPct val="30000"/>
              </a:spcBef>
              <a:buClr>
                <a:srgbClr val="790015"/>
              </a:buClr>
              <a:buSzPct val="90000"/>
              <a:buFontTx/>
              <a:buChar char="°"/>
            </a:pPr>
            <a:r>
              <a:rPr lang="en-US" sz="2000">
                <a:solidFill>
                  <a:srgbClr val="005400"/>
                </a:solidFill>
                <a:ea typeface="Times" charset="0"/>
                <a:cs typeface="Times" charset="0"/>
              </a:rPr>
              <a:t>Customer Communication (7.2.3)</a:t>
            </a:r>
            <a:endParaRPr lang="en-US" sz="2000">
              <a:solidFill>
                <a:srgbClr val="00279F"/>
              </a:solidFill>
              <a:ea typeface="Times" charset="0"/>
              <a:cs typeface="Times" charset="0"/>
            </a:endParaRPr>
          </a:p>
          <a:p>
            <a:pPr marL="342900" indent="-342900">
              <a:spcBef>
                <a:spcPct val="30000"/>
              </a:spcBef>
              <a:buClr>
                <a:srgbClr val="790015"/>
              </a:buClr>
              <a:buSzPct val="90000"/>
              <a:buFontTx/>
              <a:buChar char="°"/>
            </a:pPr>
            <a:r>
              <a:rPr lang="en-US" sz="2000">
                <a:solidFill>
                  <a:srgbClr val="005400"/>
                </a:solidFill>
                <a:ea typeface="Times" charset="0"/>
                <a:cs typeface="Times" charset="0"/>
              </a:rPr>
              <a:t>Design and Development (7.3)</a:t>
            </a:r>
          </a:p>
          <a:p>
            <a:pPr marL="342900" indent="-342900">
              <a:spcBef>
                <a:spcPct val="30000"/>
              </a:spcBef>
              <a:buClr>
                <a:srgbClr val="790015"/>
              </a:buClr>
              <a:buSzPct val="90000"/>
              <a:buFontTx/>
              <a:buChar char="°"/>
            </a:pPr>
            <a:r>
              <a:rPr lang="en-US" sz="2000">
                <a:solidFill>
                  <a:srgbClr val="005400"/>
                </a:solidFill>
                <a:ea typeface="Times" charset="0"/>
                <a:cs typeface="Times" charset="0"/>
              </a:rPr>
              <a:t>Purchasing (7.4)</a:t>
            </a:r>
          </a:p>
          <a:p>
            <a:pPr marL="342900" indent="-342900">
              <a:spcBef>
                <a:spcPct val="30000"/>
              </a:spcBef>
              <a:buClr>
                <a:srgbClr val="790015"/>
              </a:buClr>
              <a:buSzPct val="90000"/>
              <a:buFontTx/>
              <a:buChar char="°"/>
            </a:pPr>
            <a:r>
              <a:rPr lang="en-US" sz="2000">
                <a:solidFill>
                  <a:srgbClr val="005400"/>
                </a:solidFill>
                <a:ea typeface="Times" charset="0"/>
                <a:cs typeface="Times" charset="0"/>
              </a:rPr>
              <a:t>Operations Control (7.5.1)</a:t>
            </a:r>
            <a:endParaRPr lang="en-US" sz="2000">
              <a:solidFill>
                <a:srgbClr val="008000"/>
              </a:solidFill>
              <a:ea typeface="Times" charset="0"/>
              <a:cs typeface="Times" charset="0"/>
            </a:endParaRPr>
          </a:p>
        </p:txBody>
      </p:sp>
      <p:sp>
        <p:nvSpPr>
          <p:cNvPr id="358407" name="Rectangle 7"/>
          <p:cNvSpPr>
            <a:spLocks noGrp="1" noChangeArrowheads="1"/>
          </p:cNvSpPr>
          <p:nvPr>
            <p:ph type="body" idx="1"/>
          </p:nvPr>
        </p:nvSpPr>
        <p:spPr>
          <a:xfrm>
            <a:off x="4648200" y="990600"/>
            <a:ext cx="4343400" cy="3505200"/>
          </a:xfrm>
          <a:noFill/>
          <a:ln/>
        </p:spPr>
        <p:txBody>
          <a:bodyPr/>
          <a:lstStyle/>
          <a:p>
            <a:pPr>
              <a:buClr>
                <a:srgbClr val="790015"/>
              </a:buClr>
              <a:buSzPct val="90000"/>
              <a:buFontTx/>
              <a:buChar char="°"/>
            </a:pPr>
            <a:r>
              <a:rPr lang="en-US" sz="2000">
                <a:solidFill>
                  <a:srgbClr val="005400"/>
                </a:solidFill>
                <a:ea typeface="Times" charset="0"/>
                <a:cs typeface="Times" charset="0"/>
              </a:rPr>
              <a:t>Product ID / Traceability ( 7.5.2)</a:t>
            </a:r>
          </a:p>
          <a:p>
            <a:pPr>
              <a:buClr>
                <a:srgbClr val="790015"/>
              </a:buClr>
              <a:buSzPct val="90000"/>
              <a:buFontTx/>
              <a:buChar char="°"/>
            </a:pPr>
            <a:r>
              <a:rPr lang="en-US" sz="2000">
                <a:solidFill>
                  <a:srgbClr val="005400"/>
                </a:solidFill>
                <a:ea typeface="Times" charset="0"/>
                <a:cs typeface="Times" charset="0"/>
              </a:rPr>
              <a:t>Customer Property (7.5.4)</a:t>
            </a:r>
          </a:p>
          <a:p>
            <a:pPr>
              <a:buClr>
                <a:srgbClr val="790015"/>
              </a:buClr>
              <a:buSzPct val="90000"/>
              <a:buFontTx/>
              <a:buChar char="°"/>
            </a:pPr>
            <a:r>
              <a:rPr lang="en-US" sz="2000">
                <a:solidFill>
                  <a:srgbClr val="005400"/>
                </a:solidFill>
                <a:ea typeface="Times" charset="0"/>
                <a:cs typeface="Times" charset="0"/>
              </a:rPr>
              <a:t>Preservation of Product (7.5.5)</a:t>
            </a:r>
          </a:p>
          <a:p>
            <a:pPr>
              <a:buClr>
                <a:srgbClr val="790015"/>
              </a:buClr>
              <a:buSzPct val="90000"/>
              <a:buFontTx/>
              <a:buChar char="°"/>
            </a:pPr>
            <a:r>
              <a:rPr lang="en-US" sz="2000">
                <a:solidFill>
                  <a:srgbClr val="005400"/>
                </a:solidFill>
                <a:ea typeface="Times" charset="0"/>
                <a:cs typeface="Times" charset="0"/>
              </a:rPr>
              <a:t>Validation of Processes (7.5.2)</a:t>
            </a:r>
            <a:endParaRPr lang="en-US" sz="2000">
              <a:solidFill>
                <a:srgbClr val="00279F"/>
              </a:solidFill>
              <a:ea typeface="Times" charset="0"/>
              <a:cs typeface="Times" charset="0"/>
            </a:endParaRPr>
          </a:p>
          <a:p>
            <a:pPr>
              <a:buClr>
                <a:srgbClr val="790015"/>
              </a:buClr>
              <a:buSzPct val="90000"/>
              <a:buFontTx/>
              <a:buChar char="°"/>
            </a:pPr>
            <a:r>
              <a:rPr lang="en-US" sz="2000">
                <a:solidFill>
                  <a:srgbClr val="00279F"/>
                </a:solidFill>
                <a:ea typeface="Times" charset="0"/>
                <a:cs typeface="Times" charset="0"/>
              </a:rPr>
              <a:t>Process Measurement / Monitoring (8.2.3)</a:t>
            </a:r>
          </a:p>
          <a:p>
            <a:pPr>
              <a:buClr>
                <a:srgbClr val="790015"/>
              </a:buClr>
              <a:buSzPct val="90000"/>
              <a:buFontTx/>
              <a:buChar char="°"/>
            </a:pPr>
            <a:r>
              <a:rPr lang="en-US" sz="2000">
                <a:solidFill>
                  <a:srgbClr val="00279F"/>
                </a:solidFill>
                <a:ea typeface="Times" charset="0"/>
                <a:cs typeface="Times" charset="0"/>
              </a:rPr>
              <a:t>Product Measurement / Monitoring (8.2.4)</a:t>
            </a:r>
          </a:p>
          <a:p>
            <a:pPr>
              <a:buClr>
                <a:srgbClr val="790015"/>
              </a:buClr>
              <a:buSzPct val="90000"/>
              <a:buFontTx/>
              <a:buChar char="°"/>
            </a:pPr>
            <a:r>
              <a:rPr lang="en-US" sz="2000">
                <a:solidFill>
                  <a:srgbClr val="00279F"/>
                </a:solidFill>
                <a:ea typeface="Times" charset="0"/>
                <a:cs typeface="Times" charset="0"/>
              </a:rPr>
              <a:t>Analysis / Improvement (8.4, 8.5)</a:t>
            </a:r>
          </a:p>
        </p:txBody>
      </p:sp>
      <p:sp>
        <p:nvSpPr>
          <p:cNvPr id="358408" name="Text Box 8"/>
          <p:cNvSpPr txBox="1">
            <a:spLocks noChangeArrowheads="1"/>
          </p:cNvSpPr>
          <p:nvPr/>
        </p:nvSpPr>
        <p:spPr bwMode="auto">
          <a:xfrm>
            <a:off x="304800" y="4694238"/>
            <a:ext cx="8534400" cy="1511300"/>
          </a:xfrm>
          <a:prstGeom prst="rect">
            <a:avLst/>
          </a:prstGeom>
          <a:noFill/>
          <a:ln w="15875">
            <a:solidFill>
              <a:srgbClr val="790015"/>
            </a:solidFill>
            <a:miter lim="800000"/>
            <a:headEnd/>
            <a:tailEnd/>
          </a:ln>
          <a:effectLst/>
        </p:spPr>
        <p:txBody>
          <a:bodyPr anchor="ctr">
            <a:prstTxWarp prst="textNoShape">
              <a:avLst/>
            </a:prstTxWarp>
            <a:spAutoFit/>
          </a:bodyPr>
          <a:lstStyle/>
          <a:p>
            <a:pPr algn="ctr"/>
            <a:r>
              <a:rPr lang="en-US" sz="1800"/>
              <a:t>Note: </a:t>
            </a:r>
            <a:r>
              <a:rPr lang="en-US" sz="1800">
                <a:solidFill>
                  <a:srgbClr val="005400"/>
                </a:solidFill>
              </a:rPr>
              <a:t>Some of these may not be relevant to your company.</a:t>
            </a:r>
            <a:r>
              <a:rPr lang="en-US" sz="1800"/>
              <a:t> An example is Product Identification and Traceability. If you are a </a:t>
            </a:r>
            <a:r>
              <a:rPr lang="en-US" sz="1800" i="1">
                <a:solidFill>
                  <a:srgbClr val="790015"/>
                </a:solidFill>
              </a:rPr>
              <a:t>service</a:t>
            </a:r>
            <a:r>
              <a:rPr lang="en-US" sz="1800"/>
              <a:t> company, Product Preservation will probably not apply to your situation. Remember, however, that exclusions are limited to requirements within </a:t>
            </a:r>
            <a:r>
              <a:rPr lang="en-US" sz="1800">
                <a:solidFill>
                  <a:srgbClr val="005400"/>
                </a:solidFill>
              </a:rPr>
              <a:t>Element 7 - Product Realization</a:t>
            </a:r>
            <a:r>
              <a:rPr lang="en-US" sz="1800"/>
              <a:t>.</a:t>
            </a:r>
          </a:p>
          <a:p>
            <a:pPr algn="ctr"/>
            <a:r>
              <a:rPr lang="en-US" sz="2000" b="1" i="1">
                <a:solidFill>
                  <a:srgbClr val="00279F"/>
                </a:solidFill>
              </a:rPr>
              <a:t>THIS LIST IS </a:t>
            </a:r>
            <a:r>
              <a:rPr lang="en-US" sz="2000" b="1" i="1">
                <a:solidFill>
                  <a:srgbClr val="790015"/>
                </a:solidFill>
              </a:rPr>
              <a:t>NOT INCLUSIVE</a:t>
            </a:r>
            <a:r>
              <a:rPr lang="en-US" sz="2000" b="1" i="1">
                <a:solidFill>
                  <a:srgbClr val="00279F"/>
                </a:solidFill>
              </a:rPr>
              <a:t>!</a:t>
            </a:r>
            <a:endParaRPr lang="en-US" sz="1800"/>
          </a:p>
        </p:txBody>
      </p:sp>
    </p:spTree>
  </p:cSld>
  <p:clrMapOvr>
    <a:masterClrMapping/>
  </p:clrMapOvr>
  <p:transition advTm="8000">
    <p:zoom dir="in"/>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02" name="Rectangle 2"/>
          <p:cNvSpPr>
            <a:spLocks noGrp="1" noChangeArrowheads="1"/>
          </p:cNvSpPr>
          <p:nvPr>
            <p:ph type="title"/>
          </p:nvPr>
        </p:nvSpPr>
        <p:spPr>
          <a:xfrm>
            <a:off x="152400" y="228600"/>
            <a:ext cx="4800600" cy="914400"/>
          </a:xfrm>
        </p:spPr>
        <p:txBody>
          <a:bodyPr/>
          <a:lstStyle/>
          <a:p>
            <a:r>
              <a:rPr lang="en-US"/>
              <a:t>Management Review</a:t>
            </a:r>
          </a:p>
        </p:txBody>
      </p:sp>
      <p:pic>
        <p:nvPicPr>
          <p:cNvPr id="409604" name="Picture 4"/>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3733800" y="0"/>
            <a:ext cx="5100638" cy="6477000"/>
          </a:xfrm>
          <a:prstGeom prst="rect">
            <a:avLst/>
          </a:prstGeom>
          <a:noFill/>
          <a:ln w="15875">
            <a:noFill/>
            <a:miter lim="800000"/>
            <a:headEnd/>
            <a:tailEnd/>
          </a:ln>
          <a:effectLst/>
        </p:spPr>
      </p:pic>
    </p:spTree>
  </p:cSld>
  <p:clrMapOvr>
    <a:masterClrMapping/>
  </p:clrMapOvr>
  <p:transition advTm="8000">
    <p:zoom dir="in"/>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0626" name="Rectangle 2"/>
          <p:cNvSpPr>
            <a:spLocks noGrp="1" noChangeArrowheads="1"/>
          </p:cNvSpPr>
          <p:nvPr>
            <p:ph type="title"/>
          </p:nvPr>
        </p:nvSpPr>
        <p:spPr>
          <a:xfrm>
            <a:off x="152400" y="228600"/>
            <a:ext cx="8839200" cy="609600"/>
          </a:xfrm>
        </p:spPr>
        <p:txBody>
          <a:bodyPr/>
          <a:lstStyle/>
          <a:p>
            <a:r>
              <a:rPr lang="en-US"/>
              <a:t>Planning For Quality</a:t>
            </a:r>
          </a:p>
        </p:txBody>
      </p:sp>
      <p:pic>
        <p:nvPicPr>
          <p:cNvPr id="410627" name="Picture 3"/>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914400" y="838200"/>
            <a:ext cx="7302500" cy="5524500"/>
          </a:xfrm>
          <a:prstGeom prst="rect">
            <a:avLst/>
          </a:prstGeom>
          <a:noFill/>
          <a:ln w="15875">
            <a:noFill/>
            <a:miter lim="800000"/>
            <a:headEnd/>
            <a:tailEnd/>
          </a:ln>
          <a:effectLst/>
        </p:spPr>
      </p:pic>
    </p:spTree>
  </p:cSld>
  <p:clrMapOvr>
    <a:masterClrMapping/>
  </p:clrMapOvr>
  <p:transition advTm="8000">
    <p:zoom dir="in"/>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11650" name="Rectangle 1026"/>
          <p:cNvSpPr>
            <a:spLocks noGrp="1" noChangeArrowheads="1"/>
          </p:cNvSpPr>
          <p:nvPr>
            <p:ph type="title"/>
          </p:nvPr>
        </p:nvSpPr>
        <p:spPr>
          <a:xfrm>
            <a:off x="152400" y="228600"/>
            <a:ext cx="2362200" cy="609600"/>
          </a:xfrm>
        </p:spPr>
        <p:txBody>
          <a:bodyPr/>
          <a:lstStyle/>
          <a:p>
            <a:r>
              <a:rPr lang="en-US"/>
              <a:t>Order Flow</a:t>
            </a:r>
          </a:p>
        </p:txBody>
      </p:sp>
      <p:pic>
        <p:nvPicPr>
          <p:cNvPr id="411652" name="Picture 1028"/>
          <p:cNvPicPr>
            <a:picLocks noChangeAspect="1" noChangeArrowheads="1"/>
          </p:cNvPicPr>
          <p:nvPr/>
        </p:nvPicPr>
        <mc:AlternateContent>
          <mc:Choice xmlns:ma="http://schemas.microsoft.com/office/mac/drawingml/2008/main" Requires="ma">
            <p:blipFill>
              <a:blip r:embed="rId3"/>
              <a:srcRect/>
              <a:stretch>
                <a:fillRect/>
              </a:stretch>
            </p:blipFill>
          </mc:Choice>
          <mc:Fallback>
            <p:blipFill>
              <a:blip r:embed="rId4"/>
              <a:srcRect/>
              <a:stretch>
                <a:fillRect/>
              </a:stretch>
            </p:blipFill>
          </mc:Fallback>
        </mc:AlternateContent>
        <p:spPr bwMode="auto">
          <a:xfrm>
            <a:off x="2362200" y="0"/>
            <a:ext cx="5710238" cy="6629400"/>
          </a:xfrm>
          <a:prstGeom prst="rect">
            <a:avLst/>
          </a:prstGeom>
          <a:noFill/>
          <a:ln w="15875">
            <a:noFill/>
            <a:miter lim="800000"/>
            <a:headEnd/>
            <a:tailEnd/>
          </a:ln>
          <a:effectLst/>
        </p:spPr>
      </p:pic>
    </p:spTree>
  </p:cSld>
  <p:clrMapOvr>
    <a:masterClrMapping/>
  </p:clrMapOvr>
  <p:transition advTm="8000">
    <p:zoom dir="in"/>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4306" name="Rectangle 2"/>
          <p:cNvSpPr>
            <a:spLocks noChangeArrowheads="1"/>
          </p:cNvSpPr>
          <p:nvPr/>
        </p:nvSpPr>
        <p:spPr bwMode="auto">
          <a:xfrm>
            <a:off x="234950" y="3722688"/>
            <a:ext cx="8674100" cy="2197100"/>
          </a:xfrm>
          <a:prstGeom prst="rect">
            <a:avLst/>
          </a:prstGeom>
          <a:solidFill>
            <a:srgbClr val="FFFF66"/>
          </a:solidFill>
          <a:ln w="12700">
            <a:solidFill>
              <a:schemeClr val="tx1"/>
            </a:solidFill>
            <a:miter lim="800000"/>
            <a:headEnd/>
            <a:tailEnd/>
          </a:ln>
          <a:effectLst/>
        </p:spPr>
        <p:txBody>
          <a:bodyPr wrap="none" anchor="ctr">
            <a:prstTxWarp prst="textNoShape">
              <a:avLst/>
            </a:prstTxWarp>
          </a:bodyPr>
          <a:lstStyle/>
          <a:p>
            <a:endParaRPr lang="en-US"/>
          </a:p>
        </p:txBody>
      </p:sp>
      <p:sp>
        <p:nvSpPr>
          <p:cNvPr id="354307" name="Rectangle 3"/>
          <p:cNvSpPr>
            <a:spLocks noChangeArrowheads="1"/>
          </p:cNvSpPr>
          <p:nvPr/>
        </p:nvSpPr>
        <p:spPr bwMode="auto">
          <a:xfrm>
            <a:off x="3968750" y="920750"/>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t>Account </a:t>
            </a:r>
          </a:p>
          <a:p>
            <a:pPr algn="ctr"/>
            <a:r>
              <a:rPr lang="en-US" sz="1000" b="1"/>
              <a:t>Management</a:t>
            </a:r>
          </a:p>
        </p:txBody>
      </p:sp>
      <p:sp>
        <p:nvSpPr>
          <p:cNvPr id="354308" name="Rectangle 4"/>
          <p:cNvSpPr>
            <a:spLocks noChangeArrowheads="1"/>
          </p:cNvSpPr>
          <p:nvPr/>
        </p:nvSpPr>
        <p:spPr bwMode="auto">
          <a:xfrm>
            <a:off x="234950" y="1835150"/>
            <a:ext cx="749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00279F"/>
                </a:solidFill>
              </a:rPr>
              <a:t>Sales / </a:t>
            </a:r>
          </a:p>
          <a:p>
            <a:pPr algn="ctr"/>
            <a:r>
              <a:rPr lang="en-US" sz="1000" b="1">
                <a:solidFill>
                  <a:srgbClr val="00279F"/>
                </a:solidFill>
              </a:rPr>
              <a:t>Marketing</a:t>
            </a:r>
          </a:p>
        </p:txBody>
      </p:sp>
      <p:sp>
        <p:nvSpPr>
          <p:cNvPr id="354309" name="Rectangle 5"/>
          <p:cNvSpPr>
            <a:spLocks noChangeArrowheads="1"/>
          </p:cNvSpPr>
          <p:nvPr/>
        </p:nvSpPr>
        <p:spPr bwMode="auto">
          <a:xfrm>
            <a:off x="1301750" y="1835150"/>
            <a:ext cx="749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00279F"/>
                </a:solidFill>
              </a:rPr>
              <a:t>Order </a:t>
            </a:r>
          </a:p>
          <a:p>
            <a:pPr algn="ctr"/>
            <a:r>
              <a:rPr lang="en-US" sz="1000" b="1">
                <a:solidFill>
                  <a:srgbClr val="00279F"/>
                </a:solidFill>
              </a:rPr>
              <a:t>Receipt</a:t>
            </a:r>
          </a:p>
        </p:txBody>
      </p:sp>
      <p:sp>
        <p:nvSpPr>
          <p:cNvPr id="354310" name="Rectangle 6"/>
          <p:cNvSpPr>
            <a:spLocks noChangeArrowheads="1"/>
          </p:cNvSpPr>
          <p:nvPr/>
        </p:nvSpPr>
        <p:spPr bwMode="auto">
          <a:xfrm>
            <a:off x="2444750" y="1835150"/>
            <a:ext cx="749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00279F"/>
                </a:solidFill>
              </a:rPr>
              <a:t>Order to</a:t>
            </a:r>
          </a:p>
          <a:p>
            <a:pPr algn="ctr"/>
            <a:r>
              <a:rPr lang="en-US" sz="1000" b="1">
                <a:solidFill>
                  <a:srgbClr val="00279F"/>
                </a:solidFill>
              </a:rPr>
              <a:t>MFG.</a:t>
            </a:r>
          </a:p>
        </p:txBody>
      </p:sp>
      <p:sp>
        <p:nvSpPr>
          <p:cNvPr id="354311" name="Rectangle 7"/>
          <p:cNvSpPr>
            <a:spLocks noChangeArrowheads="1"/>
          </p:cNvSpPr>
          <p:nvPr/>
        </p:nvSpPr>
        <p:spPr bwMode="auto">
          <a:xfrm>
            <a:off x="3663950" y="1835150"/>
            <a:ext cx="749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00279F"/>
                </a:solidFill>
              </a:rPr>
              <a:t>Procure </a:t>
            </a:r>
          </a:p>
          <a:p>
            <a:pPr algn="ctr"/>
            <a:r>
              <a:rPr lang="en-US" sz="1000" b="1">
                <a:solidFill>
                  <a:srgbClr val="00279F"/>
                </a:solidFill>
              </a:rPr>
              <a:t>Material</a:t>
            </a:r>
          </a:p>
        </p:txBody>
      </p:sp>
      <p:sp>
        <p:nvSpPr>
          <p:cNvPr id="354312" name="Rectangle 8"/>
          <p:cNvSpPr>
            <a:spLocks noChangeArrowheads="1"/>
          </p:cNvSpPr>
          <p:nvPr/>
        </p:nvSpPr>
        <p:spPr bwMode="auto">
          <a:xfrm>
            <a:off x="4883150" y="1835150"/>
            <a:ext cx="749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00279F"/>
                </a:solidFill>
              </a:rPr>
              <a:t>Build </a:t>
            </a:r>
          </a:p>
          <a:p>
            <a:pPr algn="ctr"/>
            <a:r>
              <a:rPr lang="en-US" sz="1000" b="1">
                <a:solidFill>
                  <a:srgbClr val="00279F"/>
                </a:solidFill>
              </a:rPr>
              <a:t>Product</a:t>
            </a:r>
          </a:p>
        </p:txBody>
      </p:sp>
      <p:sp>
        <p:nvSpPr>
          <p:cNvPr id="354313" name="Rectangle 9"/>
          <p:cNvSpPr>
            <a:spLocks noChangeArrowheads="1"/>
          </p:cNvSpPr>
          <p:nvPr/>
        </p:nvSpPr>
        <p:spPr bwMode="auto">
          <a:xfrm>
            <a:off x="6026150" y="1835150"/>
            <a:ext cx="749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00279F"/>
                </a:solidFill>
              </a:rPr>
              <a:t>Ship </a:t>
            </a:r>
          </a:p>
          <a:p>
            <a:pPr algn="ctr"/>
            <a:r>
              <a:rPr lang="en-US" sz="1000" b="1">
                <a:solidFill>
                  <a:srgbClr val="00279F"/>
                </a:solidFill>
              </a:rPr>
              <a:t>Product</a:t>
            </a:r>
          </a:p>
        </p:txBody>
      </p:sp>
      <p:sp>
        <p:nvSpPr>
          <p:cNvPr id="354314" name="Rectangle 10"/>
          <p:cNvSpPr>
            <a:spLocks noChangeArrowheads="1"/>
          </p:cNvSpPr>
          <p:nvPr/>
        </p:nvSpPr>
        <p:spPr bwMode="auto">
          <a:xfrm>
            <a:off x="7169150" y="1835150"/>
            <a:ext cx="749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00279F"/>
                </a:solidFill>
              </a:rPr>
              <a:t>Bill</a:t>
            </a:r>
          </a:p>
          <a:p>
            <a:pPr algn="ctr"/>
            <a:r>
              <a:rPr lang="en-US" sz="1000" b="1">
                <a:solidFill>
                  <a:srgbClr val="00279F"/>
                </a:solidFill>
              </a:rPr>
              <a:t>Customer</a:t>
            </a:r>
          </a:p>
        </p:txBody>
      </p:sp>
      <p:sp>
        <p:nvSpPr>
          <p:cNvPr id="354315" name="Rectangle 11"/>
          <p:cNvSpPr>
            <a:spLocks noChangeArrowheads="1"/>
          </p:cNvSpPr>
          <p:nvPr/>
        </p:nvSpPr>
        <p:spPr bwMode="auto">
          <a:xfrm>
            <a:off x="8158163" y="1835150"/>
            <a:ext cx="750887"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00279F"/>
                </a:solidFill>
              </a:rPr>
              <a:t>Collect</a:t>
            </a:r>
          </a:p>
          <a:p>
            <a:pPr algn="ctr"/>
            <a:r>
              <a:rPr lang="en-US" sz="1000" b="1">
                <a:solidFill>
                  <a:srgbClr val="00279F"/>
                </a:solidFill>
              </a:rPr>
              <a:t>Money</a:t>
            </a:r>
          </a:p>
        </p:txBody>
      </p:sp>
      <p:sp>
        <p:nvSpPr>
          <p:cNvPr id="354316" name="Rectangle 12"/>
          <p:cNvSpPr>
            <a:spLocks noChangeArrowheads="1"/>
          </p:cNvSpPr>
          <p:nvPr/>
        </p:nvSpPr>
        <p:spPr bwMode="auto">
          <a:xfrm>
            <a:off x="131763" y="2438400"/>
            <a:ext cx="971550" cy="577850"/>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800" b="1"/>
              <a:t>Mrkting Process</a:t>
            </a:r>
          </a:p>
          <a:p>
            <a:r>
              <a:rPr lang="en-US" sz="800" b="1"/>
              <a:t>Sales Process</a:t>
            </a:r>
          </a:p>
          <a:p>
            <a:r>
              <a:rPr lang="en-US" sz="800" b="1"/>
              <a:t>Quote Process</a:t>
            </a:r>
          </a:p>
          <a:p>
            <a:r>
              <a:rPr lang="en-US" sz="800" b="1"/>
              <a:t>Credit Approval</a:t>
            </a:r>
          </a:p>
        </p:txBody>
      </p:sp>
      <p:sp>
        <p:nvSpPr>
          <p:cNvPr id="354317" name="Rectangle 13"/>
          <p:cNvSpPr>
            <a:spLocks noChangeArrowheads="1"/>
          </p:cNvSpPr>
          <p:nvPr/>
        </p:nvSpPr>
        <p:spPr bwMode="auto">
          <a:xfrm>
            <a:off x="1198563" y="2438400"/>
            <a:ext cx="931862" cy="577850"/>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800" b="1"/>
              <a:t>Order Review</a:t>
            </a:r>
          </a:p>
          <a:p>
            <a:r>
              <a:rPr lang="en-US" sz="800" b="1"/>
              <a:t>Gen. Doc.</a:t>
            </a:r>
          </a:p>
          <a:p>
            <a:r>
              <a:rPr lang="en-US" sz="800" b="1"/>
              <a:t>Acknowl. Order</a:t>
            </a:r>
          </a:p>
          <a:p>
            <a:r>
              <a:rPr lang="en-US" sz="800" b="1"/>
              <a:t>Notify Mfg.</a:t>
            </a:r>
          </a:p>
        </p:txBody>
      </p:sp>
      <p:sp>
        <p:nvSpPr>
          <p:cNvPr id="354318" name="Rectangle 14"/>
          <p:cNvSpPr>
            <a:spLocks noChangeArrowheads="1"/>
          </p:cNvSpPr>
          <p:nvPr/>
        </p:nvSpPr>
        <p:spPr bwMode="auto">
          <a:xfrm>
            <a:off x="2341563" y="2438400"/>
            <a:ext cx="1130300" cy="577850"/>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800" b="1"/>
              <a:t>Verify Inputs</a:t>
            </a:r>
          </a:p>
          <a:p>
            <a:r>
              <a:rPr lang="en-US" sz="800" b="1"/>
              <a:t>Plan the Job</a:t>
            </a:r>
          </a:p>
          <a:p>
            <a:r>
              <a:rPr lang="en-US" sz="800" b="1"/>
              <a:t>Release for Purch 7</a:t>
            </a:r>
          </a:p>
          <a:p>
            <a:r>
              <a:rPr lang="en-US" sz="800" b="1"/>
              <a:t>Mfg.</a:t>
            </a:r>
          </a:p>
        </p:txBody>
      </p:sp>
      <p:sp>
        <p:nvSpPr>
          <p:cNvPr id="354319" name="Rectangle 15"/>
          <p:cNvSpPr>
            <a:spLocks noChangeArrowheads="1"/>
          </p:cNvSpPr>
          <p:nvPr/>
        </p:nvSpPr>
        <p:spPr bwMode="auto">
          <a:xfrm>
            <a:off x="3560763" y="2438400"/>
            <a:ext cx="1185862" cy="1066800"/>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800" b="1"/>
              <a:t>Review Reqmts</a:t>
            </a:r>
          </a:p>
          <a:p>
            <a:r>
              <a:rPr lang="en-US" sz="800" b="1"/>
              <a:t>Make vs. Buy</a:t>
            </a:r>
          </a:p>
          <a:p>
            <a:r>
              <a:rPr lang="en-US" sz="800" b="1"/>
              <a:t>Select Supplier</a:t>
            </a:r>
          </a:p>
          <a:p>
            <a:r>
              <a:rPr lang="en-US" sz="800" b="1"/>
              <a:t>Issue RFQ</a:t>
            </a:r>
          </a:p>
          <a:p>
            <a:r>
              <a:rPr lang="en-US" sz="800" b="1"/>
              <a:t>Place Orders</a:t>
            </a:r>
          </a:p>
          <a:p>
            <a:r>
              <a:rPr lang="en-US" sz="800" b="1"/>
              <a:t>Eval. Incoming Matls</a:t>
            </a:r>
          </a:p>
          <a:p>
            <a:r>
              <a:rPr lang="en-US" sz="800" b="1"/>
              <a:t>Material Dispo.</a:t>
            </a:r>
          </a:p>
          <a:p>
            <a:r>
              <a:rPr lang="en-US" sz="800" b="1"/>
              <a:t>Autorize Supp. pay</a:t>
            </a:r>
          </a:p>
        </p:txBody>
      </p:sp>
      <p:sp>
        <p:nvSpPr>
          <p:cNvPr id="354320" name="Rectangle 16"/>
          <p:cNvSpPr>
            <a:spLocks noChangeArrowheads="1"/>
          </p:cNvSpPr>
          <p:nvPr/>
        </p:nvSpPr>
        <p:spPr bwMode="auto">
          <a:xfrm>
            <a:off x="4779963" y="2438400"/>
            <a:ext cx="1214437" cy="822325"/>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800" b="1"/>
              <a:t>Review Doc. Pack.</a:t>
            </a:r>
          </a:p>
          <a:p>
            <a:r>
              <a:rPr lang="en-US" sz="800" b="1"/>
              <a:t>Kit Materials</a:t>
            </a:r>
          </a:p>
          <a:p>
            <a:r>
              <a:rPr lang="en-US" sz="800" b="1"/>
              <a:t>Set up Equip.</a:t>
            </a:r>
          </a:p>
          <a:p>
            <a:r>
              <a:rPr lang="en-US" sz="800" b="1"/>
              <a:t>Mfg. per Route Card</a:t>
            </a:r>
          </a:p>
          <a:p>
            <a:r>
              <a:rPr lang="en-US" sz="800" b="1"/>
              <a:t>Package</a:t>
            </a:r>
          </a:p>
          <a:p>
            <a:r>
              <a:rPr lang="en-US" sz="800" b="1"/>
              <a:t>Send to Finish goods</a:t>
            </a:r>
          </a:p>
        </p:txBody>
      </p:sp>
      <p:sp>
        <p:nvSpPr>
          <p:cNvPr id="354321" name="Rectangle 17"/>
          <p:cNvSpPr>
            <a:spLocks noChangeArrowheads="1"/>
          </p:cNvSpPr>
          <p:nvPr/>
        </p:nvSpPr>
        <p:spPr bwMode="auto">
          <a:xfrm>
            <a:off x="5999163" y="2438400"/>
            <a:ext cx="1203325" cy="1066800"/>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800" b="1"/>
              <a:t>Confirm Date </a:t>
            </a:r>
          </a:p>
          <a:p>
            <a:r>
              <a:rPr lang="en-US" sz="800" b="1"/>
              <a:t>Create Pack. Docs.</a:t>
            </a:r>
          </a:p>
          <a:p>
            <a:r>
              <a:rPr lang="en-US" sz="800" b="1"/>
              <a:t>Create / Dist Invoice</a:t>
            </a:r>
          </a:p>
          <a:p>
            <a:r>
              <a:rPr lang="en-US" sz="800" b="1"/>
              <a:t>Sched. Carrier</a:t>
            </a:r>
          </a:p>
          <a:p>
            <a:r>
              <a:rPr lang="en-US" sz="800" b="1"/>
              <a:t>Generate Ship. Docs.</a:t>
            </a:r>
          </a:p>
          <a:p>
            <a:r>
              <a:rPr lang="en-US" sz="800" b="1"/>
              <a:t>Pass to shipper</a:t>
            </a:r>
          </a:p>
          <a:p>
            <a:r>
              <a:rPr lang="en-US" sz="800" b="1"/>
              <a:t>File Paperwork</a:t>
            </a:r>
          </a:p>
          <a:p>
            <a:endParaRPr lang="en-US" sz="800" b="1"/>
          </a:p>
        </p:txBody>
      </p:sp>
      <p:sp>
        <p:nvSpPr>
          <p:cNvPr id="354322" name="Rectangle 18"/>
          <p:cNvSpPr>
            <a:spLocks noChangeArrowheads="1"/>
          </p:cNvSpPr>
          <p:nvPr/>
        </p:nvSpPr>
        <p:spPr bwMode="auto">
          <a:xfrm>
            <a:off x="7142163" y="2438400"/>
            <a:ext cx="757237" cy="211138"/>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800" b="1"/>
              <a:t>Mail Invoice</a:t>
            </a:r>
          </a:p>
        </p:txBody>
      </p:sp>
      <p:sp>
        <p:nvSpPr>
          <p:cNvPr id="354323" name="Rectangle 19"/>
          <p:cNvSpPr>
            <a:spLocks noChangeArrowheads="1"/>
          </p:cNvSpPr>
          <p:nvPr/>
        </p:nvSpPr>
        <p:spPr bwMode="auto">
          <a:xfrm>
            <a:off x="8056563" y="2438400"/>
            <a:ext cx="1073150" cy="333375"/>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800" b="1"/>
              <a:t>Receive Payments</a:t>
            </a:r>
          </a:p>
          <a:p>
            <a:r>
              <a:rPr lang="en-US" sz="800" b="1"/>
              <a:t>Resolve Disputes</a:t>
            </a:r>
          </a:p>
        </p:txBody>
      </p:sp>
      <p:sp>
        <p:nvSpPr>
          <p:cNvPr id="354324" name="Line 20"/>
          <p:cNvSpPr>
            <a:spLocks noChangeShapeType="1"/>
          </p:cNvSpPr>
          <p:nvPr/>
        </p:nvSpPr>
        <p:spPr bwMode="auto">
          <a:xfrm flipH="1">
            <a:off x="611188" y="1143000"/>
            <a:ext cx="3351212" cy="0"/>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54325" name="Line 21"/>
          <p:cNvSpPr>
            <a:spLocks noChangeShapeType="1"/>
          </p:cNvSpPr>
          <p:nvPr/>
        </p:nvSpPr>
        <p:spPr bwMode="auto">
          <a:xfrm>
            <a:off x="609600" y="1150938"/>
            <a:ext cx="0" cy="671512"/>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54326" name="Line 22"/>
          <p:cNvSpPr>
            <a:spLocks noChangeShapeType="1"/>
          </p:cNvSpPr>
          <p:nvPr/>
        </p:nvSpPr>
        <p:spPr bwMode="auto">
          <a:xfrm>
            <a:off x="998538" y="2057400"/>
            <a:ext cx="290512"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54327" name="Line 23"/>
          <p:cNvSpPr>
            <a:spLocks noChangeShapeType="1"/>
          </p:cNvSpPr>
          <p:nvPr/>
        </p:nvSpPr>
        <p:spPr bwMode="auto">
          <a:xfrm>
            <a:off x="2065338" y="2057400"/>
            <a:ext cx="366712"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54328" name="Line 24"/>
          <p:cNvSpPr>
            <a:spLocks noChangeShapeType="1"/>
          </p:cNvSpPr>
          <p:nvPr/>
        </p:nvSpPr>
        <p:spPr bwMode="auto">
          <a:xfrm>
            <a:off x="3208338" y="2057400"/>
            <a:ext cx="442912"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54329" name="Line 25"/>
          <p:cNvSpPr>
            <a:spLocks noChangeShapeType="1"/>
          </p:cNvSpPr>
          <p:nvPr/>
        </p:nvSpPr>
        <p:spPr bwMode="auto">
          <a:xfrm>
            <a:off x="4427538" y="2057400"/>
            <a:ext cx="442912"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54330" name="Line 26"/>
          <p:cNvSpPr>
            <a:spLocks noChangeShapeType="1"/>
          </p:cNvSpPr>
          <p:nvPr/>
        </p:nvSpPr>
        <p:spPr bwMode="auto">
          <a:xfrm>
            <a:off x="5646738" y="2057400"/>
            <a:ext cx="366712"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54331" name="Line 27"/>
          <p:cNvSpPr>
            <a:spLocks noChangeShapeType="1"/>
          </p:cNvSpPr>
          <p:nvPr/>
        </p:nvSpPr>
        <p:spPr bwMode="auto">
          <a:xfrm>
            <a:off x="6789738" y="2057400"/>
            <a:ext cx="366712"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54332" name="Line 28"/>
          <p:cNvSpPr>
            <a:spLocks noChangeShapeType="1"/>
          </p:cNvSpPr>
          <p:nvPr/>
        </p:nvSpPr>
        <p:spPr bwMode="auto">
          <a:xfrm>
            <a:off x="7932738" y="2057400"/>
            <a:ext cx="214312"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54333" name="Line 29"/>
          <p:cNvSpPr>
            <a:spLocks noChangeShapeType="1"/>
          </p:cNvSpPr>
          <p:nvPr/>
        </p:nvSpPr>
        <p:spPr bwMode="auto">
          <a:xfrm flipV="1">
            <a:off x="8534400" y="1144588"/>
            <a:ext cx="0" cy="684212"/>
          </a:xfrm>
          <a:prstGeom prst="lin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354334" name="Line 30"/>
          <p:cNvSpPr>
            <a:spLocks noChangeShapeType="1"/>
          </p:cNvSpPr>
          <p:nvPr/>
        </p:nvSpPr>
        <p:spPr bwMode="auto">
          <a:xfrm flipH="1">
            <a:off x="5106988" y="1143000"/>
            <a:ext cx="3427412" cy="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354335" name="Rectangle 31"/>
          <p:cNvSpPr>
            <a:spLocks noChangeArrowheads="1"/>
          </p:cNvSpPr>
          <p:nvPr/>
        </p:nvSpPr>
        <p:spPr bwMode="auto">
          <a:xfrm>
            <a:off x="463550" y="3951288"/>
            <a:ext cx="1130300" cy="11303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Management</a:t>
            </a:r>
          </a:p>
          <a:p>
            <a:pPr algn="ctr"/>
            <a:r>
              <a:rPr lang="en-US" sz="1000" b="1">
                <a:solidFill>
                  <a:srgbClr val="790015"/>
                </a:solidFill>
              </a:rPr>
              <a:t>Processes</a:t>
            </a:r>
          </a:p>
          <a:p>
            <a:pPr algn="ctr"/>
            <a:r>
              <a:rPr lang="en-US" sz="800" b="1">
                <a:solidFill>
                  <a:srgbClr val="790015"/>
                </a:solidFill>
              </a:rPr>
              <a:t>Results / Forecasts</a:t>
            </a:r>
          </a:p>
          <a:p>
            <a:pPr algn="ctr"/>
            <a:r>
              <a:rPr lang="en-US" sz="800" b="1">
                <a:solidFill>
                  <a:srgbClr val="790015"/>
                </a:solidFill>
              </a:rPr>
              <a:t>Business Plan</a:t>
            </a:r>
          </a:p>
          <a:p>
            <a:pPr algn="ctr"/>
            <a:r>
              <a:rPr lang="en-US" sz="800" b="1">
                <a:solidFill>
                  <a:srgbClr val="790015"/>
                </a:solidFill>
              </a:rPr>
              <a:t>Mgmnt Mtgs.</a:t>
            </a:r>
          </a:p>
        </p:txBody>
      </p:sp>
      <p:sp>
        <p:nvSpPr>
          <p:cNvPr id="354336" name="Rectangle 32"/>
          <p:cNvSpPr>
            <a:spLocks noChangeArrowheads="1"/>
          </p:cNvSpPr>
          <p:nvPr/>
        </p:nvSpPr>
        <p:spPr bwMode="auto">
          <a:xfrm>
            <a:off x="463550" y="51704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Design</a:t>
            </a:r>
          </a:p>
          <a:p>
            <a:pPr algn="ctr"/>
            <a:r>
              <a:rPr lang="en-US" sz="1000" b="1">
                <a:solidFill>
                  <a:srgbClr val="790015"/>
                </a:solidFill>
              </a:rPr>
              <a:t>Engineering</a:t>
            </a:r>
          </a:p>
        </p:txBody>
      </p:sp>
      <p:sp>
        <p:nvSpPr>
          <p:cNvPr id="354337" name="Rectangle 33"/>
          <p:cNvSpPr>
            <a:spLocks noChangeArrowheads="1"/>
          </p:cNvSpPr>
          <p:nvPr/>
        </p:nvSpPr>
        <p:spPr bwMode="auto">
          <a:xfrm>
            <a:off x="1911350" y="3951288"/>
            <a:ext cx="1130300" cy="8255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Quality</a:t>
            </a:r>
          </a:p>
          <a:p>
            <a:pPr algn="ctr"/>
            <a:r>
              <a:rPr lang="en-US" sz="1000" b="1">
                <a:solidFill>
                  <a:srgbClr val="790015"/>
                </a:solidFill>
              </a:rPr>
              <a:t>Systems</a:t>
            </a:r>
          </a:p>
          <a:p>
            <a:pPr algn="ctr"/>
            <a:r>
              <a:rPr lang="en-US" sz="800" b="1">
                <a:solidFill>
                  <a:srgbClr val="790015"/>
                </a:solidFill>
              </a:rPr>
              <a:t>Internal Audits</a:t>
            </a:r>
          </a:p>
          <a:p>
            <a:pPr algn="ctr"/>
            <a:r>
              <a:rPr lang="en-US" sz="800" b="1">
                <a:solidFill>
                  <a:srgbClr val="790015"/>
                </a:solidFill>
              </a:rPr>
              <a:t>Procedures &amp;</a:t>
            </a:r>
          </a:p>
          <a:p>
            <a:pPr algn="ctr"/>
            <a:r>
              <a:rPr lang="en-US" sz="800" b="1">
                <a:solidFill>
                  <a:srgbClr val="790015"/>
                </a:solidFill>
              </a:rPr>
              <a:t> Standards</a:t>
            </a:r>
          </a:p>
        </p:txBody>
      </p:sp>
      <p:sp>
        <p:nvSpPr>
          <p:cNvPr id="354338" name="Rectangle 34"/>
          <p:cNvSpPr>
            <a:spLocks noChangeArrowheads="1"/>
          </p:cNvSpPr>
          <p:nvPr/>
        </p:nvSpPr>
        <p:spPr bwMode="auto">
          <a:xfrm>
            <a:off x="1911350" y="51704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Supplier</a:t>
            </a:r>
          </a:p>
          <a:p>
            <a:pPr algn="ctr"/>
            <a:r>
              <a:rPr lang="en-US" sz="1000" b="1">
                <a:solidFill>
                  <a:srgbClr val="790015"/>
                </a:solidFill>
              </a:rPr>
              <a:t>Approval</a:t>
            </a:r>
          </a:p>
        </p:txBody>
      </p:sp>
      <p:sp>
        <p:nvSpPr>
          <p:cNvPr id="354339" name="Rectangle 35"/>
          <p:cNvSpPr>
            <a:spLocks noChangeArrowheads="1"/>
          </p:cNvSpPr>
          <p:nvPr/>
        </p:nvSpPr>
        <p:spPr bwMode="auto">
          <a:xfrm>
            <a:off x="3282950" y="39512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Document</a:t>
            </a:r>
          </a:p>
          <a:p>
            <a:pPr algn="ctr"/>
            <a:r>
              <a:rPr lang="en-US" sz="1000" b="1">
                <a:solidFill>
                  <a:srgbClr val="790015"/>
                </a:solidFill>
              </a:rPr>
              <a:t>Control</a:t>
            </a:r>
          </a:p>
        </p:txBody>
      </p:sp>
      <p:sp>
        <p:nvSpPr>
          <p:cNvPr id="354340" name="Rectangle 36"/>
          <p:cNvSpPr>
            <a:spLocks noChangeArrowheads="1"/>
          </p:cNvSpPr>
          <p:nvPr/>
        </p:nvSpPr>
        <p:spPr bwMode="auto">
          <a:xfrm>
            <a:off x="3282950" y="45608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Control of Test</a:t>
            </a:r>
          </a:p>
          <a:p>
            <a:pPr algn="ctr"/>
            <a:r>
              <a:rPr lang="en-US" sz="1000" b="1">
                <a:solidFill>
                  <a:srgbClr val="790015"/>
                </a:solidFill>
              </a:rPr>
              <a:t>Equipment</a:t>
            </a:r>
          </a:p>
        </p:txBody>
      </p:sp>
      <p:sp>
        <p:nvSpPr>
          <p:cNvPr id="354341" name="Rectangle 37"/>
          <p:cNvSpPr>
            <a:spLocks noChangeArrowheads="1"/>
          </p:cNvSpPr>
          <p:nvPr/>
        </p:nvSpPr>
        <p:spPr bwMode="auto">
          <a:xfrm>
            <a:off x="3282950" y="51704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Data Security</a:t>
            </a:r>
          </a:p>
        </p:txBody>
      </p:sp>
      <p:sp>
        <p:nvSpPr>
          <p:cNvPr id="354342" name="Rectangle 38"/>
          <p:cNvSpPr>
            <a:spLocks noChangeArrowheads="1"/>
          </p:cNvSpPr>
          <p:nvPr/>
        </p:nvSpPr>
        <p:spPr bwMode="auto">
          <a:xfrm>
            <a:off x="4654550" y="39512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Training</a:t>
            </a:r>
          </a:p>
        </p:txBody>
      </p:sp>
      <p:sp>
        <p:nvSpPr>
          <p:cNvPr id="354343" name="Rectangle 39"/>
          <p:cNvSpPr>
            <a:spLocks noChangeArrowheads="1"/>
          </p:cNvSpPr>
          <p:nvPr/>
        </p:nvSpPr>
        <p:spPr bwMode="auto">
          <a:xfrm>
            <a:off x="4654550" y="45608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Personnel</a:t>
            </a:r>
          </a:p>
          <a:p>
            <a:pPr algn="ctr"/>
            <a:r>
              <a:rPr lang="en-US" sz="1000" b="1">
                <a:solidFill>
                  <a:srgbClr val="790015"/>
                </a:solidFill>
              </a:rPr>
              <a:t>Processes</a:t>
            </a:r>
          </a:p>
        </p:txBody>
      </p:sp>
      <p:sp>
        <p:nvSpPr>
          <p:cNvPr id="354344" name="Rectangle 40"/>
          <p:cNvSpPr>
            <a:spLocks noChangeArrowheads="1"/>
          </p:cNvSpPr>
          <p:nvPr/>
        </p:nvSpPr>
        <p:spPr bwMode="auto">
          <a:xfrm>
            <a:off x="4654550" y="51704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Customer </a:t>
            </a:r>
          </a:p>
          <a:p>
            <a:pPr algn="ctr"/>
            <a:r>
              <a:rPr lang="en-US" sz="1000" b="1">
                <a:solidFill>
                  <a:srgbClr val="790015"/>
                </a:solidFill>
              </a:rPr>
              <a:t>Complaints</a:t>
            </a:r>
          </a:p>
        </p:txBody>
      </p:sp>
      <p:sp>
        <p:nvSpPr>
          <p:cNvPr id="354345" name="Rectangle 41"/>
          <p:cNvSpPr>
            <a:spLocks noChangeArrowheads="1"/>
          </p:cNvSpPr>
          <p:nvPr/>
        </p:nvSpPr>
        <p:spPr bwMode="auto">
          <a:xfrm>
            <a:off x="6026150" y="39512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Facilities</a:t>
            </a:r>
          </a:p>
          <a:p>
            <a:pPr algn="ctr"/>
            <a:r>
              <a:rPr lang="en-US" sz="1000" b="1">
                <a:solidFill>
                  <a:srgbClr val="790015"/>
                </a:solidFill>
              </a:rPr>
              <a:t>Processes</a:t>
            </a:r>
          </a:p>
        </p:txBody>
      </p:sp>
      <p:sp>
        <p:nvSpPr>
          <p:cNvPr id="354346" name="Rectangle 42"/>
          <p:cNvSpPr>
            <a:spLocks noChangeArrowheads="1"/>
          </p:cNvSpPr>
          <p:nvPr/>
        </p:nvSpPr>
        <p:spPr bwMode="auto">
          <a:xfrm>
            <a:off x="6026150" y="45608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Corrective</a:t>
            </a:r>
          </a:p>
          <a:p>
            <a:pPr algn="ctr"/>
            <a:r>
              <a:rPr lang="en-US" sz="1000" b="1">
                <a:solidFill>
                  <a:srgbClr val="790015"/>
                </a:solidFill>
              </a:rPr>
              <a:t>Action</a:t>
            </a:r>
          </a:p>
        </p:txBody>
      </p:sp>
      <p:sp>
        <p:nvSpPr>
          <p:cNvPr id="354347" name="Rectangle 43"/>
          <p:cNvSpPr>
            <a:spLocks noChangeArrowheads="1"/>
          </p:cNvSpPr>
          <p:nvPr/>
        </p:nvSpPr>
        <p:spPr bwMode="auto">
          <a:xfrm>
            <a:off x="6026150" y="51704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Customer</a:t>
            </a:r>
          </a:p>
          <a:p>
            <a:pPr algn="ctr"/>
            <a:r>
              <a:rPr lang="en-US" sz="1000" b="1">
                <a:solidFill>
                  <a:srgbClr val="790015"/>
                </a:solidFill>
              </a:rPr>
              <a:t>Services</a:t>
            </a:r>
          </a:p>
        </p:txBody>
      </p:sp>
      <p:sp>
        <p:nvSpPr>
          <p:cNvPr id="354348" name="Rectangle 44"/>
          <p:cNvSpPr>
            <a:spLocks noChangeArrowheads="1"/>
          </p:cNvSpPr>
          <p:nvPr/>
        </p:nvSpPr>
        <p:spPr bwMode="auto">
          <a:xfrm>
            <a:off x="7397750" y="39512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Material</a:t>
            </a:r>
          </a:p>
          <a:p>
            <a:pPr algn="ctr"/>
            <a:r>
              <a:rPr lang="en-US" sz="1000" b="1">
                <a:solidFill>
                  <a:srgbClr val="790015"/>
                </a:solidFill>
              </a:rPr>
              <a:t>Stocking</a:t>
            </a:r>
          </a:p>
        </p:txBody>
      </p:sp>
      <p:sp>
        <p:nvSpPr>
          <p:cNvPr id="354349" name="Rectangle 45"/>
          <p:cNvSpPr>
            <a:spLocks noChangeArrowheads="1"/>
          </p:cNvSpPr>
          <p:nvPr/>
        </p:nvSpPr>
        <p:spPr bwMode="auto">
          <a:xfrm>
            <a:off x="7397750" y="45608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Financial</a:t>
            </a:r>
          </a:p>
          <a:p>
            <a:pPr algn="ctr"/>
            <a:r>
              <a:rPr lang="en-US" sz="1000" b="1">
                <a:solidFill>
                  <a:srgbClr val="790015"/>
                </a:solidFill>
              </a:rPr>
              <a:t>Processes</a:t>
            </a:r>
          </a:p>
        </p:txBody>
      </p:sp>
      <p:sp>
        <p:nvSpPr>
          <p:cNvPr id="354350" name="Rectangle 46"/>
          <p:cNvSpPr>
            <a:spLocks noChangeArrowheads="1"/>
          </p:cNvSpPr>
          <p:nvPr/>
        </p:nvSpPr>
        <p:spPr bwMode="auto">
          <a:xfrm>
            <a:off x="7397750" y="5170488"/>
            <a:ext cx="1130300" cy="520700"/>
          </a:xfrm>
          <a:prstGeom prst="rect">
            <a:avLst/>
          </a:prstGeom>
          <a:solidFill>
            <a:schemeClr val="bg1"/>
          </a:solidFill>
          <a:ln w="12700">
            <a:solidFill>
              <a:schemeClr val="tx1"/>
            </a:solidFill>
            <a:miter lim="800000"/>
            <a:headEnd/>
            <a:tailEnd/>
          </a:ln>
          <a:effectLst/>
        </p:spPr>
        <p:txBody>
          <a:bodyPr wrap="none" lIns="90487" tIns="44450" rIns="90487" bIns="44450" anchor="ctr">
            <a:prstTxWarp prst="textNoShape">
              <a:avLst/>
            </a:prstTxWarp>
          </a:bodyPr>
          <a:lstStyle/>
          <a:p>
            <a:pPr algn="ctr"/>
            <a:r>
              <a:rPr lang="en-US" sz="1000" b="1">
                <a:solidFill>
                  <a:srgbClr val="790015"/>
                </a:solidFill>
              </a:rPr>
              <a:t>Preventative</a:t>
            </a:r>
          </a:p>
          <a:p>
            <a:pPr algn="ctr"/>
            <a:r>
              <a:rPr lang="en-US" sz="1000" b="1">
                <a:solidFill>
                  <a:srgbClr val="790015"/>
                </a:solidFill>
              </a:rPr>
              <a:t>Maintenance</a:t>
            </a:r>
          </a:p>
        </p:txBody>
      </p:sp>
      <p:sp>
        <p:nvSpPr>
          <p:cNvPr id="354351" name="Rectangle 47"/>
          <p:cNvSpPr>
            <a:spLocks noChangeArrowheads="1"/>
          </p:cNvSpPr>
          <p:nvPr/>
        </p:nvSpPr>
        <p:spPr bwMode="auto">
          <a:xfrm>
            <a:off x="436563" y="3429000"/>
            <a:ext cx="1801812" cy="301625"/>
          </a:xfrm>
          <a:prstGeom prst="rect">
            <a:avLst/>
          </a:prstGeom>
          <a:noFill/>
          <a:ln w="12700">
            <a:noFill/>
            <a:miter lim="800000"/>
            <a:headEnd/>
            <a:tailEnd/>
          </a:ln>
          <a:effectLst/>
        </p:spPr>
        <p:txBody>
          <a:bodyPr wrap="none" lIns="90487" tIns="44450" rIns="90487" bIns="44450">
            <a:prstTxWarp prst="textNoShape">
              <a:avLst/>
            </a:prstTxWarp>
            <a:spAutoFit/>
          </a:bodyPr>
          <a:lstStyle/>
          <a:p>
            <a:r>
              <a:rPr lang="en-US" sz="1400" b="1"/>
              <a:t>Support Processes</a:t>
            </a:r>
          </a:p>
        </p:txBody>
      </p:sp>
      <p:sp>
        <p:nvSpPr>
          <p:cNvPr id="354352" name="Rectangle 48"/>
          <p:cNvSpPr>
            <a:spLocks noGrp="1" noChangeArrowheads="1"/>
          </p:cNvSpPr>
          <p:nvPr>
            <p:ph type="title"/>
          </p:nvPr>
        </p:nvSpPr>
        <p:spPr>
          <a:xfrm>
            <a:off x="152400" y="228600"/>
            <a:ext cx="8839200" cy="533400"/>
          </a:xfrm>
        </p:spPr>
        <p:txBody>
          <a:bodyPr/>
          <a:lstStyle/>
          <a:p>
            <a:r>
              <a:rPr lang="en-US" sz="2800" b="1"/>
              <a:t>Typical Top Level Operations Flowchart</a:t>
            </a:r>
            <a:endParaRPr lang="en-US" sz="1800" b="1"/>
          </a:p>
        </p:txBody>
      </p:sp>
    </p:spTree>
  </p:cSld>
  <p:clrMapOvr>
    <a:masterClrMapping/>
  </p:clrMapOvr>
  <p:transition advTm="8000">
    <p:zoom dir="in"/>
  </p:transition>
</p:sld>
</file>

<file path=ppt/theme/theme1.xml><?xml version="1.0" encoding="utf-8"?>
<a:theme xmlns:a="http://schemas.openxmlformats.org/drawingml/2006/main" name="Implementation">
  <a:themeElements>
    <a:clrScheme name="">
      <a:dk1>
        <a:srgbClr val="000000"/>
      </a:dk1>
      <a:lt1>
        <a:srgbClr val="FFFFFF"/>
      </a:lt1>
      <a:dk2>
        <a:srgbClr val="232323"/>
      </a:dk2>
      <a:lt2>
        <a:srgbClr val="CECECE"/>
      </a:lt2>
      <a:accent1>
        <a:srgbClr val="919191"/>
      </a:accent1>
      <a:accent2>
        <a:srgbClr val="474747"/>
      </a:accent2>
      <a:accent3>
        <a:srgbClr val="FFFFFF"/>
      </a:accent3>
      <a:accent4>
        <a:srgbClr val="000000"/>
      </a:accent4>
      <a:accent5>
        <a:srgbClr val="C7C7C7"/>
      </a:accent5>
      <a:accent6>
        <a:srgbClr val="3F3F3F"/>
      </a:accent6>
      <a:hlink>
        <a:srgbClr val="DADADA"/>
      </a:hlink>
      <a:folHlink>
        <a:srgbClr val="676767"/>
      </a:folHlink>
    </a:clrScheme>
    <a:fontScheme name="Implem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5875" cap="flat" cmpd="sng" algn="ctr">
          <a:solidFill>
            <a:srgbClr val="800000"/>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5875" cap="flat" cmpd="sng" algn="ctr">
          <a:solidFill>
            <a:srgbClr val="800000"/>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Arial" charset="0"/>
          </a:defRPr>
        </a:defPPr>
      </a:lstStyle>
    </a:lnDef>
  </a:objectDefaults>
  <a:extraClrSchemeLst>
    <a:extraClrScheme>
      <a:clrScheme name="Implem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Implem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Implem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Implem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Implem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Implem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Implem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Apps:Courses:ISO 9001-2000:ISO9001 Implementation:ISO9001_Imp_Mains:Implementation.ppt</Template>
  <TotalTime>5447</TotalTime>
  <Pages>151</Pages>
  <Words>6607</Words>
  <Application>Microsoft Macintosh PowerPoint</Application>
  <PresentationFormat>Letter Paper (8.5x11 in)</PresentationFormat>
  <Paragraphs>1418</Paragraphs>
  <Slides>46</Slides>
  <Notes>46</Notes>
  <HiddenSlides>0</HiddenSlides>
  <MMClips>0</MMClips>
  <ScaleCrop>false</ScaleCrop>
  <HeadingPairs>
    <vt:vector size="6" baseType="variant">
      <vt:variant>
        <vt:lpstr>Fonts Used</vt:lpstr>
      </vt:variant>
      <vt:variant>
        <vt:i4>5</vt:i4>
      </vt:variant>
      <vt:variant>
        <vt:lpstr>Design Template</vt:lpstr>
      </vt:variant>
      <vt:variant>
        <vt:i4>1</vt:i4>
      </vt:variant>
      <vt:variant>
        <vt:lpstr>Slide Titles</vt:lpstr>
      </vt:variant>
      <vt:variant>
        <vt:i4>46</vt:i4>
      </vt:variant>
    </vt:vector>
  </HeadingPairs>
  <TitlesOfParts>
    <vt:vector size="52" baseType="lpstr">
      <vt:lpstr>Times</vt:lpstr>
      <vt:lpstr>Arial</vt:lpstr>
      <vt:lpstr>Ashley</vt:lpstr>
      <vt:lpstr>Times New Roman</vt:lpstr>
      <vt:lpstr>Helvetica</vt:lpstr>
      <vt:lpstr>Implementation</vt:lpstr>
      <vt:lpstr>Flow Chart Examples</vt:lpstr>
      <vt:lpstr>Flowchart</vt:lpstr>
      <vt:lpstr>Symbols Used In Flowcharts</vt:lpstr>
      <vt:lpstr>Required Level II Flow Charts (Procedures)</vt:lpstr>
      <vt:lpstr>Some Other Expected Process Maps</vt:lpstr>
      <vt:lpstr>Management Review</vt:lpstr>
      <vt:lpstr>Planning For Quality</vt:lpstr>
      <vt:lpstr>Order Flow</vt:lpstr>
      <vt:lpstr>Typical Top Level Operations Flowchart</vt:lpstr>
      <vt:lpstr>Business As A System (Process)</vt:lpstr>
      <vt:lpstr>Define Product and Base Processes</vt:lpstr>
      <vt:lpstr>Main Processes / Systems</vt:lpstr>
      <vt:lpstr>Miscellaneous Sub-Processes</vt:lpstr>
      <vt:lpstr>Slide 14</vt:lpstr>
      <vt:lpstr>Slide 15</vt:lpstr>
      <vt:lpstr>A Document Control System</vt:lpstr>
      <vt:lpstr>Slide 17</vt:lpstr>
      <vt:lpstr>A Document Control System</vt:lpstr>
      <vt:lpstr>Example Document Structure</vt:lpstr>
      <vt:lpstr>Slide 20</vt:lpstr>
      <vt:lpstr>Example Print Control Sub-System</vt:lpstr>
      <vt:lpstr>Example External Documents Control Sub-System</vt:lpstr>
      <vt:lpstr>Example Design Process Records System (Configuration Management)</vt:lpstr>
      <vt:lpstr>Example Planning Process System</vt:lpstr>
      <vt:lpstr>Example PO Review System</vt:lpstr>
      <vt:lpstr>Example Quotation Review System</vt:lpstr>
      <vt:lpstr>Examples of Document Change Triggers</vt:lpstr>
      <vt:lpstr>Example Dock Audit System</vt:lpstr>
      <vt:lpstr>Slide 29</vt:lpstr>
      <vt:lpstr>Slide 30</vt:lpstr>
      <vt:lpstr>Example Preventive Maintenance System</vt:lpstr>
      <vt:lpstr>Process Capability</vt:lpstr>
      <vt:lpstr>7.6 IM&amp;TE</vt:lpstr>
      <vt:lpstr>Slide 34</vt:lpstr>
      <vt:lpstr>Slide 35</vt:lpstr>
      <vt:lpstr>Slide 36</vt:lpstr>
      <vt:lpstr>Slide 37</vt:lpstr>
      <vt:lpstr>The ‘8-D’ Corrective Action System</vt:lpstr>
      <vt:lpstr>Thoughts About Databases</vt:lpstr>
      <vt:lpstr>Items To Track</vt:lpstr>
      <vt:lpstr>CA Database</vt:lpstr>
      <vt:lpstr>CA Database</vt:lpstr>
      <vt:lpstr>CA Database Files</vt:lpstr>
      <vt:lpstr>Common Database Fields</vt:lpstr>
      <vt:lpstr>Example Customer Recall System</vt:lpstr>
      <vt:lpstr>Slide 46</vt:lpstr>
    </vt:vector>
  </TitlesOfParts>
  <Company>Cayman Business Systems - 16949.com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 Chart Examples</dc:title>
  <dc:subject/>
  <dc:creator>Marc Smith</dc:creator>
  <cp:keywords>Flow Chart Examples</cp:keywords>
  <dc:description/>
  <cp:lastModifiedBy>Marc T Smith</cp:lastModifiedBy>
  <cp:revision>760</cp:revision>
  <cp:lastPrinted>2001-04-27T12:20:16Z</cp:lastPrinted>
  <dcterms:created xsi:type="dcterms:W3CDTF">2011-07-01T15:02:12Z</dcterms:created>
  <dcterms:modified xsi:type="dcterms:W3CDTF">2011-07-01T15:05:49Z</dcterms:modified>
</cp:coreProperties>
</file>